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5" r:id="rId2"/>
    <p:sldId id="323" r:id="rId3"/>
    <p:sldId id="292" r:id="rId4"/>
    <p:sldId id="293" r:id="rId5"/>
    <p:sldId id="320" r:id="rId6"/>
    <p:sldId id="294" r:id="rId7"/>
    <p:sldId id="321" r:id="rId8"/>
    <p:sldId id="325" r:id="rId9"/>
    <p:sldId id="304" r:id="rId10"/>
    <p:sldId id="324" r:id="rId11"/>
    <p:sldId id="308" r:id="rId12"/>
    <p:sldId id="326" r:id="rId13"/>
    <p:sldId id="329" r:id="rId14"/>
    <p:sldId id="330" r:id="rId15"/>
    <p:sldId id="295" r:id="rId16"/>
    <p:sldId id="328" r:id="rId17"/>
    <p:sldId id="32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89CF"/>
    <a:srgbClr val="000C2A"/>
    <a:srgbClr val="5AC1D6"/>
    <a:srgbClr val="E52F48"/>
    <a:srgbClr val="6083CB"/>
    <a:srgbClr val="00257E"/>
    <a:srgbClr val="00467E"/>
    <a:srgbClr val="6FC5F5"/>
    <a:srgbClr val="477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06" autoAdjust="0"/>
    <p:restoredTop sz="94660"/>
  </p:normalViewPr>
  <p:slideViewPr>
    <p:cSldViewPr snapToGrid="0">
      <p:cViewPr varScale="1">
        <p:scale>
          <a:sx n="109" d="100"/>
          <a:sy n="109" d="100"/>
        </p:scale>
        <p:origin x="13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B8B4F0-EDB5-4831-86E1-43E8D43C221C}" type="datetimeFigureOut">
              <a:rPr lang="en-GB" smtClean="0"/>
              <a:t>28/06/2017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C8FFD-1005-448B-8FA6-EE9521639E04}" type="slidenum">
              <a:rPr lang="en-GB" smtClean="0"/>
              <a:t>‹#›</a:t>
            </a:fld>
            <a:endParaRPr lang="en-GB"/>
          </a:p>
        </p:txBody>
      </p:sp>
    </p:spTree>
    <p:extLst>
      <p:ext uri="{BB962C8B-B14F-4D97-AF65-F5344CB8AC3E}">
        <p14:creationId xmlns:p14="http://schemas.microsoft.com/office/powerpoint/2010/main" val="638221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892F0C-D1E0-462D-9379-A226CFA0EA3E}" type="slidenum">
              <a:rPr lang="en-GB" smtClean="0"/>
              <a:t>3</a:t>
            </a:fld>
            <a:endParaRPr lang="en-GB"/>
          </a:p>
        </p:txBody>
      </p:sp>
    </p:spTree>
    <p:extLst>
      <p:ext uri="{BB962C8B-B14F-4D97-AF65-F5344CB8AC3E}">
        <p14:creationId xmlns:p14="http://schemas.microsoft.com/office/powerpoint/2010/main" val="1867201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892F0C-D1E0-462D-9379-A226CFA0EA3E}" type="slidenum">
              <a:rPr lang="en-GB" smtClean="0"/>
              <a:t>12</a:t>
            </a:fld>
            <a:endParaRPr lang="en-GB"/>
          </a:p>
        </p:txBody>
      </p:sp>
    </p:spTree>
    <p:extLst>
      <p:ext uri="{BB962C8B-B14F-4D97-AF65-F5344CB8AC3E}">
        <p14:creationId xmlns:p14="http://schemas.microsoft.com/office/powerpoint/2010/main" val="1935192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892F0C-D1E0-462D-9379-A226CFA0EA3E}" type="slidenum">
              <a:rPr lang="en-GB" smtClean="0"/>
              <a:t>13</a:t>
            </a:fld>
            <a:endParaRPr lang="en-GB"/>
          </a:p>
        </p:txBody>
      </p:sp>
    </p:spTree>
    <p:extLst>
      <p:ext uri="{BB962C8B-B14F-4D97-AF65-F5344CB8AC3E}">
        <p14:creationId xmlns:p14="http://schemas.microsoft.com/office/powerpoint/2010/main" val="2389330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892F0C-D1E0-462D-9379-A226CFA0EA3E}" type="slidenum">
              <a:rPr lang="en-GB" smtClean="0"/>
              <a:t>14</a:t>
            </a:fld>
            <a:endParaRPr lang="en-GB"/>
          </a:p>
        </p:txBody>
      </p:sp>
    </p:spTree>
    <p:extLst>
      <p:ext uri="{BB962C8B-B14F-4D97-AF65-F5344CB8AC3E}">
        <p14:creationId xmlns:p14="http://schemas.microsoft.com/office/powerpoint/2010/main" val="4121246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892F0C-D1E0-462D-9379-A226CFA0EA3E}" type="slidenum">
              <a:rPr lang="en-GB" smtClean="0"/>
              <a:t>15</a:t>
            </a:fld>
            <a:endParaRPr lang="en-GB"/>
          </a:p>
        </p:txBody>
      </p:sp>
    </p:spTree>
    <p:extLst>
      <p:ext uri="{BB962C8B-B14F-4D97-AF65-F5344CB8AC3E}">
        <p14:creationId xmlns:p14="http://schemas.microsoft.com/office/powerpoint/2010/main" val="531754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892F0C-D1E0-462D-9379-A226CFA0EA3E}" type="slidenum">
              <a:rPr lang="en-GB" smtClean="0"/>
              <a:t>16</a:t>
            </a:fld>
            <a:endParaRPr lang="en-GB"/>
          </a:p>
        </p:txBody>
      </p:sp>
    </p:spTree>
    <p:extLst>
      <p:ext uri="{BB962C8B-B14F-4D97-AF65-F5344CB8AC3E}">
        <p14:creationId xmlns:p14="http://schemas.microsoft.com/office/powerpoint/2010/main" val="343642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892F0C-D1E0-462D-9379-A226CFA0EA3E}" type="slidenum">
              <a:rPr lang="en-GB" smtClean="0"/>
              <a:t>4</a:t>
            </a:fld>
            <a:endParaRPr lang="en-GB"/>
          </a:p>
        </p:txBody>
      </p:sp>
    </p:spTree>
    <p:extLst>
      <p:ext uri="{BB962C8B-B14F-4D97-AF65-F5344CB8AC3E}">
        <p14:creationId xmlns:p14="http://schemas.microsoft.com/office/powerpoint/2010/main" val="3890032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892F0C-D1E0-462D-9379-A226CFA0EA3E}" type="slidenum">
              <a:rPr lang="en-GB" smtClean="0"/>
              <a:t>5</a:t>
            </a:fld>
            <a:endParaRPr lang="en-GB"/>
          </a:p>
        </p:txBody>
      </p:sp>
    </p:spTree>
    <p:extLst>
      <p:ext uri="{BB962C8B-B14F-4D97-AF65-F5344CB8AC3E}">
        <p14:creationId xmlns:p14="http://schemas.microsoft.com/office/powerpoint/2010/main" val="1322359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892F0C-D1E0-462D-9379-A226CFA0EA3E}" type="slidenum">
              <a:rPr lang="en-GB" smtClean="0"/>
              <a:t>6</a:t>
            </a:fld>
            <a:endParaRPr lang="en-GB"/>
          </a:p>
        </p:txBody>
      </p:sp>
    </p:spTree>
    <p:extLst>
      <p:ext uri="{BB962C8B-B14F-4D97-AF65-F5344CB8AC3E}">
        <p14:creationId xmlns:p14="http://schemas.microsoft.com/office/powerpoint/2010/main" val="1320449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892F0C-D1E0-462D-9379-A226CFA0EA3E}" type="slidenum">
              <a:rPr lang="en-GB" smtClean="0"/>
              <a:t>7</a:t>
            </a:fld>
            <a:endParaRPr lang="en-GB"/>
          </a:p>
        </p:txBody>
      </p:sp>
    </p:spTree>
    <p:extLst>
      <p:ext uri="{BB962C8B-B14F-4D97-AF65-F5344CB8AC3E}">
        <p14:creationId xmlns:p14="http://schemas.microsoft.com/office/powerpoint/2010/main" val="4051729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892F0C-D1E0-462D-9379-A226CFA0EA3E}" type="slidenum">
              <a:rPr lang="en-GB" smtClean="0"/>
              <a:t>8</a:t>
            </a:fld>
            <a:endParaRPr lang="en-GB"/>
          </a:p>
        </p:txBody>
      </p:sp>
    </p:spTree>
    <p:extLst>
      <p:ext uri="{BB962C8B-B14F-4D97-AF65-F5344CB8AC3E}">
        <p14:creationId xmlns:p14="http://schemas.microsoft.com/office/powerpoint/2010/main" val="247949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892F0C-D1E0-462D-9379-A226CFA0EA3E}" type="slidenum">
              <a:rPr lang="en-GB" smtClean="0"/>
              <a:t>9</a:t>
            </a:fld>
            <a:endParaRPr lang="en-GB"/>
          </a:p>
        </p:txBody>
      </p:sp>
    </p:spTree>
    <p:extLst>
      <p:ext uri="{BB962C8B-B14F-4D97-AF65-F5344CB8AC3E}">
        <p14:creationId xmlns:p14="http://schemas.microsoft.com/office/powerpoint/2010/main" val="3205295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892F0C-D1E0-462D-9379-A226CFA0EA3E}" type="slidenum">
              <a:rPr lang="en-GB" smtClean="0"/>
              <a:t>10</a:t>
            </a:fld>
            <a:endParaRPr lang="en-GB"/>
          </a:p>
        </p:txBody>
      </p:sp>
    </p:spTree>
    <p:extLst>
      <p:ext uri="{BB962C8B-B14F-4D97-AF65-F5344CB8AC3E}">
        <p14:creationId xmlns:p14="http://schemas.microsoft.com/office/powerpoint/2010/main" val="2417044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892F0C-D1E0-462D-9379-A226CFA0EA3E}" type="slidenum">
              <a:rPr lang="en-GB" smtClean="0"/>
              <a:t>11</a:t>
            </a:fld>
            <a:endParaRPr lang="en-GB"/>
          </a:p>
        </p:txBody>
      </p:sp>
    </p:spTree>
    <p:extLst>
      <p:ext uri="{BB962C8B-B14F-4D97-AF65-F5344CB8AC3E}">
        <p14:creationId xmlns:p14="http://schemas.microsoft.com/office/powerpoint/2010/main" val="2210064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E78346-211D-456B-BA66-1CC582BFD008}"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7C1E6C-4ECA-41FD-B53E-64CDE53F6382}" type="slidenum">
              <a:rPr lang="en-GB" smtClean="0"/>
              <a:t>‹#›</a:t>
            </a:fld>
            <a:endParaRPr lang="en-GB"/>
          </a:p>
        </p:txBody>
      </p:sp>
    </p:spTree>
    <p:extLst>
      <p:ext uri="{BB962C8B-B14F-4D97-AF65-F5344CB8AC3E}">
        <p14:creationId xmlns:p14="http://schemas.microsoft.com/office/powerpoint/2010/main" val="3831720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E78346-211D-456B-BA66-1CC582BFD008}"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7C1E6C-4ECA-41FD-B53E-64CDE53F6382}" type="slidenum">
              <a:rPr lang="en-GB" smtClean="0"/>
              <a:t>‹#›</a:t>
            </a:fld>
            <a:endParaRPr lang="en-GB"/>
          </a:p>
        </p:txBody>
      </p:sp>
    </p:spTree>
    <p:extLst>
      <p:ext uri="{BB962C8B-B14F-4D97-AF65-F5344CB8AC3E}">
        <p14:creationId xmlns:p14="http://schemas.microsoft.com/office/powerpoint/2010/main" val="2306386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E78346-211D-456B-BA66-1CC582BFD008}"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7C1E6C-4ECA-41FD-B53E-64CDE53F6382}" type="slidenum">
              <a:rPr lang="en-GB" smtClean="0"/>
              <a:t>‹#›</a:t>
            </a:fld>
            <a:endParaRPr lang="en-GB"/>
          </a:p>
        </p:txBody>
      </p:sp>
    </p:spTree>
    <p:extLst>
      <p:ext uri="{BB962C8B-B14F-4D97-AF65-F5344CB8AC3E}">
        <p14:creationId xmlns:p14="http://schemas.microsoft.com/office/powerpoint/2010/main" val="1326903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E78346-211D-456B-BA66-1CC582BFD008}"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7C1E6C-4ECA-41FD-B53E-64CDE53F6382}" type="slidenum">
              <a:rPr lang="en-GB" smtClean="0"/>
              <a:t>‹#›</a:t>
            </a:fld>
            <a:endParaRPr lang="en-GB"/>
          </a:p>
        </p:txBody>
      </p:sp>
    </p:spTree>
    <p:extLst>
      <p:ext uri="{BB962C8B-B14F-4D97-AF65-F5344CB8AC3E}">
        <p14:creationId xmlns:p14="http://schemas.microsoft.com/office/powerpoint/2010/main" val="2970146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E78346-211D-456B-BA66-1CC582BFD008}"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7C1E6C-4ECA-41FD-B53E-64CDE53F6382}" type="slidenum">
              <a:rPr lang="en-GB" smtClean="0"/>
              <a:t>‹#›</a:t>
            </a:fld>
            <a:endParaRPr lang="en-GB"/>
          </a:p>
        </p:txBody>
      </p:sp>
    </p:spTree>
    <p:extLst>
      <p:ext uri="{BB962C8B-B14F-4D97-AF65-F5344CB8AC3E}">
        <p14:creationId xmlns:p14="http://schemas.microsoft.com/office/powerpoint/2010/main" val="3652239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E78346-211D-456B-BA66-1CC582BFD008}"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7C1E6C-4ECA-41FD-B53E-64CDE53F6382}" type="slidenum">
              <a:rPr lang="en-GB" smtClean="0"/>
              <a:t>‹#›</a:t>
            </a:fld>
            <a:endParaRPr lang="en-GB"/>
          </a:p>
        </p:txBody>
      </p:sp>
    </p:spTree>
    <p:extLst>
      <p:ext uri="{BB962C8B-B14F-4D97-AF65-F5344CB8AC3E}">
        <p14:creationId xmlns:p14="http://schemas.microsoft.com/office/powerpoint/2010/main" val="583417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E78346-211D-456B-BA66-1CC582BFD008}" type="datetimeFigureOut">
              <a:rPr lang="en-GB" smtClean="0"/>
              <a:t>28/06/2017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7C1E6C-4ECA-41FD-B53E-64CDE53F6382}" type="slidenum">
              <a:rPr lang="en-GB" smtClean="0"/>
              <a:t>‹#›</a:t>
            </a:fld>
            <a:endParaRPr lang="en-GB"/>
          </a:p>
        </p:txBody>
      </p:sp>
    </p:spTree>
    <p:extLst>
      <p:ext uri="{BB962C8B-B14F-4D97-AF65-F5344CB8AC3E}">
        <p14:creationId xmlns:p14="http://schemas.microsoft.com/office/powerpoint/2010/main" val="3896708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E78346-211D-456B-BA66-1CC582BFD008}" type="datetimeFigureOut">
              <a:rPr lang="en-GB" smtClean="0"/>
              <a:t>28/06/2017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7C1E6C-4ECA-41FD-B53E-64CDE53F6382}" type="slidenum">
              <a:rPr lang="en-GB" smtClean="0"/>
              <a:t>‹#›</a:t>
            </a:fld>
            <a:endParaRPr lang="en-GB"/>
          </a:p>
        </p:txBody>
      </p:sp>
    </p:spTree>
    <p:extLst>
      <p:ext uri="{BB962C8B-B14F-4D97-AF65-F5344CB8AC3E}">
        <p14:creationId xmlns:p14="http://schemas.microsoft.com/office/powerpoint/2010/main" val="346590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E78346-211D-456B-BA66-1CC582BFD008}" type="datetimeFigureOut">
              <a:rPr lang="en-GB" smtClean="0"/>
              <a:t>28/06/2017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37C1E6C-4ECA-41FD-B53E-64CDE53F6382}" type="slidenum">
              <a:rPr lang="en-GB" smtClean="0"/>
              <a:t>‹#›</a:t>
            </a:fld>
            <a:endParaRPr lang="en-GB"/>
          </a:p>
        </p:txBody>
      </p:sp>
    </p:spTree>
    <p:extLst>
      <p:ext uri="{BB962C8B-B14F-4D97-AF65-F5344CB8AC3E}">
        <p14:creationId xmlns:p14="http://schemas.microsoft.com/office/powerpoint/2010/main" val="3533838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E78346-211D-456B-BA66-1CC582BFD008}"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7C1E6C-4ECA-41FD-B53E-64CDE53F6382}" type="slidenum">
              <a:rPr lang="en-GB" smtClean="0"/>
              <a:t>‹#›</a:t>
            </a:fld>
            <a:endParaRPr lang="en-GB"/>
          </a:p>
        </p:txBody>
      </p:sp>
    </p:spTree>
    <p:extLst>
      <p:ext uri="{BB962C8B-B14F-4D97-AF65-F5344CB8AC3E}">
        <p14:creationId xmlns:p14="http://schemas.microsoft.com/office/powerpoint/2010/main" val="3732376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E78346-211D-456B-BA66-1CC582BFD008}" type="datetimeFigureOut">
              <a:rPr lang="en-GB" smtClean="0"/>
              <a:t>28/06/2017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7C1E6C-4ECA-41FD-B53E-64CDE53F6382}" type="slidenum">
              <a:rPr lang="en-GB" smtClean="0"/>
              <a:t>‹#›</a:t>
            </a:fld>
            <a:endParaRPr lang="en-GB"/>
          </a:p>
        </p:txBody>
      </p:sp>
    </p:spTree>
    <p:extLst>
      <p:ext uri="{BB962C8B-B14F-4D97-AF65-F5344CB8AC3E}">
        <p14:creationId xmlns:p14="http://schemas.microsoft.com/office/powerpoint/2010/main" val="195903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E78346-211D-456B-BA66-1CC582BFD008}" type="datetimeFigureOut">
              <a:rPr lang="en-GB" smtClean="0"/>
              <a:t>28/06/2017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C1E6C-4ECA-41FD-B53E-64CDE53F6382}" type="slidenum">
              <a:rPr lang="en-GB" smtClean="0"/>
              <a:t>‹#›</a:t>
            </a:fld>
            <a:endParaRPr lang="en-GB"/>
          </a:p>
        </p:txBody>
      </p:sp>
    </p:spTree>
    <p:extLst>
      <p:ext uri="{BB962C8B-B14F-4D97-AF65-F5344CB8AC3E}">
        <p14:creationId xmlns:p14="http://schemas.microsoft.com/office/powerpoint/2010/main" val="3732750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agcas.org.uk/agcas_resources/540-Great-expectations-How-good-are-universities-at-making-their-students-more-employabl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a:p>
        </p:txBody>
      </p:sp>
      <p:pic>
        <p:nvPicPr>
          <p:cNvPr id="7" name="Picture 2" descr="\\tower3\home18\nmb891\Downloads\22058 (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9170125" cy="685799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004582" y="732970"/>
            <a:ext cx="6996418" cy="152366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solidFill>
                  <a:schemeClr val="bg1"/>
                </a:solidFill>
                <a:latin typeface="+mn-lt"/>
              </a:rPr>
              <a:t>Reflections on embedding employability and transferable skills in Stage 2 of a</a:t>
            </a:r>
          </a:p>
          <a:p>
            <a:r>
              <a:rPr lang="en-GB" sz="2800" b="1" dirty="0">
                <a:solidFill>
                  <a:schemeClr val="bg1"/>
                </a:solidFill>
                <a:latin typeface="+mn-lt"/>
              </a:rPr>
              <a:t>Mathematics and Statistics degree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1359" y="224351"/>
            <a:ext cx="1512168" cy="567983"/>
          </a:xfrm>
          <a:prstGeom prst="rect">
            <a:avLst/>
          </a:prstGeom>
        </p:spPr>
      </p:pic>
      <p:sp>
        <p:nvSpPr>
          <p:cNvPr id="6" name="TextBox 5"/>
          <p:cNvSpPr txBox="1"/>
          <p:nvPr/>
        </p:nvSpPr>
        <p:spPr>
          <a:xfrm>
            <a:off x="5810865" y="5427405"/>
            <a:ext cx="3112662" cy="369332"/>
          </a:xfrm>
          <a:prstGeom prst="rect">
            <a:avLst/>
          </a:prstGeom>
          <a:noFill/>
        </p:spPr>
        <p:txBody>
          <a:bodyPr wrap="square" rtlCol="0">
            <a:spAutoFit/>
          </a:bodyPr>
          <a:lstStyle/>
          <a:p>
            <a:endParaRPr lang="en-GB" dirty="0"/>
          </a:p>
        </p:txBody>
      </p:sp>
      <p:sp>
        <p:nvSpPr>
          <p:cNvPr id="2" name="Rectangle 1"/>
          <p:cNvSpPr/>
          <p:nvPr/>
        </p:nvSpPr>
        <p:spPr>
          <a:xfrm>
            <a:off x="528506" y="5796737"/>
            <a:ext cx="8086987" cy="1077218"/>
          </a:xfrm>
          <a:prstGeom prst="rect">
            <a:avLst/>
          </a:prstGeom>
        </p:spPr>
        <p:txBody>
          <a:bodyPr wrap="square">
            <a:spAutoFit/>
          </a:bodyPr>
          <a:lstStyle/>
          <a:p>
            <a:pPr algn="ctr"/>
            <a:r>
              <a:rPr lang="en-GB" sz="3200" b="1" dirty="0">
                <a:solidFill>
                  <a:schemeClr val="bg1"/>
                </a:solidFill>
              </a:rPr>
              <a:t>Horizons in STEM Higher Education</a:t>
            </a:r>
          </a:p>
          <a:p>
            <a:pPr algn="ctr"/>
            <a:r>
              <a:rPr lang="en-GB" sz="3200" b="1" dirty="0">
                <a:solidFill>
                  <a:schemeClr val="bg1"/>
                </a:solidFill>
              </a:rPr>
              <a:t>Heriot-Watt University, June 2017</a:t>
            </a:r>
          </a:p>
        </p:txBody>
      </p:sp>
      <p:pic>
        <p:nvPicPr>
          <p:cNvPr id="11" name="Picture 10"/>
          <p:cNvPicPr>
            <a:picLocks noChangeAspect="1"/>
          </p:cNvPicPr>
          <p:nvPr/>
        </p:nvPicPr>
        <p:blipFill>
          <a:blip r:embed="rId4"/>
          <a:stretch>
            <a:fillRect/>
          </a:stretch>
        </p:blipFill>
        <p:spPr>
          <a:xfrm>
            <a:off x="146217" y="194033"/>
            <a:ext cx="1993565" cy="4755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8076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ular Callout 15"/>
          <p:cNvSpPr/>
          <p:nvPr/>
        </p:nvSpPr>
        <p:spPr>
          <a:xfrm>
            <a:off x="4278861" y="3087149"/>
            <a:ext cx="4546357" cy="312909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ular Callout 10"/>
          <p:cNvSpPr/>
          <p:nvPr/>
        </p:nvSpPr>
        <p:spPr>
          <a:xfrm>
            <a:off x="4578539" y="1816603"/>
            <a:ext cx="4356212" cy="92333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ular Callout 8"/>
          <p:cNvSpPr/>
          <p:nvPr/>
        </p:nvSpPr>
        <p:spPr>
          <a:xfrm>
            <a:off x="132374" y="4236995"/>
            <a:ext cx="3844008" cy="216380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ular Callout 9"/>
          <p:cNvSpPr/>
          <p:nvPr/>
        </p:nvSpPr>
        <p:spPr>
          <a:xfrm>
            <a:off x="417600" y="1816604"/>
            <a:ext cx="3718172" cy="188396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rot="16200000">
            <a:off x="3987000" y="-3876819"/>
            <a:ext cx="1170000" cy="9144000"/>
            <a:chOff x="251760" y="-99392"/>
            <a:chExt cx="1943976" cy="6383360"/>
          </a:xfrm>
          <a:gradFill>
            <a:gsLst>
              <a:gs pos="0">
                <a:srgbClr val="00467E"/>
              </a:gs>
              <a:gs pos="100000">
                <a:srgbClr val="0F89CF"/>
              </a:gs>
            </a:gsLst>
            <a:lin ang="5400000" scaled="1"/>
          </a:gradFill>
        </p:grpSpPr>
        <p:sp>
          <p:nvSpPr>
            <p:cNvPr id="13" name="Rectangle 12"/>
            <p:cNvSpPr/>
            <p:nvPr/>
          </p:nvSpPr>
          <p:spPr>
            <a:xfrm>
              <a:off x="251760" y="-99392"/>
              <a:ext cx="1943976" cy="6043902"/>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Triangle 13"/>
            <p:cNvSpPr/>
            <p:nvPr/>
          </p:nvSpPr>
          <p:spPr>
            <a:xfrm rot="10800000">
              <a:off x="1223748" y="5944510"/>
              <a:ext cx="971988" cy="339458"/>
            </a:xfrm>
            <a:prstGeom prst="rtTriangl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Triangle 14"/>
            <p:cNvSpPr/>
            <p:nvPr/>
          </p:nvSpPr>
          <p:spPr>
            <a:xfrm rot="10800000" flipH="1">
              <a:off x="251760" y="5944510"/>
              <a:ext cx="971988" cy="339458"/>
            </a:xfrm>
            <a:prstGeom prst="rtTriangl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600" y="428400"/>
            <a:ext cx="1728192" cy="567983"/>
          </a:xfrm>
          <a:prstGeom prst="rect">
            <a:avLst/>
          </a:prstGeom>
        </p:spPr>
      </p:pic>
      <p:sp>
        <p:nvSpPr>
          <p:cNvPr id="17" name="Title 1"/>
          <p:cNvSpPr txBox="1">
            <a:spLocks/>
          </p:cNvSpPr>
          <p:nvPr/>
        </p:nvSpPr>
        <p:spPr>
          <a:xfrm>
            <a:off x="1048051" y="3240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		</a:t>
            </a:r>
            <a:r>
              <a:rPr lang="en-GB" b="1" dirty="0">
                <a:solidFill>
                  <a:schemeClr val="bg1"/>
                </a:solidFill>
              </a:rPr>
              <a:t>Student Perspectives</a:t>
            </a:r>
          </a:p>
        </p:txBody>
      </p:sp>
      <p:pic>
        <p:nvPicPr>
          <p:cNvPr id="2" name="Picture 1"/>
          <p:cNvPicPr>
            <a:picLocks noChangeAspect="1"/>
          </p:cNvPicPr>
          <p:nvPr/>
        </p:nvPicPr>
        <p:blipFill>
          <a:blip r:embed="rId4"/>
          <a:stretch>
            <a:fillRect/>
          </a:stretch>
        </p:blipFill>
        <p:spPr>
          <a:xfrm>
            <a:off x="7743499" y="226416"/>
            <a:ext cx="914235" cy="937528"/>
          </a:xfrm>
          <a:prstGeom prst="rect">
            <a:avLst/>
          </a:prstGeom>
        </p:spPr>
      </p:pic>
      <p:sp>
        <p:nvSpPr>
          <p:cNvPr id="3" name="Rectangle 2"/>
          <p:cNvSpPr/>
          <p:nvPr/>
        </p:nvSpPr>
        <p:spPr>
          <a:xfrm>
            <a:off x="515922" y="1946246"/>
            <a:ext cx="3535960" cy="1754326"/>
          </a:xfrm>
          <a:prstGeom prst="rect">
            <a:avLst/>
          </a:prstGeom>
        </p:spPr>
        <p:txBody>
          <a:bodyPr wrap="square">
            <a:spAutoFit/>
          </a:bodyPr>
          <a:lstStyle/>
          <a:p>
            <a:r>
              <a:rPr lang="en-GB" i="1" dirty="0">
                <a:solidFill>
                  <a:schemeClr val="bg1"/>
                </a:solidFill>
              </a:rPr>
              <a:t>I don’t think this module should exist as it is unfair to assess students on something which doesn’t reflect their ability to do maths, which is surely the point of a maths degree.</a:t>
            </a:r>
          </a:p>
        </p:txBody>
      </p:sp>
      <p:sp>
        <p:nvSpPr>
          <p:cNvPr id="4" name="Rectangle 3"/>
          <p:cNvSpPr/>
          <p:nvPr/>
        </p:nvSpPr>
        <p:spPr>
          <a:xfrm>
            <a:off x="199486" y="4263745"/>
            <a:ext cx="3776896" cy="2031325"/>
          </a:xfrm>
          <a:prstGeom prst="rect">
            <a:avLst/>
          </a:prstGeom>
        </p:spPr>
        <p:txBody>
          <a:bodyPr wrap="square">
            <a:spAutoFit/>
          </a:bodyPr>
          <a:lstStyle/>
          <a:p>
            <a:r>
              <a:rPr lang="en-GB" i="1" dirty="0">
                <a:solidFill>
                  <a:schemeClr val="bg1"/>
                </a:solidFill>
              </a:rPr>
              <a:t>Whilst I’ve achieved highly on it, should not be marked and count towards an academic qualification. I’m a mathematician and if it means a lower grade in purely mathematically modules, I would accept that over this career module.</a:t>
            </a:r>
          </a:p>
        </p:txBody>
      </p:sp>
      <p:sp>
        <p:nvSpPr>
          <p:cNvPr id="6" name="Rectangle 5"/>
          <p:cNvSpPr/>
          <p:nvPr/>
        </p:nvSpPr>
        <p:spPr>
          <a:xfrm>
            <a:off x="4662429" y="1816604"/>
            <a:ext cx="4572000" cy="923330"/>
          </a:xfrm>
          <a:prstGeom prst="rect">
            <a:avLst/>
          </a:prstGeom>
        </p:spPr>
        <p:txBody>
          <a:bodyPr>
            <a:spAutoFit/>
          </a:bodyPr>
          <a:lstStyle/>
          <a:p>
            <a:r>
              <a:rPr lang="en-GB" i="1" dirty="0">
                <a:solidFill>
                  <a:schemeClr val="bg1"/>
                </a:solidFill>
              </a:rPr>
              <a:t>The careers part was mainly a waste of time took too long and time away from actual maths.</a:t>
            </a:r>
          </a:p>
        </p:txBody>
      </p:sp>
      <p:sp>
        <p:nvSpPr>
          <p:cNvPr id="7" name="Rectangle 6"/>
          <p:cNvSpPr/>
          <p:nvPr/>
        </p:nvSpPr>
        <p:spPr>
          <a:xfrm>
            <a:off x="4362751" y="3209535"/>
            <a:ext cx="4462467" cy="2864094"/>
          </a:xfrm>
          <a:prstGeom prst="rect">
            <a:avLst/>
          </a:prstGeom>
        </p:spPr>
        <p:txBody>
          <a:bodyPr wrap="square">
            <a:spAutoFit/>
          </a:bodyPr>
          <a:lstStyle/>
          <a:p>
            <a:r>
              <a:rPr lang="en-GB" i="1" dirty="0">
                <a:solidFill>
                  <a:schemeClr val="bg1"/>
                </a:solidFill>
              </a:rPr>
              <a:t>I think that we are old enough to take responsibility for our own employability, if people choose not to think about it I think that is their own poor choice and we shouldn't be forced to do this module. As well when I am asked any questions about my past experiences in an interview/application I would talk about things I have actually done rather than that I was forced to do a module about careers at </a:t>
            </a:r>
            <a:r>
              <a:rPr lang="en-GB" i="1" dirty="0" err="1">
                <a:solidFill>
                  <a:schemeClr val="bg1"/>
                </a:solidFill>
              </a:rPr>
              <a:t>uni.</a:t>
            </a:r>
            <a:endParaRPr lang="en-GB" i="1" dirty="0">
              <a:solidFill>
                <a:schemeClr val="bg1"/>
              </a:solidFill>
            </a:endParaRPr>
          </a:p>
        </p:txBody>
      </p:sp>
    </p:spTree>
    <p:extLst>
      <p:ext uri="{BB962C8B-B14F-4D97-AF65-F5344CB8AC3E}">
        <p14:creationId xmlns:p14="http://schemas.microsoft.com/office/powerpoint/2010/main" val="3257762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rot="16200000">
            <a:off x="3987000" y="-3876819"/>
            <a:ext cx="1170000" cy="9144000"/>
            <a:chOff x="251760" y="-99392"/>
            <a:chExt cx="1943976" cy="6383360"/>
          </a:xfrm>
          <a:gradFill>
            <a:gsLst>
              <a:gs pos="0">
                <a:srgbClr val="00467E"/>
              </a:gs>
              <a:gs pos="100000">
                <a:srgbClr val="0F89CF"/>
              </a:gs>
            </a:gsLst>
            <a:lin ang="5400000" scaled="1"/>
          </a:gradFill>
        </p:grpSpPr>
        <p:sp>
          <p:nvSpPr>
            <p:cNvPr id="13" name="Rectangle 12"/>
            <p:cNvSpPr/>
            <p:nvPr/>
          </p:nvSpPr>
          <p:spPr>
            <a:xfrm>
              <a:off x="251760" y="-99392"/>
              <a:ext cx="1943976" cy="6043902"/>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Triangle 13"/>
            <p:cNvSpPr/>
            <p:nvPr/>
          </p:nvSpPr>
          <p:spPr>
            <a:xfrm rot="10800000">
              <a:off x="1223748" y="5944510"/>
              <a:ext cx="971988" cy="339458"/>
            </a:xfrm>
            <a:prstGeom prst="rtTriangl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Triangle 14"/>
            <p:cNvSpPr/>
            <p:nvPr/>
          </p:nvSpPr>
          <p:spPr>
            <a:xfrm rot="10800000" flipH="1">
              <a:off x="251760" y="5944510"/>
              <a:ext cx="971988" cy="339458"/>
            </a:xfrm>
            <a:prstGeom prst="rtTriangl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838800" y="32400"/>
            <a:ext cx="7886700" cy="1325563"/>
          </a:xfrm>
        </p:spPr>
        <p:txBody>
          <a:bodyPr/>
          <a:lstStyle/>
          <a:p>
            <a:r>
              <a:rPr lang="en-GB" dirty="0">
                <a:solidFill>
                  <a:schemeClr val="bg1"/>
                </a:solidFill>
              </a:rPr>
              <a:t>		</a:t>
            </a:r>
            <a:endParaRPr lang="en-GB"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600" y="428400"/>
            <a:ext cx="1728192" cy="567983"/>
          </a:xfrm>
          <a:prstGeom prst="rect">
            <a:avLst/>
          </a:prstGeom>
        </p:spPr>
      </p:pic>
      <p:sp>
        <p:nvSpPr>
          <p:cNvPr id="16" name="Title 1"/>
          <p:cNvSpPr txBox="1">
            <a:spLocks/>
          </p:cNvSpPr>
          <p:nvPr/>
        </p:nvSpPr>
        <p:spPr>
          <a:xfrm>
            <a:off x="1048051" y="3240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		</a:t>
            </a:r>
            <a:r>
              <a:rPr lang="en-GB" b="1" dirty="0">
                <a:solidFill>
                  <a:schemeClr val="bg1"/>
                </a:solidFill>
              </a:rPr>
              <a:t>Reflections</a:t>
            </a:r>
          </a:p>
        </p:txBody>
      </p:sp>
      <p:sp>
        <p:nvSpPr>
          <p:cNvPr id="17" name="TextBox 16"/>
          <p:cNvSpPr txBox="1"/>
          <p:nvPr/>
        </p:nvSpPr>
        <p:spPr>
          <a:xfrm>
            <a:off x="659089" y="1513741"/>
            <a:ext cx="7747819" cy="5262979"/>
          </a:xfrm>
          <a:prstGeom prst="rect">
            <a:avLst/>
          </a:prstGeom>
          <a:noFill/>
        </p:spPr>
        <p:txBody>
          <a:bodyPr wrap="square" rtlCol="0">
            <a:spAutoFit/>
          </a:bodyPr>
          <a:lstStyle/>
          <a:p>
            <a:pPr marL="285750" indent="-285750">
              <a:buFont typeface="Arial" panose="020B0604020202020204" pitchFamily="34" charset="0"/>
              <a:buChar char="•"/>
            </a:pPr>
            <a:r>
              <a:rPr lang="en-GB" sz="2800" dirty="0"/>
              <a:t>We were prepared for a tough sell! </a:t>
            </a:r>
          </a:p>
          <a:p>
            <a:pPr marL="742950" lvl="1" indent="-285750">
              <a:buFont typeface="Arial" panose="020B0604020202020204" pitchFamily="34" charset="0"/>
              <a:buChar char="•"/>
            </a:pPr>
            <a:r>
              <a:rPr lang="en-GB" sz="2800" i="1" dirty="0">
                <a:solidFill>
                  <a:srgbClr val="0070C0"/>
                </a:solidFill>
              </a:rPr>
              <a:t>Not a standard Maths and Stats module</a:t>
            </a:r>
          </a:p>
          <a:p>
            <a:pPr marL="742950" lvl="1" indent="-285750">
              <a:buFont typeface="Arial" panose="020B0604020202020204" pitchFamily="34" charset="0"/>
              <a:buChar char="•"/>
            </a:pPr>
            <a:r>
              <a:rPr lang="en-GB" sz="2800" i="1" dirty="0">
                <a:solidFill>
                  <a:srgbClr val="0070C0"/>
                </a:solidFill>
              </a:rPr>
              <a:t>Personal – not generic content</a:t>
            </a:r>
          </a:p>
          <a:p>
            <a:pPr marL="742950" lvl="1" indent="-285750">
              <a:buFont typeface="Arial" panose="020B0604020202020204" pitchFamily="34" charset="0"/>
              <a:buChar char="•"/>
            </a:pPr>
            <a:r>
              <a:rPr lang="en-GB" sz="2800" i="1" dirty="0">
                <a:solidFill>
                  <a:srgbClr val="0070C0"/>
                </a:solidFill>
              </a:rPr>
              <a:t>Variety in assessment techniques</a:t>
            </a:r>
          </a:p>
          <a:p>
            <a:pPr marL="742950" lvl="1" indent="-285750">
              <a:buFont typeface="Arial" panose="020B0604020202020204" pitchFamily="34" charset="0"/>
              <a:buChar char="•"/>
            </a:pPr>
            <a:r>
              <a:rPr lang="en-GB" sz="2800" i="1" dirty="0">
                <a:solidFill>
                  <a:srgbClr val="0070C0"/>
                </a:solidFill>
              </a:rPr>
              <a:t>Lots of group work </a:t>
            </a:r>
          </a:p>
          <a:p>
            <a:pPr marL="742950" lvl="1" indent="-285750">
              <a:buFont typeface="Arial" panose="020B0604020202020204" pitchFamily="34" charset="0"/>
              <a:buChar char="•"/>
            </a:pPr>
            <a:r>
              <a:rPr lang="en-GB" sz="2800" i="1" dirty="0">
                <a:solidFill>
                  <a:srgbClr val="0070C0"/>
                </a:solidFill>
              </a:rPr>
              <a:t>No exam</a:t>
            </a:r>
          </a:p>
          <a:p>
            <a:pPr lvl="1"/>
            <a:endParaRPr lang="en-GB" sz="2800" dirty="0"/>
          </a:p>
          <a:p>
            <a:pPr marL="285750" indent="-285750">
              <a:buFont typeface="Arial" panose="020B0604020202020204" pitchFamily="34" charset="0"/>
              <a:buChar char="•"/>
            </a:pPr>
            <a:r>
              <a:rPr lang="en-GB" sz="2800" dirty="0"/>
              <a:t>Hindsight is 20/20</a:t>
            </a:r>
          </a:p>
          <a:p>
            <a:pPr marL="742950" lvl="1" indent="-285750">
              <a:buFont typeface="Arial" panose="020B0604020202020204" pitchFamily="34" charset="0"/>
              <a:buChar char="•"/>
            </a:pPr>
            <a:r>
              <a:rPr lang="en-GB" sz="2800" i="1" dirty="0">
                <a:solidFill>
                  <a:srgbClr val="0070C0"/>
                </a:solidFill>
              </a:rPr>
              <a:t>Employability and Skills too separate </a:t>
            </a:r>
          </a:p>
          <a:p>
            <a:pPr marL="742950" lvl="1" indent="-285750">
              <a:buFont typeface="Arial" panose="020B0604020202020204" pitchFamily="34" charset="0"/>
              <a:buChar char="•"/>
            </a:pPr>
            <a:r>
              <a:rPr lang="en-GB" sz="2800" i="1" dirty="0">
                <a:solidFill>
                  <a:srgbClr val="0070C0"/>
                </a:solidFill>
              </a:rPr>
              <a:t>It was all a bit of a shock to the students</a:t>
            </a:r>
          </a:p>
          <a:p>
            <a:pPr marL="742950" lvl="1" indent="-285750">
              <a:buFont typeface="Arial" panose="020B0604020202020204" pitchFamily="34" charset="0"/>
              <a:buChar char="•"/>
            </a:pPr>
            <a:r>
              <a:rPr lang="en-GB" sz="2800" i="1" dirty="0">
                <a:solidFill>
                  <a:srgbClr val="0070C0"/>
                </a:solidFill>
              </a:rPr>
              <a:t>Restricted by timetable</a:t>
            </a:r>
          </a:p>
          <a:p>
            <a:pPr marL="742950" lvl="1" indent="-285750">
              <a:buFont typeface="Arial" panose="020B0604020202020204" pitchFamily="34" charset="0"/>
              <a:buChar char="•"/>
            </a:pPr>
            <a:r>
              <a:rPr lang="en-GB" sz="2800" i="1" dirty="0">
                <a:solidFill>
                  <a:srgbClr val="0070C0"/>
                </a:solidFill>
              </a:rPr>
              <a:t>Group project required creativity </a:t>
            </a:r>
          </a:p>
        </p:txBody>
      </p:sp>
    </p:spTree>
    <p:extLst>
      <p:ext uri="{BB962C8B-B14F-4D97-AF65-F5344CB8AC3E}">
        <p14:creationId xmlns:p14="http://schemas.microsoft.com/office/powerpoint/2010/main" val="3946608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rot="16200000">
            <a:off x="3987000" y="-3876819"/>
            <a:ext cx="1170000" cy="9144000"/>
            <a:chOff x="251760" y="-99392"/>
            <a:chExt cx="1943976" cy="6383360"/>
          </a:xfrm>
          <a:gradFill>
            <a:gsLst>
              <a:gs pos="0">
                <a:srgbClr val="00467E"/>
              </a:gs>
              <a:gs pos="100000">
                <a:srgbClr val="0F89CF"/>
              </a:gs>
            </a:gsLst>
            <a:lin ang="5400000" scaled="1"/>
          </a:gradFill>
        </p:grpSpPr>
        <p:sp>
          <p:nvSpPr>
            <p:cNvPr id="13" name="Rectangle 12"/>
            <p:cNvSpPr/>
            <p:nvPr/>
          </p:nvSpPr>
          <p:spPr>
            <a:xfrm>
              <a:off x="251760" y="-99392"/>
              <a:ext cx="1943976" cy="6043902"/>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Triangle 13"/>
            <p:cNvSpPr/>
            <p:nvPr/>
          </p:nvSpPr>
          <p:spPr>
            <a:xfrm rot="10800000">
              <a:off x="1223748" y="5944510"/>
              <a:ext cx="971988" cy="339458"/>
            </a:xfrm>
            <a:prstGeom prst="rtTriangl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Triangle 14"/>
            <p:cNvSpPr/>
            <p:nvPr/>
          </p:nvSpPr>
          <p:spPr>
            <a:xfrm rot="10800000" flipH="1">
              <a:off x="251760" y="5944510"/>
              <a:ext cx="971988" cy="339458"/>
            </a:xfrm>
            <a:prstGeom prst="rtTriangl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838800" y="32400"/>
            <a:ext cx="7886700" cy="1325563"/>
          </a:xfrm>
        </p:spPr>
        <p:txBody>
          <a:bodyPr/>
          <a:lstStyle/>
          <a:p>
            <a:r>
              <a:rPr lang="en-GB" dirty="0">
                <a:solidFill>
                  <a:schemeClr val="bg1"/>
                </a:solidFill>
              </a:rPr>
              <a:t>		</a:t>
            </a:r>
            <a:endParaRPr lang="en-GB"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600" y="428400"/>
            <a:ext cx="1728192" cy="567983"/>
          </a:xfrm>
          <a:prstGeom prst="rect">
            <a:avLst/>
          </a:prstGeom>
        </p:spPr>
      </p:pic>
      <p:sp>
        <p:nvSpPr>
          <p:cNvPr id="16" name="Title 1"/>
          <p:cNvSpPr txBox="1">
            <a:spLocks/>
          </p:cNvSpPr>
          <p:nvPr/>
        </p:nvSpPr>
        <p:spPr>
          <a:xfrm>
            <a:off x="1048051" y="3240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		</a:t>
            </a:r>
            <a:r>
              <a:rPr lang="en-GB" b="1" dirty="0">
                <a:solidFill>
                  <a:schemeClr val="bg1"/>
                </a:solidFill>
              </a:rPr>
              <a:t>Further</a:t>
            </a:r>
            <a:r>
              <a:rPr lang="en-GB" dirty="0">
                <a:solidFill>
                  <a:schemeClr val="bg1"/>
                </a:solidFill>
              </a:rPr>
              <a:t> </a:t>
            </a:r>
            <a:r>
              <a:rPr lang="en-GB" b="1" dirty="0">
                <a:solidFill>
                  <a:schemeClr val="bg1"/>
                </a:solidFill>
              </a:rPr>
              <a:t>Reflections</a:t>
            </a:r>
          </a:p>
        </p:txBody>
      </p:sp>
      <p:sp>
        <p:nvSpPr>
          <p:cNvPr id="17" name="TextBox 16"/>
          <p:cNvSpPr txBox="1"/>
          <p:nvPr/>
        </p:nvSpPr>
        <p:spPr>
          <a:xfrm>
            <a:off x="667556" y="1522207"/>
            <a:ext cx="7747819" cy="5262979"/>
          </a:xfrm>
          <a:prstGeom prst="rect">
            <a:avLst/>
          </a:prstGeom>
          <a:noFill/>
        </p:spPr>
        <p:txBody>
          <a:bodyPr wrap="square" rtlCol="0">
            <a:spAutoFit/>
          </a:bodyPr>
          <a:lstStyle/>
          <a:p>
            <a:pPr marL="285750" indent="-285750">
              <a:buFont typeface="Arial" panose="020B0604020202020204" pitchFamily="34" charset="0"/>
              <a:buChar char="•"/>
            </a:pPr>
            <a:r>
              <a:rPr lang="en-GB" sz="2800" dirty="0"/>
              <a:t>Sympathetic to a number of student suggestions </a:t>
            </a:r>
          </a:p>
          <a:p>
            <a:pPr marL="742950" lvl="1" indent="-285750">
              <a:buFont typeface="Arial" panose="020B0604020202020204" pitchFamily="34" charset="0"/>
              <a:buChar char="•"/>
            </a:pPr>
            <a:r>
              <a:rPr lang="en-GB" sz="2800" i="1" dirty="0">
                <a:solidFill>
                  <a:srgbClr val="0070C0"/>
                </a:solidFill>
              </a:rPr>
              <a:t>More interaction</a:t>
            </a:r>
          </a:p>
          <a:p>
            <a:pPr marL="742950" lvl="1" indent="-285750">
              <a:buFont typeface="Arial" panose="020B0604020202020204" pitchFamily="34" charset="0"/>
              <a:buChar char="•"/>
            </a:pPr>
            <a:r>
              <a:rPr lang="en-GB" sz="2800" i="1" dirty="0">
                <a:solidFill>
                  <a:srgbClr val="0070C0"/>
                </a:solidFill>
              </a:rPr>
              <a:t>Smaller classes</a:t>
            </a:r>
          </a:p>
          <a:p>
            <a:pPr marL="742950" lvl="1" indent="-285750">
              <a:buFont typeface="Arial" panose="020B0604020202020204" pitchFamily="34" charset="0"/>
              <a:buChar char="•"/>
            </a:pPr>
            <a:r>
              <a:rPr lang="en-GB" sz="2800" i="1" dirty="0">
                <a:solidFill>
                  <a:srgbClr val="0070C0"/>
                </a:solidFill>
              </a:rPr>
              <a:t>Reduction in length of assessment</a:t>
            </a:r>
          </a:p>
          <a:p>
            <a:pPr marL="742950" lvl="1" indent="-285750">
              <a:buFont typeface="Arial" panose="020B0604020202020204" pitchFamily="34" charset="0"/>
              <a:buChar char="•"/>
            </a:pPr>
            <a:r>
              <a:rPr lang="en-GB" sz="2800" i="1" dirty="0">
                <a:solidFill>
                  <a:srgbClr val="0070C0"/>
                </a:solidFill>
              </a:rPr>
              <a:t>More variety of teaching styles</a:t>
            </a:r>
          </a:p>
          <a:p>
            <a:pPr marL="742950" lvl="1" indent="-285750">
              <a:buFont typeface="Arial" panose="020B0604020202020204" pitchFamily="34" charset="0"/>
              <a:buChar char="•"/>
            </a:pPr>
            <a:r>
              <a:rPr lang="en-GB" sz="2800" i="1" dirty="0">
                <a:solidFill>
                  <a:srgbClr val="0070C0"/>
                </a:solidFill>
              </a:rPr>
              <a:t>Skills and employability linked together</a:t>
            </a:r>
          </a:p>
          <a:p>
            <a:pPr marL="742950" lvl="1" indent="-285750">
              <a:buFont typeface="Arial" panose="020B0604020202020204" pitchFamily="34" charset="0"/>
              <a:buChar char="•"/>
            </a:pPr>
            <a:r>
              <a:rPr lang="en-GB" sz="2800" i="1" dirty="0">
                <a:solidFill>
                  <a:srgbClr val="0070C0"/>
                </a:solidFill>
              </a:rPr>
              <a:t>Introducing Excel</a:t>
            </a:r>
          </a:p>
          <a:p>
            <a:pPr lvl="1"/>
            <a:endParaRPr lang="en-GB" sz="2800" dirty="0"/>
          </a:p>
          <a:p>
            <a:pPr marL="285750" indent="-285750">
              <a:buFont typeface="Arial" panose="020B0604020202020204" pitchFamily="34" charset="0"/>
              <a:buChar char="•"/>
            </a:pPr>
            <a:r>
              <a:rPr lang="en-GB" sz="2800" dirty="0"/>
              <a:t>Introduced other aspects</a:t>
            </a:r>
          </a:p>
          <a:p>
            <a:pPr marL="742950" lvl="1" indent="-285750">
              <a:buFont typeface="Arial" panose="020B0604020202020204" pitchFamily="34" charset="0"/>
              <a:buChar char="•"/>
            </a:pPr>
            <a:r>
              <a:rPr lang="en-GB" sz="2800" i="1" dirty="0">
                <a:solidFill>
                  <a:srgbClr val="0070C0"/>
                </a:solidFill>
              </a:rPr>
              <a:t>Pre-module introduction</a:t>
            </a:r>
          </a:p>
          <a:p>
            <a:pPr marL="742950" lvl="1" indent="-285750">
              <a:buFont typeface="Arial" panose="020B0604020202020204" pitchFamily="34" charset="0"/>
              <a:buChar char="•"/>
            </a:pPr>
            <a:r>
              <a:rPr lang="en-GB" sz="2800" i="1" dirty="0">
                <a:solidFill>
                  <a:srgbClr val="0070C0"/>
                </a:solidFill>
              </a:rPr>
              <a:t>Enterprise </a:t>
            </a:r>
          </a:p>
          <a:p>
            <a:pPr marL="742950" lvl="1" indent="-285750">
              <a:buFont typeface="Arial" panose="020B0604020202020204" pitchFamily="34" charset="0"/>
              <a:buChar char="•"/>
            </a:pPr>
            <a:r>
              <a:rPr lang="en-GB" sz="2800" i="1" dirty="0">
                <a:solidFill>
                  <a:srgbClr val="0070C0"/>
                </a:solidFill>
              </a:rPr>
              <a:t>Assessment Centres</a:t>
            </a:r>
          </a:p>
        </p:txBody>
      </p:sp>
    </p:spTree>
    <p:extLst>
      <p:ext uri="{BB962C8B-B14F-4D97-AF65-F5344CB8AC3E}">
        <p14:creationId xmlns:p14="http://schemas.microsoft.com/office/powerpoint/2010/main" val="3703115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rot="16200000">
            <a:off x="3987000" y="-3876819"/>
            <a:ext cx="1170000" cy="9144000"/>
            <a:chOff x="251760" y="-99392"/>
            <a:chExt cx="1943976" cy="6383360"/>
          </a:xfrm>
          <a:gradFill>
            <a:gsLst>
              <a:gs pos="0">
                <a:srgbClr val="00467E"/>
              </a:gs>
              <a:gs pos="100000">
                <a:srgbClr val="0F89CF"/>
              </a:gs>
            </a:gsLst>
            <a:lin ang="5400000" scaled="1"/>
          </a:gradFill>
        </p:grpSpPr>
        <p:sp>
          <p:nvSpPr>
            <p:cNvPr id="13" name="Rectangle 12"/>
            <p:cNvSpPr/>
            <p:nvPr/>
          </p:nvSpPr>
          <p:spPr>
            <a:xfrm>
              <a:off x="251760" y="-99392"/>
              <a:ext cx="1943976" cy="6043902"/>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Triangle 13"/>
            <p:cNvSpPr/>
            <p:nvPr/>
          </p:nvSpPr>
          <p:spPr>
            <a:xfrm rot="10800000">
              <a:off x="1223748" y="5944510"/>
              <a:ext cx="971988" cy="339458"/>
            </a:xfrm>
            <a:prstGeom prst="rtTriangl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Triangle 14"/>
            <p:cNvSpPr/>
            <p:nvPr/>
          </p:nvSpPr>
          <p:spPr>
            <a:xfrm rot="10800000" flipH="1">
              <a:off x="251760" y="5944510"/>
              <a:ext cx="971988" cy="339458"/>
            </a:xfrm>
            <a:prstGeom prst="rtTriangl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838800" y="32400"/>
            <a:ext cx="7886700" cy="1325563"/>
          </a:xfrm>
        </p:spPr>
        <p:txBody>
          <a:bodyPr/>
          <a:lstStyle/>
          <a:p>
            <a:r>
              <a:rPr lang="en-GB" dirty="0">
                <a:solidFill>
                  <a:schemeClr val="bg1"/>
                </a:solidFill>
              </a:rPr>
              <a:t>		</a:t>
            </a:r>
            <a:endParaRPr lang="en-GB"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600" y="428400"/>
            <a:ext cx="1728192" cy="567983"/>
          </a:xfrm>
          <a:prstGeom prst="rect">
            <a:avLst/>
          </a:prstGeom>
        </p:spPr>
      </p:pic>
      <p:sp>
        <p:nvSpPr>
          <p:cNvPr id="16" name="Title 1"/>
          <p:cNvSpPr txBox="1">
            <a:spLocks/>
          </p:cNvSpPr>
          <p:nvPr/>
        </p:nvSpPr>
        <p:spPr>
          <a:xfrm>
            <a:off x="1048051" y="3240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		</a:t>
            </a:r>
            <a:r>
              <a:rPr lang="en-GB" b="1" dirty="0">
                <a:solidFill>
                  <a:schemeClr val="bg1"/>
                </a:solidFill>
              </a:rPr>
              <a:t>Enterprise Challenge</a:t>
            </a:r>
          </a:p>
        </p:txBody>
      </p:sp>
      <p:sp>
        <p:nvSpPr>
          <p:cNvPr id="17" name="TextBox 16"/>
          <p:cNvSpPr txBox="1"/>
          <p:nvPr/>
        </p:nvSpPr>
        <p:spPr>
          <a:xfrm>
            <a:off x="659089" y="1513741"/>
            <a:ext cx="7747819" cy="4401205"/>
          </a:xfrm>
          <a:prstGeom prst="rect">
            <a:avLst/>
          </a:prstGeom>
          <a:noFill/>
        </p:spPr>
        <p:txBody>
          <a:bodyPr wrap="square" rtlCol="0">
            <a:spAutoFit/>
          </a:bodyPr>
          <a:lstStyle/>
          <a:p>
            <a:pPr marL="285750" indent="-285750">
              <a:buFont typeface="Arial" panose="020B0604020202020204" pitchFamily="34" charset="0"/>
              <a:buChar char="•"/>
            </a:pPr>
            <a:r>
              <a:rPr lang="en-GB" sz="2800" dirty="0"/>
              <a:t>Had success with Maths, Computing and Modern Languages Business Enterprise Challenge </a:t>
            </a:r>
          </a:p>
          <a:p>
            <a:pPr marL="742950" lvl="1" indent="-285750">
              <a:buFont typeface="Arial" panose="020B0604020202020204" pitchFamily="34" charset="0"/>
              <a:buChar char="•"/>
            </a:pPr>
            <a:r>
              <a:rPr lang="en-GB" sz="2800" i="1" dirty="0">
                <a:solidFill>
                  <a:srgbClr val="0070C0"/>
                </a:solidFill>
              </a:rPr>
              <a:t>Collaboration with employers</a:t>
            </a:r>
          </a:p>
          <a:p>
            <a:pPr marL="742950" lvl="1" indent="-285750">
              <a:buFont typeface="Arial" panose="020B0604020202020204" pitchFamily="34" charset="0"/>
              <a:buChar char="•"/>
            </a:pPr>
            <a:r>
              <a:rPr lang="en-GB" sz="2800" i="1" dirty="0">
                <a:solidFill>
                  <a:srgbClr val="0070C0"/>
                </a:solidFill>
              </a:rPr>
              <a:t>Optional</a:t>
            </a:r>
          </a:p>
          <a:p>
            <a:pPr marL="742950" lvl="1" indent="-285750">
              <a:buFont typeface="Arial" panose="020B0604020202020204" pitchFamily="34" charset="0"/>
              <a:buChar char="•"/>
            </a:pPr>
            <a:r>
              <a:rPr lang="en-GB" sz="2800" i="1" dirty="0">
                <a:solidFill>
                  <a:srgbClr val="0070C0"/>
                </a:solidFill>
              </a:rPr>
              <a:t>Extra-curricular</a:t>
            </a:r>
          </a:p>
          <a:p>
            <a:pPr lvl="1"/>
            <a:endParaRPr lang="en-GB" sz="2800" dirty="0"/>
          </a:p>
          <a:p>
            <a:pPr marL="285750" indent="-285750">
              <a:buFont typeface="Arial" panose="020B0604020202020204" pitchFamily="34" charset="0"/>
              <a:buChar char="•"/>
            </a:pPr>
            <a:r>
              <a:rPr lang="en-GB" sz="2800" dirty="0"/>
              <a:t>Other subjects incorporated into degree programme</a:t>
            </a:r>
          </a:p>
          <a:p>
            <a:pPr marL="742950" lvl="1" indent="-285750">
              <a:buFont typeface="Arial" panose="020B0604020202020204" pitchFamily="34" charset="0"/>
              <a:buChar char="•"/>
            </a:pPr>
            <a:r>
              <a:rPr lang="en-GB" sz="2800" i="1" dirty="0">
                <a:solidFill>
                  <a:srgbClr val="0070C0"/>
                </a:solidFill>
              </a:rPr>
              <a:t>English</a:t>
            </a:r>
          </a:p>
          <a:p>
            <a:pPr marL="742950" lvl="1" indent="-285750">
              <a:buFont typeface="Arial" panose="020B0604020202020204" pitchFamily="34" charset="0"/>
              <a:buChar char="•"/>
            </a:pPr>
            <a:r>
              <a:rPr lang="en-GB" sz="2800" i="1" dirty="0">
                <a:solidFill>
                  <a:srgbClr val="0070C0"/>
                </a:solidFill>
              </a:rPr>
              <a:t>Psychology</a:t>
            </a:r>
          </a:p>
        </p:txBody>
      </p:sp>
    </p:spTree>
    <p:extLst>
      <p:ext uri="{BB962C8B-B14F-4D97-AF65-F5344CB8AC3E}">
        <p14:creationId xmlns:p14="http://schemas.microsoft.com/office/powerpoint/2010/main" val="1360080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rot="16200000">
            <a:off x="3987000" y="-3876819"/>
            <a:ext cx="1170000" cy="9144000"/>
            <a:chOff x="251760" y="-99392"/>
            <a:chExt cx="1943976" cy="6383360"/>
          </a:xfrm>
          <a:gradFill>
            <a:gsLst>
              <a:gs pos="0">
                <a:srgbClr val="00467E"/>
              </a:gs>
              <a:gs pos="100000">
                <a:srgbClr val="0F89CF"/>
              </a:gs>
            </a:gsLst>
            <a:lin ang="5400000" scaled="1"/>
          </a:gradFill>
        </p:grpSpPr>
        <p:sp>
          <p:nvSpPr>
            <p:cNvPr id="13" name="Rectangle 12"/>
            <p:cNvSpPr/>
            <p:nvPr/>
          </p:nvSpPr>
          <p:spPr>
            <a:xfrm>
              <a:off x="251760" y="-99392"/>
              <a:ext cx="1943976" cy="6043902"/>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Triangle 13"/>
            <p:cNvSpPr/>
            <p:nvPr/>
          </p:nvSpPr>
          <p:spPr>
            <a:xfrm rot="10800000">
              <a:off x="1223748" y="5944510"/>
              <a:ext cx="971988" cy="339458"/>
            </a:xfrm>
            <a:prstGeom prst="rtTriangl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Triangle 14"/>
            <p:cNvSpPr/>
            <p:nvPr/>
          </p:nvSpPr>
          <p:spPr>
            <a:xfrm rot="10800000" flipH="1">
              <a:off x="251760" y="5944510"/>
              <a:ext cx="971988" cy="339458"/>
            </a:xfrm>
            <a:prstGeom prst="rtTriangl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838800" y="32400"/>
            <a:ext cx="7886700" cy="1325563"/>
          </a:xfrm>
        </p:spPr>
        <p:txBody>
          <a:bodyPr/>
          <a:lstStyle/>
          <a:p>
            <a:r>
              <a:rPr lang="en-GB" dirty="0">
                <a:solidFill>
                  <a:schemeClr val="bg1"/>
                </a:solidFill>
              </a:rPr>
              <a:t>		</a:t>
            </a:r>
            <a:endParaRPr lang="en-GB"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600" y="428400"/>
            <a:ext cx="1728192" cy="567983"/>
          </a:xfrm>
          <a:prstGeom prst="rect">
            <a:avLst/>
          </a:prstGeom>
        </p:spPr>
      </p:pic>
      <p:sp>
        <p:nvSpPr>
          <p:cNvPr id="16" name="Title 1"/>
          <p:cNvSpPr txBox="1">
            <a:spLocks/>
          </p:cNvSpPr>
          <p:nvPr/>
        </p:nvSpPr>
        <p:spPr>
          <a:xfrm>
            <a:off x="1048051" y="3240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		</a:t>
            </a:r>
            <a:r>
              <a:rPr lang="en-GB" b="1" dirty="0">
                <a:solidFill>
                  <a:schemeClr val="bg1"/>
                </a:solidFill>
              </a:rPr>
              <a:t>Enterprise Challenge</a:t>
            </a:r>
          </a:p>
        </p:txBody>
      </p:sp>
      <p:sp>
        <p:nvSpPr>
          <p:cNvPr id="17" name="TextBox 16"/>
          <p:cNvSpPr txBox="1"/>
          <p:nvPr/>
        </p:nvSpPr>
        <p:spPr>
          <a:xfrm>
            <a:off x="659089" y="1513741"/>
            <a:ext cx="7747819" cy="3539430"/>
          </a:xfrm>
          <a:prstGeom prst="rect">
            <a:avLst/>
          </a:prstGeom>
          <a:noFill/>
        </p:spPr>
        <p:txBody>
          <a:bodyPr wrap="square" rtlCol="0">
            <a:spAutoFit/>
          </a:bodyPr>
          <a:lstStyle/>
          <a:p>
            <a:pPr marL="285750" indent="-285750">
              <a:buFont typeface="Arial" panose="020B0604020202020204" pitchFamily="34" charset="0"/>
              <a:buChar char="•"/>
            </a:pPr>
            <a:r>
              <a:rPr lang="en-GB" sz="2800" dirty="0"/>
              <a:t>MAS2601 Enterprise Challenge</a:t>
            </a:r>
          </a:p>
          <a:p>
            <a:pPr marL="742950" lvl="1" indent="-285750">
              <a:buFont typeface="Arial" panose="020B0604020202020204" pitchFamily="34" charset="0"/>
              <a:buChar char="•"/>
            </a:pPr>
            <a:r>
              <a:rPr lang="en-GB" sz="2800" i="1" dirty="0">
                <a:solidFill>
                  <a:srgbClr val="0070C0"/>
                </a:solidFill>
              </a:rPr>
              <a:t>Intensive challenge event over 3 hours </a:t>
            </a:r>
          </a:p>
          <a:p>
            <a:pPr marL="742950" lvl="1" indent="-285750">
              <a:buFont typeface="Arial" panose="020B0604020202020204" pitchFamily="34" charset="0"/>
              <a:buChar char="•"/>
            </a:pPr>
            <a:r>
              <a:rPr lang="en-GB" sz="2800" i="1" dirty="0">
                <a:solidFill>
                  <a:srgbClr val="0070C0"/>
                </a:solidFill>
              </a:rPr>
              <a:t>Value Proposition </a:t>
            </a:r>
          </a:p>
          <a:p>
            <a:pPr marL="742950" lvl="1" indent="-285750">
              <a:buFont typeface="Arial" panose="020B0604020202020204" pitchFamily="34" charset="0"/>
              <a:buChar char="•"/>
            </a:pPr>
            <a:r>
              <a:rPr lang="en-GB" sz="2800" i="1" dirty="0">
                <a:solidFill>
                  <a:srgbClr val="0070C0"/>
                </a:solidFill>
              </a:rPr>
              <a:t>Pitching practice</a:t>
            </a:r>
          </a:p>
          <a:p>
            <a:pPr marL="742950" lvl="1" indent="-285750">
              <a:buFont typeface="Arial" panose="020B0604020202020204" pitchFamily="34" charset="0"/>
              <a:buChar char="•"/>
            </a:pPr>
            <a:r>
              <a:rPr lang="en-GB" sz="2800" i="1" dirty="0">
                <a:solidFill>
                  <a:srgbClr val="0070C0"/>
                </a:solidFill>
              </a:rPr>
              <a:t>Video pitch assessment</a:t>
            </a:r>
          </a:p>
          <a:p>
            <a:pPr lvl="1"/>
            <a:endParaRPr lang="en-GB" sz="2800" i="1" dirty="0">
              <a:solidFill>
                <a:srgbClr val="0070C0"/>
              </a:solidFill>
            </a:endParaRPr>
          </a:p>
          <a:p>
            <a:pPr lvl="1"/>
            <a:r>
              <a:rPr lang="en-GB" sz="2800" i="1" dirty="0">
                <a:solidFill>
                  <a:srgbClr val="0070C0"/>
                </a:solidFill>
              </a:rPr>
              <a:t>Students to develop a business idea in response to the challenge of maths </a:t>
            </a:r>
            <a:r>
              <a:rPr lang="en-GB" sz="2800" i="1">
                <a:solidFill>
                  <a:srgbClr val="0070C0"/>
                </a:solidFill>
              </a:rPr>
              <a:t>illiteracy </a:t>
            </a:r>
            <a:r>
              <a:rPr lang="en-GB" sz="2800" i="1" smtClean="0">
                <a:solidFill>
                  <a:srgbClr val="0070C0"/>
                </a:solidFill>
              </a:rPr>
              <a:t> </a:t>
            </a:r>
            <a:endParaRPr lang="en-GB" sz="2800" i="1" dirty="0">
              <a:solidFill>
                <a:srgbClr val="0070C0"/>
              </a:solidFill>
            </a:endParaRPr>
          </a:p>
        </p:txBody>
      </p:sp>
    </p:spTree>
    <p:extLst>
      <p:ext uri="{BB962C8B-B14F-4D97-AF65-F5344CB8AC3E}">
        <p14:creationId xmlns:p14="http://schemas.microsoft.com/office/powerpoint/2010/main" val="1220775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rot="16200000">
            <a:off x="3987000" y="-3876819"/>
            <a:ext cx="1170000" cy="9144000"/>
            <a:chOff x="251760" y="-99392"/>
            <a:chExt cx="1943976" cy="6383360"/>
          </a:xfrm>
          <a:gradFill>
            <a:gsLst>
              <a:gs pos="0">
                <a:srgbClr val="00467E"/>
              </a:gs>
              <a:gs pos="100000">
                <a:srgbClr val="0F89CF"/>
              </a:gs>
            </a:gsLst>
            <a:lin ang="5400000" scaled="1"/>
          </a:gradFill>
        </p:grpSpPr>
        <p:sp>
          <p:nvSpPr>
            <p:cNvPr id="13" name="Rectangle 12"/>
            <p:cNvSpPr/>
            <p:nvPr/>
          </p:nvSpPr>
          <p:spPr>
            <a:xfrm>
              <a:off x="251760" y="-99392"/>
              <a:ext cx="1943976" cy="6043902"/>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Triangle 13"/>
            <p:cNvSpPr/>
            <p:nvPr/>
          </p:nvSpPr>
          <p:spPr>
            <a:xfrm rot="10800000">
              <a:off x="1223748" y="5944510"/>
              <a:ext cx="971988" cy="339458"/>
            </a:xfrm>
            <a:prstGeom prst="rtTriangl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Triangle 14"/>
            <p:cNvSpPr/>
            <p:nvPr/>
          </p:nvSpPr>
          <p:spPr>
            <a:xfrm rot="10800000" flipH="1">
              <a:off x="251760" y="5944510"/>
              <a:ext cx="971988" cy="339458"/>
            </a:xfrm>
            <a:prstGeom prst="rtTriangl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838800" y="32400"/>
            <a:ext cx="7886700" cy="1325563"/>
          </a:xfrm>
        </p:spPr>
        <p:txBody>
          <a:bodyPr/>
          <a:lstStyle/>
          <a:p>
            <a:r>
              <a:rPr lang="en-GB" dirty="0">
                <a:solidFill>
                  <a:schemeClr val="bg1"/>
                </a:solidFill>
              </a:rPr>
              <a:t>		</a:t>
            </a:r>
            <a:r>
              <a:rPr lang="en-GB" b="1" dirty="0">
                <a:solidFill>
                  <a:schemeClr val="bg1"/>
                </a:solidFill>
              </a:rPr>
              <a:t>Summary</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600" y="428400"/>
            <a:ext cx="1728192" cy="567983"/>
          </a:xfrm>
          <a:prstGeom prst="rect">
            <a:avLst/>
          </a:prstGeom>
        </p:spPr>
      </p:pic>
      <p:sp>
        <p:nvSpPr>
          <p:cNvPr id="4" name="TextBox 3"/>
          <p:cNvSpPr txBox="1"/>
          <p:nvPr/>
        </p:nvSpPr>
        <p:spPr>
          <a:xfrm>
            <a:off x="838799" y="1676183"/>
            <a:ext cx="7687133" cy="3970318"/>
          </a:xfrm>
          <a:prstGeom prst="rect">
            <a:avLst/>
          </a:prstGeom>
          <a:noFill/>
        </p:spPr>
        <p:txBody>
          <a:bodyPr wrap="square" rtlCol="0">
            <a:spAutoFit/>
          </a:bodyPr>
          <a:lstStyle/>
          <a:p>
            <a:pPr marL="285750" indent="-285750">
              <a:buFont typeface="Arial" panose="020B0604020202020204" pitchFamily="34" charset="0"/>
              <a:buChar char="•"/>
            </a:pPr>
            <a:r>
              <a:rPr lang="en-GB" sz="2800" dirty="0"/>
              <a:t>Introduced embedded Employability and Skills module for SH Stage 2 students</a:t>
            </a:r>
          </a:p>
          <a:p>
            <a:pPr marL="742950" lvl="1" indent="-285750">
              <a:buFont typeface="Arial" panose="020B0604020202020204" pitchFamily="34" charset="0"/>
              <a:buChar char="•"/>
            </a:pPr>
            <a:r>
              <a:rPr lang="en-GB" sz="2800" i="1" dirty="0">
                <a:solidFill>
                  <a:srgbClr val="0070C0"/>
                </a:solidFill>
              </a:rPr>
              <a:t>More positives than negatives</a:t>
            </a:r>
          </a:p>
          <a:p>
            <a:pPr marL="742950" lvl="1" indent="-285750">
              <a:buFont typeface="Arial" panose="020B0604020202020204" pitchFamily="34" charset="0"/>
              <a:buChar char="•"/>
            </a:pPr>
            <a:r>
              <a:rPr lang="en-GB" sz="2800" i="1" dirty="0">
                <a:solidFill>
                  <a:srgbClr val="0070C0"/>
                </a:solidFill>
              </a:rPr>
              <a:t>Feedback from students a bit “marmite”</a:t>
            </a:r>
          </a:p>
          <a:p>
            <a:pPr marL="742950" lvl="1" indent="-285750">
              <a:buFont typeface="Arial" panose="020B0604020202020204" pitchFamily="34" charset="0"/>
              <a:buChar char="•"/>
            </a:pPr>
            <a:r>
              <a:rPr lang="en-GB" sz="2800" i="1" dirty="0">
                <a:solidFill>
                  <a:srgbClr val="0070C0"/>
                </a:solidFill>
              </a:rPr>
              <a:t>Student comments driven a number of changes for 2017 delivery</a:t>
            </a:r>
          </a:p>
          <a:p>
            <a:pPr marL="742950" lvl="1" indent="-285750">
              <a:buFont typeface="Arial" panose="020B0604020202020204" pitchFamily="34" charset="0"/>
              <a:buChar char="•"/>
            </a:pPr>
            <a:r>
              <a:rPr lang="en-GB" sz="2800" i="1" dirty="0">
                <a:solidFill>
                  <a:srgbClr val="0070C0"/>
                </a:solidFill>
              </a:rPr>
              <a:t>Experience shows that skills modules are difficult to get right</a:t>
            </a:r>
          </a:p>
          <a:p>
            <a:pPr marL="742950" lvl="1" indent="-285750">
              <a:buFont typeface="Arial" panose="020B0604020202020204" pitchFamily="34" charset="0"/>
              <a:buChar char="•"/>
            </a:pPr>
            <a:endParaRPr lang="en-GB" sz="2800" i="1" dirty="0">
              <a:solidFill>
                <a:srgbClr val="0070C0"/>
              </a:solidFill>
            </a:endParaRPr>
          </a:p>
        </p:txBody>
      </p:sp>
    </p:spTree>
    <p:extLst>
      <p:ext uri="{BB962C8B-B14F-4D97-AF65-F5344CB8AC3E}">
        <p14:creationId xmlns:p14="http://schemas.microsoft.com/office/powerpoint/2010/main" val="4140736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rot="16200000">
            <a:off x="3987000" y="-3876819"/>
            <a:ext cx="1170000" cy="9144000"/>
            <a:chOff x="251760" y="-99392"/>
            <a:chExt cx="1943976" cy="6383360"/>
          </a:xfrm>
          <a:gradFill>
            <a:gsLst>
              <a:gs pos="0">
                <a:srgbClr val="00467E"/>
              </a:gs>
              <a:gs pos="100000">
                <a:srgbClr val="0F89CF"/>
              </a:gs>
            </a:gsLst>
            <a:lin ang="5400000" scaled="1"/>
          </a:gradFill>
        </p:grpSpPr>
        <p:sp>
          <p:nvSpPr>
            <p:cNvPr id="13" name="Rectangle 12"/>
            <p:cNvSpPr/>
            <p:nvPr/>
          </p:nvSpPr>
          <p:spPr>
            <a:xfrm>
              <a:off x="251760" y="-99392"/>
              <a:ext cx="1943976" cy="6043902"/>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Triangle 13"/>
            <p:cNvSpPr/>
            <p:nvPr/>
          </p:nvSpPr>
          <p:spPr>
            <a:xfrm rot="10800000">
              <a:off x="1223748" y="5944510"/>
              <a:ext cx="971988" cy="339458"/>
            </a:xfrm>
            <a:prstGeom prst="rtTriangl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Triangle 14"/>
            <p:cNvSpPr/>
            <p:nvPr/>
          </p:nvSpPr>
          <p:spPr>
            <a:xfrm rot="10800000" flipH="1">
              <a:off x="251760" y="5944510"/>
              <a:ext cx="971988" cy="339458"/>
            </a:xfrm>
            <a:prstGeom prst="rtTriangl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838800" y="32400"/>
            <a:ext cx="7886700" cy="1325563"/>
          </a:xfrm>
        </p:spPr>
        <p:txBody>
          <a:bodyPr/>
          <a:lstStyle/>
          <a:p>
            <a:r>
              <a:rPr lang="en-GB" dirty="0">
                <a:solidFill>
                  <a:schemeClr val="bg1"/>
                </a:solidFill>
              </a:rPr>
              <a:t>		</a:t>
            </a:r>
            <a:r>
              <a:rPr lang="en-GB" b="1" dirty="0">
                <a:solidFill>
                  <a:schemeClr val="bg1"/>
                </a:solidFill>
              </a:rPr>
              <a:t>References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600" y="428400"/>
            <a:ext cx="1728192" cy="567983"/>
          </a:xfrm>
          <a:prstGeom prst="rect">
            <a:avLst/>
          </a:prstGeom>
        </p:spPr>
      </p:pic>
      <p:sp>
        <p:nvSpPr>
          <p:cNvPr id="3" name="Rectangle 2"/>
          <p:cNvSpPr/>
          <p:nvPr/>
        </p:nvSpPr>
        <p:spPr>
          <a:xfrm>
            <a:off x="283756" y="1676183"/>
            <a:ext cx="8667738" cy="4555093"/>
          </a:xfrm>
          <a:prstGeom prst="rect">
            <a:avLst/>
          </a:prstGeom>
        </p:spPr>
        <p:txBody>
          <a:bodyPr wrap="square">
            <a:spAutoFit/>
          </a:bodyPr>
          <a:lstStyle/>
          <a:p>
            <a:r>
              <a:rPr lang="en-GB" sz="1600" dirty="0"/>
              <a:t>GTI media research. (2013)</a:t>
            </a:r>
            <a:r>
              <a:rPr lang="en-GB" sz="1600" i="1" dirty="0"/>
              <a:t> Great expectations: How good are universities at making their students more employable?</a:t>
            </a:r>
            <a:r>
              <a:rPr lang="en-GB" sz="1600" dirty="0"/>
              <a:t> </a:t>
            </a:r>
            <a:r>
              <a:rPr lang="en-GB" sz="1600" u="sng" dirty="0">
                <a:hlinkClick r:id="rId4"/>
              </a:rPr>
              <a:t>http://www.agcas.org.uk/agcas_resources/540-Great-expectations-How-good-are-universities-at-making-their-students-more-employable-</a:t>
            </a:r>
            <a:endParaRPr lang="en-GB" sz="1600" u="sng" dirty="0"/>
          </a:p>
          <a:p>
            <a:endParaRPr lang="en-GB" sz="1600" dirty="0" smtClean="0"/>
          </a:p>
          <a:p>
            <a:r>
              <a:rPr lang="en-GB" sz="1600" dirty="0" err="1" smtClean="0"/>
              <a:t>O’Riordan</a:t>
            </a:r>
            <a:r>
              <a:rPr lang="en-GB" sz="1600" dirty="0"/>
              <a:t>, R. Del Rio, E. &amp; </a:t>
            </a:r>
            <a:r>
              <a:rPr lang="en-GB" sz="1600" dirty="0" err="1"/>
              <a:t>Wieczorek</a:t>
            </a:r>
            <a:r>
              <a:rPr lang="en-GB" sz="1600" dirty="0"/>
              <a:t>, J. (2017) Exploring the impact of undergraduate credit-bearing careers education: Preparing our graduates. University of Dundee; AGCAS. </a:t>
            </a:r>
            <a:endParaRPr lang="en-GB" sz="1600" dirty="0" smtClean="0"/>
          </a:p>
          <a:p>
            <a:endParaRPr lang="en-GB" sz="1600" dirty="0"/>
          </a:p>
          <a:p>
            <a:r>
              <a:rPr lang="en-GB" sz="1600" dirty="0"/>
              <a:t>Pegg, A, </a:t>
            </a:r>
            <a:r>
              <a:rPr lang="en-GB" sz="1600" dirty="0" err="1"/>
              <a:t>Waldock</a:t>
            </a:r>
            <a:r>
              <a:rPr lang="en-GB" sz="1600" dirty="0"/>
              <a:t>, J, Hendy-Isaac, S &amp; Lawton, R. (2012) Pedagogy for Employability. York: Higher Education Academy.</a:t>
            </a:r>
          </a:p>
          <a:p>
            <a:r>
              <a:rPr lang="en-GB" sz="1600" dirty="0"/>
              <a:t> </a:t>
            </a:r>
          </a:p>
          <a:p>
            <a:r>
              <a:rPr lang="en-GB" sz="1600" dirty="0"/>
              <a:t>Taylor, A.R. &amp; Hooley, T. (2014). Evaluating the impact of career management skills module and internship programme within a university business school. British Journal of Guidance &amp; Counselling, 42(5): 487-499</a:t>
            </a:r>
            <a:r>
              <a:rPr lang="en-GB" sz="1600" dirty="0" smtClean="0"/>
              <a:t>.</a:t>
            </a:r>
          </a:p>
          <a:p>
            <a:endParaRPr lang="en-GB" sz="1600" dirty="0"/>
          </a:p>
          <a:p>
            <a:r>
              <a:rPr lang="en-GB" sz="1600" dirty="0"/>
              <a:t>Tomlinson, M. (2007) Graduate Employability and Student Attitudes and Orientations to the Labour Market. </a:t>
            </a:r>
            <a:r>
              <a:rPr lang="en-GB" sz="1600" i="1" dirty="0"/>
              <a:t>Journal of Education and Work,</a:t>
            </a:r>
            <a:r>
              <a:rPr lang="en-GB" sz="1600" dirty="0"/>
              <a:t> 20 (4): 285-304. </a:t>
            </a:r>
            <a:endParaRPr lang="en-GB" sz="1600" dirty="0" smtClean="0"/>
          </a:p>
          <a:p>
            <a:endParaRPr lang="en-GB" dirty="0" smtClean="0"/>
          </a:p>
          <a:p>
            <a:r>
              <a:rPr lang="en-GB" sz="1600" dirty="0" smtClean="0"/>
              <a:t>Watts</a:t>
            </a:r>
            <a:r>
              <a:rPr lang="en-GB" sz="1600" dirty="0"/>
              <a:t>, A.G. (2006). </a:t>
            </a:r>
            <a:r>
              <a:rPr lang="en-GB" sz="1600" i="1" dirty="0"/>
              <a:t>Career Development Learning and Employability</a:t>
            </a:r>
            <a:r>
              <a:rPr lang="en-GB" sz="1600" dirty="0"/>
              <a:t>. The Higher Education Academy</a:t>
            </a:r>
            <a:endParaRPr lang="en-GB" sz="1600" dirty="0" smtClean="0"/>
          </a:p>
        </p:txBody>
      </p:sp>
    </p:spTree>
    <p:extLst>
      <p:ext uri="{BB962C8B-B14F-4D97-AF65-F5344CB8AC3E}">
        <p14:creationId xmlns:p14="http://schemas.microsoft.com/office/powerpoint/2010/main" val="522459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a:p>
        </p:txBody>
      </p:sp>
      <p:pic>
        <p:nvPicPr>
          <p:cNvPr id="7" name="Picture 2" descr="\\tower3\home18\nmb891\Downloads\22058 (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9170125" cy="685799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004582" y="1716404"/>
            <a:ext cx="6996418" cy="7050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solidFill>
                  <a:schemeClr val="bg1"/>
                </a:solidFill>
                <a:latin typeface="+mn-lt"/>
              </a:rPr>
              <a:t>Thanks and Questions!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1359" y="224351"/>
            <a:ext cx="1512168" cy="567983"/>
          </a:xfrm>
          <a:prstGeom prst="rect">
            <a:avLst/>
          </a:prstGeom>
        </p:spPr>
      </p:pic>
      <p:sp>
        <p:nvSpPr>
          <p:cNvPr id="6" name="TextBox 5"/>
          <p:cNvSpPr txBox="1"/>
          <p:nvPr/>
        </p:nvSpPr>
        <p:spPr>
          <a:xfrm>
            <a:off x="5810865" y="5427405"/>
            <a:ext cx="3112662" cy="369332"/>
          </a:xfrm>
          <a:prstGeom prst="rect">
            <a:avLst/>
          </a:prstGeom>
          <a:noFill/>
        </p:spPr>
        <p:txBody>
          <a:bodyPr wrap="square" rtlCol="0">
            <a:spAutoFit/>
          </a:bodyPr>
          <a:lstStyle/>
          <a:p>
            <a:endParaRPr lang="en-GB" dirty="0"/>
          </a:p>
        </p:txBody>
      </p:sp>
      <p:sp>
        <p:nvSpPr>
          <p:cNvPr id="2" name="Rectangle 1"/>
          <p:cNvSpPr/>
          <p:nvPr/>
        </p:nvSpPr>
        <p:spPr>
          <a:xfrm>
            <a:off x="528506" y="5796737"/>
            <a:ext cx="8086987" cy="1077218"/>
          </a:xfrm>
          <a:prstGeom prst="rect">
            <a:avLst/>
          </a:prstGeom>
        </p:spPr>
        <p:txBody>
          <a:bodyPr wrap="square">
            <a:spAutoFit/>
          </a:bodyPr>
          <a:lstStyle/>
          <a:p>
            <a:pPr algn="ctr"/>
            <a:r>
              <a:rPr lang="en-GB" sz="3200" b="1" dirty="0">
                <a:solidFill>
                  <a:schemeClr val="bg1"/>
                </a:solidFill>
              </a:rPr>
              <a:t>Horizons in STEM Higher Education</a:t>
            </a:r>
          </a:p>
          <a:p>
            <a:pPr algn="ctr"/>
            <a:r>
              <a:rPr lang="en-GB" sz="3200" b="1" dirty="0">
                <a:solidFill>
                  <a:schemeClr val="bg1"/>
                </a:solidFill>
              </a:rPr>
              <a:t>Heriot-Watt University, June 2017</a:t>
            </a:r>
          </a:p>
        </p:txBody>
      </p:sp>
    </p:spTree>
    <p:extLst>
      <p:ext uri="{BB962C8B-B14F-4D97-AF65-F5344CB8AC3E}">
        <p14:creationId xmlns:p14="http://schemas.microsoft.com/office/powerpoint/2010/main" val="2962778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a:p>
        </p:txBody>
      </p:sp>
      <p:pic>
        <p:nvPicPr>
          <p:cNvPr id="7" name="Picture 2" descr="\\tower3\home18\nmb891\Downloads\22058 (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
            <a:ext cx="9170125" cy="685799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004582" y="732970"/>
            <a:ext cx="6996418" cy="152366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a:solidFill>
                  <a:schemeClr val="bg1"/>
                </a:solidFill>
                <a:latin typeface="+mn-lt"/>
              </a:rPr>
              <a:t>Sometimes you need to be cruel to be kind!</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1359" y="224351"/>
            <a:ext cx="1512168" cy="567983"/>
          </a:xfrm>
          <a:prstGeom prst="rect">
            <a:avLst/>
          </a:prstGeom>
        </p:spPr>
      </p:pic>
      <p:sp>
        <p:nvSpPr>
          <p:cNvPr id="6" name="TextBox 5"/>
          <p:cNvSpPr txBox="1"/>
          <p:nvPr/>
        </p:nvSpPr>
        <p:spPr>
          <a:xfrm>
            <a:off x="5810865" y="5427405"/>
            <a:ext cx="3112662" cy="369332"/>
          </a:xfrm>
          <a:prstGeom prst="rect">
            <a:avLst/>
          </a:prstGeom>
          <a:noFill/>
        </p:spPr>
        <p:txBody>
          <a:bodyPr wrap="square" rtlCol="0">
            <a:spAutoFit/>
          </a:bodyPr>
          <a:lstStyle/>
          <a:p>
            <a:endParaRPr lang="en-GB" dirty="0"/>
          </a:p>
        </p:txBody>
      </p:sp>
      <p:sp>
        <p:nvSpPr>
          <p:cNvPr id="2" name="Rectangle 1"/>
          <p:cNvSpPr/>
          <p:nvPr/>
        </p:nvSpPr>
        <p:spPr>
          <a:xfrm>
            <a:off x="528506" y="5796737"/>
            <a:ext cx="8086987" cy="1077218"/>
          </a:xfrm>
          <a:prstGeom prst="rect">
            <a:avLst/>
          </a:prstGeom>
        </p:spPr>
        <p:txBody>
          <a:bodyPr wrap="square">
            <a:spAutoFit/>
          </a:bodyPr>
          <a:lstStyle/>
          <a:p>
            <a:pPr algn="ctr"/>
            <a:r>
              <a:rPr lang="en-GB" sz="3200" b="1" dirty="0">
                <a:solidFill>
                  <a:schemeClr val="bg1"/>
                </a:solidFill>
              </a:rPr>
              <a:t>Horizons in STEM Higher Education</a:t>
            </a:r>
          </a:p>
          <a:p>
            <a:pPr algn="ctr"/>
            <a:r>
              <a:rPr lang="en-GB" sz="3200" b="1" dirty="0">
                <a:solidFill>
                  <a:schemeClr val="bg1"/>
                </a:solidFill>
              </a:rPr>
              <a:t>Heriot-Watt University, June 2017</a:t>
            </a:r>
          </a:p>
        </p:txBody>
      </p:sp>
      <p:pic>
        <p:nvPicPr>
          <p:cNvPr id="8" name="Picture 7"/>
          <p:cNvPicPr>
            <a:picLocks noChangeAspect="1"/>
          </p:cNvPicPr>
          <p:nvPr/>
        </p:nvPicPr>
        <p:blipFill>
          <a:blip r:embed="rId4"/>
          <a:stretch>
            <a:fillRect/>
          </a:stretch>
        </p:blipFill>
        <p:spPr>
          <a:xfrm>
            <a:off x="146217" y="194033"/>
            <a:ext cx="1993565" cy="4755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5244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oup 11"/>
          <p:cNvGrpSpPr/>
          <p:nvPr/>
        </p:nvGrpSpPr>
        <p:grpSpPr>
          <a:xfrm rot="16200000">
            <a:off x="3987000" y="-3876819"/>
            <a:ext cx="1170000" cy="9144000"/>
            <a:chOff x="251760" y="-99392"/>
            <a:chExt cx="1943976" cy="6383360"/>
          </a:xfrm>
          <a:gradFill>
            <a:gsLst>
              <a:gs pos="0">
                <a:srgbClr val="00467E"/>
              </a:gs>
              <a:gs pos="100000">
                <a:srgbClr val="0F89CF"/>
              </a:gs>
            </a:gsLst>
            <a:lin ang="5400000" scaled="1"/>
          </a:gradFill>
        </p:grpSpPr>
        <p:sp>
          <p:nvSpPr>
            <p:cNvPr id="13" name="Rectangle 12"/>
            <p:cNvSpPr/>
            <p:nvPr/>
          </p:nvSpPr>
          <p:spPr>
            <a:xfrm>
              <a:off x="251760" y="-99392"/>
              <a:ext cx="1943976" cy="6043902"/>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Triangle 13"/>
            <p:cNvSpPr/>
            <p:nvPr/>
          </p:nvSpPr>
          <p:spPr>
            <a:xfrm rot="10800000">
              <a:off x="1223748" y="5944510"/>
              <a:ext cx="971988" cy="339458"/>
            </a:xfrm>
            <a:prstGeom prst="rtTriangl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Triangle 14"/>
            <p:cNvSpPr/>
            <p:nvPr/>
          </p:nvSpPr>
          <p:spPr>
            <a:xfrm rot="10800000" flipH="1">
              <a:off x="251760" y="5944510"/>
              <a:ext cx="971988" cy="339458"/>
            </a:xfrm>
            <a:prstGeom prst="rtTriangl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838800" y="32400"/>
            <a:ext cx="7886700" cy="1325563"/>
          </a:xfrm>
        </p:spPr>
        <p:txBody>
          <a:bodyPr/>
          <a:lstStyle/>
          <a:p>
            <a:r>
              <a:rPr lang="en-GB" dirty="0">
                <a:solidFill>
                  <a:schemeClr val="bg1"/>
                </a:solidFill>
              </a:rPr>
              <a:t>		</a:t>
            </a:r>
            <a:endParaRPr lang="en-GB"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600" y="428400"/>
            <a:ext cx="1728192" cy="567983"/>
          </a:xfrm>
          <a:prstGeom prst="rect">
            <a:avLst/>
          </a:prstGeom>
        </p:spPr>
      </p:pic>
      <p:pic>
        <p:nvPicPr>
          <p:cNvPr id="3" name="Picture 2"/>
          <p:cNvPicPr>
            <a:picLocks noChangeAspect="1"/>
          </p:cNvPicPr>
          <p:nvPr/>
        </p:nvPicPr>
        <p:blipFill>
          <a:blip r:embed="rId4"/>
          <a:stretch>
            <a:fillRect/>
          </a:stretch>
        </p:blipFill>
        <p:spPr>
          <a:xfrm>
            <a:off x="479923" y="3092348"/>
            <a:ext cx="7882811" cy="1329043"/>
          </a:xfrm>
          <a:prstGeom prst="rect">
            <a:avLst/>
          </a:prstGeom>
        </p:spPr>
      </p:pic>
      <p:sp>
        <p:nvSpPr>
          <p:cNvPr id="16" name="Title 1"/>
          <p:cNvSpPr txBox="1">
            <a:spLocks/>
          </p:cNvSpPr>
          <p:nvPr/>
        </p:nvSpPr>
        <p:spPr>
          <a:xfrm>
            <a:off x="1048051" y="3240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		</a:t>
            </a:r>
            <a:r>
              <a:rPr lang="en-GB" b="1" dirty="0">
                <a:solidFill>
                  <a:schemeClr val="bg1"/>
                </a:solidFill>
              </a:rPr>
              <a:t>Introductions</a:t>
            </a: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945" y="2730768"/>
            <a:ext cx="1075069" cy="15845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1" name="Content Placeholder 2"/>
          <p:cNvSpPr txBox="1">
            <a:spLocks/>
          </p:cNvSpPr>
          <p:nvPr/>
        </p:nvSpPr>
        <p:spPr>
          <a:xfrm>
            <a:off x="1281696" y="1549536"/>
            <a:ext cx="3952631" cy="310547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GB" sz="1600" b="1" dirty="0">
                <a:cs typeface="Arial" panose="020B0604020202020204" pitchFamily="34" charset="0"/>
              </a:rPr>
              <a:t>Dr Phil Ansell</a:t>
            </a:r>
          </a:p>
          <a:p>
            <a:pPr lvl="1"/>
            <a:r>
              <a:rPr lang="en-GB" sz="1600" dirty="0">
                <a:cs typeface="Arial" panose="020B0604020202020204" pitchFamily="34" charset="0"/>
              </a:rPr>
              <a:t>Module Leader</a:t>
            </a:r>
          </a:p>
          <a:p>
            <a:pPr lvl="1"/>
            <a:r>
              <a:rPr lang="en-GB" sz="1600" dirty="0">
                <a:cs typeface="Arial" panose="020B0604020202020204" pitchFamily="34" charset="0"/>
              </a:rPr>
              <a:t>Senior Lecturer </a:t>
            </a:r>
          </a:p>
          <a:p>
            <a:pPr lvl="1"/>
            <a:r>
              <a:rPr lang="en-GB" sz="1600" dirty="0">
                <a:cs typeface="Arial" panose="020B0604020202020204" pitchFamily="34" charset="0"/>
              </a:rPr>
              <a:t>Director or Recruitment and Admissions </a:t>
            </a:r>
          </a:p>
          <a:p>
            <a:pPr lvl="1"/>
            <a:r>
              <a:rPr lang="en-GB" sz="1600" dirty="0">
                <a:cs typeface="Arial" panose="020B0604020202020204" pitchFamily="34" charset="0"/>
              </a:rPr>
              <a:t>Academic lead for Career Management in Maths &amp; Stats</a:t>
            </a:r>
          </a:p>
          <a:p>
            <a:pPr lvl="1"/>
            <a:r>
              <a:rPr lang="en-GB" sz="1600" dirty="0">
                <a:cs typeface="Arial" panose="020B0604020202020204" pitchFamily="34" charset="0"/>
              </a:rPr>
              <a:t>Dean of Sport </a:t>
            </a:r>
          </a:p>
          <a:p>
            <a:endParaRPr lang="en-GB" sz="1350" b="1" dirty="0"/>
          </a:p>
        </p:txBody>
      </p:sp>
      <p:sp>
        <p:nvSpPr>
          <p:cNvPr id="22" name="Content Placeholder 2"/>
          <p:cNvSpPr>
            <a:spLocks noGrp="1"/>
          </p:cNvSpPr>
          <p:nvPr>
            <p:ph idx="1"/>
          </p:nvPr>
        </p:nvSpPr>
        <p:spPr>
          <a:xfrm>
            <a:off x="4991401" y="1711120"/>
            <a:ext cx="3952631" cy="3105479"/>
          </a:xfrm>
        </p:spPr>
        <p:txBody>
          <a:bodyPr/>
          <a:lstStyle/>
          <a:p>
            <a:pPr marL="0" indent="0">
              <a:buNone/>
            </a:pPr>
            <a:r>
              <a:rPr lang="en-GB" sz="1600" b="1" dirty="0">
                <a:cs typeface="Arial" panose="020B0604020202020204" pitchFamily="34" charset="0"/>
              </a:rPr>
              <a:t>Laura Brown </a:t>
            </a:r>
          </a:p>
          <a:p>
            <a:r>
              <a:rPr lang="en-GB" sz="1600" dirty="0">
                <a:cs typeface="Arial" panose="020B0604020202020204" pitchFamily="34" charset="0"/>
              </a:rPr>
              <a:t>Careers Adviser for Maths, Physics, Chemical, Mechanical and Electrical Engineering.</a:t>
            </a:r>
          </a:p>
          <a:p>
            <a:r>
              <a:rPr lang="en-GB" sz="1600" dirty="0">
                <a:cs typeface="Arial" panose="020B0604020202020204" pitchFamily="34" charset="0"/>
              </a:rPr>
              <a:t>Module Leader for Careers Element of module </a:t>
            </a:r>
          </a:p>
          <a:p>
            <a:endParaRPr lang="en-GB" sz="1350" b="1" dirty="0"/>
          </a:p>
        </p:txBody>
      </p:sp>
      <p:pic>
        <p:nvPicPr>
          <p:cNvPr id="23"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224272" y="3467973"/>
            <a:ext cx="1902631" cy="10702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4" name="Content Placeholder 2"/>
          <p:cNvSpPr txBox="1">
            <a:spLocks/>
          </p:cNvSpPr>
          <p:nvPr/>
        </p:nvSpPr>
        <p:spPr>
          <a:xfrm>
            <a:off x="3136548" y="4120717"/>
            <a:ext cx="3952631" cy="233316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GB" sz="1600" b="1" dirty="0">
                <a:cs typeface="Arial" panose="020B0604020202020204" pitchFamily="34" charset="0"/>
              </a:rPr>
              <a:t>Dr Charlotte Warin</a:t>
            </a:r>
          </a:p>
          <a:p>
            <a:pPr lvl="1"/>
            <a:r>
              <a:rPr lang="en-GB" sz="1600" dirty="0">
                <a:cs typeface="Arial" panose="020B0604020202020204" pitchFamily="34" charset="0"/>
              </a:rPr>
              <a:t>Enterprise Adviser </a:t>
            </a:r>
          </a:p>
          <a:p>
            <a:pPr lvl="1"/>
            <a:r>
              <a:rPr lang="en-GB" sz="1600" dirty="0">
                <a:cs typeface="Arial" panose="020B0604020202020204" pitchFamily="34" charset="0"/>
              </a:rPr>
              <a:t>Module Leader for Developing Enterprise, Entrepreneurship and Employability/Applied Entrepreneurship  </a:t>
            </a:r>
          </a:p>
          <a:p>
            <a:pPr lvl="1"/>
            <a:r>
              <a:rPr lang="en-GB" sz="1600" dirty="0">
                <a:cs typeface="Arial" panose="020B0604020202020204" pitchFamily="34" charset="0"/>
              </a:rPr>
              <a:t>British Academy of Management Council Member</a:t>
            </a:r>
          </a:p>
          <a:p>
            <a:endParaRPr lang="en-GB" sz="1350" b="1" dirty="0"/>
          </a:p>
        </p:txBody>
      </p:sp>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0990" y="5603846"/>
            <a:ext cx="1519878" cy="1045708"/>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97542" y="4832888"/>
            <a:ext cx="1484776" cy="16209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6071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rot="16200000">
            <a:off x="3987000" y="-3876819"/>
            <a:ext cx="1170000" cy="9144000"/>
            <a:chOff x="251760" y="-99392"/>
            <a:chExt cx="1943976" cy="6383360"/>
          </a:xfrm>
          <a:gradFill>
            <a:gsLst>
              <a:gs pos="0">
                <a:srgbClr val="00467E"/>
              </a:gs>
              <a:gs pos="100000">
                <a:srgbClr val="0F89CF"/>
              </a:gs>
            </a:gsLst>
            <a:lin ang="5400000" scaled="1"/>
          </a:gradFill>
        </p:grpSpPr>
        <p:sp>
          <p:nvSpPr>
            <p:cNvPr id="13" name="Rectangle 12"/>
            <p:cNvSpPr/>
            <p:nvPr/>
          </p:nvSpPr>
          <p:spPr>
            <a:xfrm>
              <a:off x="251760" y="-99392"/>
              <a:ext cx="1943976" cy="6043902"/>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Triangle 13"/>
            <p:cNvSpPr/>
            <p:nvPr/>
          </p:nvSpPr>
          <p:spPr>
            <a:xfrm rot="10800000">
              <a:off x="1223748" y="5944510"/>
              <a:ext cx="971988" cy="339458"/>
            </a:xfrm>
            <a:prstGeom prst="rtTriangl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Triangle 14"/>
            <p:cNvSpPr/>
            <p:nvPr/>
          </p:nvSpPr>
          <p:spPr>
            <a:xfrm rot="10800000" flipH="1">
              <a:off x="251760" y="5944510"/>
              <a:ext cx="971988" cy="339458"/>
            </a:xfrm>
            <a:prstGeom prst="rtTriangl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600" y="428400"/>
            <a:ext cx="1728192" cy="567983"/>
          </a:xfrm>
          <a:prstGeom prst="rect">
            <a:avLst/>
          </a:prstGeom>
        </p:spPr>
      </p:pic>
      <p:sp>
        <p:nvSpPr>
          <p:cNvPr id="3" name="TextBox 2"/>
          <p:cNvSpPr txBox="1"/>
          <p:nvPr/>
        </p:nvSpPr>
        <p:spPr>
          <a:xfrm>
            <a:off x="659089" y="1513741"/>
            <a:ext cx="7747819" cy="5262979"/>
          </a:xfrm>
          <a:prstGeom prst="rect">
            <a:avLst/>
          </a:prstGeom>
          <a:noFill/>
        </p:spPr>
        <p:txBody>
          <a:bodyPr wrap="square" rtlCol="0">
            <a:spAutoFit/>
          </a:bodyPr>
          <a:lstStyle/>
          <a:p>
            <a:pPr marL="285750" indent="-285750">
              <a:buFont typeface="Arial" panose="020B0604020202020204" pitchFamily="34" charset="0"/>
              <a:buChar char="•"/>
            </a:pPr>
            <a:r>
              <a:rPr lang="en-GB" sz="2800" dirty="0"/>
              <a:t>Pre-2012</a:t>
            </a:r>
          </a:p>
          <a:p>
            <a:pPr marL="742950" lvl="1" indent="-285750">
              <a:buFont typeface="Arial" panose="020B0604020202020204" pitchFamily="34" charset="0"/>
              <a:buChar char="•"/>
            </a:pPr>
            <a:r>
              <a:rPr lang="en-GB" sz="2800" i="1" dirty="0">
                <a:solidFill>
                  <a:srgbClr val="0070C0"/>
                </a:solidFill>
              </a:rPr>
              <a:t>Ad-hoc provision</a:t>
            </a:r>
          </a:p>
          <a:p>
            <a:pPr marL="742950" lvl="1" indent="-285750">
              <a:buFont typeface="Arial" panose="020B0604020202020204" pitchFamily="34" charset="0"/>
              <a:buChar char="•"/>
            </a:pPr>
            <a:r>
              <a:rPr lang="en-GB" sz="2800" i="1" dirty="0">
                <a:solidFill>
                  <a:srgbClr val="0070C0"/>
                </a:solidFill>
              </a:rPr>
              <a:t>Minimal student engagement</a:t>
            </a:r>
          </a:p>
          <a:p>
            <a:pPr marL="742950" lvl="1" indent="-285750">
              <a:buFont typeface="Arial" panose="020B0604020202020204" pitchFamily="34" charset="0"/>
              <a:buChar char="•"/>
            </a:pPr>
            <a:r>
              <a:rPr lang="en-GB" sz="2800" i="1" dirty="0">
                <a:solidFill>
                  <a:srgbClr val="0070C0"/>
                </a:solidFill>
              </a:rPr>
              <a:t>Lacked structure</a:t>
            </a:r>
          </a:p>
          <a:p>
            <a:pPr lvl="1"/>
            <a:endParaRPr lang="en-GB" sz="2800" dirty="0"/>
          </a:p>
          <a:p>
            <a:pPr marL="285750" indent="-285750">
              <a:buFont typeface="Arial" panose="020B0604020202020204" pitchFamily="34" charset="0"/>
              <a:buChar char="•"/>
            </a:pPr>
            <a:r>
              <a:rPr lang="en-GB" sz="2800" dirty="0"/>
              <a:t>2012-2015</a:t>
            </a:r>
          </a:p>
          <a:p>
            <a:pPr marL="742950" lvl="1" indent="-285750">
              <a:buFont typeface="Arial" panose="020B0604020202020204" pitchFamily="34" charset="0"/>
              <a:buChar char="•"/>
            </a:pPr>
            <a:r>
              <a:rPr lang="en-GB" sz="2800" i="1" dirty="0">
                <a:solidFill>
                  <a:srgbClr val="0070C0"/>
                </a:solidFill>
              </a:rPr>
              <a:t>Career Management Award</a:t>
            </a:r>
          </a:p>
          <a:p>
            <a:pPr marL="742950" lvl="1" indent="-285750">
              <a:buFont typeface="Arial" panose="020B0604020202020204" pitchFamily="34" charset="0"/>
              <a:buChar char="•"/>
            </a:pPr>
            <a:r>
              <a:rPr lang="en-GB" sz="2800" i="1" dirty="0">
                <a:solidFill>
                  <a:srgbClr val="0070C0"/>
                </a:solidFill>
              </a:rPr>
              <a:t>Extra-curricular</a:t>
            </a:r>
          </a:p>
          <a:p>
            <a:pPr marL="742950" lvl="1" indent="-285750">
              <a:buFont typeface="Arial" panose="020B0604020202020204" pitchFamily="34" charset="0"/>
              <a:buChar char="•"/>
            </a:pPr>
            <a:r>
              <a:rPr lang="en-GB" sz="2800" i="1" dirty="0">
                <a:solidFill>
                  <a:srgbClr val="0070C0"/>
                </a:solidFill>
              </a:rPr>
              <a:t>New Maths &amp; Stats curriculum 2015-</a:t>
            </a:r>
          </a:p>
          <a:p>
            <a:pPr marL="742950" lvl="1"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2016</a:t>
            </a:r>
          </a:p>
          <a:p>
            <a:pPr marL="742950" lvl="1" indent="-285750">
              <a:buFont typeface="Arial" panose="020B0604020202020204" pitchFamily="34" charset="0"/>
              <a:buChar char="•"/>
            </a:pPr>
            <a:r>
              <a:rPr lang="en-GB" sz="2800" i="1" dirty="0">
                <a:solidFill>
                  <a:srgbClr val="0070C0"/>
                </a:solidFill>
              </a:rPr>
              <a:t>Mathematical Skills and Career Management</a:t>
            </a:r>
          </a:p>
        </p:txBody>
      </p:sp>
      <p:sp>
        <p:nvSpPr>
          <p:cNvPr id="11" name="Title 1"/>
          <p:cNvSpPr txBox="1">
            <a:spLocks/>
          </p:cNvSpPr>
          <p:nvPr/>
        </p:nvSpPr>
        <p:spPr>
          <a:xfrm>
            <a:off x="1048051" y="3240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		</a:t>
            </a:r>
            <a:r>
              <a:rPr lang="en-GB" b="1" dirty="0">
                <a:solidFill>
                  <a:schemeClr val="bg1"/>
                </a:solidFill>
              </a:rPr>
              <a:t>Background</a:t>
            </a:r>
          </a:p>
        </p:txBody>
      </p:sp>
    </p:spTree>
    <p:extLst>
      <p:ext uri="{BB962C8B-B14F-4D97-AF65-F5344CB8AC3E}">
        <p14:creationId xmlns:p14="http://schemas.microsoft.com/office/powerpoint/2010/main" val="4285380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rot="16200000">
            <a:off x="3987000" y="-3876819"/>
            <a:ext cx="1170000" cy="9144000"/>
            <a:chOff x="251760" y="-99392"/>
            <a:chExt cx="1943976" cy="6383360"/>
          </a:xfrm>
          <a:gradFill>
            <a:gsLst>
              <a:gs pos="0">
                <a:srgbClr val="00467E"/>
              </a:gs>
              <a:gs pos="100000">
                <a:srgbClr val="0F89CF"/>
              </a:gs>
            </a:gsLst>
            <a:lin ang="5400000" scaled="1"/>
          </a:gradFill>
        </p:grpSpPr>
        <p:sp>
          <p:nvSpPr>
            <p:cNvPr id="13" name="Rectangle 12"/>
            <p:cNvSpPr/>
            <p:nvPr/>
          </p:nvSpPr>
          <p:spPr>
            <a:xfrm>
              <a:off x="251760" y="-99392"/>
              <a:ext cx="1943976" cy="6043902"/>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Triangle 13"/>
            <p:cNvSpPr/>
            <p:nvPr/>
          </p:nvSpPr>
          <p:spPr>
            <a:xfrm rot="10800000">
              <a:off x="1223748" y="5944510"/>
              <a:ext cx="971988" cy="339458"/>
            </a:xfrm>
            <a:prstGeom prst="rtTriangl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Triangle 14"/>
            <p:cNvSpPr/>
            <p:nvPr/>
          </p:nvSpPr>
          <p:spPr>
            <a:xfrm rot="10800000" flipH="1">
              <a:off x="251760" y="5944510"/>
              <a:ext cx="971988" cy="339458"/>
            </a:xfrm>
            <a:prstGeom prst="rtTriangl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600" y="428400"/>
            <a:ext cx="1728192" cy="567983"/>
          </a:xfrm>
          <a:prstGeom prst="rect">
            <a:avLst/>
          </a:prstGeom>
        </p:spPr>
      </p:pic>
      <p:sp>
        <p:nvSpPr>
          <p:cNvPr id="10" name="Rectangle 9"/>
          <p:cNvSpPr/>
          <p:nvPr/>
        </p:nvSpPr>
        <p:spPr>
          <a:xfrm>
            <a:off x="-273612" y="1598401"/>
            <a:ext cx="9204960" cy="400110"/>
          </a:xfrm>
          <a:prstGeom prst="rect">
            <a:avLst/>
          </a:prstGeom>
        </p:spPr>
        <p:txBody>
          <a:bodyPr wrap="square">
            <a:spAutoFit/>
          </a:bodyPr>
          <a:lstStyle/>
          <a:p>
            <a:pPr lvl="1"/>
            <a:endParaRPr lang="en-GB" sz="2000" dirty="0"/>
          </a:p>
        </p:txBody>
      </p:sp>
      <p:sp>
        <p:nvSpPr>
          <p:cNvPr id="16" name="TextBox 15"/>
          <p:cNvSpPr txBox="1"/>
          <p:nvPr/>
        </p:nvSpPr>
        <p:spPr>
          <a:xfrm>
            <a:off x="659089" y="1513741"/>
            <a:ext cx="7747819" cy="5262979"/>
          </a:xfrm>
          <a:prstGeom prst="rect">
            <a:avLst/>
          </a:prstGeom>
          <a:noFill/>
        </p:spPr>
        <p:txBody>
          <a:bodyPr wrap="square" rtlCol="0">
            <a:spAutoFit/>
          </a:bodyPr>
          <a:lstStyle/>
          <a:p>
            <a:pPr marL="285750" indent="-285750">
              <a:buFont typeface="Arial" panose="020B0604020202020204" pitchFamily="34" charset="0"/>
              <a:buChar char="•"/>
            </a:pPr>
            <a:r>
              <a:rPr lang="en-GB" sz="2800" dirty="0"/>
              <a:t>Changing Expectations</a:t>
            </a:r>
          </a:p>
          <a:p>
            <a:pPr marL="742950" lvl="1" indent="-285750">
              <a:buFont typeface="Arial" panose="020B0604020202020204" pitchFamily="34" charset="0"/>
              <a:buChar char="•"/>
            </a:pPr>
            <a:r>
              <a:rPr lang="en-GB" sz="2800" i="1" dirty="0">
                <a:solidFill>
                  <a:srgbClr val="0070C0"/>
                </a:solidFill>
              </a:rPr>
              <a:t>Students</a:t>
            </a:r>
          </a:p>
          <a:p>
            <a:pPr marL="742950" lvl="1" indent="-285750">
              <a:buFont typeface="Arial" panose="020B0604020202020204" pitchFamily="34" charset="0"/>
              <a:buChar char="•"/>
            </a:pPr>
            <a:r>
              <a:rPr lang="en-GB" sz="2800" i="1" dirty="0">
                <a:solidFill>
                  <a:srgbClr val="0070C0"/>
                </a:solidFill>
              </a:rPr>
              <a:t>University</a:t>
            </a:r>
          </a:p>
          <a:p>
            <a:pPr marL="742950" lvl="1" indent="-285750">
              <a:buFont typeface="Arial" panose="020B0604020202020204" pitchFamily="34" charset="0"/>
              <a:buChar char="•"/>
            </a:pPr>
            <a:r>
              <a:rPr lang="en-GB" sz="2800" i="1" dirty="0">
                <a:solidFill>
                  <a:srgbClr val="0070C0"/>
                </a:solidFill>
              </a:rPr>
              <a:t>Government</a:t>
            </a:r>
          </a:p>
          <a:p>
            <a:pPr lvl="1"/>
            <a:endParaRPr lang="en-GB" sz="2800" dirty="0"/>
          </a:p>
          <a:p>
            <a:pPr marL="285750" indent="-285750">
              <a:buFont typeface="Arial" panose="020B0604020202020204" pitchFamily="34" charset="0"/>
              <a:buChar char="•"/>
            </a:pPr>
            <a:r>
              <a:rPr lang="en-GB" sz="2800" dirty="0"/>
              <a:t>Improved Outcomes</a:t>
            </a:r>
          </a:p>
          <a:p>
            <a:pPr marL="742950" lvl="1" indent="-285750">
              <a:buFont typeface="Arial" panose="020B0604020202020204" pitchFamily="34" charset="0"/>
              <a:buChar char="•"/>
            </a:pPr>
            <a:r>
              <a:rPr lang="en-GB" sz="2800" i="1" dirty="0">
                <a:solidFill>
                  <a:srgbClr val="0070C0"/>
                </a:solidFill>
              </a:rPr>
              <a:t>Graduate destinations</a:t>
            </a:r>
          </a:p>
          <a:p>
            <a:pPr marL="742950" lvl="1" indent="-285750">
              <a:buFont typeface="Arial" panose="020B0604020202020204" pitchFamily="34" charset="0"/>
              <a:buChar char="•"/>
            </a:pPr>
            <a:r>
              <a:rPr lang="en-GB" sz="2800" i="1" dirty="0">
                <a:solidFill>
                  <a:srgbClr val="0070C0"/>
                </a:solidFill>
              </a:rPr>
              <a:t>Better student engagement</a:t>
            </a:r>
          </a:p>
          <a:p>
            <a:pPr marL="742950" lvl="1" indent="-285750">
              <a:buFont typeface="Arial" panose="020B0604020202020204" pitchFamily="34" charset="0"/>
              <a:buChar char="•"/>
            </a:pPr>
            <a:r>
              <a:rPr lang="en-GB" sz="2800" i="1" dirty="0">
                <a:solidFill>
                  <a:srgbClr val="0070C0"/>
                </a:solidFill>
              </a:rPr>
              <a:t>Links with University Career Service</a:t>
            </a:r>
          </a:p>
          <a:p>
            <a:pPr marL="742950" lvl="1"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Captive Audience</a:t>
            </a:r>
          </a:p>
          <a:p>
            <a:pPr marL="742950" lvl="1" indent="-285750">
              <a:buFont typeface="Arial" panose="020B0604020202020204" pitchFamily="34" charset="0"/>
              <a:buChar char="•"/>
            </a:pPr>
            <a:r>
              <a:rPr lang="en-GB" sz="2800" i="1" dirty="0">
                <a:solidFill>
                  <a:srgbClr val="0070C0"/>
                </a:solidFill>
              </a:rPr>
              <a:t>Employability “caught not taught”</a:t>
            </a:r>
          </a:p>
        </p:txBody>
      </p:sp>
      <p:sp>
        <p:nvSpPr>
          <p:cNvPr id="17" name="Title 1"/>
          <p:cNvSpPr txBox="1">
            <a:spLocks/>
          </p:cNvSpPr>
          <p:nvPr/>
        </p:nvSpPr>
        <p:spPr>
          <a:xfrm>
            <a:off x="1048051" y="3240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		</a:t>
            </a:r>
            <a:r>
              <a:rPr lang="en-GB" b="1" dirty="0">
                <a:solidFill>
                  <a:schemeClr val="bg1"/>
                </a:solidFill>
              </a:rPr>
              <a:t>Why compulsory?</a:t>
            </a:r>
          </a:p>
        </p:txBody>
      </p:sp>
    </p:spTree>
    <p:extLst>
      <p:ext uri="{BB962C8B-B14F-4D97-AF65-F5344CB8AC3E}">
        <p14:creationId xmlns:p14="http://schemas.microsoft.com/office/powerpoint/2010/main" val="2502030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rot="16200000">
            <a:off x="3916030" y="-3859609"/>
            <a:ext cx="1170000" cy="9144000"/>
            <a:chOff x="251760" y="-99392"/>
            <a:chExt cx="1943976" cy="6383360"/>
          </a:xfrm>
          <a:gradFill>
            <a:gsLst>
              <a:gs pos="0">
                <a:srgbClr val="00467E"/>
              </a:gs>
              <a:gs pos="100000">
                <a:srgbClr val="0F89CF"/>
              </a:gs>
            </a:gsLst>
            <a:lin ang="5400000" scaled="1"/>
          </a:gradFill>
        </p:grpSpPr>
        <p:sp>
          <p:nvSpPr>
            <p:cNvPr id="13" name="Rectangle 12"/>
            <p:cNvSpPr/>
            <p:nvPr/>
          </p:nvSpPr>
          <p:spPr>
            <a:xfrm>
              <a:off x="251760" y="-99392"/>
              <a:ext cx="1943976" cy="6043902"/>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Triangle 13"/>
            <p:cNvSpPr/>
            <p:nvPr/>
          </p:nvSpPr>
          <p:spPr>
            <a:xfrm rot="10800000">
              <a:off x="1223748" y="5944510"/>
              <a:ext cx="971988" cy="339458"/>
            </a:xfrm>
            <a:prstGeom prst="rtTriangl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Triangle 14"/>
            <p:cNvSpPr/>
            <p:nvPr/>
          </p:nvSpPr>
          <p:spPr>
            <a:xfrm rot="10800000" flipH="1">
              <a:off x="251760" y="5944510"/>
              <a:ext cx="971988" cy="339458"/>
            </a:xfrm>
            <a:prstGeom prst="rtTriangl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600" y="428400"/>
            <a:ext cx="1728192" cy="567983"/>
          </a:xfrm>
          <a:prstGeom prst="rect">
            <a:avLst/>
          </a:prstGeom>
        </p:spPr>
      </p:pic>
      <p:sp>
        <p:nvSpPr>
          <p:cNvPr id="17" name="Title 1"/>
          <p:cNvSpPr txBox="1">
            <a:spLocks/>
          </p:cNvSpPr>
          <p:nvPr/>
        </p:nvSpPr>
        <p:spPr>
          <a:xfrm>
            <a:off x="1048051" y="3240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		</a:t>
            </a:r>
            <a:r>
              <a:rPr lang="en-GB" b="1" dirty="0">
                <a:solidFill>
                  <a:schemeClr val="bg1"/>
                </a:solidFill>
              </a:rPr>
              <a:t>Module Overview I</a:t>
            </a:r>
          </a:p>
        </p:txBody>
      </p:sp>
      <p:sp>
        <p:nvSpPr>
          <p:cNvPr id="5" name="Rectangle 4"/>
          <p:cNvSpPr/>
          <p:nvPr/>
        </p:nvSpPr>
        <p:spPr>
          <a:xfrm>
            <a:off x="417600" y="1793217"/>
            <a:ext cx="8382451" cy="954107"/>
          </a:xfrm>
          <a:prstGeom prst="rect">
            <a:avLst/>
          </a:prstGeom>
        </p:spPr>
        <p:txBody>
          <a:bodyPr wrap="square">
            <a:spAutoFit/>
          </a:bodyPr>
          <a:lstStyle/>
          <a:p>
            <a:pPr algn="ctr"/>
            <a:r>
              <a:rPr lang="en-GB" sz="2800" b="1" dirty="0"/>
              <a:t>MAS2601: Mathematical Skills and Career Management </a:t>
            </a:r>
          </a:p>
        </p:txBody>
      </p:sp>
      <p:sp>
        <p:nvSpPr>
          <p:cNvPr id="6" name="Rectangle 5"/>
          <p:cNvSpPr/>
          <p:nvPr/>
        </p:nvSpPr>
        <p:spPr>
          <a:xfrm>
            <a:off x="920204" y="2625217"/>
            <a:ext cx="7056961" cy="3319883"/>
          </a:xfrm>
          <a:prstGeom prst="rect">
            <a:avLst/>
          </a:prstGeom>
        </p:spPr>
        <p:txBody>
          <a:bodyPr wrap="square">
            <a:spAutoFit/>
          </a:bodyPr>
          <a:lstStyle/>
          <a:p>
            <a:pPr marL="214313" marR="0" lvl="0" indent="-214313" defTabSz="68580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800" b="0" i="1" u="none" strike="noStrike" kern="0" cap="none" spc="0" normalizeH="0" baseline="0" noProof="0" dirty="0">
                <a:ln>
                  <a:noFill/>
                </a:ln>
                <a:solidFill>
                  <a:srgbClr val="0070C0"/>
                </a:solidFill>
                <a:effectLst/>
                <a:uLnTx/>
                <a:uFillTx/>
              </a:rPr>
              <a:t>10 credits</a:t>
            </a:r>
          </a:p>
          <a:p>
            <a:pPr marL="214313" marR="0" lvl="0" indent="-214313" defTabSz="68580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800" b="0" i="1" u="none" strike="noStrike" kern="0" cap="none" spc="0" normalizeH="0" baseline="0" noProof="0" dirty="0">
                <a:ln>
                  <a:noFill/>
                </a:ln>
                <a:solidFill>
                  <a:srgbClr val="0070C0"/>
                </a:solidFill>
                <a:effectLst/>
                <a:uLnTx/>
                <a:uFillTx/>
              </a:rPr>
              <a:t>Semester 1</a:t>
            </a:r>
            <a:endParaRPr lang="en-GB" sz="2800" i="1" kern="0" dirty="0">
              <a:solidFill>
                <a:srgbClr val="0070C0"/>
              </a:solidFill>
            </a:endParaRPr>
          </a:p>
          <a:p>
            <a:pPr marL="214313" marR="0" lvl="0" indent="-214313" defTabSz="68580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800" b="0" i="1" u="none" strike="noStrike" kern="0" cap="none" spc="0" normalizeH="0" baseline="0" noProof="0" dirty="0">
                <a:ln>
                  <a:noFill/>
                </a:ln>
                <a:solidFill>
                  <a:srgbClr val="0070C0"/>
                </a:solidFill>
                <a:effectLst/>
                <a:uLnTx/>
                <a:uFillTx/>
              </a:rPr>
              <a:t>Stage 2 </a:t>
            </a:r>
          </a:p>
          <a:p>
            <a:pPr marL="214313" marR="0" lvl="0" indent="-214313" defTabSz="68580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800" b="0" i="1" u="none" strike="noStrike" kern="0" cap="none" spc="0" normalizeH="0" baseline="0" noProof="0" dirty="0">
                <a:ln>
                  <a:noFill/>
                </a:ln>
                <a:solidFill>
                  <a:srgbClr val="0070C0"/>
                </a:solidFill>
                <a:effectLst/>
                <a:uLnTx/>
                <a:uFillTx/>
              </a:rPr>
              <a:t>Compulsory for all Single Honours (BSc/</a:t>
            </a:r>
            <a:r>
              <a:rPr kumimoji="0" lang="en-GB" sz="2800" b="0" i="1" u="none" strike="noStrike" kern="0" cap="none" spc="0" normalizeH="0" baseline="0" noProof="0" dirty="0" err="1">
                <a:ln>
                  <a:noFill/>
                </a:ln>
                <a:solidFill>
                  <a:srgbClr val="0070C0"/>
                </a:solidFill>
                <a:effectLst/>
                <a:uLnTx/>
                <a:uFillTx/>
              </a:rPr>
              <a:t>MMath</a:t>
            </a:r>
            <a:r>
              <a:rPr kumimoji="0" lang="en-GB" sz="2800" b="0" i="1" u="none" strike="noStrike" kern="0" cap="none" spc="0" normalizeH="0" baseline="0" noProof="0" dirty="0">
                <a:ln>
                  <a:noFill/>
                </a:ln>
                <a:solidFill>
                  <a:srgbClr val="0070C0"/>
                </a:solidFill>
                <a:effectLst/>
                <a:uLnTx/>
                <a:uFillTx/>
              </a:rPr>
              <a:t>)</a:t>
            </a:r>
          </a:p>
          <a:p>
            <a:pPr marL="214313" marR="0" lvl="0" indent="-214313" defTabSz="68580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800" b="0" i="1" u="none" strike="noStrike" kern="0" cap="none" spc="0" normalizeH="0" baseline="0" noProof="0" dirty="0">
                <a:ln>
                  <a:noFill/>
                </a:ln>
                <a:solidFill>
                  <a:srgbClr val="0070C0"/>
                </a:solidFill>
                <a:effectLst/>
                <a:uLnTx/>
                <a:uFillTx/>
              </a:rPr>
              <a:t>154 students </a:t>
            </a:r>
          </a:p>
          <a:p>
            <a:pPr marL="171450" marR="0" lvl="0" indent="-171450" defTabSz="68580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800" b="0" i="1" u="none" strike="noStrike" kern="0" cap="none" spc="0" normalizeH="0" baseline="0" noProof="0" dirty="0" err="1" smtClean="0">
                <a:ln>
                  <a:noFill/>
                </a:ln>
                <a:solidFill>
                  <a:srgbClr val="0070C0"/>
                </a:solidFill>
                <a:effectLst/>
                <a:uLnTx/>
                <a:uFillTx/>
              </a:rPr>
              <a:t>Employability:Skills</a:t>
            </a:r>
            <a:r>
              <a:rPr lang="en-GB" sz="2800" i="1" kern="0" dirty="0">
                <a:solidFill>
                  <a:srgbClr val="0070C0"/>
                </a:solidFill>
              </a:rPr>
              <a:t> </a:t>
            </a:r>
            <a:r>
              <a:rPr lang="en-GB" sz="2800" i="1" kern="0" dirty="0" smtClean="0">
                <a:solidFill>
                  <a:srgbClr val="0070C0"/>
                </a:solidFill>
              </a:rPr>
              <a:t>= </a:t>
            </a:r>
            <a:r>
              <a:rPr kumimoji="0" lang="en-GB" sz="2800" b="0" i="1" u="none" strike="noStrike" kern="0" cap="none" spc="0" normalizeH="0" baseline="0" noProof="0" dirty="0" smtClean="0">
                <a:ln>
                  <a:noFill/>
                </a:ln>
                <a:solidFill>
                  <a:srgbClr val="0070C0"/>
                </a:solidFill>
                <a:effectLst/>
                <a:uLnTx/>
                <a:uFillTx/>
              </a:rPr>
              <a:t> 40:60 </a:t>
            </a:r>
            <a:endParaRPr kumimoji="0" lang="en-GB" sz="2800" b="0" i="1" u="none" strike="noStrike" kern="0" cap="none" spc="0" normalizeH="0" baseline="0" noProof="0" dirty="0">
              <a:ln>
                <a:noFill/>
              </a:ln>
              <a:solidFill>
                <a:srgbClr val="0070C0"/>
              </a:solidFill>
              <a:effectLst/>
              <a:uLnTx/>
              <a:uFillTx/>
            </a:endParaRPr>
          </a:p>
        </p:txBody>
      </p:sp>
      <p:sp>
        <p:nvSpPr>
          <p:cNvPr id="18" name="Rectangle 17"/>
          <p:cNvSpPr/>
          <p:nvPr/>
        </p:nvSpPr>
        <p:spPr>
          <a:xfrm>
            <a:off x="447447" y="6036100"/>
            <a:ext cx="8382451" cy="523220"/>
          </a:xfrm>
          <a:prstGeom prst="rect">
            <a:avLst/>
          </a:prstGeom>
        </p:spPr>
        <p:txBody>
          <a:bodyPr wrap="square">
            <a:spAutoFit/>
          </a:bodyPr>
          <a:lstStyle/>
          <a:p>
            <a:pPr algn="ctr"/>
            <a:r>
              <a:rPr lang="en-GB" sz="2800" b="1" dirty="0"/>
              <a:t>Taught for the first time in September 2016</a:t>
            </a:r>
          </a:p>
        </p:txBody>
      </p:sp>
    </p:spTree>
    <p:extLst>
      <p:ext uri="{BB962C8B-B14F-4D97-AF65-F5344CB8AC3E}">
        <p14:creationId xmlns:p14="http://schemas.microsoft.com/office/powerpoint/2010/main" val="2318880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rot="16200000">
            <a:off x="3987000" y="-3876819"/>
            <a:ext cx="1170000" cy="9144000"/>
            <a:chOff x="251760" y="-99392"/>
            <a:chExt cx="1943976" cy="6383360"/>
          </a:xfrm>
          <a:gradFill>
            <a:gsLst>
              <a:gs pos="0">
                <a:srgbClr val="00467E"/>
              </a:gs>
              <a:gs pos="100000">
                <a:srgbClr val="0F89CF"/>
              </a:gs>
            </a:gsLst>
            <a:lin ang="5400000" scaled="1"/>
          </a:gradFill>
        </p:grpSpPr>
        <p:sp>
          <p:nvSpPr>
            <p:cNvPr id="13" name="Rectangle 12"/>
            <p:cNvSpPr/>
            <p:nvPr/>
          </p:nvSpPr>
          <p:spPr>
            <a:xfrm>
              <a:off x="251760" y="-99392"/>
              <a:ext cx="1943976" cy="6043902"/>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Triangle 13"/>
            <p:cNvSpPr/>
            <p:nvPr/>
          </p:nvSpPr>
          <p:spPr>
            <a:xfrm rot="10800000">
              <a:off x="1223748" y="5944510"/>
              <a:ext cx="971988" cy="339458"/>
            </a:xfrm>
            <a:prstGeom prst="rtTriangl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Triangle 14"/>
            <p:cNvSpPr/>
            <p:nvPr/>
          </p:nvSpPr>
          <p:spPr>
            <a:xfrm rot="10800000" flipH="1">
              <a:off x="251760" y="5944510"/>
              <a:ext cx="971988" cy="339458"/>
            </a:xfrm>
            <a:prstGeom prst="rtTriangl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600" y="428400"/>
            <a:ext cx="1728192" cy="567983"/>
          </a:xfrm>
          <a:prstGeom prst="rect">
            <a:avLst/>
          </a:prstGeom>
        </p:spPr>
      </p:pic>
      <p:sp>
        <p:nvSpPr>
          <p:cNvPr id="17" name="Title 1"/>
          <p:cNvSpPr txBox="1">
            <a:spLocks/>
          </p:cNvSpPr>
          <p:nvPr/>
        </p:nvSpPr>
        <p:spPr>
          <a:xfrm>
            <a:off x="1048051" y="3240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		</a:t>
            </a:r>
            <a:r>
              <a:rPr lang="en-GB" b="1" dirty="0">
                <a:solidFill>
                  <a:schemeClr val="bg1"/>
                </a:solidFill>
              </a:rPr>
              <a:t>Module Overview II</a:t>
            </a:r>
          </a:p>
        </p:txBody>
      </p:sp>
      <p:sp>
        <p:nvSpPr>
          <p:cNvPr id="5" name="Rectangle 4"/>
          <p:cNvSpPr/>
          <p:nvPr/>
        </p:nvSpPr>
        <p:spPr>
          <a:xfrm>
            <a:off x="570950" y="2121621"/>
            <a:ext cx="8669987" cy="4943918"/>
          </a:xfrm>
          <a:prstGeom prst="rect">
            <a:avLst/>
          </a:prstGeom>
        </p:spPr>
        <p:txBody>
          <a:bodyPr wrap="square">
            <a:spAutoFit/>
          </a:bodyPr>
          <a:lstStyle/>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800" b="0" i="1" u="none" strike="noStrike" kern="0" cap="none" spc="0" normalizeH="0" baseline="0" noProof="0" dirty="0">
                <a:ln>
                  <a:noFill/>
                </a:ln>
                <a:solidFill>
                  <a:srgbClr val="0070C0"/>
                </a:solidFill>
                <a:effectLst/>
                <a:uLnTx/>
                <a:uFillTx/>
              </a:rPr>
              <a:t>DOTS Model </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800" b="0" i="1" u="none" strike="noStrike" kern="0" cap="none" spc="0" normalizeH="0" baseline="0" noProof="0" dirty="0">
                <a:ln>
                  <a:noFill/>
                </a:ln>
                <a:solidFill>
                  <a:srgbClr val="0070C0"/>
                </a:solidFill>
                <a:effectLst/>
                <a:uLnTx/>
                <a:uFillTx/>
              </a:rPr>
              <a:t>Self-awareness</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800" b="0" i="1" u="none" strike="noStrike" kern="0" cap="none" spc="0" normalizeH="0" baseline="0" noProof="0" dirty="0">
                <a:ln>
                  <a:noFill/>
                </a:ln>
                <a:solidFill>
                  <a:srgbClr val="0070C0"/>
                </a:solidFill>
                <a:effectLst/>
                <a:uLnTx/>
                <a:uFillTx/>
              </a:rPr>
              <a:t>Occupational awareness </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800" b="0" i="1" u="none" strike="noStrike" kern="0" cap="none" spc="0" normalizeH="0" baseline="0" noProof="0" dirty="0">
                <a:ln>
                  <a:noFill/>
                </a:ln>
                <a:solidFill>
                  <a:srgbClr val="0070C0"/>
                </a:solidFill>
                <a:effectLst/>
                <a:uLnTx/>
                <a:uFillTx/>
              </a:rPr>
              <a:t>Employer speakers (DWP, PwC, P&amp;G)</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800" b="0" i="1" u="none" strike="noStrike" kern="0" cap="none" spc="0" normalizeH="0" baseline="0" noProof="0" dirty="0">
                <a:ln>
                  <a:noFill/>
                </a:ln>
                <a:solidFill>
                  <a:srgbClr val="0070C0"/>
                </a:solidFill>
                <a:effectLst/>
                <a:uLnTx/>
                <a:uFillTx/>
              </a:rPr>
              <a:t>Applications </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800" b="0" i="1" u="none" strike="noStrike" kern="0" cap="none" spc="0" normalizeH="0" baseline="0" noProof="0" dirty="0">
                <a:ln>
                  <a:noFill/>
                </a:ln>
                <a:solidFill>
                  <a:srgbClr val="0070C0"/>
                </a:solidFill>
                <a:effectLst/>
                <a:uLnTx/>
                <a:uFillTx/>
              </a:rPr>
              <a:t>Psychometric assessments</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800" b="0" i="1" u="none" strike="noStrike" kern="0" cap="none" spc="0" normalizeH="0" baseline="0" noProof="0" dirty="0">
                <a:ln>
                  <a:noFill/>
                </a:ln>
                <a:solidFill>
                  <a:srgbClr val="0070C0"/>
                </a:solidFill>
                <a:effectLst/>
                <a:uLnTx/>
                <a:uFillTx/>
              </a:rPr>
              <a:t>Interviews</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800" b="0" i="1" u="none" strike="noStrike" kern="0" cap="none" spc="0" normalizeH="0" baseline="0" noProof="0" dirty="0">
                <a:ln>
                  <a:noFill/>
                </a:ln>
                <a:solidFill>
                  <a:srgbClr val="0070C0"/>
                </a:solidFill>
                <a:effectLst/>
                <a:uLnTx/>
                <a:uFillTx/>
              </a:rPr>
              <a:t>Work experience</a:t>
            </a:r>
          </a:p>
          <a:p>
            <a:pPr marL="685800" lvl="1" indent="-228600">
              <a:lnSpc>
                <a:spcPct val="90000"/>
              </a:lnSpc>
              <a:spcBef>
                <a:spcPts val="500"/>
              </a:spcBef>
              <a:buFont typeface="Arial" panose="020B0604020202020204" pitchFamily="34" charset="0"/>
              <a:buChar char="•"/>
              <a:defRPr/>
            </a:pPr>
            <a:r>
              <a:rPr lang="en-GB" sz="2800" i="1" kern="0" dirty="0" err="1">
                <a:solidFill>
                  <a:srgbClr val="0070C0"/>
                </a:solidFill>
              </a:rPr>
              <a:t>LaTeX</a:t>
            </a:r>
            <a:endParaRPr lang="en-GB" sz="2800" i="1" kern="0" dirty="0">
              <a:solidFill>
                <a:srgbClr val="0070C0"/>
              </a:solidFill>
            </a:endParaRPr>
          </a:p>
          <a:p>
            <a:pPr marL="685800" lvl="1" indent="-228600">
              <a:lnSpc>
                <a:spcPct val="90000"/>
              </a:lnSpc>
              <a:spcBef>
                <a:spcPts val="500"/>
              </a:spcBef>
              <a:buFont typeface="Arial" panose="020B0604020202020204" pitchFamily="34" charset="0"/>
              <a:buChar char="•"/>
              <a:defRPr/>
            </a:pPr>
            <a:r>
              <a:rPr lang="en-GB" sz="2800" i="1" kern="0" dirty="0">
                <a:solidFill>
                  <a:srgbClr val="0070C0"/>
                </a:solidFill>
              </a:rPr>
              <a:t>Group Project</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1" u="none" strike="noStrike" kern="0" cap="none" spc="0" normalizeH="0" baseline="0" noProof="0" dirty="0">
              <a:ln>
                <a:noFill/>
              </a:ln>
              <a:solidFill>
                <a:srgbClr val="0070C0"/>
              </a:solidFill>
              <a:effectLst/>
              <a:uLnTx/>
              <a:uFillTx/>
            </a:endParaRPr>
          </a:p>
        </p:txBody>
      </p:sp>
      <p:sp>
        <p:nvSpPr>
          <p:cNvPr id="18" name="Rectangle 17"/>
          <p:cNvSpPr/>
          <p:nvPr/>
        </p:nvSpPr>
        <p:spPr>
          <a:xfrm>
            <a:off x="417599" y="1598401"/>
            <a:ext cx="8382451" cy="523220"/>
          </a:xfrm>
          <a:prstGeom prst="rect">
            <a:avLst/>
          </a:prstGeom>
        </p:spPr>
        <p:txBody>
          <a:bodyPr wrap="square">
            <a:spAutoFit/>
          </a:bodyPr>
          <a:lstStyle/>
          <a:p>
            <a:pPr algn="ctr"/>
            <a:r>
              <a:rPr lang="en-GB" sz="2800" b="1" dirty="0"/>
              <a:t>Topics Covered</a:t>
            </a:r>
          </a:p>
        </p:txBody>
      </p:sp>
    </p:spTree>
    <p:extLst>
      <p:ext uri="{BB962C8B-B14F-4D97-AF65-F5344CB8AC3E}">
        <p14:creationId xmlns:p14="http://schemas.microsoft.com/office/powerpoint/2010/main" val="1818684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rot="16200000">
            <a:off x="3987000" y="-3876819"/>
            <a:ext cx="1170000" cy="9144000"/>
            <a:chOff x="251760" y="-99392"/>
            <a:chExt cx="1943976" cy="6383360"/>
          </a:xfrm>
          <a:gradFill>
            <a:gsLst>
              <a:gs pos="0">
                <a:srgbClr val="00467E"/>
              </a:gs>
              <a:gs pos="100000">
                <a:srgbClr val="0F89CF"/>
              </a:gs>
            </a:gsLst>
            <a:lin ang="5400000" scaled="1"/>
          </a:gradFill>
        </p:grpSpPr>
        <p:sp>
          <p:nvSpPr>
            <p:cNvPr id="13" name="Rectangle 12"/>
            <p:cNvSpPr/>
            <p:nvPr/>
          </p:nvSpPr>
          <p:spPr>
            <a:xfrm>
              <a:off x="251760" y="-99392"/>
              <a:ext cx="1943976" cy="6043902"/>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Triangle 13"/>
            <p:cNvSpPr/>
            <p:nvPr/>
          </p:nvSpPr>
          <p:spPr>
            <a:xfrm rot="10800000">
              <a:off x="1223748" y="5944510"/>
              <a:ext cx="971988" cy="339458"/>
            </a:xfrm>
            <a:prstGeom prst="rtTriangl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Triangle 14"/>
            <p:cNvSpPr/>
            <p:nvPr/>
          </p:nvSpPr>
          <p:spPr>
            <a:xfrm rot="10800000" flipH="1">
              <a:off x="251760" y="5944510"/>
              <a:ext cx="971988" cy="339458"/>
            </a:xfrm>
            <a:prstGeom prst="rtTriangl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600" y="428400"/>
            <a:ext cx="1728192" cy="567983"/>
          </a:xfrm>
          <a:prstGeom prst="rect">
            <a:avLst/>
          </a:prstGeom>
        </p:spPr>
      </p:pic>
      <p:sp>
        <p:nvSpPr>
          <p:cNvPr id="17" name="Title 1"/>
          <p:cNvSpPr txBox="1">
            <a:spLocks/>
          </p:cNvSpPr>
          <p:nvPr/>
        </p:nvSpPr>
        <p:spPr>
          <a:xfrm>
            <a:off x="1048051" y="3240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		</a:t>
            </a:r>
            <a:r>
              <a:rPr lang="en-GB" b="1" dirty="0">
                <a:solidFill>
                  <a:schemeClr val="bg1"/>
                </a:solidFill>
              </a:rPr>
              <a:t>Student Questionnaires</a:t>
            </a:r>
          </a:p>
        </p:txBody>
      </p:sp>
      <p:graphicFrame>
        <p:nvGraphicFramePr>
          <p:cNvPr id="4" name="Table 3"/>
          <p:cNvGraphicFramePr>
            <a:graphicFrameLocks noGrp="1"/>
          </p:cNvGraphicFramePr>
          <p:nvPr>
            <p:extLst>
              <p:ext uri="{D42A27DB-BD31-4B8C-83A1-F6EECF244321}">
                <p14:modId xmlns:p14="http://schemas.microsoft.com/office/powerpoint/2010/main" val="3508263305"/>
              </p:ext>
            </p:extLst>
          </p:nvPr>
        </p:nvGraphicFramePr>
        <p:xfrm>
          <a:off x="567889" y="1598401"/>
          <a:ext cx="8089846" cy="3839092"/>
        </p:xfrm>
        <a:graphic>
          <a:graphicData uri="http://schemas.openxmlformats.org/drawingml/2006/table">
            <a:tbl>
              <a:tblPr firstRow="1" bandRow="1">
                <a:tableStyleId>{5C22544A-7EE6-4342-B048-85BDC9FD1C3A}</a:tableStyleId>
              </a:tblPr>
              <a:tblGrid>
                <a:gridCol w="4430449">
                  <a:extLst>
                    <a:ext uri="{9D8B030D-6E8A-4147-A177-3AD203B41FA5}">
                      <a16:colId xmlns:a16="http://schemas.microsoft.com/office/drawing/2014/main" xmlns="" val="20000"/>
                    </a:ext>
                  </a:extLst>
                </a:gridCol>
                <a:gridCol w="1859726">
                  <a:extLst>
                    <a:ext uri="{9D8B030D-6E8A-4147-A177-3AD203B41FA5}">
                      <a16:colId xmlns:a16="http://schemas.microsoft.com/office/drawing/2014/main" xmlns="" val="20001"/>
                    </a:ext>
                  </a:extLst>
                </a:gridCol>
                <a:gridCol w="1799671">
                  <a:extLst>
                    <a:ext uri="{9D8B030D-6E8A-4147-A177-3AD203B41FA5}">
                      <a16:colId xmlns:a16="http://schemas.microsoft.com/office/drawing/2014/main" xmlns="" val="20002"/>
                    </a:ext>
                  </a:extLst>
                </a:gridCol>
              </a:tblGrid>
              <a:tr h="595378">
                <a:tc>
                  <a:txBody>
                    <a:bodyPr/>
                    <a:lstStyle/>
                    <a:p>
                      <a:pPr algn="ctr"/>
                      <a:r>
                        <a:rPr lang="en-GB" sz="2400" dirty="0">
                          <a:solidFill>
                            <a:schemeClr val="bg1"/>
                          </a:solidFill>
                        </a:rPr>
                        <a:t>Question</a:t>
                      </a:r>
                    </a:p>
                  </a:txBody>
                  <a:tcPr anchor="ctr"/>
                </a:tc>
                <a:tc>
                  <a:txBody>
                    <a:bodyPr/>
                    <a:lstStyle/>
                    <a:p>
                      <a:pPr algn="ctr"/>
                      <a:r>
                        <a:rPr lang="en-GB" sz="2400" dirty="0"/>
                        <a:t>MAS2601</a:t>
                      </a:r>
                    </a:p>
                  </a:txBody>
                  <a:tcPr anchor="ctr"/>
                </a:tc>
                <a:tc>
                  <a:txBody>
                    <a:bodyPr/>
                    <a:lstStyle/>
                    <a:p>
                      <a:pPr algn="ctr"/>
                      <a:r>
                        <a:rPr lang="en-GB" sz="2400" dirty="0"/>
                        <a:t>Overall </a:t>
                      </a:r>
                    </a:p>
                  </a:txBody>
                  <a:tcPr anchor="ctr"/>
                </a:tc>
                <a:extLst>
                  <a:ext uri="{0D108BD9-81ED-4DB2-BD59-A6C34878D82A}">
                    <a16:rowId xmlns:a16="http://schemas.microsoft.com/office/drawing/2014/main" xmlns="" val="10000"/>
                  </a:ext>
                </a:extLst>
              </a:tr>
              <a:tr h="423469">
                <a:tc>
                  <a:txBody>
                    <a:bodyPr/>
                    <a:lstStyle/>
                    <a:p>
                      <a:r>
                        <a:rPr lang="en-GB" i="1" dirty="0">
                          <a:solidFill>
                            <a:srgbClr val="0070C0"/>
                          </a:solidFill>
                        </a:rPr>
                        <a:t>This teacher stimulated me</a:t>
                      </a:r>
                      <a:r>
                        <a:rPr lang="en-GB" i="1" baseline="0" dirty="0">
                          <a:solidFill>
                            <a:srgbClr val="0070C0"/>
                          </a:solidFill>
                        </a:rPr>
                        <a:t> to learn</a:t>
                      </a:r>
                      <a:endParaRPr lang="en-GB" i="1" dirty="0">
                        <a:solidFill>
                          <a:srgbClr val="0070C0"/>
                        </a:solidFill>
                      </a:endParaRPr>
                    </a:p>
                  </a:txBody>
                  <a:tcPr anchor="ctr"/>
                </a:tc>
                <a:tc>
                  <a:txBody>
                    <a:bodyPr/>
                    <a:lstStyle/>
                    <a:p>
                      <a:pPr algn="ctr"/>
                      <a:r>
                        <a:rPr lang="en-GB" i="1" dirty="0"/>
                        <a:t>3.5</a:t>
                      </a:r>
                    </a:p>
                  </a:txBody>
                  <a:tcPr anchor="ctr"/>
                </a:tc>
                <a:tc>
                  <a:txBody>
                    <a:bodyPr/>
                    <a:lstStyle/>
                    <a:p>
                      <a:pPr algn="ctr"/>
                      <a:r>
                        <a:rPr lang="en-GB" i="1" dirty="0"/>
                        <a:t>3.8</a:t>
                      </a:r>
                    </a:p>
                  </a:txBody>
                  <a:tcPr anchor="ctr"/>
                </a:tc>
                <a:extLst>
                  <a:ext uri="{0D108BD9-81ED-4DB2-BD59-A6C34878D82A}">
                    <a16:rowId xmlns:a16="http://schemas.microsoft.com/office/drawing/2014/main" xmlns="" val="10001"/>
                  </a:ext>
                </a:extLst>
              </a:tr>
              <a:tr h="658844">
                <a:tc>
                  <a:txBody>
                    <a:bodyPr/>
                    <a:lstStyle/>
                    <a:p>
                      <a:r>
                        <a:rPr lang="en-GB" i="1" dirty="0">
                          <a:solidFill>
                            <a:srgbClr val="0070C0"/>
                          </a:solidFill>
                        </a:rPr>
                        <a:t>This teacher was approachable if I needed</a:t>
                      </a:r>
                      <a:r>
                        <a:rPr lang="en-GB" i="1" baseline="0" dirty="0">
                          <a:solidFill>
                            <a:srgbClr val="0070C0"/>
                          </a:solidFill>
                        </a:rPr>
                        <a:t> help with this module</a:t>
                      </a:r>
                      <a:endParaRPr lang="en-GB" i="1" dirty="0">
                        <a:solidFill>
                          <a:srgbClr val="0070C0"/>
                        </a:solidFill>
                      </a:endParaRPr>
                    </a:p>
                  </a:txBody>
                  <a:tcPr anchor="ctr"/>
                </a:tc>
                <a:tc>
                  <a:txBody>
                    <a:bodyPr/>
                    <a:lstStyle/>
                    <a:p>
                      <a:pPr algn="ctr"/>
                      <a:r>
                        <a:rPr lang="en-GB" i="1" dirty="0"/>
                        <a:t>3.9</a:t>
                      </a:r>
                    </a:p>
                  </a:txBody>
                  <a:tcPr anchor="ctr"/>
                </a:tc>
                <a:tc>
                  <a:txBody>
                    <a:bodyPr/>
                    <a:lstStyle/>
                    <a:p>
                      <a:pPr algn="ctr"/>
                      <a:r>
                        <a:rPr lang="en-GB" i="1" dirty="0"/>
                        <a:t>4.2</a:t>
                      </a:r>
                    </a:p>
                  </a:txBody>
                  <a:tcPr anchor="ctr"/>
                </a:tc>
                <a:extLst>
                  <a:ext uri="{0D108BD9-81ED-4DB2-BD59-A6C34878D82A}">
                    <a16:rowId xmlns:a16="http://schemas.microsoft.com/office/drawing/2014/main" xmlns="" val="10002"/>
                  </a:ext>
                </a:extLst>
              </a:tr>
              <a:tr h="626442">
                <a:tc>
                  <a:txBody>
                    <a:bodyPr/>
                    <a:lstStyle/>
                    <a:p>
                      <a:r>
                        <a:rPr lang="en-GB" i="1" dirty="0">
                          <a:solidFill>
                            <a:srgbClr val="0070C0"/>
                          </a:solidFill>
                        </a:rPr>
                        <a:t>The module, course or unit</a:t>
                      </a:r>
                      <a:r>
                        <a:rPr lang="en-GB" i="1" baseline="0" dirty="0">
                          <a:solidFill>
                            <a:srgbClr val="0070C0"/>
                          </a:solidFill>
                        </a:rPr>
                        <a:t> was well structured</a:t>
                      </a:r>
                      <a:endParaRPr lang="en-GB" i="1" dirty="0">
                        <a:solidFill>
                          <a:srgbClr val="0070C0"/>
                        </a:solidFill>
                      </a:endParaRPr>
                    </a:p>
                  </a:txBody>
                  <a:tcPr anchor="ctr"/>
                </a:tc>
                <a:tc>
                  <a:txBody>
                    <a:bodyPr/>
                    <a:lstStyle/>
                    <a:p>
                      <a:pPr algn="ctr"/>
                      <a:r>
                        <a:rPr lang="en-GB" i="1" dirty="0"/>
                        <a:t>3.1</a:t>
                      </a:r>
                    </a:p>
                  </a:txBody>
                  <a:tcPr anchor="ctr"/>
                </a:tc>
                <a:tc>
                  <a:txBody>
                    <a:bodyPr/>
                    <a:lstStyle/>
                    <a:p>
                      <a:pPr algn="ctr"/>
                      <a:r>
                        <a:rPr lang="en-GB" i="1" dirty="0"/>
                        <a:t>4.0</a:t>
                      </a:r>
                    </a:p>
                  </a:txBody>
                  <a:tcPr anchor="ctr"/>
                </a:tc>
                <a:extLst>
                  <a:ext uri="{0D108BD9-81ED-4DB2-BD59-A6C34878D82A}">
                    <a16:rowId xmlns:a16="http://schemas.microsoft.com/office/drawing/2014/main" xmlns="" val="10003"/>
                  </a:ext>
                </a:extLst>
              </a:tr>
              <a:tr h="435785">
                <a:tc>
                  <a:txBody>
                    <a:bodyPr/>
                    <a:lstStyle/>
                    <a:p>
                      <a:r>
                        <a:rPr lang="en-GB" i="1" dirty="0">
                          <a:solidFill>
                            <a:srgbClr val="0070C0"/>
                          </a:solidFill>
                        </a:rPr>
                        <a:t>The content was intellectually stimulating</a:t>
                      </a:r>
                    </a:p>
                  </a:txBody>
                  <a:tcPr anchor="ctr"/>
                </a:tc>
                <a:tc>
                  <a:txBody>
                    <a:bodyPr/>
                    <a:lstStyle/>
                    <a:p>
                      <a:pPr algn="ctr"/>
                      <a:r>
                        <a:rPr lang="en-GB" i="1" dirty="0"/>
                        <a:t>2.6</a:t>
                      </a:r>
                    </a:p>
                  </a:txBody>
                  <a:tcPr anchor="ctr"/>
                </a:tc>
                <a:tc>
                  <a:txBody>
                    <a:bodyPr/>
                    <a:lstStyle/>
                    <a:p>
                      <a:pPr algn="ctr"/>
                      <a:r>
                        <a:rPr lang="en-GB" i="1" dirty="0"/>
                        <a:t>3.7</a:t>
                      </a:r>
                    </a:p>
                  </a:txBody>
                  <a:tcPr anchor="ctr"/>
                </a:tc>
                <a:extLst>
                  <a:ext uri="{0D108BD9-81ED-4DB2-BD59-A6C34878D82A}">
                    <a16:rowId xmlns:a16="http://schemas.microsoft.com/office/drawing/2014/main" xmlns="" val="10004"/>
                  </a:ext>
                </a:extLst>
              </a:tr>
              <a:tr h="626441">
                <a:tc>
                  <a:txBody>
                    <a:bodyPr/>
                    <a:lstStyle/>
                    <a:p>
                      <a:r>
                        <a:rPr lang="en-GB" i="1" dirty="0">
                          <a:solidFill>
                            <a:srgbClr val="0070C0"/>
                          </a:solidFill>
                        </a:rPr>
                        <a:t>I have received</a:t>
                      </a:r>
                      <a:r>
                        <a:rPr lang="en-GB" i="1" baseline="0" dirty="0">
                          <a:solidFill>
                            <a:srgbClr val="0070C0"/>
                          </a:solidFill>
                        </a:rPr>
                        <a:t> helpful feedback during the module, course or unit</a:t>
                      </a:r>
                      <a:endParaRPr lang="en-GB" i="1" dirty="0">
                        <a:solidFill>
                          <a:srgbClr val="0070C0"/>
                        </a:solidFill>
                      </a:endParaRPr>
                    </a:p>
                  </a:txBody>
                  <a:tcPr anchor="ctr"/>
                </a:tc>
                <a:tc>
                  <a:txBody>
                    <a:bodyPr/>
                    <a:lstStyle/>
                    <a:p>
                      <a:pPr algn="ctr"/>
                      <a:r>
                        <a:rPr lang="en-GB" i="1" dirty="0"/>
                        <a:t>3.5</a:t>
                      </a:r>
                    </a:p>
                  </a:txBody>
                  <a:tcPr anchor="ctr"/>
                </a:tc>
                <a:tc>
                  <a:txBody>
                    <a:bodyPr/>
                    <a:lstStyle/>
                    <a:p>
                      <a:pPr algn="ctr"/>
                      <a:r>
                        <a:rPr lang="en-GB" i="1" dirty="0"/>
                        <a:t>3.8</a:t>
                      </a:r>
                    </a:p>
                  </a:txBody>
                  <a:tcPr anchor="ctr"/>
                </a:tc>
                <a:extLst>
                  <a:ext uri="{0D108BD9-81ED-4DB2-BD59-A6C34878D82A}">
                    <a16:rowId xmlns:a16="http://schemas.microsoft.com/office/drawing/2014/main" xmlns="" val="10005"/>
                  </a:ext>
                </a:extLst>
              </a:tr>
              <a:tr h="445456">
                <a:tc>
                  <a:txBody>
                    <a:bodyPr/>
                    <a:lstStyle/>
                    <a:p>
                      <a:r>
                        <a:rPr lang="en-GB" i="1" dirty="0">
                          <a:solidFill>
                            <a:srgbClr val="0070C0"/>
                          </a:solidFill>
                        </a:rPr>
                        <a:t>Overall I am</a:t>
                      </a:r>
                      <a:r>
                        <a:rPr lang="en-GB" i="1" baseline="0" dirty="0">
                          <a:solidFill>
                            <a:srgbClr val="0070C0"/>
                          </a:solidFill>
                        </a:rPr>
                        <a:t> satisfied with this module</a:t>
                      </a:r>
                      <a:endParaRPr lang="en-GB" i="1" dirty="0">
                        <a:solidFill>
                          <a:srgbClr val="0070C0"/>
                        </a:solidFill>
                      </a:endParaRPr>
                    </a:p>
                  </a:txBody>
                  <a:tcPr anchor="ctr"/>
                </a:tc>
                <a:tc>
                  <a:txBody>
                    <a:bodyPr/>
                    <a:lstStyle/>
                    <a:p>
                      <a:pPr algn="ctr"/>
                      <a:r>
                        <a:rPr lang="en-GB" i="1" dirty="0"/>
                        <a:t>3.0</a:t>
                      </a:r>
                    </a:p>
                  </a:txBody>
                  <a:tcPr anchor="ctr"/>
                </a:tc>
                <a:tc>
                  <a:txBody>
                    <a:bodyPr/>
                    <a:lstStyle/>
                    <a:p>
                      <a:pPr algn="ctr"/>
                      <a:r>
                        <a:rPr lang="en-GB" i="1" dirty="0"/>
                        <a:t>3.8</a:t>
                      </a:r>
                    </a:p>
                  </a:txBody>
                  <a:tcPr anchor="ctr"/>
                </a:tc>
                <a:extLst>
                  <a:ext uri="{0D108BD9-81ED-4DB2-BD59-A6C34878D82A}">
                    <a16:rowId xmlns:a16="http://schemas.microsoft.com/office/drawing/2014/main" xmlns="" val="10006"/>
                  </a:ext>
                </a:extLst>
              </a:tr>
            </a:tbl>
          </a:graphicData>
        </a:graphic>
      </p:graphicFrame>
      <p:cxnSp>
        <p:nvCxnSpPr>
          <p:cNvPr id="10" name="Straight Arrow Connector 9"/>
          <p:cNvCxnSpPr/>
          <p:nvPr/>
        </p:nvCxnSpPr>
        <p:spPr>
          <a:xfrm flipH="1">
            <a:off x="5111015" y="5536285"/>
            <a:ext cx="587142" cy="219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ext uri="{D42A27DB-BD31-4B8C-83A1-F6EECF244321}">
                <p14:modId xmlns:p14="http://schemas.microsoft.com/office/powerpoint/2010/main" val="2595878883"/>
              </p:ext>
            </p:extLst>
          </p:nvPr>
        </p:nvGraphicFramePr>
        <p:xfrm>
          <a:off x="1783882" y="5854505"/>
          <a:ext cx="6096000" cy="74168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1219200">
                  <a:extLst>
                    <a:ext uri="{9D8B030D-6E8A-4147-A177-3AD203B41FA5}">
                      <a16:colId xmlns:a16="http://schemas.microsoft.com/office/drawing/2014/main" xmlns="" val="20003"/>
                    </a:ext>
                  </a:extLst>
                </a:gridCol>
                <a:gridCol w="1219200">
                  <a:extLst>
                    <a:ext uri="{9D8B030D-6E8A-4147-A177-3AD203B41FA5}">
                      <a16:colId xmlns:a16="http://schemas.microsoft.com/office/drawing/2014/main" xmlns="" val="20004"/>
                    </a:ext>
                  </a:extLst>
                </a:gridCol>
              </a:tblGrid>
              <a:tr h="370840">
                <a:tc>
                  <a:txBody>
                    <a:bodyPr/>
                    <a:lstStyle/>
                    <a:p>
                      <a:pPr algn="ctr"/>
                      <a:r>
                        <a:rPr lang="en-GB" b="1" i="1" dirty="0"/>
                        <a:t>1</a:t>
                      </a:r>
                    </a:p>
                  </a:txBody>
                  <a:tcPr/>
                </a:tc>
                <a:tc>
                  <a:txBody>
                    <a:bodyPr/>
                    <a:lstStyle/>
                    <a:p>
                      <a:pPr algn="ctr"/>
                      <a:r>
                        <a:rPr lang="en-GB" b="1" i="1" dirty="0"/>
                        <a:t>2</a:t>
                      </a:r>
                    </a:p>
                  </a:txBody>
                  <a:tcPr/>
                </a:tc>
                <a:tc>
                  <a:txBody>
                    <a:bodyPr/>
                    <a:lstStyle/>
                    <a:p>
                      <a:pPr algn="ctr"/>
                      <a:r>
                        <a:rPr lang="en-GB" b="1" i="1" dirty="0"/>
                        <a:t>3</a:t>
                      </a:r>
                    </a:p>
                  </a:txBody>
                  <a:tcPr/>
                </a:tc>
                <a:tc>
                  <a:txBody>
                    <a:bodyPr/>
                    <a:lstStyle/>
                    <a:p>
                      <a:pPr algn="ctr"/>
                      <a:r>
                        <a:rPr lang="en-GB" b="1" i="1" dirty="0"/>
                        <a:t>4</a:t>
                      </a:r>
                    </a:p>
                  </a:txBody>
                  <a:tcPr/>
                </a:tc>
                <a:tc>
                  <a:txBody>
                    <a:bodyPr/>
                    <a:lstStyle/>
                    <a:p>
                      <a:pPr algn="ctr"/>
                      <a:r>
                        <a:rPr lang="en-GB" b="1" i="1" dirty="0"/>
                        <a:t>5</a:t>
                      </a:r>
                    </a:p>
                  </a:txBody>
                  <a:tcPr/>
                </a:tc>
                <a:extLst>
                  <a:ext uri="{0D108BD9-81ED-4DB2-BD59-A6C34878D82A}">
                    <a16:rowId xmlns:a16="http://schemas.microsoft.com/office/drawing/2014/main" xmlns="" val="10000"/>
                  </a:ext>
                </a:extLst>
              </a:tr>
              <a:tr h="370840">
                <a:tc>
                  <a:txBody>
                    <a:bodyPr/>
                    <a:lstStyle/>
                    <a:p>
                      <a:pPr algn="ctr"/>
                      <a:r>
                        <a:rPr lang="en-GB" b="1" i="1" dirty="0"/>
                        <a:t>9.5%</a:t>
                      </a:r>
                    </a:p>
                  </a:txBody>
                  <a:tcPr/>
                </a:tc>
                <a:tc>
                  <a:txBody>
                    <a:bodyPr/>
                    <a:lstStyle/>
                    <a:p>
                      <a:pPr algn="ctr"/>
                      <a:r>
                        <a:rPr lang="en-GB" b="1" i="1" dirty="0"/>
                        <a:t>23%</a:t>
                      </a:r>
                    </a:p>
                  </a:txBody>
                  <a:tcPr/>
                </a:tc>
                <a:tc>
                  <a:txBody>
                    <a:bodyPr/>
                    <a:lstStyle/>
                    <a:p>
                      <a:pPr algn="ctr"/>
                      <a:r>
                        <a:rPr lang="en-GB" b="1" i="1" dirty="0"/>
                        <a:t>35%</a:t>
                      </a:r>
                    </a:p>
                  </a:txBody>
                  <a:tcPr/>
                </a:tc>
                <a:tc>
                  <a:txBody>
                    <a:bodyPr/>
                    <a:lstStyle/>
                    <a:p>
                      <a:pPr algn="ctr"/>
                      <a:r>
                        <a:rPr lang="en-GB" b="1" i="1" dirty="0"/>
                        <a:t>23%</a:t>
                      </a:r>
                    </a:p>
                  </a:txBody>
                  <a:tcPr/>
                </a:tc>
                <a:tc>
                  <a:txBody>
                    <a:bodyPr/>
                    <a:lstStyle/>
                    <a:p>
                      <a:pPr algn="ctr"/>
                      <a:r>
                        <a:rPr lang="en-GB" b="1" i="1" dirty="0"/>
                        <a:t>9.5%</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932303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Rounded Rectangular Callout 20"/>
          <p:cNvSpPr/>
          <p:nvPr/>
        </p:nvSpPr>
        <p:spPr>
          <a:xfrm>
            <a:off x="192947" y="4199569"/>
            <a:ext cx="4689446" cy="235500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p:cNvGrpSpPr/>
          <p:nvPr/>
        </p:nvGrpSpPr>
        <p:grpSpPr>
          <a:xfrm rot="16200000">
            <a:off x="3987000" y="-3876819"/>
            <a:ext cx="1170000" cy="9144000"/>
            <a:chOff x="251760" y="-99392"/>
            <a:chExt cx="1943976" cy="6383360"/>
          </a:xfrm>
          <a:gradFill>
            <a:gsLst>
              <a:gs pos="0">
                <a:srgbClr val="00467E"/>
              </a:gs>
              <a:gs pos="100000">
                <a:srgbClr val="0F89CF"/>
              </a:gs>
            </a:gsLst>
            <a:lin ang="5400000" scaled="1"/>
          </a:gradFill>
        </p:grpSpPr>
        <p:sp>
          <p:nvSpPr>
            <p:cNvPr id="13" name="Rectangle 12"/>
            <p:cNvSpPr/>
            <p:nvPr/>
          </p:nvSpPr>
          <p:spPr>
            <a:xfrm>
              <a:off x="251760" y="-99392"/>
              <a:ext cx="1943976" cy="6043902"/>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Triangle 13"/>
            <p:cNvSpPr/>
            <p:nvPr/>
          </p:nvSpPr>
          <p:spPr>
            <a:xfrm rot="10800000">
              <a:off x="1223748" y="5944510"/>
              <a:ext cx="971988" cy="339458"/>
            </a:xfrm>
            <a:prstGeom prst="rtTriangl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Triangle 14"/>
            <p:cNvSpPr/>
            <p:nvPr/>
          </p:nvSpPr>
          <p:spPr>
            <a:xfrm rot="10800000" flipH="1">
              <a:off x="251760" y="5944510"/>
              <a:ext cx="971988" cy="339458"/>
            </a:xfrm>
            <a:prstGeom prst="rtTriangl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600" y="428400"/>
            <a:ext cx="1728192" cy="567983"/>
          </a:xfrm>
          <a:prstGeom prst="rect">
            <a:avLst/>
          </a:prstGeom>
        </p:spPr>
      </p:pic>
      <p:sp>
        <p:nvSpPr>
          <p:cNvPr id="17" name="Title 1"/>
          <p:cNvSpPr txBox="1">
            <a:spLocks/>
          </p:cNvSpPr>
          <p:nvPr/>
        </p:nvSpPr>
        <p:spPr>
          <a:xfrm>
            <a:off x="1048051" y="3240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		</a:t>
            </a:r>
            <a:r>
              <a:rPr lang="en-GB" b="1" dirty="0">
                <a:solidFill>
                  <a:schemeClr val="bg1"/>
                </a:solidFill>
              </a:rPr>
              <a:t>Student Perspectives</a:t>
            </a:r>
          </a:p>
        </p:txBody>
      </p:sp>
      <p:sp>
        <p:nvSpPr>
          <p:cNvPr id="18" name="Rounded Rectangular Callout 17"/>
          <p:cNvSpPr/>
          <p:nvPr/>
        </p:nvSpPr>
        <p:spPr>
          <a:xfrm>
            <a:off x="5650281" y="2332171"/>
            <a:ext cx="2818701" cy="177302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t>I enjoyed the module and think it benefitted me…if it wasn’t compulsory I probably wouldn’t have taken it. </a:t>
            </a:r>
            <a:endParaRPr lang="en-GB" dirty="0"/>
          </a:p>
        </p:txBody>
      </p:sp>
      <p:sp>
        <p:nvSpPr>
          <p:cNvPr id="6" name="Rounded Rectangular Callout 5"/>
          <p:cNvSpPr/>
          <p:nvPr/>
        </p:nvSpPr>
        <p:spPr>
          <a:xfrm>
            <a:off x="448569" y="1559866"/>
            <a:ext cx="4766796" cy="223986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650543" y="1676183"/>
            <a:ext cx="4362848" cy="2031325"/>
          </a:xfrm>
          <a:prstGeom prst="rect">
            <a:avLst/>
          </a:prstGeom>
        </p:spPr>
        <p:txBody>
          <a:bodyPr wrap="square">
            <a:spAutoFit/>
          </a:bodyPr>
          <a:lstStyle/>
          <a:p>
            <a:r>
              <a:rPr lang="en-GB" i="1" dirty="0">
                <a:solidFill>
                  <a:schemeClr val="bg1"/>
                </a:solidFill>
              </a:rPr>
              <a:t>I think that if the module is optional then a lot of students who could potentially benefit from the module wouldn't choose it. Careers is really important to everyone - it's the reason we all came to university in the first place so I think it's really helpful to be taught about it.</a:t>
            </a:r>
            <a:endParaRPr lang="en-GB" dirty="0">
              <a:solidFill>
                <a:schemeClr val="bg1"/>
              </a:solidFill>
            </a:endParaRPr>
          </a:p>
        </p:txBody>
      </p:sp>
      <p:sp>
        <p:nvSpPr>
          <p:cNvPr id="10" name="Rounded Rectangular Callout 9"/>
          <p:cNvSpPr/>
          <p:nvPr/>
        </p:nvSpPr>
        <p:spPr>
          <a:xfrm>
            <a:off x="5484064" y="4739780"/>
            <a:ext cx="3532062" cy="159390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541224" y="4758787"/>
            <a:ext cx="3414320" cy="1477328"/>
          </a:xfrm>
          <a:prstGeom prst="rect">
            <a:avLst/>
          </a:prstGeom>
        </p:spPr>
        <p:txBody>
          <a:bodyPr wrap="square">
            <a:spAutoFit/>
          </a:bodyPr>
          <a:lstStyle/>
          <a:p>
            <a:r>
              <a:rPr lang="en-GB" dirty="0">
                <a:solidFill>
                  <a:schemeClr val="bg1"/>
                </a:solidFill>
              </a:rPr>
              <a:t>Gave me the idea to undertake a yearlong placement next year and made me much more confident with applying for roles and helped me secure one. </a:t>
            </a:r>
          </a:p>
        </p:txBody>
      </p:sp>
      <p:sp>
        <p:nvSpPr>
          <p:cNvPr id="11" name="Rectangle 10"/>
          <p:cNvSpPr/>
          <p:nvPr/>
        </p:nvSpPr>
        <p:spPr>
          <a:xfrm>
            <a:off x="313024" y="4246250"/>
            <a:ext cx="4572000" cy="2308324"/>
          </a:xfrm>
          <a:prstGeom prst="rect">
            <a:avLst/>
          </a:prstGeom>
        </p:spPr>
        <p:txBody>
          <a:bodyPr>
            <a:spAutoFit/>
          </a:bodyPr>
          <a:lstStyle/>
          <a:p>
            <a:r>
              <a:rPr lang="en-GB" i="1" dirty="0">
                <a:solidFill>
                  <a:schemeClr val="bg1"/>
                </a:solidFill>
              </a:rPr>
              <a:t>(Career elements) were all things that I vaguely knew how to do but hadn't had much practise, so completing the module and getting professional tips about how to complete these was very useful. Having the opportunity to have my CV and cover letter assessed by a careers advisor was particularly helpful, as was practising psychometric assessments. </a:t>
            </a:r>
          </a:p>
        </p:txBody>
      </p:sp>
      <p:pic>
        <p:nvPicPr>
          <p:cNvPr id="22" name="Picture 21"/>
          <p:cNvPicPr>
            <a:picLocks noChangeAspect="1"/>
          </p:cNvPicPr>
          <p:nvPr/>
        </p:nvPicPr>
        <p:blipFill>
          <a:blip r:embed="rId4"/>
          <a:stretch>
            <a:fillRect/>
          </a:stretch>
        </p:blipFill>
        <p:spPr>
          <a:xfrm>
            <a:off x="7729155" y="231815"/>
            <a:ext cx="928579" cy="911135"/>
          </a:xfrm>
          <a:prstGeom prst="rect">
            <a:avLst/>
          </a:prstGeom>
        </p:spPr>
      </p:pic>
    </p:spTree>
    <p:extLst>
      <p:ext uri="{BB962C8B-B14F-4D97-AF65-F5344CB8AC3E}">
        <p14:creationId xmlns:p14="http://schemas.microsoft.com/office/powerpoint/2010/main" val="26566278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3760</TotalTime>
  <Words>949</Words>
  <Application>Microsoft Office PowerPoint</Application>
  <PresentationFormat>On-screen Show (4:3)</PresentationFormat>
  <Paragraphs>193</Paragraphs>
  <Slides>17</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Summary</vt:lpstr>
      <vt:lpstr>  References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Cooper</dc:creator>
  <cp:lastModifiedBy>Phil Ansell</cp:lastModifiedBy>
  <cp:revision>123</cp:revision>
  <dcterms:created xsi:type="dcterms:W3CDTF">2016-02-06T18:41:07Z</dcterms:created>
  <dcterms:modified xsi:type="dcterms:W3CDTF">2017-06-28T10:34:58Z</dcterms:modified>
</cp:coreProperties>
</file>