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4" r:id="rId6"/>
  </p:sldMasterIdLst>
  <p:notesMasterIdLst>
    <p:notesMasterId r:id="rId52"/>
  </p:notesMasterIdLst>
  <p:sldIdLst>
    <p:sldId id="256" r:id="rId7"/>
    <p:sldId id="261" r:id="rId8"/>
    <p:sldId id="257" r:id="rId9"/>
    <p:sldId id="276" r:id="rId10"/>
    <p:sldId id="259" r:id="rId11"/>
    <p:sldId id="260" r:id="rId12"/>
    <p:sldId id="265" r:id="rId13"/>
    <p:sldId id="266" r:id="rId14"/>
    <p:sldId id="267" r:id="rId15"/>
    <p:sldId id="268" r:id="rId16"/>
    <p:sldId id="263" r:id="rId17"/>
    <p:sldId id="264" r:id="rId18"/>
    <p:sldId id="269" r:id="rId19"/>
    <p:sldId id="270" r:id="rId20"/>
    <p:sldId id="271" r:id="rId21"/>
    <p:sldId id="272" r:id="rId22"/>
    <p:sldId id="273" r:id="rId23"/>
    <p:sldId id="279" r:id="rId24"/>
    <p:sldId id="274" r:id="rId25"/>
    <p:sldId id="275" r:id="rId26"/>
    <p:sldId id="293" r:id="rId27"/>
    <p:sldId id="292" r:id="rId28"/>
    <p:sldId id="278" r:id="rId29"/>
    <p:sldId id="282" r:id="rId30"/>
    <p:sldId id="283" r:id="rId31"/>
    <p:sldId id="284" r:id="rId32"/>
    <p:sldId id="298" r:id="rId33"/>
    <p:sldId id="294" r:id="rId34"/>
    <p:sldId id="285" r:id="rId35"/>
    <p:sldId id="286" r:id="rId36"/>
    <p:sldId id="295" r:id="rId37"/>
    <p:sldId id="290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29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C10B24"/>
    <a:srgbClr val="C60C30"/>
    <a:srgbClr val="003F72"/>
    <a:srgbClr val="163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7C185-EF04-43AA-8173-B95D007699E6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EAF34F2-4637-4541-89A0-4F4C62A844E0}">
      <dgm:prSet phldrT="[Text]" custT="1"/>
      <dgm:spPr>
        <a:solidFill>
          <a:srgbClr val="C10B24"/>
        </a:solidFill>
      </dgm:spPr>
      <dgm:t>
        <a:bodyPr/>
        <a:lstStyle/>
        <a:p>
          <a:r>
            <a:rPr lang="en-GB" sz="2000" b="1" dirty="0" smtClean="0"/>
            <a:t>School Strategy</a:t>
          </a:r>
        </a:p>
        <a:p>
          <a:r>
            <a:rPr lang="en-GB" sz="1800" dirty="0" smtClean="0"/>
            <a:t>Research</a:t>
          </a:r>
        </a:p>
        <a:p>
          <a:r>
            <a:rPr lang="en-GB" sz="1800" dirty="0" smtClean="0"/>
            <a:t>Education</a:t>
          </a:r>
        </a:p>
        <a:p>
          <a:r>
            <a:rPr lang="en-GB" sz="1800" dirty="0" smtClean="0"/>
            <a:t>Engagement</a:t>
          </a:r>
        </a:p>
        <a:p>
          <a:r>
            <a:rPr lang="en-GB" sz="1800" dirty="0" smtClean="0"/>
            <a:t>Equality and Diversity</a:t>
          </a:r>
        </a:p>
        <a:p>
          <a:endParaRPr lang="en-GB" sz="1100" dirty="0"/>
        </a:p>
      </dgm:t>
    </dgm:pt>
    <dgm:pt modelId="{1701DB2E-B5E2-46AE-BB60-AC4CB21BF694}" type="parTrans" cxnId="{16D9E557-A827-4168-B1C9-157A44B23FE2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8E503A58-9E33-4954-8D7F-EA6F4F2D4DE7}" type="sibTrans" cxnId="{16D9E557-A827-4168-B1C9-157A44B23FE2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A14882C0-C9B7-419B-BB88-3F26E75A3684}">
      <dgm:prSet phldrT="[Text]"/>
      <dgm:spPr>
        <a:solidFill>
          <a:srgbClr val="C10B24"/>
        </a:solidFill>
      </dgm:spPr>
      <dgm:t>
        <a:bodyPr/>
        <a:lstStyle/>
        <a:p>
          <a:r>
            <a:rPr lang="en-GB" dirty="0" smtClean="0"/>
            <a:t>UG</a:t>
          </a:r>
          <a:endParaRPr lang="en-GB" dirty="0"/>
        </a:p>
      </dgm:t>
    </dgm:pt>
    <dgm:pt modelId="{6FF43E7F-57A9-406E-BF03-5D7E43496F5E}" type="parTrans" cxnId="{5657C7EB-0DF3-4D2E-8B6D-48028D43EFC5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B0C5F4BC-C729-4D14-A8F5-38BC883A9F8D}" type="sibTrans" cxnId="{5657C7EB-0DF3-4D2E-8B6D-48028D43EFC5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3800CDA5-A201-483A-985F-6B71AE2C612E}">
      <dgm:prSet phldrT="[Text]"/>
      <dgm:spPr>
        <a:solidFill>
          <a:srgbClr val="C10B24"/>
        </a:solidFill>
      </dgm:spPr>
      <dgm:t>
        <a:bodyPr/>
        <a:lstStyle/>
        <a:p>
          <a:r>
            <a:rPr lang="en-GB" dirty="0" smtClean="0"/>
            <a:t>Physics </a:t>
          </a:r>
          <a:endParaRPr lang="en-GB" dirty="0"/>
        </a:p>
      </dgm:t>
    </dgm:pt>
    <dgm:pt modelId="{EDA46A61-7599-4333-82FB-89AABD6AB692}" type="parTrans" cxnId="{8EC79204-2F9B-4FBD-96BB-C675B83870A1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67EAB023-55BE-4567-ABDD-98105365DFBD}" type="sibTrans" cxnId="{8EC79204-2F9B-4FBD-96BB-C675B83870A1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E35B5BC3-50C6-497B-959E-EE2891619BDC}">
      <dgm:prSet phldrT="[Text]"/>
      <dgm:spPr>
        <a:solidFill>
          <a:srgbClr val="C10B24"/>
        </a:solidFill>
      </dgm:spPr>
      <dgm:t>
        <a:bodyPr/>
        <a:lstStyle/>
        <a:p>
          <a:r>
            <a:rPr lang="en-GB" dirty="0" smtClean="0"/>
            <a:t>Research </a:t>
          </a:r>
          <a:endParaRPr lang="en-GB" dirty="0"/>
        </a:p>
      </dgm:t>
    </dgm:pt>
    <dgm:pt modelId="{5AC2982A-71AE-4B86-A879-50DA607A89C9}" type="parTrans" cxnId="{9BC67E79-2ACC-42A1-BCF2-6FAED54946E6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804D1A19-E1F0-451E-A172-1BC9C461AC0D}" type="sibTrans" cxnId="{9BC67E79-2ACC-42A1-BCF2-6FAED54946E6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1DEA424D-39EE-4F96-A326-F1CE621A9E2F}">
      <dgm:prSet/>
      <dgm:spPr>
        <a:solidFill>
          <a:srgbClr val="C10B24"/>
        </a:solidFill>
      </dgm:spPr>
      <dgm:t>
        <a:bodyPr/>
        <a:lstStyle/>
        <a:p>
          <a:r>
            <a:rPr lang="en-GB" dirty="0" smtClean="0"/>
            <a:t>PG</a:t>
          </a:r>
          <a:endParaRPr lang="en-GB" dirty="0"/>
        </a:p>
      </dgm:t>
    </dgm:pt>
    <dgm:pt modelId="{416F3AB7-3E33-4315-AA70-231F09822B7D}" type="parTrans" cxnId="{BF1826FD-E0DD-498E-9912-D98DF1EF96CF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DAF96A72-7EF8-4AB7-9A29-BF7D4AF59025}" type="sibTrans" cxnId="{BF1826FD-E0DD-498E-9912-D98DF1EF96CF}">
      <dgm:prSet/>
      <dgm:spPr/>
      <dgm:t>
        <a:bodyPr/>
        <a:lstStyle/>
        <a:p>
          <a:endParaRPr lang="en-GB">
            <a:solidFill>
              <a:srgbClr val="003F72"/>
            </a:solidFill>
          </a:endParaRPr>
        </a:p>
      </dgm:t>
    </dgm:pt>
    <dgm:pt modelId="{9C6A65B9-AE0F-4B01-A07C-49D826077092}" type="pres">
      <dgm:prSet presAssocID="{1167C185-EF04-43AA-8173-B95D007699E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95630A-EEA0-4AC1-BC26-50C7EB84A9ED}" type="pres">
      <dgm:prSet presAssocID="{6EAF34F2-4637-4541-89A0-4F4C62A844E0}" presName="singleCycle" presStyleCnt="0"/>
      <dgm:spPr/>
    </dgm:pt>
    <dgm:pt modelId="{515400C9-9EC0-4D5F-BA5A-9E41209BCA3E}" type="pres">
      <dgm:prSet presAssocID="{6EAF34F2-4637-4541-89A0-4F4C62A844E0}" presName="singleCenter" presStyleLbl="node1" presStyleIdx="0" presStyleCnt="5" custScaleX="162747" custScaleY="158541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910A7684-286D-494E-9359-AF0DCA43EF9E}" type="pres">
      <dgm:prSet presAssocID="{6FF43E7F-57A9-406E-BF03-5D7E43496F5E}" presName="Name56" presStyleLbl="parChTrans1D2" presStyleIdx="0" presStyleCnt="4"/>
      <dgm:spPr/>
      <dgm:t>
        <a:bodyPr/>
        <a:lstStyle/>
        <a:p>
          <a:endParaRPr lang="en-US"/>
        </a:p>
      </dgm:t>
    </dgm:pt>
    <dgm:pt modelId="{EEF62619-7B3B-47F8-82AE-7F966C79479C}" type="pres">
      <dgm:prSet presAssocID="{A14882C0-C9B7-419B-BB88-3F26E75A3684}" presName="text0" presStyleLbl="node1" presStyleIdx="1" presStyleCnt="5" custScaleX="155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4C124-307D-4977-8BAF-9391A3F454EF}" type="pres">
      <dgm:prSet presAssocID="{EDA46A61-7599-4333-82FB-89AABD6AB692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B43BE4C-AD70-4216-BB52-F37E208B3D24}" type="pres">
      <dgm:prSet presAssocID="{3800CDA5-A201-483A-985F-6B71AE2C612E}" presName="text0" presStyleLbl="node1" presStyleIdx="2" presStyleCnt="5" custScaleX="151003" custRadScaleRad="123472" custRadScaleInc="-16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FA7FA-5518-491F-8BAB-0188C21C45FD}" type="pres">
      <dgm:prSet presAssocID="{5AC2982A-71AE-4B86-A879-50DA607A89C9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59F6E42-631E-4ECE-895D-B358B6F00B71}" type="pres">
      <dgm:prSet presAssocID="{E35B5BC3-50C6-497B-959E-EE2891619BDC}" presName="text0" presStyleLbl="node1" presStyleIdx="3" presStyleCnt="5" custScaleX="155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B72D7-FFAF-4CBA-9880-5A4DEA1FF6DC}" type="pres">
      <dgm:prSet presAssocID="{416F3AB7-3E33-4315-AA70-231F09822B7D}" presName="Name56" presStyleLbl="parChTrans1D2" presStyleIdx="3" presStyleCnt="4"/>
      <dgm:spPr/>
      <dgm:t>
        <a:bodyPr/>
        <a:lstStyle/>
        <a:p>
          <a:endParaRPr lang="en-US"/>
        </a:p>
      </dgm:t>
    </dgm:pt>
    <dgm:pt modelId="{9F6CC600-9A8A-47FD-8DA0-A1D46BB0C895}" type="pres">
      <dgm:prSet presAssocID="{1DEA424D-39EE-4F96-A326-F1CE621A9E2F}" presName="text0" presStyleLbl="node1" presStyleIdx="4" presStyleCnt="5" custScaleX="157972" custRadScaleRad="125245" custRadScaleInc="1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285A4E-B179-48C1-AEBA-6380450FF3F8}" type="presOf" srcId="{1167C185-EF04-43AA-8173-B95D007699E6}" destId="{9C6A65B9-AE0F-4B01-A07C-49D826077092}" srcOrd="0" destOrd="0" presId="urn:microsoft.com/office/officeart/2008/layout/RadialCluster"/>
    <dgm:cxn modelId="{734DEEEE-0707-46A0-8C73-C13E5AD0F774}" type="presOf" srcId="{416F3AB7-3E33-4315-AA70-231F09822B7D}" destId="{F7AB72D7-FFAF-4CBA-9880-5A4DEA1FF6DC}" srcOrd="0" destOrd="0" presId="urn:microsoft.com/office/officeart/2008/layout/RadialCluster"/>
    <dgm:cxn modelId="{5657C7EB-0DF3-4D2E-8B6D-48028D43EFC5}" srcId="{6EAF34F2-4637-4541-89A0-4F4C62A844E0}" destId="{A14882C0-C9B7-419B-BB88-3F26E75A3684}" srcOrd="0" destOrd="0" parTransId="{6FF43E7F-57A9-406E-BF03-5D7E43496F5E}" sibTransId="{B0C5F4BC-C729-4D14-A8F5-38BC883A9F8D}"/>
    <dgm:cxn modelId="{E74BADBB-715B-4B83-8E8E-1E803C3C0C78}" type="presOf" srcId="{3800CDA5-A201-483A-985F-6B71AE2C612E}" destId="{9B43BE4C-AD70-4216-BB52-F37E208B3D24}" srcOrd="0" destOrd="0" presId="urn:microsoft.com/office/officeart/2008/layout/RadialCluster"/>
    <dgm:cxn modelId="{EAF4351C-717F-4CA5-8F58-89528A97BB12}" type="presOf" srcId="{EDA46A61-7599-4333-82FB-89AABD6AB692}" destId="{5D84C124-307D-4977-8BAF-9391A3F454EF}" srcOrd="0" destOrd="0" presId="urn:microsoft.com/office/officeart/2008/layout/RadialCluster"/>
    <dgm:cxn modelId="{8EC79204-2F9B-4FBD-96BB-C675B83870A1}" srcId="{6EAF34F2-4637-4541-89A0-4F4C62A844E0}" destId="{3800CDA5-A201-483A-985F-6B71AE2C612E}" srcOrd="1" destOrd="0" parTransId="{EDA46A61-7599-4333-82FB-89AABD6AB692}" sibTransId="{67EAB023-55BE-4567-ABDD-98105365DFBD}"/>
    <dgm:cxn modelId="{16D9E557-A827-4168-B1C9-157A44B23FE2}" srcId="{1167C185-EF04-43AA-8173-B95D007699E6}" destId="{6EAF34F2-4637-4541-89A0-4F4C62A844E0}" srcOrd="0" destOrd="0" parTransId="{1701DB2E-B5E2-46AE-BB60-AC4CB21BF694}" sibTransId="{8E503A58-9E33-4954-8D7F-EA6F4F2D4DE7}"/>
    <dgm:cxn modelId="{DEDF12FC-71D2-4709-A1C3-F9E11C9D3E23}" type="presOf" srcId="{E35B5BC3-50C6-497B-959E-EE2891619BDC}" destId="{359F6E42-631E-4ECE-895D-B358B6F00B71}" srcOrd="0" destOrd="0" presId="urn:microsoft.com/office/officeart/2008/layout/RadialCluster"/>
    <dgm:cxn modelId="{9BC67E79-2ACC-42A1-BCF2-6FAED54946E6}" srcId="{6EAF34F2-4637-4541-89A0-4F4C62A844E0}" destId="{E35B5BC3-50C6-497B-959E-EE2891619BDC}" srcOrd="2" destOrd="0" parTransId="{5AC2982A-71AE-4B86-A879-50DA607A89C9}" sibTransId="{804D1A19-E1F0-451E-A172-1BC9C461AC0D}"/>
    <dgm:cxn modelId="{C5E3FACC-E2C7-4926-A7E8-BA37CF9D4EC5}" type="presOf" srcId="{6FF43E7F-57A9-406E-BF03-5D7E43496F5E}" destId="{910A7684-286D-494E-9359-AF0DCA43EF9E}" srcOrd="0" destOrd="0" presId="urn:microsoft.com/office/officeart/2008/layout/RadialCluster"/>
    <dgm:cxn modelId="{FFEB069C-6DE7-4E6A-937A-9A731873F2A3}" type="presOf" srcId="{1DEA424D-39EE-4F96-A326-F1CE621A9E2F}" destId="{9F6CC600-9A8A-47FD-8DA0-A1D46BB0C895}" srcOrd="0" destOrd="0" presId="urn:microsoft.com/office/officeart/2008/layout/RadialCluster"/>
    <dgm:cxn modelId="{BF1826FD-E0DD-498E-9912-D98DF1EF96CF}" srcId="{6EAF34F2-4637-4541-89A0-4F4C62A844E0}" destId="{1DEA424D-39EE-4F96-A326-F1CE621A9E2F}" srcOrd="3" destOrd="0" parTransId="{416F3AB7-3E33-4315-AA70-231F09822B7D}" sibTransId="{DAF96A72-7EF8-4AB7-9A29-BF7D4AF59025}"/>
    <dgm:cxn modelId="{6B3AE14D-44E4-4204-9AE1-19CA719252AB}" type="presOf" srcId="{A14882C0-C9B7-419B-BB88-3F26E75A3684}" destId="{EEF62619-7B3B-47F8-82AE-7F966C79479C}" srcOrd="0" destOrd="0" presId="urn:microsoft.com/office/officeart/2008/layout/RadialCluster"/>
    <dgm:cxn modelId="{8C176413-5CB1-4033-B2BD-AA8150719F77}" type="presOf" srcId="{6EAF34F2-4637-4541-89A0-4F4C62A844E0}" destId="{515400C9-9EC0-4D5F-BA5A-9E41209BCA3E}" srcOrd="0" destOrd="0" presId="urn:microsoft.com/office/officeart/2008/layout/RadialCluster"/>
    <dgm:cxn modelId="{13CF2CE2-C3B5-419D-B9FC-C21143E25D66}" type="presOf" srcId="{5AC2982A-71AE-4B86-A879-50DA607A89C9}" destId="{531FA7FA-5518-491F-8BAB-0188C21C45FD}" srcOrd="0" destOrd="0" presId="urn:microsoft.com/office/officeart/2008/layout/RadialCluster"/>
    <dgm:cxn modelId="{DBBE280C-6D97-4FBA-8584-C788CC08FD0A}" type="presParOf" srcId="{9C6A65B9-AE0F-4B01-A07C-49D826077092}" destId="{1E95630A-EEA0-4AC1-BC26-50C7EB84A9ED}" srcOrd="0" destOrd="0" presId="urn:microsoft.com/office/officeart/2008/layout/RadialCluster"/>
    <dgm:cxn modelId="{0D3B78FA-A048-4642-A601-FA31C191E355}" type="presParOf" srcId="{1E95630A-EEA0-4AC1-BC26-50C7EB84A9ED}" destId="{515400C9-9EC0-4D5F-BA5A-9E41209BCA3E}" srcOrd="0" destOrd="0" presId="urn:microsoft.com/office/officeart/2008/layout/RadialCluster"/>
    <dgm:cxn modelId="{8A611D7A-2DC1-496C-8F32-3AFAA2783CB3}" type="presParOf" srcId="{1E95630A-EEA0-4AC1-BC26-50C7EB84A9ED}" destId="{910A7684-286D-494E-9359-AF0DCA43EF9E}" srcOrd="1" destOrd="0" presId="urn:microsoft.com/office/officeart/2008/layout/RadialCluster"/>
    <dgm:cxn modelId="{2C3CC126-BDF6-42E8-9615-F598663AA76B}" type="presParOf" srcId="{1E95630A-EEA0-4AC1-BC26-50C7EB84A9ED}" destId="{EEF62619-7B3B-47F8-82AE-7F966C79479C}" srcOrd="2" destOrd="0" presId="urn:microsoft.com/office/officeart/2008/layout/RadialCluster"/>
    <dgm:cxn modelId="{F3145444-BCDB-4A45-A3EE-E437964D1C40}" type="presParOf" srcId="{1E95630A-EEA0-4AC1-BC26-50C7EB84A9ED}" destId="{5D84C124-307D-4977-8BAF-9391A3F454EF}" srcOrd="3" destOrd="0" presId="urn:microsoft.com/office/officeart/2008/layout/RadialCluster"/>
    <dgm:cxn modelId="{8803C325-19CB-439C-8E23-1E6DFB64AA8C}" type="presParOf" srcId="{1E95630A-EEA0-4AC1-BC26-50C7EB84A9ED}" destId="{9B43BE4C-AD70-4216-BB52-F37E208B3D24}" srcOrd="4" destOrd="0" presId="urn:microsoft.com/office/officeart/2008/layout/RadialCluster"/>
    <dgm:cxn modelId="{854D3112-B4A1-4397-9BF4-83A17EEBD4AB}" type="presParOf" srcId="{1E95630A-EEA0-4AC1-BC26-50C7EB84A9ED}" destId="{531FA7FA-5518-491F-8BAB-0188C21C45FD}" srcOrd="5" destOrd="0" presId="urn:microsoft.com/office/officeart/2008/layout/RadialCluster"/>
    <dgm:cxn modelId="{C2DA12A2-95EF-4FD3-AF73-2317BEA769F8}" type="presParOf" srcId="{1E95630A-EEA0-4AC1-BC26-50C7EB84A9ED}" destId="{359F6E42-631E-4ECE-895D-B358B6F00B71}" srcOrd="6" destOrd="0" presId="urn:microsoft.com/office/officeart/2008/layout/RadialCluster"/>
    <dgm:cxn modelId="{EDCF93AD-39A0-4EC4-A51F-EE22C4E48227}" type="presParOf" srcId="{1E95630A-EEA0-4AC1-BC26-50C7EB84A9ED}" destId="{F7AB72D7-FFAF-4CBA-9880-5A4DEA1FF6DC}" srcOrd="7" destOrd="0" presId="urn:microsoft.com/office/officeart/2008/layout/RadialCluster"/>
    <dgm:cxn modelId="{1431D2F7-6595-4EC7-A4D9-2FA69EA5730A}" type="presParOf" srcId="{1E95630A-EEA0-4AC1-BC26-50C7EB84A9ED}" destId="{9F6CC600-9A8A-47FD-8DA0-A1D46BB0C895}" srcOrd="8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9F84-2427-4257-A1EE-DA2ED014E6C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FCFD-1E3E-4DE2-A4F6-C477FA0FF69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2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10B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335E-1311-4F1E-BFC3-DE966747EBE4}" type="datetime1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F93-BDC7-4953-A0A7-6D5D85FFFEDD}" type="datetime1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2E3-1E6A-4CDA-A491-3231792324F8}" type="datetime1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campus\pss\ExecOffice\VC_Office\ALISON\CVI\newcastle_master_col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12234"/>
            <a:ext cx="1593368" cy="6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43000"/>
            <a:ext cx="8229600" cy="56207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4118-091C-4DAA-9739-5EF5A914CB4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762000" y="1143000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8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F72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37A-B8A2-4D67-A11F-B6DB18F6A3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A4C2-1B4F-44F3-8A2A-94ABB85915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23C3-8DF7-4F74-9819-CFE8167FDC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8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1AA-1B4E-4955-91AE-FE7D51B52A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E8F8-F516-4D3D-88D7-B1DF6337A0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CCF1-C317-4953-B0D6-1155B1E85C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2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B3-2E54-4BC9-8062-9ADD03E1F1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55C-F8A1-4729-9B50-73F10B1AAE2C}" type="datetime1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24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6644-7163-4BA6-8F7E-C40348EB0E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9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BDE7-DC3F-42B6-B6AC-772B68FB001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7E7-58BA-4B55-B98E-F48B2DE8E9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96F-687F-4ACA-BC5E-55D1F106110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816-58FD-4934-8AC4-DEB889642674}" type="datetime1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1CF5-022C-4142-B13C-B7C9E04DB360}" type="datetime1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E2E-2FD3-417A-A146-5ACFFFA80880}" type="datetime1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4755-3C4A-43CF-B175-8F9D2CED9C91}" type="datetime1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9A77-0F16-4E13-9E97-B30E38D4FFA1}" type="datetime1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AD79-CAEC-4C45-BD2B-EF65954F45E3}" type="datetime1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1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4FD-0E56-4DAD-B47F-6DD4FCBC3116}" type="datetime1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064F-D4CE-4371-B27B-8ECEB25301EF}" type="datetime1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\\campus\pss\ExecOffice\VC_Office\ALISON\CVI\newcastle_master_col.t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5736" cy="7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7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5E85-8BC4-4AF2-8C3F-927F3D2DC7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9F42-2C25-4FDA-AA3A-3B922F5981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12/04/2018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\\campus\pss\ExecOffice\VC_Office\ALISON\CVI\newcastle_master_col.t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1235"/>
            <a:ext cx="2051720" cy="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60C30"/>
                </a:solidFill>
              </a:rPr>
              <a:t>Education for Life </a:t>
            </a:r>
            <a:br>
              <a:rPr lang="en-GB" dirty="0" smtClean="0">
                <a:solidFill>
                  <a:srgbClr val="C60C30"/>
                </a:solidFill>
              </a:rPr>
            </a:br>
            <a:r>
              <a:rPr lang="en-GB" dirty="0" smtClean="0">
                <a:solidFill>
                  <a:srgbClr val="C60C30"/>
                </a:solidFill>
              </a:rPr>
              <a:t>Away Day</a:t>
            </a:r>
            <a:br>
              <a:rPr lang="en-GB" dirty="0" smtClean="0">
                <a:solidFill>
                  <a:srgbClr val="C60C30"/>
                </a:solidFill>
              </a:rPr>
            </a:br>
            <a:r>
              <a:rPr lang="en-GB" dirty="0" smtClean="0">
                <a:solidFill>
                  <a:srgbClr val="C60C30"/>
                </a:solidFill>
              </a:rPr>
              <a:t>School of Maths, Stats and Physics</a:t>
            </a:r>
            <a:endParaRPr lang="en-GB" dirty="0">
              <a:solidFill>
                <a:srgbClr val="C60C3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/>
          <a:lstStyle/>
          <a:p>
            <a:r>
              <a:rPr lang="en-GB" dirty="0" smtClean="0"/>
              <a:t>12/4/2018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1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71716" y="5157192"/>
            <a:ext cx="3828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GB" sz="32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32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Exhibitors</a:t>
            </a:r>
            <a:endParaRPr lang="en-GB" sz="3200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Password: </a:t>
            </a:r>
            <a:r>
              <a:rPr lang="en-GB" sz="3200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Expo2017</a:t>
            </a:r>
            <a:endParaRPr lang="en-GB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Context (service teaching)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46864"/>
              </p:ext>
            </p:extLst>
          </p:nvPr>
        </p:nvGraphicFramePr>
        <p:xfrm>
          <a:off x="444312" y="1700808"/>
          <a:ext cx="8242487" cy="1766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79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03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10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0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68580" marR="68580" marT="0" marB="0" anchor="ctr" anchorCtr="1">
                    <a:solidFill>
                      <a:srgbClr val="C10B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Biomed/ Medicine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10B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Business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10B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Computing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10B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Engineering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10B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Natural and Environmental Sciences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10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1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Total number of students on service modules delivered by MSP (2017/18)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10B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607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584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1450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408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4311" y="3789040"/>
            <a:ext cx="824248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 total MSP staff are responsible for the teaching of nearly 1000 FTE each year for the Schools of Biomedical Sciences, Business, Computing, Engineering, Natural and Environmental Sciences and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Medicine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UG Education for Life Strategy</a:t>
            </a:r>
          </a:p>
        </p:txBody>
      </p:sp>
      <p:pic>
        <p:nvPicPr>
          <p:cNvPr id="9" name="Picture 8" descr="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6157664" cy="45835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10B24"/>
                </a:solidFill>
              </a:rPr>
              <a:t>Vision </a:t>
            </a:r>
          </a:p>
          <a:p>
            <a:pPr marL="0" indent="0">
              <a:buNone/>
            </a:pPr>
            <a:r>
              <a:rPr lang="en-GB" i="1" dirty="0"/>
              <a:t>A thriving and diverse UG portfolio across mathematics, statistics and physics, providing an outstanding UG experience for </a:t>
            </a:r>
            <a:r>
              <a:rPr lang="en-GB" i="1" dirty="0" smtClean="0"/>
              <a:t>all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C10B24"/>
                </a:solidFill>
              </a:rPr>
              <a:t>Strategic </a:t>
            </a:r>
            <a:r>
              <a:rPr lang="en-GB" b="1" dirty="0">
                <a:solidFill>
                  <a:srgbClr val="C10B24"/>
                </a:solidFill>
              </a:rPr>
              <a:t>Objectives</a:t>
            </a:r>
            <a:endParaRPr lang="en-GB" dirty="0">
              <a:solidFill>
                <a:srgbClr val="C10B24"/>
              </a:solidFill>
            </a:endParaRPr>
          </a:p>
          <a:p>
            <a:pPr marL="0" lvl="0" indent="0">
              <a:buNone/>
            </a:pPr>
            <a:r>
              <a:rPr lang="en-GB" i="1" dirty="0" smtClean="0"/>
              <a:t>1. Develop </a:t>
            </a:r>
            <a:r>
              <a:rPr lang="en-GB" i="1" dirty="0"/>
              <a:t>an </a:t>
            </a:r>
            <a:r>
              <a:rPr lang="en-GB" b="1" i="1" dirty="0"/>
              <a:t>outreach</a:t>
            </a:r>
            <a:r>
              <a:rPr lang="en-GB" i="1" dirty="0"/>
              <a:t> and </a:t>
            </a:r>
            <a:r>
              <a:rPr lang="en-GB" b="1" i="1" dirty="0"/>
              <a:t>recruitment</a:t>
            </a:r>
            <a:r>
              <a:rPr lang="en-GB" i="1" dirty="0"/>
              <a:t> programme that addresses the needs of </a:t>
            </a:r>
            <a:r>
              <a:rPr lang="en-GB" b="1" i="1" dirty="0"/>
              <a:t>local</a:t>
            </a:r>
            <a:r>
              <a:rPr lang="en-GB" i="1" dirty="0"/>
              <a:t>, </a:t>
            </a:r>
            <a:r>
              <a:rPr lang="en-GB" b="1" i="1" dirty="0"/>
              <a:t>national</a:t>
            </a:r>
            <a:r>
              <a:rPr lang="en-GB" i="1" dirty="0"/>
              <a:t> and </a:t>
            </a:r>
            <a:r>
              <a:rPr lang="en-GB" b="1" i="1" dirty="0"/>
              <a:t>international</a:t>
            </a:r>
            <a:r>
              <a:rPr lang="en-GB" i="1" dirty="0"/>
              <a:t> </a:t>
            </a:r>
            <a:r>
              <a:rPr lang="en-GB" i="1" dirty="0" smtClean="0"/>
              <a:t>populations</a:t>
            </a:r>
            <a:endParaRPr lang="en-GB" dirty="0"/>
          </a:p>
          <a:p>
            <a:pPr marL="0" lvl="0" indent="0">
              <a:buNone/>
            </a:pPr>
            <a:r>
              <a:rPr lang="en-GB" i="1" dirty="0" smtClean="0"/>
              <a:t>2. Provide </a:t>
            </a:r>
            <a:r>
              <a:rPr lang="en-GB" i="1" dirty="0"/>
              <a:t>a </a:t>
            </a:r>
            <a:r>
              <a:rPr lang="en-GB" b="1" i="1" dirty="0"/>
              <a:t>portfolio</a:t>
            </a:r>
            <a:r>
              <a:rPr lang="en-GB" i="1" dirty="0"/>
              <a:t> of degree programmes to enable an </a:t>
            </a:r>
            <a:r>
              <a:rPr lang="en-GB" b="1" i="1" dirty="0"/>
              <a:t>overall</a:t>
            </a:r>
            <a:r>
              <a:rPr lang="en-GB" i="1" dirty="0"/>
              <a:t> </a:t>
            </a:r>
            <a:r>
              <a:rPr lang="en-GB" b="1" i="1" dirty="0"/>
              <a:t>growth</a:t>
            </a:r>
            <a:r>
              <a:rPr lang="en-GB" i="1" dirty="0"/>
              <a:t> in student numbers, alongside </a:t>
            </a:r>
            <a:r>
              <a:rPr lang="en-GB" b="1" i="1" dirty="0"/>
              <a:t>improving </a:t>
            </a:r>
            <a:r>
              <a:rPr lang="en-GB" i="1" dirty="0"/>
              <a:t>entry </a:t>
            </a:r>
            <a:r>
              <a:rPr lang="en-GB" i="1" dirty="0" smtClean="0"/>
              <a:t>grades</a:t>
            </a:r>
            <a:endParaRPr lang="en-GB" dirty="0"/>
          </a:p>
          <a:p>
            <a:pPr marL="0" lvl="0" indent="0">
              <a:buNone/>
            </a:pPr>
            <a:r>
              <a:rPr lang="en-GB" i="1" dirty="0" smtClean="0">
                <a:solidFill>
                  <a:srgbClr val="7030A0"/>
                </a:solidFill>
              </a:rPr>
              <a:t>3. Ensure </a:t>
            </a:r>
            <a:r>
              <a:rPr lang="en-GB" i="1" dirty="0">
                <a:solidFill>
                  <a:srgbClr val="7030A0"/>
                </a:solidFill>
              </a:rPr>
              <a:t>an </a:t>
            </a:r>
            <a:r>
              <a:rPr lang="en-GB" b="1" i="1" dirty="0">
                <a:solidFill>
                  <a:srgbClr val="7030A0"/>
                </a:solidFill>
              </a:rPr>
              <a:t>inclusive</a:t>
            </a:r>
            <a:r>
              <a:rPr lang="en-GB" i="1" dirty="0">
                <a:solidFill>
                  <a:srgbClr val="7030A0"/>
                </a:solidFill>
              </a:rPr>
              <a:t> and </a:t>
            </a:r>
            <a:r>
              <a:rPr lang="en-GB" b="1" i="1" dirty="0">
                <a:solidFill>
                  <a:srgbClr val="7030A0"/>
                </a:solidFill>
              </a:rPr>
              <a:t>excellent</a:t>
            </a:r>
            <a:r>
              <a:rPr lang="en-GB" i="1" dirty="0">
                <a:solidFill>
                  <a:srgbClr val="7030A0"/>
                </a:solidFill>
              </a:rPr>
              <a:t> student experience for </a:t>
            </a:r>
            <a:r>
              <a:rPr lang="en-GB" i="1" dirty="0" smtClean="0">
                <a:solidFill>
                  <a:srgbClr val="7030A0"/>
                </a:solidFill>
              </a:rPr>
              <a:t>all</a:t>
            </a:r>
            <a:endParaRPr lang="en-GB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GB" i="1" dirty="0" smtClean="0"/>
              <a:t>4. Enhance </a:t>
            </a:r>
            <a:r>
              <a:rPr lang="en-GB" i="1" dirty="0"/>
              <a:t>degree programmes across the Faculty and University through the provision of high quality </a:t>
            </a:r>
            <a:r>
              <a:rPr lang="en-GB" b="1" i="1" dirty="0"/>
              <a:t>service</a:t>
            </a:r>
            <a:r>
              <a:rPr lang="en-GB" i="1" dirty="0"/>
              <a:t> </a:t>
            </a:r>
            <a:r>
              <a:rPr lang="en-GB" b="1" i="1" dirty="0" smtClean="0"/>
              <a:t>teaching</a:t>
            </a:r>
            <a:endParaRPr lang="en-GB" dirty="0"/>
          </a:p>
          <a:p>
            <a:pPr marL="0" lvl="0" indent="0">
              <a:buNone/>
            </a:pPr>
            <a:r>
              <a:rPr lang="en-GB" i="1" dirty="0" smtClean="0"/>
              <a:t>5. Provide </a:t>
            </a:r>
            <a:r>
              <a:rPr lang="en-GB" i="1" dirty="0"/>
              <a:t>all students with the opportunity to develop their </a:t>
            </a:r>
            <a:r>
              <a:rPr lang="en-GB" b="1" i="1" dirty="0"/>
              <a:t>skills </a:t>
            </a:r>
            <a:r>
              <a:rPr lang="en-GB" i="1" dirty="0"/>
              <a:t>to enable them to fulfil their </a:t>
            </a:r>
            <a:r>
              <a:rPr lang="en-GB" b="1" i="1" dirty="0"/>
              <a:t>potential</a:t>
            </a:r>
            <a:r>
              <a:rPr lang="en-GB" i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7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/>
              <a:t>Strategic Objective 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772816"/>
            <a:ext cx="8424936" cy="4583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Develop an outreach and recruitment programme that addresses the needs of local, national and international </a:t>
            </a:r>
            <a:r>
              <a:rPr lang="en-GB" b="1" dirty="0" smtClean="0">
                <a:solidFill>
                  <a:srgbClr val="C00000"/>
                </a:solidFill>
              </a:rPr>
              <a:t>populations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GB" i="1" dirty="0"/>
              <a:t>Deliver and evaluate a North-East outreach programme aligned with the requirements of all local state-schools and colleges and </a:t>
            </a:r>
            <a:r>
              <a:rPr lang="en-GB" i="1" dirty="0" smtClean="0"/>
              <a:t>MSP</a:t>
            </a:r>
            <a:endParaRPr lang="en-GB" i="1" dirty="0"/>
          </a:p>
          <a:p>
            <a:pPr lvl="0"/>
            <a:r>
              <a:rPr lang="en-GB" i="1" dirty="0"/>
              <a:t>Support the Further Maths Centre and develop resources that will enable the delivery of the experimental elements of Physics </a:t>
            </a:r>
            <a:r>
              <a:rPr lang="en-GB" i="1" dirty="0" smtClean="0"/>
              <a:t>A-level</a:t>
            </a:r>
            <a:endParaRPr lang="en-GB" i="1" dirty="0"/>
          </a:p>
          <a:p>
            <a:pPr lvl="0"/>
            <a:r>
              <a:rPr lang="en-GB" i="1" dirty="0"/>
              <a:t>Develop a range of online resources aimed at raising the national and international profile of MSP degree programmes. In particular, to address areas not covered by the central University </a:t>
            </a:r>
            <a:r>
              <a:rPr lang="en-GB" i="1" dirty="0" smtClean="0"/>
              <a:t>resources</a:t>
            </a:r>
            <a:endParaRPr lang="en-GB" i="1" dirty="0"/>
          </a:p>
          <a:p>
            <a:pPr lvl="0"/>
            <a:r>
              <a:rPr lang="en-GB" i="1" dirty="0"/>
              <a:t>Engage in the delivery of targeted in-country outreach and recruitment </a:t>
            </a:r>
            <a:r>
              <a:rPr lang="en-GB" i="1" dirty="0" smtClean="0"/>
              <a:t>activities</a:t>
            </a:r>
            <a:endParaRPr lang="en-GB" i="1" dirty="0"/>
          </a:p>
          <a:p>
            <a:pPr lvl="0"/>
            <a:r>
              <a:rPr lang="en-GB" i="1" dirty="0"/>
              <a:t>Ensure that all UCAS applications are dealt with efficiently and that prospective students are provided with timely and appropriate </a:t>
            </a:r>
            <a:r>
              <a:rPr lang="en-GB" i="1" dirty="0" smtClean="0"/>
              <a:t>communications</a:t>
            </a:r>
            <a:endParaRPr lang="en-GB" i="1" dirty="0"/>
          </a:p>
          <a:p>
            <a:pPr lvl="0"/>
            <a:r>
              <a:rPr lang="en-GB" i="1" dirty="0"/>
              <a:t>Provide an outstanding and inclusive experience for prospective students at University Open Days, Post-Application Visit Days and other </a:t>
            </a:r>
            <a:r>
              <a:rPr lang="en-GB" i="1" dirty="0" smtClean="0"/>
              <a:t>events</a:t>
            </a:r>
            <a:endParaRPr lang="en-GB" i="1" dirty="0"/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5063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/>
              <a:t>Strategic Objective 2.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772816"/>
            <a:ext cx="8424936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b="1" dirty="0">
                <a:solidFill>
                  <a:srgbClr val="C00000"/>
                </a:solidFill>
              </a:rPr>
              <a:t>Provide a portfolio of degree programmes to enable an overall growth in student numbers, alongside improving entry </a:t>
            </a:r>
            <a:r>
              <a:rPr lang="en-GB" sz="2000" b="1" dirty="0" smtClean="0">
                <a:solidFill>
                  <a:srgbClr val="C00000"/>
                </a:solidFill>
              </a:rPr>
              <a:t>grades</a:t>
            </a:r>
            <a:endParaRPr lang="en-GB" sz="2000" dirty="0">
              <a:solidFill>
                <a:srgbClr val="C00000"/>
              </a:solidFill>
            </a:endParaRPr>
          </a:p>
          <a:p>
            <a:pPr lvl="0"/>
            <a:r>
              <a:rPr lang="en-GB" sz="2000" i="1" dirty="0"/>
              <a:t>Regularly review our portfolio of degree programmes and entry requirements to ensure they remain </a:t>
            </a:r>
            <a:r>
              <a:rPr lang="en-GB" sz="2000" i="1" dirty="0" smtClean="0"/>
              <a:t>competitive</a:t>
            </a:r>
            <a:endParaRPr lang="en-GB" sz="2000" i="1" dirty="0"/>
          </a:p>
          <a:p>
            <a:pPr lvl="0"/>
            <a:r>
              <a:rPr lang="en-GB" sz="2000" i="1" dirty="0"/>
              <a:t>Investigate the potential to develop new joint and combined honours programmes that would increase the number of applications received by the </a:t>
            </a:r>
            <a:r>
              <a:rPr lang="en-GB" sz="2000" i="1" dirty="0" smtClean="0"/>
              <a:t>school</a:t>
            </a:r>
            <a:endParaRPr lang="en-GB" sz="2000" i="1" dirty="0"/>
          </a:p>
          <a:p>
            <a:pPr lvl="0"/>
            <a:r>
              <a:rPr lang="en-GB" sz="2000" i="1" dirty="0"/>
              <a:t>Ensure that all degree programmes, where </a:t>
            </a:r>
            <a:r>
              <a:rPr lang="en-GB" sz="2000" i="1" dirty="0" smtClean="0"/>
              <a:t>appropriate, </a:t>
            </a:r>
            <a:r>
              <a:rPr lang="en-GB" sz="2000" i="1" dirty="0"/>
              <a:t>are accredited by an appropriate professional </a:t>
            </a:r>
            <a:r>
              <a:rPr lang="en-GB" sz="2000" i="1" dirty="0" smtClean="0"/>
              <a:t>body</a:t>
            </a:r>
            <a:endParaRPr lang="en-GB" sz="2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093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Strategic Objective 3.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772816"/>
            <a:ext cx="8424936" cy="4583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b="1" dirty="0">
                <a:solidFill>
                  <a:srgbClr val="7030A0"/>
                </a:solidFill>
              </a:rPr>
              <a:t>Ensure an inclusive and excellent educational experience for all</a:t>
            </a:r>
            <a:r>
              <a:rPr lang="en-GB" sz="2000" b="1" dirty="0" smtClean="0">
                <a:solidFill>
                  <a:srgbClr val="7030A0"/>
                </a:solidFill>
              </a:rPr>
              <a:t>.</a:t>
            </a:r>
            <a:endParaRPr lang="en-GB" sz="2000" i="1" dirty="0">
              <a:solidFill>
                <a:srgbClr val="7030A0"/>
              </a:solidFill>
            </a:endParaRPr>
          </a:p>
          <a:p>
            <a:pPr lvl="0"/>
            <a:r>
              <a:rPr lang="en-GB" sz="2000" i="1" dirty="0">
                <a:solidFill>
                  <a:srgbClr val="7030A0"/>
                </a:solidFill>
              </a:rPr>
              <a:t>Deliver appropriate transition and induction activities for all stages of MSP degree programmes.</a:t>
            </a:r>
          </a:p>
          <a:p>
            <a:pPr lvl="0"/>
            <a:r>
              <a:rPr lang="en-GB" sz="2000" i="1" dirty="0">
                <a:solidFill>
                  <a:srgbClr val="7030A0"/>
                </a:solidFill>
              </a:rPr>
              <a:t>Provide appropriate and dedicated pastoral support for all students.</a:t>
            </a:r>
          </a:p>
          <a:p>
            <a:pPr lvl="0"/>
            <a:r>
              <a:rPr lang="en-GB" sz="2000" i="1" dirty="0">
                <a:solidFill>
                  <a:srgbClr val="7030A0"/>
                </a:solidFill>
              </a:rPr>
              <a:t>Ensure that students have timely and appropriate access to degree programme documentation. </a:t>
            </a:r>
          </a:p>
          <a:p>
            <a:pPr lvl="0"/>
            <a:r>
              <a:rPr lang="en-GB" sz="2000" i="1" dirty="0">
                <a:solidFill>
                  <a:srgbClr val="7030A0"/>
                </a:solidFill>
              </a:rPr>
              <a:t>Deliver a relevant and challenging curriculum.</a:t>
            </a:r>
          </a:p>
          <a:p>
            <a:pPr lvl="0"/>
            <a:r>
              <a:rPr lang="en-GB" sz="2000" i="1" dirty="0">
                <a:solidFill>
                  <a:srgbClr val="7030A0"/>
                </a:solidFill>
              </a:rPr>
              <a:t>Provide all students with a range of assessment and feedback opportunities to enable them to reach their full potential.</a:t>
            </a:r>
          </a:p>
          <a:p>
            <a:pPr lvl="0"/>
            <a:r>
              <a:rPr lang="en-GB" sz="2000" i="1" dirty="0">
                <a:solidFill>
                  <a:srgbClr val="7030A0"/>
                </a:solidFill>
              </a:rPr>
              <a:t>Where possible, encourage the use of technology-enhanced-learning in all aspects of the curriculum.</a:t>
            </a:r>
          </a:p>
          <a:p>
            <a:pPr lvl="0"/>
            <a:r>
              <a:rPr lang="en-GB" sz="2000" i="1" dirty="0">
                <a:solidFill>
                  <a:srgbClr val="7030A0"/>
                </a:solidFill>
              </a:rPr>
              <a:t>Ensure that the student voice is heard and responded to appropriately. </a:t>
            </a:r>
          </a:p>
        </p:txBody>
      </p:sp>
    </p:spTree>
    <p:extLst>
      <p:ext uri="{BB962C8B-B14F-4D97-AF65-F5344CB8AC3E}">
        <p14:creationId xmlns:p14="http://schemas.microsoft.com/office/powerpoint/2010/main" val="40566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/>
              <a:t>Strategic Objective 4.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772816"/>
            <a:ext cx="842493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b="1" dirty="0">
                <a:solidFill>
                  <a:srgbClr val="C00000"/>
                </a:solidFill>
              </a:rPr>
              <a:t>Enhance degree programmes across the Faculty and University through the provision of high quality service </a:t>
            </a:r>
            <a:r>
              <a:rPr lang="en-GB" sz="2000" b="1" dirty="0" smtClean="0">
                <a:solidFill>
                  <a:srgbClr val="C00000"/>
                </a:solidFill>
              </a:rPr>
              <a:t>teaching</a:t>
            </a:r>
            <a:endParaRPr lang="en-GB" sz="2000" dirty="0">
              <a:solidFill>
                <a:srgbClr val="C00000"/>
              </a:solidFill>
            </a:endParaRPr>
          </a:p>
          <a:p>
            <a:pPr lvl="0"/>
            <a:r>
              <a:rPr lang="en-GB" sz="2000" i="1" dirty="0" smtClean="0"/>
              <a:t>Ensure </a:t>
            </a:r>
            <a:r>
              <a:rPr lang="en-GB" sz="2000" i="1" dirty="0"/>
              <a:t>that module leaders assigned to service courses have an understanding of the practical applications of mathematics, statistics and physics relevant to the programme being </a:t>
            </a:r>
            <a:r>
              <a:rPr lang="en-GB" sz="2000" i="1" dirty="0" smtClean="0"/>
              <a:t>taught </a:t>
            </a:r>
            <a:endParaRPr lang="en-GB" sz="2000" i="1" dirty="0"/>
          </a:p>
          <a:p>
            <a:pPr lvl="0"/>
            <a:r>
              <a:rPr lang="en-GB" sz="2000" i="1" dirty="0"/>
              <a:t>Develop engaging and relevant teaching materials incorporating the use of </a:t>
            </a:r>
            <a:r>
              <a:rPr lang="en-GB" sz="2000" i="1" dirty="0" smtClean="0"/>
              <a:t>technology-enhanced-learning</a:t>
            </a:r>
            <a:endParaRPr lang="en-GB" sz="2000" i="1" dirty="0"/>
          </a:p>
          <a:p>
            <a:pPr lvl="0"/>
            <a:r>
              <a:rPr lang="en-GB" sz="2000" i="1" dirty="0"/>
              <a:t>Contribute, where appropriate, to the governance of the degree programmes being </a:t>
            </a:r>
            <a:r>
              <a:rPr lang="en-GB" sz="2000" i="1" dirty="0" smtClean="0"/>
              <a:t>taught</a:t>
            </a:r>
            <a:endParaRPr lang="en-GB" sz="2000" i="1" dirty="0"/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9113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/>
              <a:t>Strategic Objective 5.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772816"/>
            <a:ext cx="842493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Provide all students with the opportunity to develop their skills to enable them to fulfil their potential.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GB" i="1" dirty="0" smtClean="0"/>
              <a:t>Provide </a:t>
            </a:r>
            <a:r>
              <a:rPr lang="en-GB" i="1" dirty="0"/>
              <a:t>relevant, timely, and, where appropriate, embedded employability and enterprise advice for all students in MSP.</a:t>
            </a:r>
          </a:p>
          <a:p>
            <a:pPr lvl="0"/>
            <a:r>
              <a:rPr lang="en-GB" i="1" dirty="0"/>
              <a:t>Engage with employers to provide summer placements, internships and year-long placements.   </a:t>
            </a:r>
          </a:p>
          <a:p>
            <a:pPr lvl="0"/>
            <a:r>
              <a:rPr lang="en-GB" i="1" dirty="0"/>
              <a:t>Work with the University Careers Service to ensure that opportunities beyond the subject specific ones delivered by MSP are visible to all students. </a:t>
            </a:r>
          </a:p>
          <a:p>
            <a:pPr lvl="0"/>
            <a:r>
              <a:rPr lang="en-GB" i="1" dirty="0"/>
              <a:t>Encourage our alumni to engage with the school, through careers events, profiles and other activities delivered by MSP.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3367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7"/>
            <a:ext cx="6480720" cy="4104455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Question: does the UG strategy cover everything it should? Is there anything missing? Should anything be removed?</a:t>
            </a:r>
          </a:p>
          <a:p>
            <a:r>
              <a:rPr lang="en-GB" sz="2000" dirty="0" smtClean="0"/>
              <a:t>Question: What should be the key priorities for the next 12-18 months?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Feel free to discuss any aspects but I’d be particularly interested in:</a:t>
            </a:r>
          </a:p>
          <a:p>
            <a:r>
              <a:rPr lang="en-GB" sz="2000" dirty="0" smtClean="0"/>
              <a:t>how to build our outreach programme </a:t>
            </a:r>
          </a:p>
          <a:p>
            <a:r>
              <a:rPr lang="en-GB" sz="2000" dirty="0" smtClean="0"/>
              <a:t>ideas of how to increase overseas UG recruitment</a:t>
            </a:r>
          </a:p>
          <a:p>
            <a:r>
              <a:rPr lang="en-GB" sz="2000" dirty="0" smtClean="0"/>
              <a:t>potential joint/with degree programmes to investigate</a:t>
            </a:r>
          </a:p>
          <a:p>
            <a:r>
              <a:rPr lang="en-GB" sz="2000" dirty="0"/>
              <a:t>i</a:t>
            </a:r>
            <a:r>
              <a:rPr lang="en-GB" sz="2000" dirty="0" smtClean="0"/>
              <a:t>deas for engaging students on service modules</a:t>
            </a:r>
          </a:p>
          <a:p>
            <a:r>
              <a:rPr lang="en-GB" sz="2000" dirty="0" smtClean="0"/>
              <a:t>ways in which we can develop students transferrable skills outside of the curriculum</a:t>
            </a:r>
          </a:p>
          <a:p>
            <a:r>
              <a:rPr lang="en-GB" sz="2000" dirty="0" smtClean="0"/>
              <a:t>how we engage more fully with our alumni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45776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Table activity</a:t>
            </a:r>
            <a:endParaRPr lang="en-GB" dirty="0"/>
          </a:p>
        </p:txBody>
      </p:sp>
      <p:pic>
        <p:nvPicPr>
          <p:cNvPr id="9" name="Picture 8" descr="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966822"/>
            <a:ext cx="6336704" cy="5720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4312" y="616268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</a:rPr>
              <a:t>Feedback in 15-20 minutes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11.00-11.10: Welcome and introductions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11.10-12.00</a:t>
            </a:r>
            <a:r>
              <a:rPr lang="en-GB" dirty="0">
                <a:solidFill>
                  <a:srgbClr val="C00000"/>
                </a:solidFill>
              </a:rPr>
              <a:t>: UG Strategy and Implementation </a:t>
            </a:r>
            <a:r>
              <a:rPr lang="en-GB" dirty="0" smtClean="0">
                <a:solidFill>
                  <a:srgbClr val="C00000"/>
                </a:solidFill>
              </a:rPr>
              <a:t>Plan</a:t>
            </a: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12.00-13.00</a:t>
            </a:r>
            <a:r>
              <a:rPr lang="en-GB" dirty="0">
                <a:solidFill>
                  <a:srgbClr val="00B050"/>
                </a:solidFill>
              </a:rPr>
              <a:t>: Lunch (Staff Survey)</a:t>
            </a:r>
          </a:p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</a:t>
            </a:r>
            <a:r>
              <a:rPr lang="en-GB" dirty="0" smtClean="0">
                <a:solidFill>
                  <a:srgbClr val="C60C30"/>
                </a:solidFill>
              </a:rPr>
              <a:t>3.00-13.45</a:t>
            </a:r>
            <a:r>
              <a:rPr lang="en-GB" dirty="0">
                <a:solidFill>
                  <a:srgbClr val="C60C30"/>
                </a:solidFill>
              </a:rPr>
              <a:t>: Review of Curriculum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13.45-14.30</a:t>
            </a:r>
            <a:r>
              <a:rPr lang="en-GB" dirty="0">
                <a:solidFill>
                  <a:srgbClr val="C60C30"/>
                </a:solidFill>
              </a:rPr>
              <a:t>: E-Learning </a:t>
            </a:r>
            <a:r>
              <a:rPr lang="en-GB" dirty="0" smtClean="0">
                <a:solidFill>
                  <a:srgbClr val="C60C30"/>
                </a:solidFill>
              </a:rPr>
              <a:t>Developments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14.30-14.45</a:t>
            </a:r>
            <a:r>
              <a:rPr lang="en-GB" dirty="0">
                <a:solidFill>
                  <a:srgbClr val="C60C30"/>
                </a:solidFill>
              </a:rPr>
              <a:t>: Break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14.45-15.30 </a:t>
            </a:r>
            <a:r>
              <a:rPr lang="en-GB" dirty="0">
                <a:solidFill>
                  <a:srgbClr val="C60C30"/>
                </a:solidFill>
              </a:rPr>
              <a:t>PG Strategy and Implementation </a:t>
            </a:r>
            <a:r>
              <a:rPr lang="en-GB" dirty="0" smtClean="0">
                <a:solidFill>
                  <a:srgbClr val="C60C30"/>
                </a:solidFill>
              </a:rPr>
              <a:t>Plan</a:t>
            </a:r>
            <a:endParaRPr lang="en-GB" dirty="0">
              <a:solidFill>
                <a:srgbClr val="C60C3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15.30: </a:t>
            </a:r>
            <a:r>
              <a:rPr lang="en-GB" dirty="0" smtClean="0">
                <a:solidFill>
                  <a:srgbClr val="C60C30"/>
                </a:solidFill>
              </a:rPr>
              <a:t>Close</a:t>
            </a:r>
            <a:r>
              <a:rPr lang="en-GB" dirty="0">
                <a:solidFill>
                  <a:srgbClr val="C60C30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/>
          <a:lstStyle/>
          <a:p>
            <a:r>
              <a:rPr lang="en-GB" dirty="0" smtClean="0"/>
              <a:t>Staff Survey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827584" y="2204864"/>
            <a:ext cx="7632848" cy="273588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400" dirty="0" smtClean="0"/>
              <a:t>The Athena SWAN self-assessment team (SAT) are launching a staff survey to gauge the culture in the School, particularly for women </a:t>
            </a:r>
          </a:p>
          <a:p>
            <a:r>
              <a:rPr lang="en-GB" sz="2400" dirty="0" smtClean="0"/>
              <a:t>In addition to the more targeted questions, we would like to invite staff in the School to help design the survey by suggesting topics or potential issues that should be included</a:t>
            </a:r>
          </a:p>
          <a:p>
            <a:pPr algn="l"/>
            <a:endParaRPr lang="en-GB" sz="18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28" y="116632"/>
            <a:ext cx="1932656" cy="93997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2673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922"/>
            <a:ext cx="9144000" cy="57090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/>
          <a:lstStyle/>
          <a:p>
            <a:r>
              <a:rPr lang="en-GB" dirty="0" smtClean="0"/>
              <a:t>Staff Survey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410135" y="1683788"/>
            <a:ext cx="8425184" cy="4824114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GB" dirty="0" smtClean="0">
                <a:solidFill>
                  <a:srgbClr val="C00000"/>
                </a:solidFill>
              </a:rPr>
              <a:t>Process (today):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Please complete two suggestion cards anonymously and submit into the suggestion boxes available.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The idea is to have some discussion with colleagues over this topic during the breaks and to submit the suggestions by the end of the day.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The ideas submitted to the suggestion boxes will be used to design the new survey (framing issues into appropriate questions) by members of the SAT team.</a:t>
            </a:r>
          </a:p>
          <a:p>
            <a:pPr marL="342900" indent="-342900" algn="l">
              <a:buFontTx/>
              <a:buChar char="-"/>
            </a:pPr>
            <a:r>
              <a:rPr lang="en-GB" dirty="0" smtClean="0"/>
              <a:t>The survey will be opened end April/early May and the results shared at the next all staff meeting in July.</a:t>
            </a:r>
          </a:p>
          <a:p>
            <a:pPr marL="342900" indent="-342900" algn="l">
              <a:buFontTx/>
              <a:buChar char="-"/>
            </a:pPr>
            <a:endParaRPr lang="en-GB" dirty="0">
              <a:solidFill>
                <a:srgbClr val="7030A0"/>
              </a:solidFill>
            </a:endParaRPr>
          </a:p>
          <a:p>
            <a:pPr algn="l"/>
            <a:endParaRPr lang="en-GB" sz="1800" dirty="0" smtClean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28" y="116632"/>
            <a:ext cx="1932656" cy="93997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649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1124744"/>
            <a:ext cx="993710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922"/>
            <a:ext cx="9144000" cy="57090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11.00-11.10: Welcome and introductions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11.10-12.00</a:t>
            </a:r>
            <a:r>
              <a:rPr lang="en-GB" dirty="0">
                <a:solidFill>
                  <a:srgbClr val="C60C30"/>
                </a:solidFill>
              </a:rPr>
              <a:t>: UG Strategy and Implementation </a:t>
            </a:r>
            <a:r>
              <a:rPr lang="en-GB" dirty="0" smtClean="0">
                <a:solidFill>
                  <a:srgbClr val="C60C30"/>
                </a:solidFill>
              </a:rPr>
              <a:t>Plan</a:t>
            </a:r>
            <a:endParaRPr lang="en-GB" dirty="0">
              <a:solidFill>
                <a:srgbClr val="C60C3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12.00-13.00</a:t>
            </a:r>
            <a:r>
              <a:rPr lang="en-GB" dirty="0">
                <a:solidFill>
                  <a:srgbClr val="C60C30"/>
                </a:solidFill>
              </a:rPr>
              <a:t>: Lunch (Staff Survey)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</a:t>
            </a:r>
            <a:r>
              <a:rPr lang="en-GB" dirty="0" smtClean="0">
                <a:solidFill>
                  <a:srgbClr val="00B050"/>
                </a:solidFill>
              </a:rPr>
              <a:t>3.00-13.45</a:t>
            </a:r>
            <a:r>
              <a:rPr lang="en-GB" dirty="0">
                <a:solidFill>
                  <a:srgbClr val="00B050"/>
                </a:solidFill>
              </a:rPr>
              <a:t>: Review of Curriculum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13.45-14.30</a:t>
            </a:r>
            <a:r>
              <a:rPr lang="en-GB" dirty="0">
                <a:solidFill>
                  <a:srgbClr val="C60C30"/>
                </a:solidFill>
              </a:rPr>
              <a:t>: E-Learning </a:t>
            </a:r>
            <a:r>
              <a:rPr lang="en-GB" dirty="0" smtClean="0">
                <a:solidFill>
                  <a:srgbClr val="C60C30"/>
                </a:solidFill>
              </a:rPr>
              <a:t>Developments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14.30-14.45</a:t>
            </a:r>
            <a:r>
              <a:rPr lang="en-GB" dirty="0">
                <a:solidFill>
                  <a:srgbClr val="C60C30"/>
                </a:solidFill>
              </a:rPr>
              <a:t>: Break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14.45-15.30 </a:t>
            </a:r>
            <a:r>
              <a:rPr lang="en-GB" dirty="0">
                <a:solidFill>
                  <a:srgbClr val="C60C30"/>
                </a:solidFill>
              </a:rPr>
              <a:t>PG Strategy and Implementation </a:t>
            </a:r>
            <a:r>
              <a:rPr lang="en-GB" dirty="0" smtClean="0">
                <a:solidFill>
                  <a:srgbClr val="C60C30"/>
                </a:solidFill>
              </a:rPr>
              <a:t>Plan</a:t>
            </a:r>
            <a:endParaRPr lang="en-GB" dirty="0">
              <a:solidFill>
                <a:srgbClr val="C60C3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15.30: </a:t>
            </a:r>
            <a:r>
              <a:rPr lang="en-GB" dirty="0" smtClean="0">
                <a:solidFill>
                  <a:srgbClr val="C60C30"/>
                </a:solidFill>
              </a:rPr>
              <a:t>Close</a:t>
            </a:r>
            <a:r>
              <a:rPr lang="en-GB" dirty="0">
                <a:solidFill>
                  <a:srgbClr val="C60C30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Review of Curriculum</a:t>
            </a:r>
            <a:endParaRPr lang="en-GB" dirty="0"/>
          </a:p>
        </p:txBody>
      </p:sp>
      <p:pic>
        <p:nvPicPr>
          <p:cNvPr id="10" name="Picture 9" descr="s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6408712" cy="4680520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rgbClr val="C60C30"/>
                </a:solidFill>
              </a:rPr>
              <a:t>Physics: first cohort of third year students</a:t>
            </a:r>
          </a:p>
          <a:p>
            <a:r>
              <a:rPr lang="en-GB" sz="2200" dirty="0" smtClean="0">
                <a:solidFill>
                  <a:srgbClr val="C60C30"/>
                </a:solidFill>
              </a:rPr>
              <a:t>Maths and Stats: first cohort of third students (following the curriculum review)</a:t>
            </a:r>
            <a:endParaRPr lang="en-GB" sz="2200" dirty="0"/>
          </a:p>
          <a:p>
            <a:r>
              <a:rPr lang="en-GB" sz="2200" dirty="0" smtClean="0">
                <a:solidFill>
                  <a:srgbClr val="C60C30"/>
                </a:solidFill>
              </a:rPr>
              <a:t>Service Teaching: new and existing modules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205" y="3284984"/>
            <a:ext cx="66247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rgbClr val="666666"/>
                </a:solidFill>
              </a:rPr>
              <a:t>SO3. Ensure </a:t>
            </a:r>
            <a:r>
              <a:rPr lang="en-GB" b="1" dirty="0">
                <a:solidFill>
                  <a:srgbClr val="666666"/>
                </a:solidFill>
              </a:rPr>
              <a:t>an inclusive and excellent educational experience for </a:t>
            </a:r>
            <a:r>
              <a:rPr lang="en-GB" b="1" dirty="0" smtClean="0">
                <a:solidFill>
                  <a:srgbClr val="666666"/>
                </a:solidFill>
              </a:rPr>
              <a:t>all</a:t>
            </a:r>
            <a:endParaRPr lang="en-GB" i="1" dirty="0">
              <a:solidFill>
                <a:srgbClr val="66666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666666"/>
                </a:solidFill>
              </a:rPr>
              <a:t>Deliver appropriate transition and induction activities for all stages of MSP degree programmes.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666666"/>
                </a:solidFill>
              </a:rPr>
              <a:t>Provide appropriate and dedicated pastoral support for all students.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666666"/>
                </a:solidFill>
              </a:rPr>
              <a:t>Ensure that students have timely and appropriate access to degree programme documentation.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666666"/>
                </a:solidFill>
              </a:rPr>
              <a:t>Deliver a relevant and challenging curriculum.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666666"/>
                </a:solidFill>
              </a:rPr>
              <a:t>Provide all students with a range of assessment and feedback opportunities to enable them to reach their full potential.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666666"/>
                </a:solidFill>
              </a:rPr>
              <a:t>Where possible, encourage the use of technology-enhanced-learning in all aspects of the curriculum.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666666"/>
                </a:solidFill>
              </a:rPr>
              <a:t>Ensure that the student voice is heard and responded to appropriately. </a:t>
            </a:r>
          </a:p>
        </p:txBody>
      </p:sp>
    </p:spTree>
    <p:extLst>
      <p:ext uri="{BB962C8B-B14F-4D97-AF65-F5344CB8AC3E}">
        <p14:creationId xmlns:p14="http://schemas.microsoft.com/office/powerpoint/2010/main" val="6686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Aim of this session</a:t>
            </a:r>
            <a:endParaRPr lang="en-GB" dirty="0"/>
          </a:p>
        </p:txBody>
      </p:sp>
      <p:pic>
        <p:nvPicPr>
          <p:cNvPr id="10" name="Picture 9" descr="s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6408712" cy="4680520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rgbClr val="C60C30"/>
                </a:solidFill>
              </a:rPr>
              <a:t>Not a curriculum review!</a:t>
            </a:r>
          </a:p>
          <a:p>
            <a:r>
              <a:rPr lang="en-GB" sz="2200" dirty="0" smtClean="0">
                <a:solidFill>
                  <a:srgbClr val="C60C30"/>
                </a:solidFill>
              </a:rPr>
              <a:t>Identify a number of pressing issues that SSC, MLTSEC, PLTSEC and </a:t>
            </a:r>
            <a:r>
              <a:rPr lang="en-GB" sz="2200" dirty="0" err="1" smtClean="0">
                <a:solidFill>
                  <a:srgbClr val="C60C30"/>
                </a:solidFill>
              </a:rPr>
              <a:t>BoS</a:t>
            </a:r>
            <a:r>
              <a:rPr lang="en-GB" sz="2200" dirty="0" smtClean="0">
                <a:solidFill>
                  <a:srgbClr val="C60C30"/>
                </a:solidFill>
              </a:rPr>
              <a:t> can investigate and potentially implement solutions for over the next 9-12 months</a:t>
            </a:r>
          </a:p>
          <a:p>
            <a:pPr marL="0" indent="0">
              <a:buNone/>
            </a:pPr>
            <a:endParaRPr lang="en-GB" sz="2200" dirty="0" smtClean="0">
              <a:solidFill>
                <a:srgbClr val="C60C30"/>
              </a:solidFill>
            </a:endParaRPr>
          </a:p>
          <a:p>
            <a:r>
              <a:rPr lang="en-GB" sz="2200" dirty="0" smtClean="0">
                <a:solidFill>
                  <a:srgbClr val="C60C30"/>
                </a:solidFill>
              </a:rPr>
              <a:t>If I were to be asked to do this exercise, I would start with:</a:t>
            </a:r>
          </a:p>
          <a:p>
            <a:pPr lvl="1"/>
            <a:r>
              <a:rPr lang="en-GB" sz="1800" dirty="0" smtClean="0"/>
              <a:t>computing</a:t>
            </a:r>
          </a:p>
          <a:p>
            <a:pPr lvl="1"/>
            <a:r>
              <a:rPr lang="en-GB" sz="1800" dirty="0" smtClean="0"/>
              <a:t>problem solving</a:t>
            </a:r>
          </a:p>
          <a:p>
            <a:pPr lvl="1"/>
            <a:r>
              <a:rPr lang="en-GB" sz="1800" dirty="0"/>
              <a:t>exam </a:t>
            </a:r>
            <a:r>
              <a:rPr lang="en-GB" sz="1800" dirty="0" smtClean="0"/>
              <a:t>marking load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535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Table activity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6408712" cy="4680520"/>
          </a:xfrm>
        </p:spPr>
        <p:txBody>
          <a:bodyPr>
            <a:normAutofit/>
          </a:bodyPr>
          <a:lstStyle/>
          <a:p>
            <a:endParaRPr lang="en-GB" sz="2200" dirty="0" smtClean="0">
              <a:solidFill>
                <a:srgbClr val="C60C30"/>
              </a:solidFill>
            </a:endParaRPr>
          </a:p>
          <a:p>
            <a:r>
              <a:rPr lang="en-GB" sz="2200" dirty="0">
                <a:solidFill>
                  <a:srgbClr val="C60C30"/>
                </a:solidFill>
              </a:rPr>
              <a:t>Part 1 (individually, 5</a:t>
            </a:r>
            <a:r>
              <a:rPr lang="en-GB" sz="2200" dirty="0" smtClean="0">
                <a:solidFill>
                  <a:srgbClr val="C60C30"/>
                </a:solidFill>
              </a:rPr>
              <a:t> </a:t>
            </a:r>
            <a:r>
              <a:rPr lang="en-GB" sz="2200" dirty="0">
                <a:solidFill>
                  <a:srgbClr val="C60C30"/>
                </a:solidFill>
              </a:rPr>
              <a:t>minutes)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C60C30"/>
                </a:solidFill>
              </a:rPr>
              <a:t>	-   </a:t>
            </a:r>
            <a:r>
              <a:rPr lang="en-GB" sz="2200" dirty="0"/>
              <a:t>what aspects of how we teach, assess or 	    support our students need a fresh look?</a:t>
            </a:r>
          </a:p>
          <a:p>
            <a:r>
              <a:rPr lang="en-GB" sz="2200" dirty="0" smtClean="0">
                <a:solidFill>
                  <a:srgbClr val="C60C30"/>
                </a:solidFill>
              </a:rPr>
              <a:t>Part 2 (as a table, 20 minutes)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C60C30"/>
                </a:solidFill>
              </a:rPr>
              <a:t>	</a:t>
            </a:r>
            <a:r>
              <a:rPr lang="en-GB" sz="2200" dirty="0" smtClean="0">
                <a:solidFill>
                  <a:srgbClr val="C60C30"/>
                </a:solidFill>
              </a:rPr>
              <a:t>- </a:t>
            </a:r>
            <a:r>
              <a:rPr lang="en-GB" sz="2200" dirty="0" smtClean="0"/>
              <a:t>discuss and produce a ‘top 3 list’ and 		  some potential solutions </a:t>
            </a:r>
            <a:endParaRPr lang="en-GB" sz="2200" dirty="0"/>
          </a:p>
          <a:p>
            <a:r>
              <a:rPr lang="en-GB" sz="2200" dirty="0" smtClean="0">
                <a:solidFill>
                  <a:srgbClr val="C60C30"/>
                </a:solidFill>
              </a:rPr>
              <a:t>Part 3 (feedback to all, 10 minutes)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C60C30"/>
                </a:solidFill>
              </a:rPr>
              <a:t>	- </a:t>
            </a:r>
            <a:r>
              <a:rPr lang="en-GB" sz="2200" dirty="0" smtClean="0"/>
              <a:t>identify common issues to take forward</a:t>
            </a:r>
          </a:p>
          <a:p>
            <a:pPr marL="0" indent="0">
              <a:buNone/>
            </a:pPr>
            <a:endParaRPr lang="en-GB" sz="2200" dirty="0" smtClean="0">
              <a:solidFill>
                <a:srgbClr val="C60C30"/>
              </a:solidFill>
            </a:endParaRPr>
          </a:p>
        </p:txBody>
      </p:sp>
      <p:pic>
        <p:nvPicPr>
          <p:cNvPr id="7" name="Picture 6" descr="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11.00-11.10: Welcome and introductions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11.10-12.00</a:t>
            </a:r>
            <a:r>
              <a:rPr lang="en-GB" dirty="0">
                <a:solidFill>
                  <a:srgbClr val="C60C30"/>
                </a:solidFill>
              </a:rPr>
              <a:t>: UG Strategy and Implementation </a:t>
            </a:r>
            <a:r>
              <a:rPr lang="en-GB" dirty="0" smtClean="0">
                <a:solidFill>
                  <a:srgbClr val="C60C30"/>
                </a:solidFill>
              </a:rPr>
              <a:t>Plan</a:t>
            </a:r>
            <a:endParaRPr lang="en-GB" dirty="0">
              <a:solidFill>
                <a:srgbClr val="C60C3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12.00-13.00</a:t>
            </a:r>
            <a:r>
              <a:rPr lang="en-GB" dirty="0">
                <a:solidFill>
                  <a:srgbClr val="C60C30"/>
                </a:solidFill>
              </a:rPr>
              <a:t>: Lunch (Staff Survey)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1</a:t>
            </a:r>
            <a:r>
              <a:rPr lang="en-GB" dirty="0" smtClean="0">
                <a:solidFill>
                  <a:srgbClr val="C00000"/>
                </a:solidFill>
              </a:rPr>
              <a:t>3.00-13.45</a:t>
            </a:r>
            <a:r>
              <a:rPr lang="en-GB" dirty="0">
                <a:solidFill>
                  <a:srgbClr val="C00000"/>
                </a:solidFill>
              </a:rPr>
              <a:t>: Review of Curriculum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13.45-14.30</a:t>
            </a:r>
            <a:r>
              <a:rPr lang="en-GB" dirty="0">
                <a:solidFill>
                  <a:srgbClr val="C00000"/>
                </a:solidFill>
              </a:rPr>
              <a:t>: E-Learning </a:t>
            </a:r>
            <a:r>
              <a:rPr lang="en-GB" dirty="0" smtClean="0">
                <a:solidFill>
                  <a:srgbClr val="C00000"/>
                </a:solidFill>
              </a:rPr>
              <a:t>Developments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14.30-14.45</a:t>
            </a:r>
            <a:r>
              <a:rPr lang="en-GB" dirty="0">
                <a:solidFill>
                  <a:srgbClr val="C60C30"/>
                </a:solidFill>
              </a:rPr>
              <a:t>: Break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14.45-15.30 </a:t>
            </a:r>
            <a:r>
              <a:rPr lang="en-GB" dirty="0">
                <a:solidFill>
                  <a:srgbClr val="00B050"/>
                </a:solidFill>
              </a:rPr>
              <a:t>PG Strategy and Implementation </a:t>
            </a:r>
            <a:r>
              <a:rPr lang="en-GB" dirty="0" smtClean="0">
                <a:solidFill>
                  <a:srgbClr val="00B050"/>
                </a:solidFill>
              </a:rPr>
              <a:t>Plan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15.30: </a:t>
            </a:r>
            <a:r>
              <a:rPr lang="en-GB" dirty="0" smtClean="0">
                <a:solidFill>
                  <a:srgbClr val="C60C30"/>
                </a:solidFill>
              </a:rPr>
              <a:t>Close</a:t>
            </a:r>
            <a:r>
              <a:rPr lang="en-GB" dirty="0">
                <a:solidFill>
                  <a:srgbClr val="C60C30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1124744"/>
            <a:ext cx="993710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922"/>
            <a:ext cx="9144000" cy="57090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11.00-11.10: Welcome and introductions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11.10-12.00</a:t>
            </a:r>
            <a:r>
              <a:rPr lang="en-GB" dirty="0">
                <a:solidFill>
                  <a:srgbClr val="00B050"/>
                </a:solidFill>
              </a:rPr>
              <a:t>: UG Strategy and Implementation </a:t>
            </a:r>
            <a:r>
              <a:rPr lang="en-GB" dirty="0" smtClean="0">
                <a:solidFill>
                  <a:srgbClr val="00B050"/>
                </a:solidFill>
              </a:rPr>
              <a:t>Plan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12.00-13.00</a:t>
            </a:r>
            <a:r>
              <a:rPr lang="en-GB" dirty="0">
                <a:solidFill>
                  <a:srgbClr val="C60C30"/>
                </a:solidFill>
              </a:rPr>
              <a:t>: Lunch (Staff Survey)</a:t>
            </a:r>
          </a:p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</a:t>
            </a:r>
            <a:r>
              <a:rPr lang="en-GB" dirty="0" smtClean="0">
                <a:solidFill>
                  <a:srgbClr val="C60C30"/>
                </a:solidFill>
              </a:rPr>
              <a:t>3.00-13.45</a:t>
            </a:r>
            <a:r>
              <a:rPr lang="en-GB" dirty="0">
                <a:solidFill>
                  <a:srgbClr val="C60C30"/>
                </a:solidFill>
              </a:rPr>
              <a:t>: Review of Curriculum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13.45-14.30</a:t>
            </a:r>
            <a:r>
              <a:rPr lang="en-GB" dirty="0">
                <a:solidFill>
                  <a:srgbClr val="C60C30"/>
                </a:solidFill>
              </a:rPr>
              <a:t>: E-Learning </a:t>
            </a:r>
            <a:r>
              <a:rPr lang="en-GB" dirty="0" smtClean="0">
                <a:solidFill>
                  <a:srgbClr val="C60C30"/>
                </a:solidFill>
              </a:rPr>
              <a:t>Developments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14.30-14.45</a:t>
            </a:r>
            <a:r>
              <a:rPr lang="en-GB" dirty="0">
                <a:solidFill>
                  <a:srgbClr val="C60C30"/>
                </a:solidFill>
              </a:rPr>
              <a:t>: Break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14.45-15.30 </a:t>
            </a:r>
            <a:r>
              <a:rPr lang="en-GB" dirty="0">
                <a:solidFill>
                  <a:srgbClr val="C60C30"/>
                </a:solidFill>
              </a:rPr>
              <a:t>PG Strategy and Implementation </a:t>
            </a:r>
            <a:r>
              <a:rPr lang="en-GB" dirty="0" smtClean="0">
                <a:solidFill>
                  <a:srgbClr val="C60C30"/>
                </a:solidFill>
              </a:rPr>
              <a:t>Plan</a:t>
            </a:r>
            <a:endParaRPr lang="en-GB" dirty="0">
              <a:solidFill>
                <a:srgbClr val="C60C3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15.30: </a:t>
            </a:r>
            <a:r>
              <a:rPr lang="en-GB" dirty="0" smtClean="0">
                <a:solidFill>
                  <a:srgbClr val="C60C30"/>
                </a:solidFill>
              </a:rPr>
              <a:t>Close</a:t>
            </a:r>
            <a:r>
              <a:rPr lang="en-GB" dirty="0">
                <a:solidFill>
                  <a:srgbClr val="C60C30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11.00-11.10: Welcome and introductions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11.10-12.00</a:t>
            </a:r>
            <a:r>
              <a:rPr lang="en-GB" dirty="0">
                <a:solidFill>
                  <a:srgbClr val="C60C30"/>
                </a:solidFill>
              </a:rPr>
              <a:t>: UG Strategy and Implementation </a:t>
            </a:r>
            <a:r>
              <a:rPr lang="en-GB" dirty="0" smtClean="0">
                <a:solidFill>
                  <a:srgbClr val="C60C30"/>
                </a:solidFill>
              </a:rPr>
              <a:t>Plan</a:t>
            </a:r>
            <a:endParaRPr lang="en-GB" dirty="0">
              <a:solidFill>
                <a:srgbClr val="C60C3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12.00-13.00</a:t>
            </a:r>
            <a:r>
              <a:rPr lang="en-GB" dirty="0">
                <a:solidFill>
                  <a:srgbClr val="C60C30"/>
                </a:solidFill>
              </a:rPr>
              <a:t>: Lunch (Staff Survey)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1</a:t>
            </a:r>
            <a:r>
              <a:rPr lang="en-GB" dirty="0" smtClean="0">
                <a:solidFill>
                  <a:srgbClr val="C00000"/>
                </a:solidFill>
              </a:rPr>
              <a:t>3.00-13.45</a:t>
            </a:r>
            <a:r>
              <a:rPr lang="en-GB" dirty="0">
                <a:solidFill>
                  <a:srgbClr val="C00000"/>
                </a:solidFill>
              </a:rPr>
              <a:t>: Review of Curriculum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13.45-14.30</a:t>
            </a:r>
            <a:r>
              <a:rPr lang="en-GB" dirty="0">
                <a:solidFill>
                  <a:srgbClr val="00B050"/>
                </a:solidFill>
              </a:rPr>
              <a:t>: E-Learning </a:t>
            </a:r>
            <a:r>
              <a:rPr lang="en-GB" dirty="0" smtClean="0">
                <a:solidFill>
                  <a:srgbClr val="00B050"/>
                </a:solidFill>
              </a:rPr>
              <a:t>Developments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14.30-14.45</a:t>
            </a:r>
            <a:r>
              <a:rPr lang="en-GB" dirty="0">
                <a:solidFill>
                  <a:srgbClr val="C60C30"/>
                </a:solidFill>
              </a:rPr>
              <a:t>: Break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14.45-15.30 </a:t>
            </a:r>
            <a:r>
              <a:rPr lang="en-GB" dirty="0">
                <a:solidFill>
                  <a:srgbClr val="C00000"/>
                </a:solidFill>
              </a:rPr>
              <a:t>PG Strategy and Implementation </a:t>
            </a:r>
            <a:r>
              <a:rPr lang="en-GB" dirty="0" smtClean="0">
                <a:solidFill>
                  <a:srgbClr val="C00000"/>
                </a:solidFill>
              </a:rPr>
              <a:t>Plan</a:t>
            </a: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15.30: </a:t>
            </a:r>
            <a:r>
              <a:rPr lang="en-GB" dirty="0" smtClean="0">
                <a:solidFill>
                  <a:srgbClr val="C60C30"/>
                </a:solidFill>
              </a:rPr>
              <a:t>Close</a:t>
            </a:r>
            <a:r>
              <a:rPr lang="en-GB" dirty="0">
                <a:solidFill>
                  <a:srgbClr val="C60C30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1124744"/>
            <a:ext cx="993710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922"/>
            <a:ext cx="9144000" cy="57090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11.00-11.10: Welcome and introductions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11.10-12.00</a:t>
            </a:r>
            <a:r>
              <a:rPr lang="en-GB" dirty="0">
                <a:solidFill>
                  <a:srgbClr val="C60C30"/>
                </a:solidFill>
              </a:rPr>
              <a:t>: UG Strategy and Implementation </a:t>
            </a:r>
            <a:r>
              <a:rPr lang="en-GB" dirty="0" smtClean="0">
                <a:solidFill>
                  <a:srgbClr val="C60C30"/>
                </a:solidFill>
              </a:rPr>
              <a:t>Plan</a:t>
            </a:r>
            <a:endParaRPr lang="en-GB" dirty="0">
              <a:solidFill>
                <a:srgbClr val="C60C3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12.00-13.00</a:t>
            </a:r>
            <a:r>
              <a:rPr lang="en-GB" dirty="0">
                <a:solidFill>
                  <a:srgbClr val="C60C30"/>
                </a:solidFill>
              </a:rPr>
              <a:t>: Lunch (Staff Survey)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1</a:t>
            </a:r>
            <a:r>
              <a:rPr lang="en-GB" dirty="0" smtClean="0">
                <a:solidFill>
                  <a:srgbClr val="C00000"/>
                </a:solidFill>
              </a:rPr>
              <a:t>3.00-13.45</a:t>
            </a:r>
            <a:r>
              <a:rPr lang="en-GB" dirty="0">
                <a:solidFill>
                  <a:srgbClr val="C00000"/>
                </a:solidFill>
              </a:rPr>
              <a:t>: Review of Curriculum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13.45-14.30</a:t>
            </a:r>
            <a:r>
              <a:rPr lang="en-GB" dirty="0">
                <a:solidFill>
                  <a:srgbClr val="C00000"/>
                </a:solidFill>
              </a:rPr>
              <a:t>: E-Learning </a:t>
            </a:r>
            <a:r>
              <a:rPr lang="en-GB" dirty="0" smtClean="0">
                <a:solidFill>
                  <a:srgbClr val="C00000"/>
                </a:solidFill>
              </a:rPr>
              <a:t>Developments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60C30"/>
                </a:solidFill>
              </a:rPr>
              <a:t>14.30-14.45</a:t>
            </a:r>
            <a:r>
              <a:rPr lang="en-GB" dirty="0">
                <a:solidFill>
                  <a:srgbClr val="C60C30"/>
                </a:solidFill>
              </a:rPr>
              <a:t>: Break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14.45-15.30 </a:t>
            </a:r>
            <a:r>
              <a:rPr lang="en-GB" dirty="0">
                <a:solidFill>
                  <a:srgbClr val="00B050"/>
                </a:solidFill>
              </a:rPr>
              <a:t>PG Strategy and Implementation </a:t>
            </a:r>
            <a:r>
              <a:rPr lang="en-GB" dirty="0" smtClean="0">
                <a:solidFill>
                  <a:srgbClr val="00B050"/>
                </a:solidFill>
              </a:rPr>
              <a:t>Plan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C60C30"/>
                </a:solidFill>
              </a:rPr>
              <a:t>15.30: </a:t>
            </a:r>
            <a:r>
              <a:rPr lang="en-GB" dirty="0" smtClean="0">
                <a:solidFill>
                  <a:srgbClr val="C60C30"/>
                </a:solidFill>
              </a:rPr>
              <a:t>Close</a:t>
            </a:r>
            <a:r>
              <a:rPr lang="en-GB" dirty="0">
                <a:solidFill>
                  <a:srgbClr val="C60C30"/>
                </a:solidFill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PG Strategy</a:t>
            </a:r>
            <a:endParaRPr lang="en-GB" dirty="0"/>
          </a:p>
        </p:txBody>
      </p:sp>
      <p:pic>
        <p:nvPicPr>
          <p:cNvPr id="9" name="Picture 8" descr="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6"/>
            <a:ext cx="6157664" cy="3816423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rgbClr val="C60C30"/>
                </a:solidFill>
              </a:rPr>
              <a:t>Draft sent out with today’s agenda</a:t>
            </a:r>
            <a:endParaRPr lang="en-GB" sz="3000" dirty="0">
              <a:solidFill>
                <a:srgbClr val="C60C30"/>
              </a:solidFill>
            </a:endParaRPr>
          </a:p>
          <a:p>
            <a:r>
              <a:rPr lang="en-GB" sz="3000" dirty="0" smtClean="0">
                <a:solidFill>
                  <a:srgbClr val="C60C30"/>
                </a:solidFill>
              </a:rPr>
              <a:t>Unpack some of the ideas</a:t>
            </a:r>
          </a:p>
          <a:p>
            <a:r>
              <a:rPr lang="en-GB" sz="3000" dirty="0" smtClean="0">
                <a:solidFill>
                  <a:srgbClr val="C60C30"/>
                </a:solidFill>
              </a:rPr>
              <a:t>Opportunity for discussion and feedback </a:t>
            </a:r>
          </a:p>
          <a:p>
            <a:r>
              <a:rPr lang="en-GB" sz="3000" dirty="0" smtClean="0">
                <a:solidFill>
                  <a:srgbClr val="C60C30"/>
                </a:solidFill>
              </a:rPr>
              <a:t>Gather initial thoughts on an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22162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Current Position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68052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C60C30"/>
                </a:solidFill>
              </a:rPr>
              <a:t>We offer PhD programmes in Mathematics, Statistics and </a:t>
            </a:r>
            <a:r>
              <a:rPr lang="en-GB" dirty="0" smtClean="0">
                <a:solidFill>
                  <a:srgbClr val="C60C30"/>
                </a:solidFill>
              </a:rPr>
              <a:t>Physics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rgbClr val="C60C30"/>
                </a:solidFill>
              </a:rPr>
              <a:t>Current </a:t>
            </a:r>
            <a:r>
              <a:rPr lang="en-GB" dirty="0">
                <a:solidFill>
                  <a:srgbClr val="C60C30"/>
                </a:solidFill>
              </a:rPr>
              <a:t>cohort: </a:t>
            </a:r>
            <a:endParaRPr lang="en-GB" dirty="0" smtClean="0">
              <a:solidFill>
                <a:srgbClr val="C60C3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C60C30"/>
                </a:solidFill>
              </a:rPr>
              <a:t>65 </a:t>
            </a:r>
            <a:r>
              <a:rPr lang="en-GB" dirty="0">
                <a:solidFill>
                  <a:srgbClr val="C60C30"/>
                </a:solidFill>
              </a:rPr>
              <a:t>PhD </a:t>
            </a:r>
            <a:r>
              <a:rPr lang="en-GB" dirty="0" smtClean="0">
                <a:solidFill>
                  <a:srgbClr val="C60C30"/>
                </a:solidFill>
              </a:rPr>
              <a:t>students, 3 </a:t>
            </a:r>
            <a:r>
              <a:rPr lang="en-GB" dirty="0">
                <a:solidFill>
                  <a:srgbClr val="C60C30"/>
                </a:solidFill>
              </a:rPr>
              <a:t>MPhil </a:t>
            </a:r>
            <a:r>
              <a:rPr lang="en-GB" dirty="0" smtClean="0">
                <a:solidFill>
                  <a:srgbClr val="C60C30"/>
                </a:solidFill>
              </a:rPr>
              <a:t>students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C60C30"/>
                </a:solidFill>
              </a:rPr>
              <a:t>25</a:t>
            </a:r>
            <a:r>
              <a:rPr lang="en-GB" dirty="0">
                <a:solidFill>
                  <a:srgbClr val="C60C30"/>
                </a:solidFill>
              </a:rPr>
              <a:t>% </a:t>
            </a:r>
            <a:r>
              <a:rPr lang="en-GB" dirty="0" smtClean="0">
                <a:solidFill>
                  <a:srgbClr val="C60C30"/>
                </a:solidFill>
              </a:rPr>
              <a:t>female, 25% non-EU</a:t>
            </a:r>
            <a:endParaRPr lang="en-GB" dirty="0">
              <a:solidFill>
                <a:srgbClr val="C60C30"/>
              </a:solidFill>
            </a:endParaRP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C60C30"/>
                </a:solidFill>
              </a:rPr>
              <a:t>From AY1819 we will</a:t>
            </a:r>
            <a:r>
              <a:rPr lang="en-GB" dirty="0" smtClean="0">
                <a:solidFill>
                  <a:srgbClr val="C60C30"/>
                </a:solidFill>
              </a:rPr>
              <a:t>: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C60C30"/>
                </a:solidFill>
              </a:rPr>
              <a:t>run </a:t>
            </a:r>
            <a:r>
              <a:rPr lang="en-GB" dirty="0">
                <a:solidFill>
                  <a:srgbClr val="C60C30"/>
                </a:solidFill>
              </a:rPr>
              <a:t>an </a:t>
            </a:r>
            <a:r>
              <a:rPr lang="en-GB" dirty="0" err="1">
                <a:solidFill>
                  <a:srgbClr val="C60C30"/>
                </a:solidFill>
              </a:rPr>
              <a:t>MRes</a:t>
            </a:r>
            <a:r>
              <a:rPr lang="en-GB" dirty="0">
                <a:solidFill>
                  <a:srgbClr val="C60C30"/>
                </a:solidFill>
              </a:rPr>
              <a:t> in </a:t>
            </a:r>
            <a:r>
              <a:rPr lang="en-GB" dirty="0" smtClean="0">
                <a:solidFill>
                  <a:srgbClr val="C60C30"/>
                </a:solidFill>
              </a:rPr>
              <a:t>Physics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C60C30"/>
                </a:solidFill>
              </a:rPr>
              <a:t>contribute </a:t>
            </a:r>
            <a:r>
              <a:rPr lang="en-GB" dirty="0">
                <a:solidFill>
                  <a:srgbClr val="C60C30"/>
                </a:solidFill>
              </a:rPr>
              <a:t>to MSc in Data Science (led by Computing)</a:t>
            </a:r>
          </a:p>
        </p:txBody>
      </p:sp>
    </p:spTree>
    <p:extLst>
      <p:ext uri="{BB962C8B-B14F-4D97-AF65-F5344CB8AC3E}">
        <p14:creationId xmlns:p14="http://schemas.microsoft.com/office/powerpoint/2010/main" val="42939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9144000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6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6" y="2348880"/>
            <a:ext cx="9144000" cy="2472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2924944"/>
            <a:ext cx="2304256" cy="1896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35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PG Strategy</a:t>
            </a:r>
            <a:endParaRPr lang="en-GB" dirty="0"/>
          </a:p>
        </p:txBody>
      </p:sp>
      <p:pic>
        <p:nvPicPr>
          <p:cNvPr id="9" name="Picture 8" descr="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0753" y="1596554"/>
            <a:ext cx="6157664" cy="45835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10B24"/>
                </a:solidFill>
              </a:rPr>
              <a:t>Vision </a:t>
            </a:r>
          </a:p>
          <a:p>
            <a:pPr marL="0" indent="0">
              <a:buNone/>
            </a:pPr>
            <a:r>
              <a:rPr lang="en-GB" sz="2900" i="1" dirty="0"/>
              <a:t>A thriving and diverse </a:t>
            </a:r>
            <a:r>
              <a:rPr lang="en-GB" sz="2900" i="1" dirty="0" smtClean="0"/>
              <a:t>PG </a:t>
            </a:r>
            <a:r>
              <a:rPr lang="en-GB" sz="2900" i="1" dirty="0"/>
              <a:t>portfolio across mathematics, statistics and physics, providing an outstanding </a:t>
            </a:r>
            <a:r>
              <a:rPr lang="en-GB" sz="2900" i="1" dirty="0" smtClean="0"/>
              <a:t>PG </a:t>
            </a:r>
            <a:r>
              <a:rPr lang="en-GB" sz="2900" i="1" dirty="0"/>
              <a:t>experience for </a:t>
            </a:r>
            <a:r>
              <a:rPr lang="en-GB" sz="2900" i="1" dirty="0" smtClean="0"/>
              <a:t>all</a:t>
            </a:r>
            <a:endParaRPr lang="en-GB" sz="2900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C10B24"/>
                </a:solidFill>
              </a:rPr>
              <a:t>Strategic Objectives</a:t>
            </a:r>
            <a:endParaRPr lang="en-GB" dirty="0">
              <a:solidFill>
                <a:srgbClr val="C10B24"/>
              </a:solidFill>
            </a:endParaRPr>
          </a:p>
          <a:p>
            <a:pPr marL="514350" indent="-514350">
              <a:buAutoNum type="arabicPeriod"/>
            </a:pPr>
            <a:r>
              <a:rPr lang="en-GB" sz="2900" i="1" dirty="0" smtClean="0"/>
              <a:t>Grow </a:t>
            </a:r>
            <a:r>
              <a:rPr lang="en-GB" sz="2900" i="1" dirty="0"/>
              <a:t>PGR numbers across all disciplines, while maintaining high </a:t>
            </a:r>
            <a:r>
              <a:rPr lang="en-GB" sz="2900" i="1" dirty="0" smtClean="0"/>
              <a:t>standards</a:t>
            </a:r>
          </a:p>
          <a:p>
            <a:pPr marL="514350" indent="-514350">
              <a:buAutoNum type="arabicPeriod"/>
            </a:pPr>
            <a:r>
              <a:rPr lang="en-GB" sz="2900" i="1" dirty="0" smtClean="0"/>
              <a:t>Develop </a:t>
            </a:r>
            <a:r>
              <a:rPr lang="en-GB" sz="2900" i="1" dirty="0"/>
              <a:t>and contribute to a portfolio of Masters </a:t>
            </a:r>
            <a:r>
              <a:rPr lang="en-GB" sz="2900" i="1" dirty="0" smtClean="0"/>
              <a:t>programmes</a:t>
            </a:r>
          </a:p>
          <a:p>
            <a:pPr marL="514350" indent="-514350">
              <a:buAutoNum type="arabicPeriod"/>
            </a:pPr>
            <a:r>
              <a:rPr lang="en-GB" sz="2900" i="1" dirty="0" smtClean="0"/>
              <a:t>Continue </a:t>
            </a:r>
            <a:r>
              <a:rPr lang="en-GB" sz="2900" i="1" dirty="0"/>
              <a:t>to provide an outstanding PG research training and </a:t>
            </a:r>
            <a:r>
              <a:rPr lang="en-GB" sz="2900" i="1" dirty="0" smtClean="0"/>
              <a:t>environment</a:t>
            </a:r>
          </a:p>
          <a:p>
            <a:pPr marL="514350" indent="-514350">
              <a:buAutoNum type="arabicPeriod"/>
            </a:pPr>
            <a:r>
              <a:rPr lang="en-GB" sz="2900" i="1" dirty="0" smtClean="0"/>
              <a:t>Continue </a:t>
            </a:r>
            <a:r>
              <a:rPr lang="en-GB" sz="2900" i="1" dirty="0"/>
              <a:t>to promote a supportive and inclusive community with extra-curricular </a:t>
            </a:r>
            <a:r>
              <a:rPr lang="en-GB" sz="2900" i="1" dirty="0" smtClean="0"/>
              <a:t>opportunities</a:t>
            </a:r>
          </a:p>
          <a:p>
            <a:pPr marL="514350" indent="-514350">
              <a:buAutoNum type="arabicPeriod"/>
            </a:pPr>
            <a:r>
              <a:rPr lang="en-GB" sz="2900" i="1" dirty="0" smtClean="0"/>
              <a:t>Develop </a:t>
            </a:r>
            <a:r>
              <a:rPr lang="en-GB" sz="2900" i="1" dirty="0"/>
              <a:t>targeted recruitment to national and international markets </a:t>
            </a:r>
          </a:p>
        </p:txBody>
      </p:sp>
    </p:spTree>
    <p:extLst>
      <p:ext uri="{BB962C8B-B14F-4D97-AF65-F5344CB8AC3E}">
        <p14:creationId xmlns:p14="http://schemas.microsoft.com/office/powerpoint/2010/main" val="11765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/>
              <a:t>Strategic Objective 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41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368" y="1221730"/>
            <a:ext cx="8424936" cy="50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800" b="1" dirty="0">
                <a:solidFill>
                  <a:srgbClr val="C00000"/>
                </a:solidFill>
              </a:rPr>
              <a:t>Grow PGR numbers across all disciplines, while maintaining </a:t>
            </a:r>
            <a:r>
              <a:rPr lang="en-GB" sz="1800" b="1" dirty="0" smtClean="0">
                <a:solidFill>
                  <a:srgbClr val="C00000"/>
                </a:solidFill>
              </a:rPr>
              <a:t>high standards</a:t>
            </a:r>
          </a:p>
          <a:p>
            <a:pPr marL="0" lvl="0" indent="0">
              <a:buNone/>
            </a:pPr>
            <a:r>
              <a:rPr lang="en-US" sz="1800" dirty="0" smtClean="0"/>
              <a:t>Context</a:t>
            </a:r>
            <a:r>
              <a:rPr lang="en-US" sz="1800" dirty="0"/>
              <a:t>: 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upervisors want more (good) students and PGR numbers are important for REF.  </a:t>
            </a:r>
            <a:endParaRPr lang="en-US" sz="1800" dirty="0"/>
          </a:p>
          <a:p>
            <a:r>
              <a:rPr lang="en-US" sz="1800" dirty="0" smtClean="0"/>
              <a:t>PGR </a:t>
            </a:r>
            <a:r>
              <a:rPr lang="en-US" sz="1800" dirty="0"/>
              <a:t>numbers have grown from 7 in 13/14 to 18 in </a:t>
            </a:r>
            <a:r>
              <a:rPr lang="en-US" sz="1800" dirty="0" smtClean="0"/>
              <a:t>17/18.</a:t>
            </a:r>
            <a:endParaRPr lang="en-US" sz="1800" dirty="0"/>
          </a:p>
          <a:p>
            <a:r>
              <a:rPr lang="en-US" sz="1800" dirty="0" smtClean="0"/>
              <a:t>We </a:t>
            </a:r>
            <a:r>
              <a:rPr lang="en-US" sz="1800" dirty="0"/>
              <a:t>rank 22/24 </a:t>
            </a:r>
            <a:r>
              <a:rPr lang="en-US" sz="1800" dirty="0" smtClean="0"/>
              <a:t>in </a:t>
            </a:r>
            <a:r>
              <a:rPr lang="en-US" sz="1800" dirty="0"/>
              <a:t>the Russell Group for number of </a:t>
            </a:r>
            <a:r>
              <a:rPr lang="en-US" sz="1800" dirty="0" smtClean="0"/>
              <a:t> PGRs </a:t>
            </a:r>
            <a:r>
              <a:rPr lang="en-US" sz="1800" dirty="0"/>
              <a:t>per T&amp;R FTE.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growth of physics requires rapid growth in PGRs.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i="1" dirty="0" smtClean="0">
                <a:solidFill>
                  <a:srgbClr val="7030A0"/>
                </a:solidFill>
              </a:rPr>
              <a:t>We will:</a:t>
            </a:r>
            <a:endParaRPr lang="en-US" sz="1800" i="1" dirty="0">
              <a:solidFill>
                <a:srgbClr val="7030A0"/>
              </a:solidFill>
            </a:endParaRPr>
          </a:p>
          <a:p>
            <a:r>
              <a:rPr lang="en-US" sz="1800" i="1" dirty="0" smtClean="0">
                <a:solidFill>
                  <a:srgbClr val="7030A0"/>
                </a:solidFill>
              </a:rPr>
              <a:t>Leverage </a:t>
            </a:r>
            <a:r>
              <a:rPr lang="en-US" sz="1800" i="1" dirty="0">
                <a:solidFill>
                  <a:srgbClr val="7030A0"/>
                </a:solidFill>
              </a:rPr>
              <a:t>strategic support for the growth of physics PGRs.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Continue </a:t>
            </a:r>
            <a:r>
              <a:rPr lang="en-US" sz="1800" i="1" dirty="0" smtClean="0">
                <a:solidFill>
                  <a:srgbClr val="7030A0"/>
                </a:solidFill>
              </a:rPr>
              <a:t>to invest school </a:t>
            </a:r>
            <a:r>
              <a:rPr lang="en-US" sz="1800" i="1" dirty="0">
                <a:solidFill>
                  <a:srgbClr val="7030A0"/>
                </a:solidFill>
              </a:rPr>
              <a:t>studentships for strategic cases, e.g. new </a:t>
            </a:r>
            <a:r>
              <a:rPr lang="en-US" sz="1800" i="1" dirty="0" smtClean="0">
                <a:solidFill>
                  <a:srgbClr val="7030A0"/>
                </a:solidFill>
              </a:rPr>
              <a:t>staff, large grants.</a:t>
            </a:r>
            <a:endParaRPr lang="en-US" sz="1800" i="1" dirty="0">
              <a:solidFill>
                <a:srgbClr val="7030A0"/>
              </a:solidFill>
            </a:endParaRPr>
          </a:p>
          <a:p>
            <a:r>
              <a:rPr lang="en-US" sz="1800" i="1" dirty="0">
                <a:solidFill>
                  <a:srgbClr val="7030A0"/>
                </a:solidFill>
              </a:rPr>
              <a:t>Consider offering flexible partial school </a:t>
            </a:r>
            <a:r>
              <a:rPr lang="en-US" sz="1800" i="1" dirty="0" smtClean="0">
                <a:solidFill>
                  <a:srgbClr val="7030A0"/>
                </a:solidFill>
              </a:rPr>
              <a:t>studentships.</a:t>
            </a:r>
            <a:endParaRPr lang="en-US" sz="1800" i="1" dirty="0">
              <a:solidFill>
                <a:srgbClr val="7030A0"/>
              </a:solidFill>
            </a:endParaRPr>
          </a:p>
          <a:p>
            <a:r>
              <a:rPr lang="en-US" sz="1800" i="1" dirty="0">
                <a:solidFill>
                  <a:srgbClr val="7030A0"/>
                </a:solidFill>
              </a:rPr>
              <a:t>Consider offering scholarships for self-funders, particularly </a:t>
            </a:r>
            <a:r>
              <a:rPr lang="en-US" sz="1800" i="1" dirty="0" err="1">
                <a:solidFill>
                  <a:srgbClr val="7030A0"/>
                </a:solidFill>
              </a:rPr>
              <a:t>focussed</a:t>
            </a:r>
            <a:r>
              <a:rPr lang="en-US" sz="1800" i="1" dirty="0">
                <a:solidFill>
                  <a:srgbClr val="7030A0"/>
                </a:solidFill>
              </a:rPr>
              <a:t> on </a:t>
            </a:r>
            <a:r>
              <a:rPr lang="en-US" sz="1800" i="1" dirty="0" smtClean="0">
                <a:solidFill>
                  <a:srgbClr val="7030A0"/>
                </a:solidFill>
              </a:rPr>
              <a:t>E&amp;D</a:t>
            </a:r>
            <a:endParaRPr lang="en-US" sz="1800" i="1" dirty="0">
              <a:solidFill>
                <a:srgbClr val="7030A0"/>
              </a:solidFill>
            </a:endParaRPr>
          </a:p>
          <a:p>
            <a:r>
              <a:rPr lang="en-US" sz="1800" i="1" dirty="0">
                <a:solidFill>
                  <a:srgbClr val="7030A0"/>
                </a:solidFill>
              </a:rPr>
              <a:t>Investigate future CDT/DTP opportunities, including with other schools.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Provide suitable incentives for supervision of international sponsored PGRs.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Maintain high standards of admissions and annual progression. </a:t>
            </a:r>
            <a:endParaRPr lang="en-GB" sz="1800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/>
          <a:lstStyle/>
          <a:p>
            <a:r>
              <a:rPr lang="en-GB" dirty="0" smtClean="0"/>
              <a:t>Updates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46449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C60C30"/>
                </a:solidFill>
              </a:rPr>
              <a:t>School Learning and Teaching Review</a:t>
            </a:r>
          </a:p>
          <a:p>
            <a:pPr lvl="1"/>
            <a:r>
              <a:rPr lang="en-GB" dirty="0" smtClean="0"/>
              <a:t>Maths, Stats and Physics (Semester 2)</a:t>
            </a:r>
          </a:p>
          <a:p>
            <a:pPr lvl="1"/>
            <a:r>
              <a:rPr lang="en-GB" dirty="0"/>
              <a:t>Suggestions for external panel </a:t>
            </a:r>
            <a:r>
              <a:rPr lang="en-GB" dirty="0" smtClean="0"/>
              <a:t>members</a:t>
            </a:r>
            <a:r>
              <a:rPr lang="en-GB" dirty="0"/>
              <a:t> </a:t>
            </a:r>
            <a:r>
              <a:rPr lang="en-GB" dirty="0" smtClean="0"/>
              <a:t>(Maths and Physics)</a:t>
            </a:r>
          </a:p>
          <a:p>
            <a:r>
              <a:rPr lang="en-GB" dirty="0" smtClean="0">
                <a:solidFill>
                  <a:srgbClr val="C60C30"/>
                </a:solidFill>
              </a:rPr>
              <a:t>DELT funds for education activities (including outreach, recruitment)</a:t>
            </a:r>
            <a:endParaRPr lang="en-GB" dirty="0">
              <a:solidFill>
                <a:srgbClr val="C60C30"/>
              </a:solidFill>
            </a:endParaRPr>
          </a:p>
          <a:p>
            <a:pPr lvl="1"/>
            <a:r>
              <a:rPr lang="en-GB" dirty="0" smtClean="0"/>
              <a:t>Small amounts available (up to £500 and must be spent by the end of the academic year)</a:t>
            </a:r>
          </a:p>
          <a:p>
            <a:pPr lvl="1"/>
            <a:r>
              <a:rPr lang="en-GB" dirty="0" smtClean="0"/>
              <a:t>Suitable activities might include events, seminars,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Please send suggestions to me by c/b 30</a:t>
            </a:r>
            <a:r>
              <a:rPr lang="en-GB" baseline="30000" dirty="0" smtClean="0"/>
              <a:t>th</a:t>
            </a:r>
            <a:r>
              <a:rPr lang="en-GB" dirty="0" smtClean="0"/>
              <a:t> April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/>
              <a:t>Strategic Objective 2.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41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367" y="1221730"/>
            <a:ext cx="8430209" cy="50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b="1" dirty="0">
                <a:solidFill>
                  <a:srgbClr val="C00000"/>
                </a:solidFill>
              </a:rPr>
              <a:t>Develop and contribute to a portfolio of Masters </a:t>
            </a:r>
            <a:r>
              <a:rPr lang="en-GB" sz="2000" b="1" dirty="0" smtClean="0">
                <a:solidFill>
                  <a:srgbClr val="C00000"/>
                </a:solidFill>
              </a:rPr>
              <a:t>programmes</a:t>
            </a:r>
          </a:p>
          <a:p>
            <a:pPr marL="0" lvl="0" indent="0">
              <a:buNone/>
            </a:pPr>
            <a:r>
              <a:rPr lang="en-US" sz="1600" dirty="0" smtClean="0"/>
              <a:t>Context</a:t>
            </a:r>
            <a:r>
              <a:rPr lang="en-US" sz="1600" dirty="0"/>
              <a:t>: </a:t>
            </a:r>
          </a:p>
          <a:p>
            <a:r>
              <a:rPr lang="en-US" sz="1800" dirty="0" smtClean="0"/>
              <a:t>Introduction </a:t>
            </a:r>
            <a:r>
              <a:rPr lang="en-US" sz="1800" dirty="0"/>
              <a:t>of PG loans for home students </a:t>
            </a:r>
            <a:r>
              <a:rPr lang="en-US" sz="1800" dirty="0" smtClean="0"/>
              <a:t>increases </a:t>
            </a:r>
            <a:r>
              <a:rPr lang="en-US" sz="1800" dirty="0"/>
              <a:t>the </a:t>
            </a:r>
            <a:r>
              <a:rPr lang="en-US" sz="1800" dirty="0" smtClean="0"/>
              <a:t>market </a:t>
            </a:r>
            <a:r>
              <a:rPr lang="en-US" sz="1800" dirty="0"/>
              <a:t>for the 3+1 route.  </a:t>
            </a:r>
          </a:p>
          <a:p>
            <a:r>
              <a:rPr lang="en-US" sz="1800" dirty="0"/>
              <a:t>Our 10 closest competitors in REF </a:t>
            </a:r>
            <a:r>
              <a:rPr lang="en-US" sz="1800" dirty="0" err="1" smtClean="0"/>
              <a:t>UoA</a:t>
            </a:r>
            <a:r>
              <a:rPr lang="en-US" sz="1800" dirty="0" smtClean="0"/>
              <a:t> 10 </a:t>
            </a:r>
            <a:r>
              <a:rPr lang="en-US" sz="1800" dirty="0"/>
              <a:t>all offer Masters </a:t>
            </a:r>
            <a:r>
              <a:rPr lang="en-US" sz="1800" dirty="0" err="1"/>
              <a:t>programmes</a:t>
            </a:r>
            <a:r>
              <a:rPr lang="en-US" sz="1800" dirty="0"/>
              <a:t>.   </a:t>
            </a:r>
          </a:p>
          <a:p>
            <a:r>
              <a:rPr lang="en-US" sz="1800" dirty="0" smtClean="0"/>
              <a:t>Some </a:t>
            </a:r>
            <a:r>
              <a:rPr lang="en-US" sz="1800" dirty="0"/>
              <a:t>of our best undergraduates are already choosing this option.  </a:t>
            </a:r>
            <a:endParaRPr lang="en-US" sz="1800" dirty="0" smtClean="0"/>
          </a:p>
          <a:p>
            <a:r>
              <a:rPr lang="en-US" sz="1800" dirty="0" smtClean="0"/>
              <a:t>Potential to attract students from other institutions.</a:t>
            </a:r>
            <a:endParaRPr lang="en-US" sz="18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800" i="1" dirty="0" smtClean="0">
                <a:solidFill>
                  <a:srgbClr val="7030A0"/>
                </a:solidFill>
              </a:rPr>
              <a:t>We will:</a:t>
            </a:r>
            <a:endParaRPr lang="en-US" sz="1800" i="1" dirty="0">
              <a:solidFill>
                <a:srgbClr val="7030A0"/>
              </a:solidFill>
            </a:endParaRPr>
          </a:p>
          <a:p>
            <a:r>
              <a:rPr lang="en-US" sz="1800" i="1" dirty="0">
                <a:solidFill>
                  <a:srgbClr val="7030A0"/>
                </a:solidFill>
              </a:rPr>
              <a:t>Consider the introduction of an </a:t>
            </a:r>
            <a:r>
              <a:rPr lang="en-US" sz="1800" i="1" dirty="0" err="1">
                <a:solidFill>
                  <a:srgbClr val="7030A0"/>
                </a:solidFill>
              </a:rPr>
              <a:t>MRes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7030A0"/>
                </a:solidFill>
              </a:rPr>
              <a:t>programme</a:t>
            </a:r>
            <a:r>
              <a:rPr lang="en-US" sz="1800" i="1" dirty="0">
                <a:solidFill>
                  <a:srgbClr val="7030A0"/>
                </a:solidFill>
              </a:rPr>
              <a:t> in Mathematical Sciences.  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Consider the introduction of broad MSc </a:t>
            </a:r>
            <a:r>
              <a:rPr lang="en-US" sz="1800" i="1" dirty="0" err="1" smtClean="0">
                <a:solidFill>
                  <a:srgbClr val="7030A0"/>
                </a:solidFill>
              </a:rPr>
              <a:t>programmes</a:t>
            </a:r>
            <a:r>
              <a:rPr lang="en-US" sz="1800" i="1" dirty="0" smtClean="0">
                <a:solidFill>
                  <a:srgbClr val="7030A0"/>
                </a:solidFill>
              </a:rPr>
              <a:t>, </a:t>
            </a:r>
            <a:r>
              <a:rPr lang="en-US" sz="1800" i="1" dirty="0">
                <a:solidFill>
                  <a:srgbClr val="7030A0"/>
                </a:solidFill>
              </a:rPr>
              <a:t>based on our </a:t>
            </a:r>
            <a:r>
              <a:rPr lang="en-US" sz="1800" i="1" dirty="0" err="1" smtClean="0">
                <a:solidFill>
                  <a:srgbClr val="7030A0"/>
                </a:solidFill>
              </a:rPr>
              <a:t>MMath</a:t>
            </a:r>
            <a:r>
              <a:rPr lang="en-US" sz="1800" i="1" dirty="0" smtClean="0">
                <a:solidFill>
                  <a:srgbClr val="7030A0"/>
                </a:solidFill>
              </a:rPr>
              <a:t>/</a:t>
            </a:r>
            <a:r>
              <a:rPr lang="en-US" sz="1800" i="1" dirty="0" err="1" smtClean="0">
                <a:solidFill>
                  <a:srgbClr val="7030A0"/>
                </a:solidFill>
              </a:rPr>
              <a:t>MPhys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  <a:endParaRPr lang="en-US" sz="1800" i="1" dirty="0">
              <a:solidFill>
                <a:srgbClr val="7030A0"/>
              </a:solidFill>
            </a:endParaRPr>
          </a:p>
          <a:p>
            <a:r>
              <a:rPr lang="en-US" sz="1800" i="1" dirty="0">
                <a:solidFill>
                  <a:srgbClr val="7030A0"/>
                </a:solidFill>
              </a:rPr>
              <a:t>Manage staff resources and risk to our </a:t>
            </a:r>
            <a:r>
              <a:rPr lang="en-US" sz="1800" i="1" dirty="0" err="1">
                <a:solidFill>
                  <a:srgbClr val="7030A0"/>
                </a:solidFill>
              </a:rPr>
              <a:t>MMath</a:t>
            </a:r>
            <a:r>
              <a:rPr lang="en-US" sz="1800" i="1" dirty="0">
                <a:solidFill>
                  <a:srgbClr val="7030A0"/>
                </a:solidFill>
              </a:rPr>
              <a:t>/</a:t>
            </a:r>
            <a:r>
              <a:rPr lang="en-US" sz="1800" i="1" dirty="0" err="1">
                <a:solidFill>
                  <a:srgbClr val="7030A0"/>
                </a:solidFill>
              </a:rPr>
              <a:t>MPhys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sz="1800" i="1" dirty="0" err="1">
                <a:solidFill>
                  <a:srgbClr val="7030A0"/>
                </a:solidFill>
              </a:rPr>
              <a:t>programmes</a:t>
            </a:r>
            <a:r>
              <a:rPr lang="en-US" sz="1800" i="1" dirty="0">
                <a:solidFill>
                  <a:srgbClr val="7030A0"/>
                </a:solidFill>
              </a:rPr>
              <a:t> through </a:t>
            </a:r>
            <a:r>
              <a:rPr lang="en-US" sz="1800" i="1" dirty="0" smtClean="0">
                <a:solidFill>
                  <a:srgbClr val="7030A0"/>
                </a:solidFill>
              </a:rPr>
              <a:t>quotas &amp; </a:t>
            </a:r>
            <a:r>
              <a:rPr lang="en-US" sz="1800" i="1" dirty="0">
                <a:solidFill>
                  <a:srgbClr val="7030A0"/>
                </a:solidFill>
              </a:rPr>
              <a:t>pricing.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Ensure project supervision is voluntary and receives appropriate </a:t>
            </a:r>
            <a:r>
              <a:rPr lang="en-US" sz="1800" i="1" dirty="0" smtClean="0">
                <a:solidFill>
                  <a:srgbClr val="7030A0"/>
                </a:solidFill>
              </a:rPr>
              <a:t>credit/incentives</a:t>
            </a:r>
            <a:r>
              <a:rPr lang="en-US" sz="1800" i="1" dirty="0">
                <a:solidFill>
                  <a:srgbClr val="7030A0"/>
                </a:solidFill>
              </a:rPr>
              <a:t>.  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Investigate opportunities to offer specific MSc </a:t>
            </a:r>
            <a:r>
              <a:rPr lang="en-US" sz="1800" i="1" dirty="0" smtClean="0">
                <a:solidFill>
                  <a:srgbClr val="7030A0"/>
                </a:solidFill>
              </a:rPr>
              <a:t>courses.</a:t>
            </a:r>
            <a:endParaRPr lang="en-US" sz="1800" i="1" dirty="0">
              <a:solidFill>
                <a:srgbClr val="7030A0"/>
              </a:solidFill>
            </a:endParaRPr>
          </a:p>
          <a:p>
            <a:r>
              <a:rPr lang="en-US" sz="1800" i="1" dirty="0">
                <a:solidFill>
                  <a:srgbClr val="7030A0"/>
                </a:solidFill>
              </a:rPr>
              <a:t>Actively pursue collaboration with Masters </a:t>
            </a:r>
            <a:r>
              <a:rPr lang="en-US" sz="1800" i="1" dirty="0" err="1">
                <a:solidFill>
                  <a:srgbClr val="7030A0"/>
                </a:solidFill>
              </a:rPr>
              <a:t>programmes</a:t>
            </a:r>
            <a:r>
              <a:rPr lang="en-US" sz="1800" i="1" dirty="0">
                <a:solidFill>
                  <a:srgbClr val="7030A0"/>
                </a:solidFill>
              </a:rPr>
              <a:t> across campus.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Direct Masters </a:t>
            </a:r>
            <a:r>
              <a:rPr lang="en-US" sz="1800" i="1" dirty="0" err="1">
                <a:solidFill>
                  <a:srgbClr val="7030A0"/>
                </a:solidFill>
              </a:rPr>
              <a:t>programmes</a:t>
            </a:r>
            <a:r>
              <a:rPr lang="en-US" sz="1800" i="1" dirty="0">
                <a:solidFill>
                  <a:srgbClr val="7030A0"/>
                </a:solidFill>
              </a:rPr>
              <a:t> towards providing high-quality potential PhD students. </a:t>
            </a:r>
            <a:endParaRPr lang="en-GB" sz="1600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/>
              <a:t>Strategic Objective </a:t>
            </a:r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41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368" y="1221730"/>
            <a:ext cx="8424936" cy="50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b="1" dirty="0">
                <a:solidFill>
                  <a:srgbClr val="C00000"/>
                </a:solidFill>
              </a:rPr>
              <a:t>3. Continue to provide an outstanding PG training and research </a:t>
            </a:r>
            <a:r>
              <a:rPr lang="en-GB" sz="2000" b="1" dirty="0" smtClean="0">
                <a:solidFill>
                  <a:srgbClr val="C00000"/>
                </a:solidFill>
              </a:rPr>
              <a:t>environment</a:t>
            </a:r>
          </a:p>
          <a:p>
            <a:pPr marL="0" lvl="0" indent="0">
              <a:buNone/>
            </a:pPr>
            <a:r>
              <a:rPr lang="en-US" sz="1800" dirty="0" smtClean="0"/>
              <a:t>Context: </a:t>
            </a:r>
          </a:p>
          <a:p>
            <a:r>
              <a:rPr lang="en-US" sz="1800" dirty="0" smtClean="0"/>
              <a:t>We provide an outstanding research experience (PRES survey, focus groups) and a strong research culture. </a:t>
            </a:r>
            <a:r>
              <a:rPr lang="en-US" sz="1800" dirty="0"/>
              <a:t>  </a:t>
            </a:r>
            <a:endParaRPr lang="en-US" sz="1800" dirty="0" smtClean="0"/>
          </a:p>
          <a:p>
            <a:r>
              <a:rPr lang="en-US" sz="1800" dirty="0" smtClean="0"/>
              <a:t>Grumbles about often irrelevant faculty </a:t>
            </a:r>
            <a:r>
              <a:rPr lang="en-US" sz="1800" dirty="0"/>
              <a:t>training, </a:t>
            </a:r>
            <a:r>
              <a:rPr lang="en-US" sz="1800" dirty="0" smtClean="0"/>
              <a:t>inconsistent </a:t>
            </a:r>
            <a:r>
              <a:rPr lang="en-US" sz="1800" dirty="0"/>
              <a:t>school </a:t>
            </a:r>
            <a:r>
              <a:rPr lang="en-US" sz="1800" dirty="0" smtClean="0"/>
              <a:t>training </a:t>
            </a:r>
            <a:r>
              <a:rPr lang="en-US" sz="1800" dirty="0"/>
              <a:t>and </a:t>
            </a:r>
            <a:r>
              <a:rPr lang="en-US" sz="1800" dirty="0" smtClean="0"/>
              <a:t>insufficient travel funds.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i="1" dirty="0" smtClean="0">
                <a:solidFill>
                  <a:srgbClr val="7030A0"/>
                </a:solidFill>
              </a:rPr>
              <a:t>We </a:t>
            </a:r>
            <a:r>
              <a:rPr lang="en-US" sz="1800" i="1" dirty="0">
                <a:solidFill>
                  <a:srgbClr val="7030A0"/>
                </a:solidFill>
              </a:rPr>
              <a:t>will</a:t>
            </a:r>
            <a:r>
              <a:rPr lang="en-US" sz="1800" i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Review </a:t>
            </a:r>
            <a:r>
              <a:rPr lang="en-US" sz="1800" i="1" dirty="0">
                <a:solidFill>
                  <a:srgbClr val="7030A0"/>
                </a:solidFill>
              </a:rPr>
              <a:t>school PGR training to ensure it remains fit-for-purpose within each section and coherent across the school, and incorporates physics training needs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Continue </a:t>
            </a:r>
            <a:r>
              <a:rPr lang="en-US" sz="1800" i="1" dirty="0">
                <a:solidFill>
                  <a:srgbClr val="7030A0"/>
                </a:solidFill>
              </a:rPr>
              <a:t>to provide state-of-the-art facilities and technical support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Ensure students </a:t>
            </a:r>
            <a:r>
              <a:rPr lang="en-US" sz="1800" i="1" dirty="0">
                <a:solidFill>
                  <a:srgbClr val="7030A0"/>
                </a:solidFill>
              </a:rPr>
              <a:t>from atypical backgrounds have the necessary </a:t>
            </a:r>
            <a:r>
              <a:rPr lang="en-US" sz="1800" i="1" dirty="0" smtClean="0">
                <a:solidFill>
                  <a:srgbClr val="7030A0"/>
                </a:solidFill>
              </a:rPr>
              <a:t>support </a:t>
            </a:r>
            <a:r>
              <a:rPr lang="en-US" sz="1800" i="1" dirty="0">
                <a:solidFill>
                  <a:srgbClr val="7030A0"/>
                </a:solidFill>
              </a:rPr>
              <a:t>and training.   </a:t>
            </a:r>
            <a:endParaRPr lang="en-US" sz="1800" i="1" dirty="0" smtClean="0">
              <a:solidFill>
                <a:srgbClr val="7030A0"/>
              </a:solidFill>
            </a:endParaRPr>
          </a:p>
          <a:p>
            <a:r>
              <a:rPr lang="en-US" sz="1800" i="1" dirty="0" smtClean="0">
                <a:solidFill>
                  <a:srgbClr val="7030A0"/>
                </a:solidFill>
              </a:rPr>
              <a:t>Investigate </a:t>
            </a:r>
            <a:r>
              <a:rPr lang="en-US" sz="1800" i="1" dirty="0">
                <a:solidFill>
                  <a:srgbClr val="7030A0"/>
                </a:solidFill>
              </a:rPr>
              <a:t>the possibility to offer </a:t>
            </a:r>
            <a:r>
              <a:rPr lang="en-US" sz="1800" i="1" dirty="0" err="1">
                <a:solidFill>
                  <a:srgbClr val="7030A0"/>
                </a:solidFill>
              </a:rPr>
              <a:t>MRes</a:t>
            </a:r>
            <a:r>
              <a:rPr lang="en-US" sz="1800" i="1" dirty="0">
                <a:solidFill>
                  <a:srgbClr val="7030A0"/>
                </a:solidFill>
              </a:rPr>
              <a:t> “research skills” modules as </a:t>
            </a:r>
            <a:r>
              <a:rPr lang="en-US" sz="1800" i="1" dirty="0" smtClean="0">
                <a:solidFill>
                  <a:srgbClr val="7030A0"/>
                </a:solidFill>
              </a:rPr>
              <a:t>faculty </a:t>
            </a:r>
            <a:r>
              <a:rPr lang="en-US" sz="1800" i="1" dirty="0">
                <a:solidFill>
                  <a:srgbClr val="7030A0"/>
                </a:solidFill>
              </a:rPr>
              <a:t>training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Do more to celebrate and </a:t>
            </a:r>
            <a:r>
              <a:rPr lang="en-US" sz="1800" i="1" dirty="0" err="1" smtClean="0">
                <a:solidFill>
                  <a:srgbClr val="7030A0"/>
                </a:solidFill>
              </a:rPr>
              <a:t>publicise</a:t>
            </a:r>
            <a:r>
              <a:rPr lang="en-US" sz="1800" i="1" dirty="0" smtClean="0">
                <a:solidFill>
                  <a:srgbClr val="7030A0"/>
                </a:solidFill>
              </a:rPr>
              <a:t> the successes of our PGRs. 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Make </a:t>
            </a:r>
            <a:r>
              <a:rPr lang="en-US" sz="1800" i="1" dirty="0">
                <a:solidFill>
                  <a:srgbClr val="7030A0"/>
                </a:solidFill>
              </a:rPr>
              <a:t>available additional travel funds for </a:t>
            </a:r>
            <a:r>
              <a:rPr lang="en-US" sz="1800" i="1" dirty="0" err="1">
                <a:solidFill>
                  <a:srgbClr val="7030A0"/>
                </a:solidFill>
              </a:rPr>
              <a:t>meritable</a:t>
            </a:r>
            <a:r>
              <a:rPr lang="en-US" sz="1800" i="1" dirty="0">
                <a:solidFill>
                  <a:srgbClr val="7030A0"/>
                </a:solidFill>
              </a:rPr>
              <a:t> cases. </a:t>
            </a:r>
            <a:endParaRPr lang="en-GB" sz="1600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/>
              <a:t>Strategic Objective 4.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41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368" y="1221730"/>
            <a:ext cx="8424936" cy="50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b="1" dirty="0">
                <a:solidFill>
                  <a:srgbClr val="C00000"/>
                </a:solidFill>
              </a:rPr>
              <a:t>4. Continue to promote a supportive and inclusive community with extra-curricular </a:t>
            </a:r>
            <a:r>
              <a:rPr lang="en-GB" sz="2000" b="1" dirty="0" smtClean="0">
                <a:solidFill>
                  <a:srgbClr val="C00000"/>
                </a:solidFill>
              </a:rPr>
              <a:t>opportunities</a:t>
            </a:r>
          </a:p>
          <a:p>
            <a:pPr marL="0" lvl="0" indent="0">
              <a:buNone/>
            </a:pPr>
            <a:r>
              <a:rPr lang="en-US" sz="1800" dirty="0" smtClean="0"/>
              <a:t>Context: </a:t>
            </a:r>
          </a:p>
          <a:p>
            <a:r>
              <a:rPr lang="en-US" sz="1800" dirty="0" smtClean="0"/>
              <a:t>We are </a:t>
            </a:r>
            <a:r>
              <a:rPr lang="en-US" sz="1800" dirty="0"/>
              <a:t>responsible for providing </a:t>
            </a:r>
            <a:r>
              <a:rPr lang="en-US" sz="1800" dirty="0" smtClean="0"/>
              <a:t>PGRs </a:t>
            </a:r>
            <a:r>
              <a:rPr lang="en-US" sz="1800" dirty="0"/>
              <a:t>with pastoral support, a social </a:t>
            </a:r>
            <a:r>
              <a:rPr lang="en-US" sz="1800" dirty="0" smtClean="0"/>
              <a:t>community, </a:t>
            </a:r>
            <a:r>
              <a:rPr lang="en-US" sz="1800" dirty="0"/>
              <a:t>professional </a:t>
            </a:r>
            <a:r>
              <a:rPr lang="en-US" sz="1800" dirty="0" smtClean="0"/>
              <a:t>development and transferrable skills.</a:t>
            </a:r>
          </a:p>
          <a:p>
            <a:r>
              <a:rPr lang="en-US" sz="1800" dirty="0"/>
              <a:t>Our PGRs aspire to careers in academia (largest), teaching and industry.  </a:t>
            </a:r>
            <a:endParaRPr lang="en-US" sz="1800" dirty="0" smtClean="0"/>
          </a:p>
          <a:p>
            <a:r>
              <a:rPr lang="en-US" sz="1800" dirty="0" smtClean="0"/>
              <a:t>Our PGRs lament </a:t>
            </a:r>
            <a:r>
              <a:rPr lang="en-US" sz="1800" dirty="0"/>
              <a:t>the absence of a </a:t>
            </a:r>
            <a:r>
              <a:rPr lang="en-US" sz="1800" dirty="0" smtClean="0"/>
              <a:t>social space and advanced </a:t>
            </a:r>
            <a:r>
              <a:rPr lang="en-US" sz="1800" dirty="0"/>
              <a:t>teaching </a:t>
            </a:r>
            <a:r>
              <a:rPr lang="en-US" sz="1800" dirty="0" smtClean="0"/>
              <a:t>opportunities.</a:t>
            </a:r>
            <a:endParaRPr lang="en-US" sz="1800" dirty="0"/>
          </a:p>
          <a:p>
            <a:pPr marL="0" indent="0">
              <a:buNone/>
            </a:pPr>
            <a:endParaRPr lang="en-US" sz="18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rgbClr val="7030A0"/>
                </a:solidFill>
              </a:rPr>
              <a:t>We will: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Continue </a:t>
            </a:r>
            <a:r>
              <a:rPr lang="en-US" sz="1800" i="1" dirty="0">
                <a:solidFill>
                  <a:srgbClr val="7030A0"/>
                </a:solidFill>
              </a:rPr>
              <a:t>to provide strong pastoral </a:t>
            </a:r>
            <a:r>
              <a:rPr lang="en-US" sz="1800" i="1" dirty="0" smtClean="0">
                <a:solidFill>
                  <a:srgbClr val="7030A0"/>
                </a:solidFill>
              </a:rPr>
              <a:t>care.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Continue </a:t>
            </a:r>
            <a:r>
              <a:rPr lang="en-US" sz="1800" i="1" dirty="0">
                <a:solidFill>
                  <a:srgbClr val="7030A0"/>
                </a:solidFill>
              </a:rPr>
              <a:t>to facilitate the PG student </a:t>
            </a:r>
            <a:r>
              <a:rPr lang="en-US" sz="1800" i="1" dirty="0" smtClean="0">
                <a:solidFill>
                  <a:srgbClr val="7030A0"/>
                </a:solidFill>
              </a:rPr>
              <a:t>voice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Consider </a:t>
            </a:r>
            <a:r>
              <a:rPr lang="en-US" sz="1800" i="1" dirty="0">
                <a:solidFill>
                  <a:srgbClr val="7030A0"/>
                </a:solidFill>
              </a:rPr>
              <a:t>incorporating PG social space into our estates plan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Encourage opportunities </a:t>
            </a:r>
            <a:r>
              <a:rPr lang="en-US" sz="1800" i="1" dirty="0">
                <a:solidFill>
                  <a:srgbClr val="7030A0"/>
                </a:solidFill>
              </a:rPr>
              <a:t>for professional development </a:t>
            </a:r>
            <a:r>
              <a:rPr lang="en-US" sz="1800" i="1" dirty="0" smtClean="0">
                <a:solidFill>
                  <a:srgbClr val="7030A0"/>
                </a:solidFill>
              </a:rPr>
              <a:t>across </a:t>
            </a:r>
            <a:r>
              <a:rPr lang="en-US" sz="1800" i="1" dirty="0">
                <a:solidFill>
                  <a:srgbClr val="7030A0"/>
                </a:solidFill>
              </a:rPr>
              <a:t>teaching, outreach and entrepreneurship</a:t>
            </a:r>
            <a:r>
              <a:rPr lang="en-US" sz="18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1800" i="1" dirty="0" smtClean="0">
                <a:solidFill>
                  <a:srgbClr val="7030A0"/>
                </a:solidFill>
              </a:rPr>
              <a:t>Investigate </a:t>
            </a:r>
            <a:r>
              <a:rPr lang="en-US" sz="1800" i="1" dirty="0">
                <a:solidFill>
                  <a:srgbClr val="7030A0"/>
                </a:solidFill>
              </a:rPr>
              <a:t>the possibility to offer advanced teaching </a:t>
            </a:r>
            <a:r>
              <a:rPr lang="en-US" sz="1800" i="1" dirty="0" smtClean="0">
                <a:solidFill>
                  <a:srgbClr val="7030A0"/>
                </a:solidFill>
              </a:rPr>
              <a:t>opportunities.</a:t>
            </a:r>
            <a:endParaRPr lang="en-GB" sz="1600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04664"/>
            <a:ext cx="8717632" cy="562074"/>
          </a:xfrm>
        </p:spPr>
        <p:txBody>
          <a:bodyPr>
            <a:normAutofit/>
          </a:bodyPr>
          <a:lstStyle/>
          <a:p>
            <a:r>
              <a:rPr lang="en-GB" dirty="0" smtClean="0"/>
              <a:t>Strategic Objective 5.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41" y="1772816"/>
            <a:ext cx="84249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C60C3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368" y="1221730"/>
            <a:ext cx="8424936" cy="5015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b="1" dirty="0">
                <a:solidFill>
                  <a:srgbClr val="C00000"/>
                </a:solidFill>
              </a:rPr>
              <a:t>5. </a:t>
            </a:r>
            <a:r>
              <a:rPr lang="en-GB" sz="2000" b="1" dirty="0" smtClean="0">
                <a:solidFill>
                  <a:srgbClr val="C00000"/>
                </a:solidFill>
              </a:rPr>
              <a:t>Develop </a:t>
            </a:r>
            <a:r>
              <a:rPr lang="en-GB" sz="2000" b="1" dirty="0">
                <a:solidFill>
                  <a:srgbClr val="C00000"/>
                </a:solidFill>
              </a:rPr>
              <a:t>targeted recruitment to national and international markets</a:t>
            </a:r>
            <a:endParaRPr lang="en-GB" sz="2000" b="1" dirty="0" smtClean="0">
              <a:solidFill>
                <a:srgbClr val="C00000"/>
              </a:solidFill>
            </a:endParaRPr>
          </a:p>
          <a:p>
            <a:r>
              <a:rPr lang="en-US" sz="1800" dirty="0"/>
              <a:t>PGR recruitment </a:t>
            </a:r>
            <a:r>
              <a:rPr lang="en-US" sz="1800" dirty="0" smtClean="0"/>
              <a:t>relies </a:t>
            </a:r>
            <a:r>
              <a:rPr lang="en-US" sz="1800" dirty="0"/>
              <a:t>on website </a:t>
            </a:r>
            <a:r>
              <a:rPr lang="en-US" sz="1800" dirty="0" smtClean="0"/>
              <a:t>and academic contacts</a:t>
            </a:r>
            <a:r>
              <a:rPr lang="en-US" sz="1800" dirty="0"/>
              <a:t>, plus targeted advertising for specific studentships. </a:t>
            </a:r>
            <a:endParaRPr lang="en-US" sz="1800" dirty="0" smtClean="0"/>
          </a:p>
          <a:p>
            <a:r>
              <a:rPr lang="en-US" sz="1800" dirty="0" smtClean="0"/>
              <a:t>We have 10 externally-funded PGRs without systematic efforts.  </a:t>
            </a:r>
            <a:endParaRPr lang="en-US" sz="1800" dirty="0"/>
          </a:p>
          <a:p>
            <a:r>
              <a:rPr lang="en-US" sz="1800" dirty="0" smtClean="0"/>
              <a:t>Our </a:t>
            </a:r>
            <a:r>
              <a:rPr lang="en-US" sz="1800" dirty="0"/>
              <a:t>25% of female </a:t>
            </a:r>
            <a:r>
              <a:rPr lang="en-US" sz="1800" dirty="0" smtClean="0"/>
              <a:t>PGRs is </a:t>
            </a:r>
            <a:r>
              <a:rPr lang="en-US" sz="1800" dirty="0"/>
              <a:t>well below the national average </a:t>
            </a:r>
            <a:r>
              <a:rPr lang="en-US" sz="1800" dirty="0" smtClean="0"/>
              <a:t>(38</a:t>
            </a:r>
            <a:r>
              <a:rPr lang="en-US" sz="1800" dirty="0"/>
              <a:t>%).  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i="1" dirty="0">
                <a:solidFill>
                  <a:srgbClr val="7030A0"/>
                </a:solidFill>
              </a:rPr>
              <a:t>We will: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Improve the external visibility of our PG </a:t>
            </a:r>
            <a:r>
              <a:rPr lang="en-US" sz="1800" i="1" dirty="0" err="1">
                <a:solidFill>
                  <a:srgbClr val="7030A0"/>
                </a:solidFill>
              </a:rPr>
              <a:t>programmes</a:t>
            </a:r>
            <a:r>
              <a:rPr lang="en-US" sz="1800" i="1" dirty="0">
                <a:solidFill>
                  <a:srgbClr val="7030A0"/>
                </a:solidFill>
              </a:rPr>
              <a:t> and PG environment.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Review our package for PGRs to ensure it remains competitive.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Identify our key national and international PG </a:t>
            </a:r>
            <a:r>
              <a:rPr lang="en-US" sz="1800" i="1" dirty="0" smtClean="0">
                <a:solidFill>
                  <a:srgbClr val="7030A0"/>
                </a:solidFill>
              </a:rPr>
              <a:t>markets, </a:t>
            </a:r>
            <a:r>
              <a:rPr lang="en-US" sz="1800" i="1" dirty="0">
                <a:solidFill>
                  <a:srgbClr val="7030A0"/>
                </a:solidFill>
              </a:rPr>
              <a:t>and develop approaches to tap into these markets.  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Promote equality and diversity in our PG recruitment.</a:t>
            </a:r>
          </a:p>
          <a:p>
            <a:r>
              <a:rPr lang="en-US" sz="1800" i="1" dirty="0">
                <a:solidFill>
                  <a:srgbClr val="7030A0"/>
                </a:solidFill>
              </a:rPr>
              <a:t>Continue to advertise studentships early to attract the best candidates.</a:t>
            </a:r>
          </a:p>
        </p:txBody>
      </p:sp>
    </p:spTree>
    <p:extLst>
      <p:ext uri="{BB962C8B-B14F-4D97-AF65-F5344CB8AC3E}">
        <p14:creationId xmlns:p14="http://schemas.microsoft.com/office/powerpoint/2010/main" val="31314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67603"/>
            <a:ext cx="8147248" cy="4104455"/>
          </a:xfrm>
        </p:spPr>
        <p:txBody>
          <a:bodyPr>
            <a:noAutofit/>
          </a:bodyPr>
          <a:lstStyle/>
          <a:p>
            <a:r>
              <a:rPr lang="en-GB" sz="2000" dirty="0" smtClean="0"/>
              <a:t>Question: Does the PG strategy cover everything it should? Is there anything missing? Should anything be removed?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Feel free to discuss any aspects but I’d be particularly interested in:</a:t>
            </a:r>
          </a:p>
          <a:p>
            <a:r>
              <a:rPr lang="en-GB" sz="2000" dirty="0" smtClean="0"/>
              <a:t>How can we increase our PGR numbers? (Doc. PG1)</a:t>
            </a:r>
          </a:p>
          <a:p>
            <a:r>
              <a:rPr lang="en-GB" sz="2000" dirty="0" smtClean="0"/>
              <a:t>Assume </a:t>
            </a:r>
            <a:r>
              <a:rPr lang="en-GB" sz="2000" dirty="0" err="1" smtClean="0"/>
              <a:t>MMath</a:t>
            </a:r>
            <a:r>
              <a:rPr lang="en-GB" sz="2000" dirty="0" smtClean="0"/>
              <a:t>/</a:t>
            </a:r>
            <a:r>
              <a:rPr lang="en-GB" sz="2000" dirty="0" err="1" smtClean="0"/>
              <a:t>MPhys</a:t>
            </a:r>
            <a:r>
              <a:rPr lang="en-GB" sz="2000" dirty="0" smtClean="0"/>
              <a:t> are dead.  What do we offer instead? (Doc. PG2)</a:t>
            </a:r>
          </a:p>
          <a:p>
            <a:r>
              <a:rPr lang="en-GB" sz="2000" dirty="0" smtClean="0"/>
              <a:t>How can we improve our school PhD training? (Doc. PG3)</a:t>
            </a:r>
          </a:p>
          <a:p>
            <a:r>
              <a:rPr lang="en-GB" sz="2000" dirty="0" smtClean="0"/>
              <a:t>How can we offer our PhD students more teaching?</a:t>
            </a:r>
          </a:p>
          <a:p>
            <a:r>
              <a:rPr lang="en-GB" sz="2000" dirty="0" smtClean="0"/>
              <a:t>How can we improve our PG recruitment? (Doc. PG4)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45776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Table activity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966822"/>
            <a:ext cx="6336704" cy="5720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4312" y="616268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</a:rPr>
              <a:t>Feedback in 15-20 minutes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1124744"/>
            <a:ext cx="993710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6264696" cy="442535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C10B24"/>
                </a:solidFill>
              </a:rPr>
              <a:t>New University Vision and Strategy</a:t>
            </a:r>
          </a:p>
          <a:p>
            <a:r>
              <a:rPr lang="en-GB" dirty="0" smtClean="0">
                <a:solidFill>
                  <a:srgbClr val="C10B24"/>
                </a:solidFill>
              </a:rPr>
              <a:t>Faculty Restructure</a:t>
            </a:r>
          </a:p>
          <a:p>
            <a:r>
              <a:rPr lang="en-GB" dirty="0" smtClean="0">
                <a:solidFill>
                  <a:srgbClr val="C10B24"/>
                </a:solidFill>
              </a:rPr>
              <a:t>Formation of School of Maths, Stats and Physics</a:t>
            </a:r>
          </a:p>
          <a:p>
            <a:endParaRPr lang="en-GB" sz="800" dirty="0" smtClean="0"/>
          </a:p>
          <a:p>
            <a:r>
              <a:rPr lang="en-GB" dirty="0" smtClean="0">
                <a:solidFill>
                  <a:srgbClr val="C10B24"/>
                </a:solidFill>
              </a:rPr>
              <a:t>HE Landscape</a:t>
            </a:r>
          </a:p>
          <a:p>
            <a:pPr lvl="1"/>
            <a:r>
              <a:rPr lang="en-GB" dirty="0" smtClean="0"/>
              <a:t>Office for Students</a:t>
            </a:r>
          </a:p>
          <a:p>
            <a:pPr lvl="1"/>
            <a:r>
              <a:rPr lang="en-GB" dirty="0" smtClean="0"/>
              <a:t>Tuition Fee Review</a:t>
            </a:r>
          </a:p>
          <a:p>
            <a:pPr lvl="1"/>
            <a:r>
              <a:rPr lang="en-GB" dirty="0" smtClean="0"/>
              <a:t>TEF (institutional and subject)</a:t>
            </a:r>
          </a:p>
          <a:p>
            <a:pPr lvl="1"/>
            <a:r>
              <a:rPr lang="en-GB" dirty="0" smtClean="0"/>
              <a:t>Graduate Outcomes (replacing DLHE)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UG/PG strategies (wider context)</a:t>
            </a:r>
            <a:endParaRPr lang="en-GB" dirty="0"/>
          </a:p>
        </p:txBody>
      </p:sp>
      <p:pic>
        <p:nvPicPr>
          <p:cNvPr id="9" name="Picture 8" descr="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School Strategy</a:t>
            </a:r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80998648"/>
              </p:ext>
            </p:extLst>
          </p:nvPr>
        </p:nvGraphicFramePr>
        <p:xfrm>
          <a:off x="179512" y="1412776"/>
          <a:ext cx="6624736" cy="494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s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UG Education for Life Strategy</a:t>
            </a:r>
            <a:endParaRPr lang="en-GB" dirty="0"/>
          </a:p>
        </p:txBody>
      </p:sp>
      <p:pic>
        <p:nvPicPr>
          <p:cNvPr id="9" name="Picture 8" descr="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33" y="1143000"/>
            <a:ext cx="2140367" cy="5213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7"/>
            <a:ext cx="6157664" cy="3384376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rgbClr val="C60C30"/>
                </a:solidFill>
              </a:rPr>
              <a:t>Draft sent out with today’s agenda</a:t>
            </a:r>
            <a:endParaRPr lang="en-GB" sz="3000" dirty="0">
              <a:solidFill>
                <a:srgbClr val="C60C30"/>
              </a:solidFill>
            </a:endParaRPr>
          </a:p>
          <a:p>
            <a:r>
              <a:rPr lang="en-GB" sz="3000" dirty="0" smtClean="0">
                <a:solidFill>
                  <a:srgbClr val="C60C30"/>
                </a:solidFill>
              </a:rPr>
              <a:t>Unpack some of the ideas</a:t>
            </a:r>
          </a:p>
          <a:p>
            <a:r>
              <a:rPr lang="en-GB" sz="3000" dirty="0" smtClean="0">
                <a:solidFill>
                  <a:srgbClr val="C60C30"/>
                </a:solidFill>
              </a:rPr>
              <a:t>Opportunity for discussion and feedback </a:t>
            </a:r>
          </a:p>
          <a:p>
            <a:r>
              <a:rPr lang="en-GB" sz="3000" dirty="0" smtClean="0">
                <a:solidFill>
                  <a:srgbClr val="C60C30"/>
                </a:solidFill>
              </a:rPr>
              <a:t>Gather initial thoughts on an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6697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5040560" cy="4583534"/>
          </a:xfrm>
        </p:spPr>
        <p:txBody>
          <a:bodyPr/>
          <a:lstStyle/>
          <a:p>
            <a:r>
              <a:rPr lang="en-GB" dirty="0" smtClean="0">
                <a:solidFill>
                  <a:srgbClr val="C60C30"/>
                </a:solidFill>
              </a:rPr>
              <a:t>Outreach and Recruitment</a:t>
            </a:r>
          </a:p>
          <a:p>
            <a:r>
              <a:rPr lang="en-GB" dirty="0" smtClean="0">
                <a:solidFill>
                  <a:srgbClr val="C60C30"/>
                </a:solidFill>
              </a:rPr>
              <a:t>Degree Programmes</a:t>
            </a:r>
          </a:p>
          <a:p>
            <a:r>
              <a:rPr lang="en-GB" dirty="0" smtClean="0">
                <a:solidFill>
                  <a:srgbClr val="C60C30"/>
                </a:solidFill>
              </a:rPr>
              <a:t>Service Teaching</a:t>
            </a:r>
          </a:p>
          <a:p>
            <a:r>
              <a:rPr lang="en-GB" dirty="0" smtClean="0">
                <a:solidFill>
                  <a:srgbClr val="C60C30"/>
                </a:solidFill>
              </a:rPr>
              <a:t>Student Experience</a:t>
            </a:r>
          </a:p>
          <a:p>
            <a:r>
              <a:rPr lang="en-GB" dirty="0" smtClean="0">
                <a:solidFill>
                  <a:srgbClr val="C60C30"/>
                </a:solidFill>
              </a:rPr>
              <a:t>Accreditation</a:t>
            </a:r>
          </a:p>
          <a:p>
            <a:r>
              <a:rPr lang="en-GB" dirty="0" smtClean="0">
                <a:solidFill>
                  <a:srgbClr val="C60C30"/>
                </a:solidFill>
              </a:rPr>
              <a:t>Careers and Employability</a:t>
            </a:r>
            <a:endParaRPr lang="en-GB" dirty="0">
              <a:solidFill>
                <a:srgbClr val="C60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368" y="404664"/>
            <a:ext cx="8717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Context (student population)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04230"/>
              </p:ext>
            </p:extLst>
          </p:nvPr>
        </p:nvGraphicFramePr>
        <p:xfrm>
          <a:off x="539552" y="1556792"/>
          <a:ext cx="8106073" cy="439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9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9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93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1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Programme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Physics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Single Honours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Major-Minor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Joint Honours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7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49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179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281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7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Female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23% (11)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31% (55)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32% (7)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46% (14)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31% (87) 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7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WP (</a:t>
                      </a:r>
                      <a:r>
                        <a:rPr lang="en-GB" sz="2000" dirty="0" err="1">
                          <a:effectLst/>
                        </a:rPr>
                        <a:t>inc</a:t>
                      </a:r>
                      <a:r>
                        <a:rPr lang="en-GB" sz="2000" dirty="0">
                          <a:effectLst/>
                        </a:rPr>
                        <a:t> Partners)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18% (9)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23% (41)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5% (1)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19% (6)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23% (66)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7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Maths A-level (A/A*)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51% (25)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84% (151)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64% (14)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84% (26)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77% (216)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9552" y="6171684"/>
            <a:ext cx="5751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8 students are classed as international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44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0366AA4CF9D14D8F90CABC765054A3" ma:contentTypeVersion="10" ma:contentTypeDescription="Create a new document." ma:contentTypeScope="" ma:versionID="f76e6da49224a0a0feafda4b22801fd8">
  <xsd:schema xmlns:xsd="http://www.w3.org/2001/XMLSchema" xmlns:xs="http://www.w3.org/2001/XMLSchema" xmlns:p="http://schemas.microsoft.com/office/2006/metadata/properties" xmlns:ns1="http://schemas.microsoft.com/sharepoint/v3" xmlns:ns2="b839386e-b7d7-4cb6-bf9c-419cde42c50a" targetNamespace="http://schemas.microsoft.com/office/2006/metadata/properties" ma:root="true" ma:fieldsID="8b18bf02911582e9510b6273fe11ea16" ns1:_="" ns2:_="">
    <xsd:import namespace="http://schemas.microsoft.com/sharepoint/v3"/>
    <xsd:import namespace="b839386e-b7d7-4cb6-bf9c-419cde42c5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Category" minOccurs="0"/>
                <xsd:element ref="ns2:DocumentDateApproved" minOccurs="0"/>
                <xsd:element ref="ns2:Document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9386e-b7d7-4cb6-bf9c-419cde42c50a" elementFormDefault="qualified">
    <xsd:import namespace="http://schemas.microsoft.com/office/2006/documentManagement/types"/>
    <xsd:import namespace="http://schemas.microsoft.com/office/infopath/2007/PartnerControls"/>
    <xsd:element name="DocumentCategory" ma:index="10" nillable="true" ma:displayName="Document Category" ma:format="Dropdown" ma:internalName="DocumentCategory">
      <xsd:simpleType>
        <xsd:restriction base="dms:Choice">
          <xsd:enumeration value="Category #1"/>
          <xsd:enumeration value="Category #2"/>
          <xsd:enumeration value="Category #3"/>
        </xsd:restriction>
      </xsd:simpleType>
    </xsd:element>
    <xsd:element name="DocumentDateApproved" ma:index="11" nillable="true" ma:displayName="Date Approved" ma:format="DateOnly" ma:internalName="DocumentDateApproved">
      <xsd:simpleType>
        <xsd:restriction base="dms:DateTime"/>
      </xsd:simpleType>
    </xsd:element>
    <xsd:element name="DocumentOwner" ma:index="12" nillable="true" ma:displayName="Document Owner" ma:list="UserInfo" ma:SharePointGroup="0" ma:internalName="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DateApproved xmlns="b839386e-b7d7-4cb6-bf9c-419cde42c50a" xsi:nil="true"/>
    <DocumentOwner xmlns="b839386e-b7d7-4cb6-bf9c-419cde42c50a">
      <UserInfo>
        <DisplayName/>
        <AccountId xsi:nil="true"/>
        <AccountType/>
      </UserInfo>
    </DocumentOwner>
    <DocumentCategory xmlns="b839386e-b7d7-4cb6-bf9c-419cde42c50a" xsi:nil="true"/>
  </documentManagement>
</p:properties>
</file>

<file path=customXml/itemProps1.xml><?xml version="1.0" encoding="utf-8"?>
<ds:datastoreItem xmlns:ds="http://schemas.openxmlformats.org/officeDocument/2006/customXml" ds:itemID="{A02CCDFA-1490-40D8-9DAA-895598F5FF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39AA07-26A4-4377-B75E-D0A63AFB2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39386e-b7d7-4cb6-bf9c-419cde42c5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CB9A4-7326-42B3-A842-775175D4B86A}">
  <ds:schemaRefs>
    <ds:schemaRef ds:uri="http://purl.org/dc/dcmitype/"/>
    <ds:schemaRef ds:uri="b839386e-b7d7-4cb6-bf9c-419cde42c50a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2511</Words>
  <Application>Microsoft Office PowerPoint</Application>
  <PresentationFormat>On-screen Show (4:3)</PresentationFormat>
  <Paragraphs>395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Helvetica</vt:lpstr>
      <vt:lpstr>Times New Roman</vt:lpstr>
      <vt:lpstr>Custom Design</vt:lpstr>
      <vt:lpstr>1_Office Theme</vt:lpstr>
      <vt:lpstr>1_Custom Design</vt:lpstr>
      <vt:lpstr>Education for Life  Away Day School of Maths, Stats and Physics</vt:lpstr>
      <vt:lpstr>PowerPoint Presentation</vt:lpstr>
      <vt:lpstr>Agenda</vt:lpstr>
      <vt:lpstr>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Objective 1.</vt:lpstr>
      <vt:lpstr>Strategic Objective 2.</vt:lpstr>
      <vt:lpstr>Strategic Objective 3.</vt:lpstr>
      <vt:lpstr>Strategic Objective 4.</vt:lpstr>
      <vt:lpstr>Strategic Objective 5.</vt:lpstr>
      <vt:lpstr>PowerPoint Presentation</vt:lpstr>
      <vt:lpstr>Agenda</vt:lpstr>
      <vt:lpstr>Staff Survey</vt:lpstr>
      <vt:lpstr>Staff Survey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Agenda</vt:lpstr>
      <vt:lpstr>PowerPoint Presentation</vt:lpstr>
      <vt:lpstr>PowerPoint Presentation</vt:lpstr>
      <vt:lpstr>Agenda</vt:lpstr>
      <vt:lpstr>PowerPoint Presentation</vt:lpstr>
      <vt:lpstr>PowerPoint Presentation</vt:lpstr>
      <vt:lpstr>Poll</vt:lpstr>
      <vt:lpstr>Poll</vt:lpstr>
      <vt:lpstr>PowerPoint Presentation</vt:lpstr>
      <vt:lpstr>Strategic Objective 1.</vt:lpstr>
      <vt:lpstr>Strategic Objective 2.</vt:lpstr>
      <vt:lpstr>Strategic Objective 3.</vt:lpstr>
      <vt:lpstr>Strategic Objective 4.</vt:lpstr>
      <vt:lpstr>Strategic Objective 5.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Pickard</dc:creator>
  <cp:lastModifiedBy>Phil Ansell</cp:lastModifiedBy>
  <cp:revision>61</cp:revision>
  <cp:lastPrinted>2014-02-06T10:14:02Z</cp:lastPrinted>
  <dcterms:created xsi:type="dcterms:W3CDTF">2014-02-06T08:38:00Z</dcterms:created>
  <dcterms:modified xsi:type="dcterms:W3CDTF">2018-04-12T09:17:37Z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0x0101004C0366AA4CF9D14D8F90CABC765054A3</vt:lpwstr>
  </property>
  <property fmtid="{D5CDD505-2E9C-101B-9397-08002B2CF9AE}" pid="3" name="Order">
    <vt:r8>19600</vt:r8>
  </property>
</Properties>
</file>