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74" r:id="rId6"/>
  </p:sldMasterIdLst>
  <p:notesMasterIdLst>
    <p:notesMasterId r:id="rId41"/>
  </p:notesMasterIdLst>
  <p:sldIdLst>
    <p:sldId id="260" r:id="rId7"/>
    <p:sldId id="261" r:id="rId8"/>
    <p:sldId id="298" r:id="rId9"/>
    <p:sldId id="299" r:id="rId10"/>
    <p:sldId id="301" r:id="rId11"/>
    <p:sldId id="294" r:id="rId12"/>
    <p:sldId id="295" r:id="rId13"/>
    <p:sldId id="304" r:id="rId14"/>
    <p:sldId id="305" r:id="rId15"/>
    <p:sldId id="302" r:id="rId16"/>
    <p:sldId id="303"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288" r:id="rId36"/>
    <p:sldId id="289" r:id="rId37"/>
    <p:sldId id="290" r:id="rId38"/>
    <p:sldId id="291"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psa2" initials="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B24"/>
    <a:srgbClr val="163462"/>
    <a:srgbClr val="C60C30"/>
    <a:srgbClr val="003F72"/>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0" y="75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0-09-07T12:09:29.659" idx="1">
    <p:pos x="7213" y="-1857"/>
    <p:text/>
  </p:cm>
  <p:cm authorId="1" dt="2010-09-07T12:09:34.315" idx="2">
    <p:pos x="7349" y="-1721"/>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4FA7D-CE59-4664-82FE-3FEF0A464982}"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en-GB"/>
        </a:p>
      </dgm:t>
    </dgm:pt>
    <dgm:pt modelId="{D6A90E65-F917-465D-B929-F8C2EB51ACCA}">
      <dgm:prSet>
        <dgm:style>
          <a:lnRef idx="1">
            <a:schemeClr val="accent6"/>
          </a:lnRef>
          <a:fillRef idx="2">
            <a:schemeClr val="accent6"/>
          </a:fillRef>
          <a:effectRef idx="1">
            <a:schemeClr val="accent6"/>
          </a:effectRef>
          <a:fontRef idx="minor">
            <a:schemeClr val="dk1"/>
          </a:fontRef>
        </dgm:style>
      </dgm:prSet>
      <dgm:spPr/>
      <dgm:t>
        <a:bodyPr/>
        <a:lstStyle/>
        <a:p>
          <a:r>
            <a:rPr lang="en-GB" dirty="0"/>
            <a:t>Accountant</a:t>
          </a:r>
        </a:p>
      </dgm:t>
    </dgm:pt>
    <dgm:pt modelId="{2FE899E5-1100-4A09-AE18-091CB2AD561D}" type="parTrans" cxnId="{FD4692F6-06B7-47AA-B3FF-B9DCCB40FFC6}">
      <dgm:prSet/>
      <dgm:spPr/>
      <dgm:t>
        <a:bodyPr/>
        <a:lstStyle/>
        <a:p>
          <a:endParaRPr lang="en-GB"/>
        </a:p>
      </dgm:t>
    </dgm:pt>
    <dgm:pt modelId="{3E10F35F-3871-4A80-80DF-5BD87CF7455D}" type="sibTrans" cxnId="{FD4692F6-06B7-47AA-B3FF-B9DCCB40FFC6}">
      <dgm:prSet/>
      <dgm:spPr/>
      <dgm:t>
        <a:bodyPr/>
        <a:lstStyle/>
        <a:p>
          <a:endParaRPr lang="en-GB"/>
        </a:p>
      </dgm:t>
    </dgm:pt>
    <dgm:pt modelId="{3F36355F-BB26-4DC2-916F-E949E7F84EF3}">
      <dgm:prSet>
        <dgm:style>
          <a:lnRef idx="1">
            <a:schemeClr val="accent5"/>
          </a:lnRef>
          <a:fillRef idx="2">
            <a:schemeClr val="accent5"/>
          </a:fillRef>
          <a:effectRef idx="1">
            <a:schemeClr val="accent5"/>
          </a:effectRef>
          <a:fontRef idx="minor">
            <a:schemeClr val="dk1"/>
          </a:fontRef>
        </dgm:style>
      </dgm:prSet>
      <dgm:spPr/>
      <dgm:t>
        <a:bodyPr/>
        <a:lstStyle/>
        <a:p>
          <a:r>
            <a:rPr lang="en-GB" dirty="0"/>
            <a:t>Air Traffic Controller</a:t>
          </a:r>
        </a:p>
      </dgm:t>
    </dgm:pt>
    <dgm:pt modelId="{CB893DB0-5352-46CF-8C8A-07A107E37342}" type="parTrans" cxnId="{17762B85-C8ED-4926-BEC8-657D819845F9}">
      <dgm:prSet/>
      <dgm:spPr/>
      <dgm:t>
        <a:bodyPr/>
        <a:lstStyle/>
        <a:p>
          <a:endParaRPr lang="en-GB"/>
        </a:p>
      </dgm:t>
    </dgm:pt>
    <dgm:pt modelId="{4BB3685D-A4F3-4AD3-AB31-010CB7875DD5}" type="sibTrans" cxnId="{17762B85-C8ED-4926-BEC8-657D819845F9}">
      <dgm:prSet/>
      <dgm:spPr/>
      <dgm:t>
        <a:bodyPr/>
        <a:lstStyle/>
        <a:p>
          <a:endParaRPr lang="en-GB"/>
        </a:p>
      </dgm:t>
    </dgm:pt>
    <dgm:pt modelId="{C3DE3B1D-8422-4687-9901-C381B2D67F71}">
      <dgm:prSet>
        <dgm:style>
          <a:lnRef idx="1">
            <a:schemeClr val="accent4"/>
          </a:lnRef>
          <a:fillRef idx="2">
            <a:schemeClr val="accent4"/>
          </a:fillRef>
          <a:effectRef idx="1">
            <a:schemeClr val="accent4"/>
          </a:effectRef>
          <a:fontRef idx="minor">
            <a:schemeClr val="dk1"/>
          </a:fontRef>
        </dgm:style>
      </dgm:prSet>
      <dgm:spPr/>
      <dgm:t>
        <a:bodyPr/>
        <a:lstStyle/>
        <a:p>
          <a:r>
            <a:rPr lang="en-GB" dirty="0"/>
            <a:t>Crime Analysis</a:t>
          </a:r>
        </a:p>
      </dgm:t>
    </dgm:pt>
    <dgm:pt modelId="{138F8C4E-B9EB-45A9-AD3D-A6B437D7D76A}" type="parTrans" cxnId="{68CEB95D-F50C-485C-A776-F07691872F8A}">
      <dgm:prSet/>
      <dgm:spPr/>
      <dgm:t>
        <a:bodyPr/>
        <a:lstStyle/>
        <a:p>
          <a:endParaRPr lang="en-GB"/>
        </a:p>
      </dgm:t>
    </dgm:pt>
    <dgm:pt modelId="{C057336A-5696-41E8-85F8-5A30A2496C93}" type="sibTrans" cxnId="{68CEB95D-F50C-485C-A776-F07691872F8A}">
      <dgm:prSet/>
      <dgm:spPr/>
      <dgm:t>
        <a:bodyPr/>
        <a:lstStyle/>
        <a:p>
          <a:endParaRPr lang="en-GB"/>
        </a:p>
      </dgm:t>
    </dgm:pt>
    <dgm:pt modelId="{F5DD4C71-70A9-4E0C-98FF-FE7CC5AF20F2}">
      <dgm:prSet>
        <dgm:style>
          <a:lnRef idx="1">
            <a:schemeClr val="accent2"/>
          </a:lnRef>
          <a:fillRef idx="2">
            <a:schemeClr val="accent2"/>
          </a:fillRef>
          <a:effectRef idx="1">
            <a:schemeClr val="accent2"/>
          </a:effectRef>
          <a:fontRef idx="minor">
            <a:schemeClr val="dk1"/>
          </a:fontRef>
        </dgm:style>
      </dgm:prSet>
      <dgm:spPr/>
      <dgm:t>
        <a:bodyPr/>
        <a:lstStyle/>
        <a:p>
          <a:r>
            <a:rPr lang="en-GB" dirty="0"/>
            <a:t>Software Developer</a:t>
          </a:r>
        </a:p>
      </dgm:t>
    </dgm:pt>
    <dgm:pt modelId="{76FB73C3-570C-4F72-A40F-66DAE393244C}" type="parTrans" cxnId="{772D4C37-60C4-4338-B381-4B7726D821DE}">
      <dgm:prSet/>
      <dgm:spPr/>
      <dgm:t>
        <a:bodyPr/>
        <a:lstStyle/>
        <a:p>
          <a:endParaRPr lang="en-GB"/>
        </a:p>
      </dgm:t>
    </dgm:pt>
    <dgm:pt modelId="{04E4EFD5-B657-481C-AF04-FD91D0C690E7}" type="sibTrans" cxnId="{772D4C37-60C4-4338-B381-4B7726D821DE}">
      <dgm:prSet/>
      <dgm:spPr/>
      <dgm:t>
        <a:bodyPr/>
        <a:lstStyle/>
        <a:p>
          <a:endParaRPr lang="en-GB"/>
        </a:p>
      </dgm:t>
    </dgm:pt>
    <dgm:pt modelId="{E2B4557E-BB39-4146-8D3A-D0ED5AAD405F}">
      <dgm:prSet>
        <dgm:style>
          <a:lnRef idx="1">
            <a:schemeClr val="accent2"/>
          </a:lnRef>
          <a:fillRef idx="2">
            <a:schemeClr val="accent2"/>
          </a:fillRef>
          <a:effectRef idx="1">
            <a:schemeClr val="accent2"/>
          </a:effectRef>
          <a:fontRef idx="minor">
            <a:schemeClr val="dk1"/>
          </a:fontRef>
        </dgm:style>
      </dgm:prSet>
      <dgm:spPr/>
      <dgm:t>
        <a:bodyPr/>
        <a:lstStyle/>
        <a:p>
          <a:r>
            <a:rPr lang="en-GB" dirty="0"/>
            <a:t>Computer Game Designer</a:t>
          </a:r>
        </a:p>
      </dgm:t>
    </dgm:pt>
    <dgm:pt modelId="{8BCA8171-2EF9-45DD-AF9D-AE386D165B00}" type="parTrans" cxnId="{3FA325E5-270B-4B5E-8658-6EA4DBE0C7CF}">
      <dgm:prSet/>
      <dgm:spPr/>
      <dgm:t>
        <a:bodyPr/>
        <a:lstStyle/>
        <a:p>
          <a:endParaRPr lang="en-GB"/>
        </a:p>
      </dgm:t>
    </dgm:pt>
    <dgm:pt modelId="{0D65996D-6798-499A-A0E6-7DB1E4B35671}" type="sibTrans" cxnId="{3FA325E5-270B-4B5E-8658-6EA4DBE0C7CF}">
      <dgm:prSet/>
      <dgm:spPr/>
      <dgm:t>
        <a:bodyPr/>
        <a:lstStyle/>
        <a:p>
          <a:endParaRPr lang="en-GB"/>
        </a:p>
      </dgm:t>
    </dgm:pt>
    <dgm:pt modelId="{55B2B8C4-35A6-4B2C-981D-B035482BD3E0}">
      <dgm:prSet>
        <dgm:style>
          <a:lnRef idx="1">
            <a:schemeClr val="accent4"/>
          </a:lnRef>
          <a:fillRef idx="2">
            <a:schemeClr val="accent4"/>
          </a:fillRef>
          <a:effectRef idx="1">
            <a:schemeClr val="accent4"/>
          </a:effectRef>
          <a:fontRef idx="minor">
            <a:schemeClr val="dk1"/>
          </a:fontRef>
        </dgm:style>
      </dgm:prSet>
      <dgm:spPr/>
      <dgm:t>
        <a:bodyPr/>
        <a:lstStyle/>
        <a:p>
          <a:r>
            <a:rPr lang="en-GB" dirty="0"/>
            <a:t>Consultant</a:t>
          </a:r>
        </a:p>
      </dgm:t>
    </dgm:pt>
    <dgm:pt modelId="{C3FDE467-34AA-4F65-B566-039C473263AD}" type="parTrans" cxnId="{2F358A44-56F8-4B4E-B9D7-9FFCBE842D17}">
      <dgm:prSet/>
      <dgm:spPr/>
      <dgm:t>
        <a:bodyPr/>
        <a:lstStyle/>
        <a:p>
          <a:endParaRPr lang="en-GB"/>
        </a:p>
      </dgm:t>
    </dgm:pt>
    <dgm:pt modelId="{01AC7342-C708-43EE-A9AC-46D6C9FF3055}" type="sibTrans" cxnId="{2F358A44-56F8-4B4E-B9D7-9FFCBE842D17}">
      <dgm:prSet/>
      <dgm:spPr/>
      <dgm:t>
        <a:bodyPr/>
        <a:lstStyle/>
        <a:p>
          <a:endParaRPr lang="en-GB"/>
        </a:p>
      </dgm:t>
    </dgm:pt>
    <dgm:pt modelId="{54CADDFD-9D89-4A45-BA67-1893D342AA4A}">
      <dgm:prSet>
        <dgm:style>
          <a:lnRef idx="1">
            <a:schemeClr val="accent3"/>
          </a:lnRef>
          <a:fillRef idx="2">
            <a:schemeClr val="accent3"/>
          </a:fillRef>
          <a:effectRef idx="1">
            <a:schemeClr val="accent3"/>
          </a:effectRef>
          <a:fontRef idx="minor">
            <a:schemeClr val="dk1"/>
          </a:fontRef>
        </dgm:style>
      </dgm:prSet>
      <dgm:spPr/>
      <dgm:t>
        <a:bodyPr/>
        <a:lstStyle/>
        <a:p>
          <a:r>
            <a:rPr lang="en-GB" dirty="0"/>
            <a:t>Government Statistics</a:t>
          </a:r>
        </a:p>
      </dgm:t>
    </dgm:pt>
    <dgm:pt modelId="{BA934E94-0D71-498B-813E-F7B107DFA1D2}" type="parTrans" cxnId="{656FFF53-0083-4124-B6D4-DAE1B8C92CD4}">
      <dgm:prSet/>
      <dgm:spPr/>
      <dgm:t>
        <a:bodyPr/>
        <a:lstStyle/>
        <a:p>
          <a:endParaRPr lang="en-GB"/>
        </a:p>
      </dgm:t>
    </dgm:pt>
    <dgm:pt modelId="{CAB230B0-08D4-40E2-A649-405897CD4103}" type="sibTrans" cxnId="{656FFF53-0083-4124-B6D4-DAE1B8C92CD4}">
      <dgm:prSet/>
      <dgm:spPr/>
      <dgm:t>
        <a:bodyPr/>
        <a:lstStyle/>
        <a:p>
          <a:endParaRPr lang="en-GB"/>
        </a:p>
      </dgm:t>
    </dgm:pt>
    <dgm:pt modelId="{11971C80-62D5-4476-A129-5A42D2B3C663}">
      <dgm:prSet>
        <dgm:style>
          <a:lnRef idx="1">
            <a:schemeClr val="accent3"/>
          </a:lnRef>
          <a:fillRef idx="2">
            <a:schemeClr val="accent3"/>
          </a:fillRef>
          <a:effectRef idx="1">
            <a:schemeClr val="accent3"/>
          </a:effectRef>
          <a:fontRef idx="minor">
            <a:schemeClr val="dk1"/>
          </a:fontRef>
        </dgm:style>
      </dgm:prSet>
      <dgm:spPr/>
      <dgm:t>
        <a:bodyPr/>
        <a:lstStyle/>
        <a:p>
          <a:r>
            <a:rPr lang="en-GB" dirty="0"/>
            <a:t>Lecturer</a:t>
          </a:r>
        </a:p>
      </dgm:t>
    </dgm:pt>
    <dgm:pt modelId="{ED478FEB-887E-4CC3-AB95-856DACDAD24C}" type="parTrans" cxnId="{80E5F696-1EA0-4E9D-9311-444C97D77E5F}">
      <dgm:prSet/>
      <dgm:spPr/>
      <dgm:t>
        <a:bodyPr/>
        <a:lstStyle/>
        <a:p>
          <a:endParaRPr lang="en-GB"/>
        </a:p>
      </dgm:t>
    </dgm:pt>
    <dgm:pt modelId="{AAD85F3D-C47A-451E-AD48-0CA66785818D}" type="sibTrans" cxnId="{80E5F696-1EA0-4E9D-9311-444C97D77E5F}">
      <dgm:prSet/>
      <dgm:spPr/>
      <dgm:t>
        <a:bodyPr/>
        <a:lstStyle/>
        <a:p>
          <a:endParaRPr lang="en-GB"/>
        </a:p>
      </dgm:t>
    </dgm:pt>
    <dgm:pt modelId="{78C1A747-E216-4C14-87FE-8A836E7BD8DF}">
      <dgm:prSet>
        <dgm:style>
          <a:lnRef idx="1">
            <a:schemeClr val="accent1"/>
          </a:lnRef>
          <a:fillRef idx="2">
            <a:schemeClr val="accent1"/>
          </a:fillRef>
          <a:effectRef idx="1">
            <a:schemeClr val="accent1"/>
          </a:effectRef>
          <a:fontRef idx="minor">
            <a:schemeClr val="dk1"/>
          </a:fontRef>
        </dgm:style>
      </dgm:prSet>
      <dgm:spPr/>
      <dgm:t>
        <a:bodyPr/>
        <a:lstStyle/>
        <a:p>
          <a:r>
            <a:rPr lang="en-GB" dirty="0"/>
            <a:t>Aircraft Designer</a:t>
          </a:r>
        </a:p>
      </dgm:t>
    </dgm:pt>
    <dgm:pt modelId="{0E0B800C-CB2D-4E8A-916A-4C284D24D98C}" type="parTrans" cxnId="{67AA3328-1CA7-42F8-84EA-6F7F2213E7AB}">
      <dgm:prSet/>
      <dgm:spPr/>
      <dgm:t>
        <a:bodyPr/>
        <a:lstStyle/>
        <a:p>
          <a:endParaRPr lang="en-GB"/>
        </a:p>
      </dgm:t>
    </dgm:pt>
    <dgm:pt modelId="{20C40911-93FD-487C-8EAC-20692C6A0894}" type="sibTrans" cxnId="{67AA3328-1CA7-42F8-84EA-6F7F2213E7AB}">
      <dgm:prSet/>
      <dgm:spPr/>
      <dgm:t>
        <a:bodyPr/>
        <a:lstStyle/>
        <a:p>
          <a:endParaRPr lang="en-GB"/>
        </a:p>
      </dgm:t>
    </dgm:pt>
    <dgm:pt modelId="{6571F7DF-D726-471C-B09D-461C3014FA8F}">
      <dgm:prSet>
        <dgm:style>
          <a:lnRef idx="1">
            <a:schemeClr val="accent1"/>
          </a:lnRef>
          <a:fillRef idx="2">
            <a:schemeClr val="accent1"/>
          </a:fillRef>
          <a:effectRef idx="1">
            <a:schemeClr val="accent1"/>
          </a:effectRef>
          <a:fontRef idx="minor">
            <a:schemeClr val="dk1"/>
          </a:fontRef>
        </dgm:style>
      </dgm:prSet>
      <dgm:spPr/>
      <dgm:t>
        <a:bodyPr/>
        <a:lstStyle/>
        <a:p>
          <a:r>
            <a:rPr lang="en-GB" dirty="0"/>
            <a:t>Risk Management</a:t>
          </a:r>
        </a:p>
      </dgm:t>
    </dgm:pt>
    <dgm:pt modelId="{056B1726-6849-460D-86B7-2FFE90BF07B4}" type="parTrans" cxnId="{F8789729-D495-4AA2-BF64-739DFF7C519C}">
      <dgm:prSet/>
      <dgm:spPr/>
      <dgm:t>
        <a:bodyPr/>
        <a:lstStyle/>
        <a:p>
          <a:endParaRPr lang="en-GB"/>
        </a:p>
      </dgm:t>
    </dgm:pt>
    <dgm:pt modelId="{C5FCAD78-C256-425F-8C19-CD8B557AEC9C}" type="sibTrans" cxnId="{F8789729-D495-4AA2-BF64-739DFF7C519C}">
      <dgm:prSet/>
      <dgm:spPr/>
      <dgm:t>
        <a:bodyPr/>
        <a:lstStyle/>
        <a:p>
          <a:endParaRPr lang="en-GB"/>
        </a:p>
      </dgm:t>
    </dgm:pt>
    <dgm:pt modelId="{2E039A80-CC87-40D8-8479-6EB14E7F214F}">
      <dgm:prSet>
        <dgm:style>
          <a:lnRef idx="1">
            <a:schemeClr val="accent6"/>
          </a:lnRef>
          <a:fillRef idx="2">
            <a:schemeClr val="accent6"/>
          </a:fillRef>
          <a:effectRef idx="1">
            <a:schemeClr val="accent6"/>
          </a:effectRef>
          <a:fontRef idx="minor">
            <a:schemeClr val="dk1"/>
          </a:fontRef>
        </dgm:style>
      </dgm:prSet>
      <dgm:spPr/>
      <dgm:t>
        <a:bodyPr/>
        <a:lstStyle/>
        <a:p>
          <a:r>
            <a:rPr lang="en-GB" dirty="0"/>
            <a:t>Actuary</a:t>
          </a:r>
        </a:p>
      </dgm:t>
    </dgm:pt>
    <dgm:pt modelId="{6D432BEB-CE54-4E62-A4C3-56D2F7485BB3}" type="parTrans" cxnId="{2E2ED0FB-AF58-4742-A7A5-7DC6EA83D652}">
      <dgm:prSet/>
      <dgm:spPr/>
      <dgm:t>
        <a:bodyPr/>
        <a:lstStyle/>
        <a:p>
          <a:endParaRPr lang="en-GB"/>
        </a:p>
      </dgm:t>
    </dgm:pt>
    <dgm:pt modelId="{AC2F2690-3CDD-42F8-A54D-C95C5F3AF536}" type="sibTrans" cxnId="{2E2ED0FB-AF58-4742-A7A5-7DC6EA83D652}">
      <dgm:prSet/>
      <dgm:spPr/>
      <dgm:t>
        <a:bodyPr/>
        <a:lstStyle/>
        <a:p>
          <a:endParaRPr lang="en-GB"/>
        </a:p>
      </dgm:t>
    </dgm:pt>
    <dgm:pt modelId="{028FCDCB-080B-4F68-B9CA-FB2FDB05C449}">
      <dgm:prSet>
        <dgm:style>
          <a:lnRef idx="1">
            <a:schemeClr val="accent5"/>
          </a:lnRef>
          <a:fillRef idx="2">
            <a:schemeClr val="accent5"/>
          </a:fillRef>
          <a:effectRef idx="1">
            <a:schemeClr val="accent5"/>
          </a:effectRef>
          <a:fontRef idx="minor">
            <a:schemeClr val="dk1"/>
          </a:fontRef>
        </dgm:style>
      </dgm:prSet>
      <dgm:spPr/>
      <dgm:t>
        <a:bodyPr/>
        <a:lstStyle/>
        <a:p>
          <a:r>
            <a:rPr lang="en-GB" dirty="0"/>
            <a:t>Cryptographer</a:t>
          </a:r>
        </a:p>
      </dgm:t>
    </dgm:pt>
    <dgm:pt modelId="{37DD4F73-501E-4A64-B9CC-E69151FFB7ED}" type="parTrans" cxnId="{5D631F3A-6FCA-4EBF-808B-795F3F8477E5}">
      <dgm:prSet/>
      <dgm:spPr/>
      <dgm:t>
        <a:bodyPr/>
        <a:lstStyle/>
        <a:p>
          <a:endParaRPr lang="en-GB"/>
        </a:p>
      </dgm:t>
    </dgm:pt>
    <dgm:pt modelId="{83D0D069-90C9-4F95-A78A-536A7799F98F}" type="sibTrans" cxnId="{5D631F3A-6FCA-4EBF-808B-795F3F8477E5}">
      <dgm:prSet/>
      <dgm:spPr/>
      <dgm:t>
        <a:bodyPr/>
        <a:lstStyle/>
        <a:p>
          <a:endParaRPr lang="en-GB"/>
        </a:p>
      </dgm:t>
    </dgm:pt>
    <dgm:pt modelId="{A46084F7-CBCA-4459-9893-83BAB1AB8DA3}">
      <dgm:prSet>
        <dgm:style>
          <a:lnRef idx="1">
            <a:schemeClr val="accent6"/>
          </a:lnRef>
          <a:fillRef idx="2">
            <a:schemeClr val="accent6"/>
          </a:fillRef>
          <a:effectRef idx="1">
            <a:schemeClr val="accent6"/>
          </a:effectRef>
          <a:fontRef idx="minor">
            <a:schemeClr val="dk1"/>
          </a:fontRef>
        </dgm:style>
      </dgm:prSet>
      <dgm:spPr/>
      <dgm:t>
        <a:bodyPr/>
        <a:lstStyle/>
        <a:p>
          <a:r>
            <a:rPr lang="en-GB" dirty="0"/>
            <a:t>Teacher</a:t>
          </a:r>
        </a:p>
      </dgm:t>
    </dgm:pt>
    <dgm:pt modelId="{23246982-080F-4D86-9A50-86914FFF8F80}" type="parTrans" cxnId="{796F1151-6359-4E91-AAAC-AA39DAEA5288}">
      <dgm:prSet/>
      <dgm:spPr/>
      <dgm:t>
        <a:bodyPr/>
        <a:lstStyle/>
        <a:p>
          <a:endParaRPr lang="en-GB"/>
        </a:p>
      </dgm:t>
    </dgm:pt>
    <dgm:pt modelId="{D4DF9D94-3350-482F-9F60-8FE0B121FA67}" type="sibTrans" cxnId="{796F1151-6359-4E91-AAAC-AA39DAEA5288}">
      <dgm:prSet/>
      <dgm:spPr/>
      <dgm:t>
        <a:bodyPr/>
        <a:lstStyle/>
        <a:p>
          <a:endParaRPr lang="en-GB"/>
        </a:p>
      </dgm:t>
    </dgm:pt>
    <dgm:pt modelId="{5B7242A4-C9C1-4308-8D12-3549C13CAFE3}">
      <dgm:prSet>
        <dgm:style>
          <a:lnRef idx="1">
            <a:schemeClr val="accent2"/>
          </a:lnRef>
          <a:fillRef idx="2">
            <a:schemeClr val="accent2"/>
          </a:fillRef>
          <a:effectRef idx="1">
            <a:schemeClr val="accent2"/>
          </a:effectRef>
          <a:fontRef idx="minor">
            <a:schemeClr val="dk1"/>
          </a:fontRef>
        </dgm:style>
      </dgm:prSet>
      <dgm:spPr/>
      <dgm:t>
        <a:bodyPr/>
        <a:lstStyle/>
        <a:p>
          <a:r>
            <a:rPr lang="en-GB" dirty="0"/>
            <a:t>Further Study</a:t>
          </a:r>
        </a:p>
      </dgm:t>
    </dgm:pt>
    <dgm:pt modelId="{C0DAB6BE-3683-44E9-A2E4-3FA9C7DA5D40}" type="parTrans" cxnId="{BD0FEC6E-39EA-485A-8206-8F429355665D}">
      <dgm:prSet/>
      <dgm:spPr/>
      <dgm:t>
        <a:bodyPr/>
        <a:lstStyle/>
        <a:p>
          <a:endParaRPr lang="en-GB"/>
        </a:p>
      </dgm:t>
    </dgm:pt>
    <dgm:pt modelId="{143808E3-96BE-4D44-B654-8F2BE7F2A9B8}" type="sibTrans" cxnId="{BD0FEC6E-39EA-485A-8206-8F429355665D}">
      <dgm:prSet/>
      <dgm:spPr/>
      <dgm:t>
        <a:bodyPr/>
        <a:lstStyle/>
        <a:p>
          <a:endParaRPr lang="en-GB"/>
        </a:p>
      </dgm:t>
    </dgm:pt>
    <dgm:pt modelId="{862B8CD8-D631-43D5-849A-665A5EBCD6A2}">
      <dgm:prSet>
        <dgm:style>
          <a:lnRef idx="1">
            <a:schemeClr val="accent2"/>
          </a:lnRef>
          <a:fillRef idx="2">
            <a:schemeClr val="accent2"/>
          </a:fillRef>
          <a:effectRef idx="1">
            <a:schemeClr val="accent2"/>
          </a:effectRef>
          <a:fontRef idx="minor">
            <a:schemeClr val="dk1"/>
          </a:fontRef>
        </dgm:style>
      </dgm:prSet>
      <dgm:spPr/>
      <dgm:t>
        <a:bodyPr/>
        <a:lstStyle/>
        <a:p>
          <a:r>
            <a:rPr lang="en-GB" dirty="0"/>
            <a:t>Sports Betting Analyst</a:t>
          </a:r>
        </a:p>
      </dgm:t>
    </dgm:pt>
    <dgm:pt modelId="{7BC06569-2F0D-4679-BD1D-E363C7E57396}" type="parTrans" cxnId="{F36A005C-BF0E-4EEC-A18D-7E1602ACBA40}">
      <dgm:prSet/>
      <dgm:spPr/>
      <dgm:t>
        <a:bodyPr/>
        <a:lstStyle/>
        <a:p>
          <a:endParaRPr lang="en-GB"/>
        </a:p>
      </dgm:t>
    </dgm:pt>
    <dgm:pt modelId="{255A9C6B-FB17-4090-913B-3EEFAC98464C}" type="sibTrans" cxnId="{F36A005C-BF0E-4EEC-A18D-7E1602ACBA40}">
      <dgm:prSet/>
      <dgm:spPr/>
      <dgm:t>
        <a:bodyPr/>
        <a:lstStyle/>
        <a:p>
          <a:endParaRPr lang="en-GB"/>
        </a:p>
      </dgm:t>
    </dgm:pt>
    <dgm:pt modelId="{A44DE1F1-697E-48E1-A720-5B6461DCA487}" type="pres">
      <dgm:prSet presAssocID="{C064FA7D-CE59-4664-82FE-3FEF0A464982}" presName="diagram" presStyleCnt="0">
        <dgm:presLayoutVars>
          <dgm:dir/>
          <dgm:resizeHandles val="exact"/>
        </dgm:presLayoutVars>
      </dgm:prSet>
      <dgm:spPr/>
      <dgm:t>
        <a:bodyPr/>
        <a:lstStyle/>
        <a:p>
          <a:endParaRPr lang="en-GB"/>
        </a:p>
      </dgm:t>
    </dgm:pt>
    <dgm:pt modelId="{58655C6B-C8EE-40BE-B504-B5D301D82E25}" type="pres">
      <dgm:prSet presAssocID="{D6A90E65-F917-465D-B929-F8C2EB51ACCA}" presName="node" presStyleLbl="node1" presStyleIdx="0" presStyleCnt="15">
        <dgm:presLayoutVars>
          <dgm:bulletEnabled val="1"/>
        </dgm:presLayoutVars>
      </dgm:prSet>
      <dgm:spPr/>
      <dgm:t>
        <a:bodyPr/>
        <a:lstStyle/>
        <a:p>
          <a:endParaRPr lang="en-GB"/>
        </a:p>
      </dgm:t>
    </dgm:pt>
    <dgm:pt modelId="{0C3C754D-7229-40BA-A260-E3D1134A9147}" type="pres">
      <dgm:prSet presAssocID="{3E10F35F-3871-4A80-80DF-5BD87CF7455D}" presName="sibTrans" presStyleCnt="0"/>
      <dgm:spPr/>
    </dgm:pt>
    <dgm:pt modelId="{007F4789-14A9-4F1C-A0B9-F35101FD8B60}" type="pres">
      <dgm:prSet presAssocID="{3F36355F-BB26-4DC2-916F-E949E7F84EF3}" presName="node" presStyleLbl="node1" presStyleIdx="1" presStyleCnt="15">
        <dgm:presLayoutVars>
          <dgm:bulletEnabled val="1"/>
        </dgm:presLayoutVars>
      </dgm:prSet>
      <dgm:spPr/>
      <dgm:t>
        <a:bodyPr/>
        <a:lstStyle/>
        <a:p>
          <a:endParaRPr lang="en-GB"/>
        </a:p>
      </dgm:t>
    </dgm:pt>
    <dgm:pt modelId="{D2B83792-20FC-4587-86B5-967F32E7BBFD}" type="pres">
      <dgm:prSet presAssocID="{4BB3685D-A4F3-4AD3-AB31-010CB7875DD5}" presName="sibTrans" presStyleCnt="0"/>
      <dgm:spPr/>
    </dgm:pt>
    <dgm:pt modelId="{400CE8EF-1537-4479-BB63-ED5B3BF26DA4}" type="pres">
      <dgm:prSet presAssocID="{C3DE3B1D-8422-4687-9901-C381B2D67F71}" presName="node" presStyleLbl="node1" presStyleIdx="2" presStyleCnt="15" custLinFactX="8346" custLinFactY="100000" custLinFactNeighborX="100000" custLinFactNeighborY="132711">
        <dgm:presLayoutVars>
          <dgm:bulletEnabled val="1"/>
        </dgm:presLayoutVars>
      </dgm:prSet>
      <dgm:spPr/>
      <dgm:t>
        <a:bodyPr/>
        <a:lstStyle/>
        <a:p>
          <a:endParaRPr lang="en-GB"/>
        </a:p>
      </dgm:t>
    </dgm:pt>
    <dgm:pt modelId="{EE22485F-CB5B-4896-9AA7-9B2CC4FD876D}" type="pres">
      <dgm:prSet presAssocID="{C057336A-5696-41E8-85F8-5A30A2496C93}" presName="sibTrans" presStyleCnt="0"/>
      <dgm:spPr/>
    </dgm:pt>
    <dgm:pt modelId="{B62D5D28-DE7F-4DF0-A572-58D4A1769D03}" type="pres">
      <dgm:prSet presAssocID="{E2B4557E-BB39-4146-8D3A-D0ED5AAD405F}" presName="node" presStyleLbl="node1" presStyleIdx="3" presStyleCnt="15">
        <dgm:presLayoutVars>
          <dgm:bulletEnabled val="1"/>
        </dgm:presLayoutVars>
      </dgm:prSet>
      <dgm:spPr/>
      <dgm:t>
        <a:bodyPr/>
        <a:lstStyle/>
        <a:p>
          <a:endParaRPr lang="en-GB"/>
        </a:p>
      </dgm:t>
    </dgm:pt>
    <dgm:pt modelId="{C1280D0A-C029-4565-842C-85F941DAE220}" type="pres">
      <dgm:prSet presAssocID="{0D65996D-6798-499A-A0E6-7DB1E4B35671}" presName="sibTrans" presStyleCnt="0"/>
      <dgm:spPr/>
    </dgm:pt>
    <dgm:pt modelId="{5432471C-A0D1-4AA6-96DF-2396A5F72484}" type="pres">
      <dgm:prSet presAssocID="{F5DD4C71-70A9-4E0C-98FF-FE7CC5AF20F2}" presName="node" presStyleLbl="node1" presStyleIdx="4" presStyleCnt="15" custLinFactNeighborX="-126" custLinFactNeighborY="385">
        <dgm:presLayoutVars>
          <dgm:bulletEnabled val="1"/>
        </dgm:presLayoutVars>
      </dgm:prSet>
      <dgm:spPr/>
      <dgm:t>
        <a:bodyPr/>
        <a:lstStyle/>
        <a:p>
          <a:endParaRPr lang="en-GB"/>
        </a:p>
      </dgm:t>
    </dgm:pt>
    <dgm:pt modelId="{59ACC3A4-AB5B-4E70-92A8-97F0A395223A}" type="pres">
      <dgm:prSet presAssocID="{04E4EFD5-B657-481C-AF04-FD91D0C690E7}" presName="sibTrans" presStyleCnt="0"/>
      <dgm:spPr/>
    </dgm:pt>
    <dgm:pt modelId="{CAC74013-8406-4D02-9B6F-764597E5A8CC}" type="pres">
      <dgm:prSet presAssocID="{55B2B8C4-35A6-4B2C-981D-B035482BD3E0}" presName="node" presStyleLbl="node1" presStyleIdx="5" presStyleCnt="15">
        <dgm:presLayoutVars>
          <dgm:bulletEnabled val="1"/>
        </dgm:presLayoutVars>
      </dgm:prSet>
      <dgm:spPr/>
      <dgm:t>
        <a:bodyPr/>
        <a:lstStyle/>
        <a:p>
          <a:endParaRPr lang="en-GB"/>
        </a:p>
      </dgm:t>
    </dgm:pt>
    <dgm:pt modelId="{5D335075-CA51-46CA-A6A6-B4968FAB6B71}" type="pres">
      <dgm:prSet presAssocID="{01AC7342-C708-43EE-A9AC-46D6C9FF3055}" presName="sibTrans" presStyleCnt="0"/>
      <dgm:spPr/>
    </dgm:pt>
    <dgm:pt modelId="{3062F3BD-93B7-4E68-B076-1F0787C6078C}" type="pres">
      <dgm:prSet presAssocID="{54CADDFD-9D89-4A45-BA67-1893D342AA4A}" presName="node" presStyleLbl="node1" presStyleIdx="6" presStyleCnt="15">
        <dgm:presLayoutVars>
          <dgm:bulletEnabled val="1"/>
        </dgm:presLayoutVars>
      </dgm:prSet>
      <dgm:spPr/>
      <dgm:t>
        <a:bodyPr/>
        <a:lstStyle/>
        <a:p>
          <a:endParaRPr lang="en-GB"/>
        </a:p>
      </dgm:t>
    </dgm:pt>
    <dgm:pt modelId="{7B7D3B7D-3732-4254-A5A7-CE9F0C692822}" type="pres">
      <dgm:prSet presAssocID="{CAB230B0-08D4-40E2-A649-405897CD4103}" presName="sibTrans" presStyleCnt="0"/>
      <dgm:spPr/>
    </dgm:pt>
    <dgm:pt modelId="{FEEF13A0-7123-4579-90B5-320D1DFD28B0}" type="pres">
      <dgm:prSet presAssocID="{78C1A747-E216-4C14-87FE-8A836E7BD8DF}" presName="node" presStyleLbl="node1" presStyleIdx="7" presStyleCnt="15" custLinFactX="-12687" custLinFactY="-15274" custLinFactNeighborX="-100000" custLinFactNeighborY="-100000">
        <dgm:presLayoutVars>
          <dgm:bulletEnabled val="1"/>
        </dgm:presLayoutVars>
      </dgm:prSet>
      <dgm:spPr/>
      <dgm:t>
        <a:bodyPr/>
        <a:lstStyle/>
        <a:p>
          <a:endParaRPr lang="en-GB"/>
        </a:p>
      </dgm:t>
    </dgm:pt>
    <dgm:pt modelId="{4D3813A4-D0AD-47F2-98A3-FBF870008ECC}" type="pres">
      <dgm:prSet presAssocID="{20C40911-93FD-487C-8EAC-20692C6A0894}" presName="sibTrans" presStyleCnt="0"/>
      <dgm:spPr/>
    </dgm:pt>
    <dgm:pt modelId="{C2C7E688-1966-4170-821A-C940EB6616F1}" type="pres">
      <dgm:prSet presAssocID="{6571F7DF-D726-471C-B09D-461C3014FA8F}" presName="node" presStyleLbl="node1" presStyleIdx="8" presStyleCnt="15">
        <dgm:presLayoutVars>
          <dgm:bulletEnabled val="1"/>
        </dgm:presLayoutVars>
      </dgm:prSet>
      <dgm:spPr/>
      <dgm:t>
        <a:bodyPr/>
        <a:lstStyle/>
        <a:p>
          <a:endParaRPr lang="en-GB"/>
        </a:p>
      </dgm:t>
    </dgm:pt>
    <dgm:pt modelId="{7148043C-0A45-42EC-8FB7-04D2150D5049}" type="pres">
      <dgm:prSet presAssocID="{C5FCAD78-C256-425F-8C19-CD8B557AEC9C}" presName="sibTrans" presStyleCnt="0"/>
      <dgm:spPr/>
    </dgm:pt>
    <dgm:pt modelId="{7BF1DC29-BFA9-4067-A84F-A3C1B88CD099}" type="pres">
      <dgm:prSet presAssocID="{11971C80-62D5-4476-A129-5A42D2B3C663}" presName="node" presStyleLbl="node1" presStyleIdx="9" presStyleCnt="15">
        <dgm:presLayoutVars>
          <dgm:bulletEnabled val="1"/>
        </dgm:presLayoutVars>
      </dgm:prSet>
      <dgm:spPr/>
      <dgm:t>
        <a:bodyPr/>
        <a:lstStyle/>
        <a:p>
          <a:endParaRPr lang="en-GB"/>
        </a:p>
      </dgm:t>
    </dgm:pt>
    <dgm:pt modelId="{196EADBA-B6C3-40C1-8751-108F3D694D12}" type="pres">
      <dgm:prSet presAssocID="{AAD85F3D-C47A-451E-AD48-0CA66785818D}" presName="sibTrans" presStyleCnt="0"/>
      <dgm:spPr/>
    </dgm:pt>
    <dgm:pt modelId="{CCB5DA3B-68D0-420F-AC88-8A8E812D0FC2}" type="pres">
      <dgm:prSet presAssocID="{2E039A80-CC87-40D8-8479-6EB14E7F214F}" presName="node" presStyleLbl="node1" presStyleIdx="10" presStyleCnt="15">
        <dgm:presLayoutVars>
          <dgm:bulletEnabled val="1"/>
        </dgm:presLayoutVars>
      </dgm:prSet>
      <dgm:spPr/>
      <dgm:t>
        <a:bodyPr/>
        <a:lstStyle/>
        <a:p>
          <a:endParaRPr lang="en-GB"/>
        </a:p>
      </dgm:t>
    </dgm:pt>
    <dgm:pt modelId="{56D9824B-55AE-4E95-BE75-8155AD304796}" type="pres">
      <dgm:prSet presAssocID="{AC2F2690-3CDD-42F8-A54D-C95C5F3AF536}" presName="sibTrans" presStyleCnt="0"/>
      <dgm:spPr/>
    </dgm:pt>
    <dgm:pt modelId="{184E35F2-3E56-4780-83B9-87285B8212EC}" type="pres">
      <dgm:prSet presAssocID="{028FCDCB-080B-4F68-B9CA-FB2FDB05C449}" presName="node" presStyleLbl="node1" presStyleIdx="11" presStyleCnt="15" custLinFactY="-16282" custLinFactNeighborX="-1654" custLinFactNeighborY="-100000">
        <dgm:presLayoutVars>
          <dgm:bulletEnabled val="1"/>
        </dgm:presLayoutVars>
      </dgm:prSet>
      <dgm:spPr/>
      <dgm:t>
        <a:bodyPr/>
        <a:lstStyle/>
        <a:p>
          <a:endParaRPr lang="en-GB"/>
        </a:p>
      </dgm:t>
    </dgm:pt>
    <dgm:pt modelId="{60290799-B655-4E3C-9E86-BF9C70673E9F}" type="pres">
      <dgm:prSet presAssocID="{83D0D069-90C9-4F95-A78A-536A7799F98F}" presName="sibTrans" presStyleCnt="0"/>
      <dgm:spPr/>
    </dgm:pt>
    <dgm:pt modelId="{9840E081-23C5-4B20-8AEC-47FD8572A032}" type="pres">
      <dgm:prSet presAssocID="{A46084F7-CBCA-4459-9893-83BAB1AB8DA3}" presName="node" presStyleLbl="node1" presStyleIdx="12" presStyleCnt="15" custLinFactNeighborX="390" custLinFactNeighborY="-1630">
        <dgm:presLayoutVars>
          <dgm:bulletEnabled val="1"/>
        </dgm:presLayoutVars>
      </dgm:prSet>
      <dgm:spPr/>
      <dgm:t>
        <a:bodyPr/>
        <a:lstStyle/>
        <a:p>
          <a:endParaRPr lang="en-GB"/>
        </a:p>
      </dgm:t>
    </dgm:pt>
    <dgm:pt modelId="{69AAB43B-F234-4EEF-BA81-9A360811A45A}" type="pres">
      <dgm:prSet presAssocID="{D4DF9D94-3350-482F-9F60-8FE0B121FA67}" presName="sibTrans" presStyleCnt="0"/>
      <dgm:spPr/>
    </dgm:pt>
    <dgm:pt modelId="{F61CC53D-1B55-4EA2-A1C9-1710779AFC42}" type="pres">
      <dgm:prSet presAssocID="{5B7242A4-C9C1-4308-8D12-3549C13CAFE3}" presName="node" presStyleLbl="node1" presStyleIdx="13" presStyleCnt="15" custLinFactNeighborX="1423" custLinFactNeighborY="-1630">
        <dgm:presLayoutVars>
          <dgm:bulletEnabled val="1"/>
        </dgm:presLayoutVars>
      </dgm:prSet>
      <dgm:spPr/>
      <dgm:t>
        <a:bodyPr/>
        <a:lstStyle/>
        <a:p>
          <a:endParaRPr lang="en-GB"/>
        </a:p>
      </dgm:t>
    </dgm:pt>
    <dgm:pt modelId="{E098F05E-F716-42D5-87F6-B88EBFFE802D}" type="pres">
      <dgm:prSet presAssocID="{143808E3-96BE-4D44-B654-8F2BE7F2A9B8}" presName="sibTrans" presStyleCnt="0"/>
      <dgm:spPr/>
    </dgm:pt>
    <dgm:pt modelId="{0F955B09-9590-4B68-8F3E-5937DAD23AEB}" type="pres">
      <dgm:prSet presAssocID="{862B8CD8-D631-43D5-849A-665A5EBCD6A2}" presName="node" presStyleLbl="node1" presStyleIdx="14" presStyleCnt="15" custLinFactNeighborX="-2170" custLinFactNeighborY="-1630">
        <dgm:presLayoutVars>
          <dgm:bulletEnabled val="1"/>
        </dgm:presLayoutVars>
      </dgm:prSet>
      <dgm:spPr/>
      <dgm:t>
        <a:bodyPr/>
        <a:lstStyle/>
        <a:p>
          <a:endParaRPr lang="en-GB"/>
        </a:p>
      </dgm:t>
    </dgm:pt>
  </dgm:ptLst>
  <dgm:cxnLst>
    <dgm:cxn modelId="{68CEB95D-F50C-485C-A776-F07691872F8A}" srcId="{C064FA7D-CE59-4664-82FE-3FEF0A464982}" destId="{C3DE3B1D-8422-4687-9901-C381B2D67F71}" srcOrd="2" destOrd="0" parTransId="{138F8C4E-B9EB-45A9-AD3D-A6B437D7D76A}" sibTransId="{C057336A-5696-41E8-85F8-5A30A2496C93}"/>
    <dgm:cxn modelId="{2E2ED0FB-AF58-4742-A7A5-7DC6EA83D652}" srcId="{C064FA7D-CE59-4664-82FE-3FEF0A464982}" destId="{2E039A80-CC87-40D8-8479-6EB14E7F214F}" srcOrd="10" destOrd="0" parTransId="{6D432BEB-CE54-4E62-A4C3-56D2F7485BB3}" sibTransId="{AC2F2690-3CDD-42F8-A54D-C95C5F3AF536}"/>
    <dgm:cxn modelId="{2F358A44-56F8-4B4E-B9D7-9FFCBE842D17}" srcId="{C064FA7D-CE59-4664-82FE-3FEF0A464982}" destId="{55B2B8C4-35A6-4B2C-981D-B035482BD3E0}" srcOrd="5" destOrd="0" parTransId="{C3FDE467-34AA-4F65-B566-039C473263AD}" sibTransId="{01AC7342-C708-43EE-A9AC-46D6C9FF3055}"/>
    <dgm:cxn modelId="{5081E5C1-DC8E-4F68-9117-182190017A57}" type="presOf" srcId="{D6A90E65-F917-465D-B929-F8C2EB51ACCA}" destId="{58655C6B-C8EE-40BE-B504-B5D301D82E25}" srcOrd="0" destOrd="0" presId="urn:microsoft.com/office/officeart/2005/8/layout/default#1"/>
    <dgm:cxn modelId="{E5D6004F-06F4-4672-8E74-93FC307939FC}" type="presOf" srcId="{55B2B8C4-35A6-4B2C-981D-B035482BD3E0}" destId="{CAC74013-8406-4D02-9B6F-764597E5A8CC}" srcOrd="0" destOrd="0" presId="urn:microsoft.com/office/officeart/2005/8/layout/default#1"/>
    <dgm:cxn modelId="{C4ED6BEB-C9ED-4285-A90D-EFCAF3820E42}" type="presOf" srcId="{54CADDFD-9D89-4A45-BA67-1893D342AA4A}" destId="{3062F3BD-93B7-4E68-B076-1F0787C6078C}" srcOrd="0" destOrd="0" presId="urn:microsoft.com/office/officeart/2005/8/layout/default#1"/>
    <dgm:cxn modelId="{4E6DB01A-48CA-466F-A6A4-032D613A6B8F}" type="presOf" srcId="{2E039A80-CC87-40D8-8479-6EB14E7F214F}" destId="{CCB5DA3B-68D0-420F-AC88-8A8E812D0FC2}" srcOrd="0" destOrd="0" presId="urn:microsoft.com/office/officeart/2005/8/layout/default#1"/>
    <dgm:cxn modelId="{F36A005C-BF0E-4EEC-A18D-7E1602ACBA40}" srcId="{C064FA7D-CE59-4664-82FE-3FEF0A464982}" destId="{862B8CD8-D631-43D5-849A-665A5EBCD6A2}" srcOrd="14" destOrd="0" parTransId="{7BC06569-2F0D-4679-BD1D-E363C7E57396}" sibTransId="{255A9C6B-FB17-4090-913B-3EEFAC98464C}"/>
    <dgm:cxn modelId="{97D81930-E213-484F-A13E-435B865FAFE9}" type="presOf" srcId="{78C1A747-E216-4C14-87FE-8A836E7BD8DF}" destId="{FEEF13A0-7123-4579-90B5-320D1DFD28B0}" srcOrd="0" destOrd="0" presId="urn:microsoft.com/office/officeart/2005/8/layout/default#1"/>
    <dgm:cxn modelId="{0DB5D23E-8FCA-44B9-BB2C-7679F3374C37}" type="presOf" srcId="{862B8CD8-D631-43D5-849A-665A5EBCD6A2}" destId="{0F955B09-9590-4B68-8F3E-5937DAD23AEB}" srcOrd="0" destOrd="0" presId="urn:microsoft.com/office/officeart/2005/8/layout/default#1"/>
    <dgm:cxn modelId="{80E5F696-1EA0-4E9D-9311-444C97D77E5F}" srcId="{C064FA7D-CE59-4664-82FE-3FEF0A464982}" destId="{11971C80-62D5-4476-A129-5A42D2B3C663}" srcOrd="9" destOrd="0" parTransId="{ED478FEB-887E-4CC3-AB95-856DACDAD24C}" sibTransId="{AAD85F3D-C47A-451E-AD48-0CA66785818D}"/>
    <dgm:cxn modelId="{A52C8055-A68F-4C83-A66A-05262507358E}" type="presOf" srcId="{6571F7DF-D726-471C-B09D-461C3014FA8F}" destId="{C2C7E688-1966-4170-821A-C940EB6616F1}" srcOrd="0" destOrd="0" presId="urn:microsoft.com/office/officeart/2005/8/layout/default#1"/>
    <dgm:cxn modelId="{66C44BA6-8516-437C-ADD5-AD853C09597A}" type="presOf" srcId="{C3DE3B1D-8422-4687-9901-C381B2D67F71}" destId="{400CE8EF-1537-4479-BB63-ED5B3BF26DA4}" srcOrd="0" destOrd="0" presId="urn:microsoft.com/office/officeart/2005/8/layout/default#1"/>
    <dgm:cxn modelId="{A74813AD-94BB-4C57-AE75-8975DCD19195}" type="presOf" srcId="{A46084F7-CBCA-4459-9893-83BAB1AB8DA3}" destId="{9840E081-23C5-4B20-8AEC-47FD8572A032}" srcOrd="0" destOrd="0" presId="urn:microsoft.com/office/officeart/2005/8/layout/default#1"/>
    <dgm:cxn modelId="{C196A527-0243-4846-A2E9-2BDD4C4EFC49}" type="presOf" srcId="{F5DD4C71-70A9-4E0C-98FF-FE7CC5AF20F2}" destId="{5432471C-A0D1-4AA6-96DF-2396A5F72484}" srcOrd="0" destOrd="0" presId="urn:microsoft.com/office/officeart/2005/8/layout/default#1"/>
    <dgm:cxn modelId="{BD0FEC6E-39EA-485A-8206-8F429355665D}" srcId="{C064FA7D-CE59-4664-82FE-3FEF0A464982}" destId="{5B7242A4-C9C1-4308-8D12-3549C13CAFE3}" srcOrd="13" destOrd="0" parTransId="{C0DAB6BE-3683-44E9-A2E4-3FA9C7DA5D40}" sibTransId="{143808E3-96BE-4D44-B654-8F2BE7F2A9B8}"/>
    <dgm:cxn modelId="{FD4692F6-06B7-47AA-B3FF-B9DCCB40FFC6}" srcId="{C064FA7D-CE59-4664-82FE-3FEF0A464982}" destId="{D6A90E65-F917-465D-B929-F8C2EB51ACCA}" srcOrd="0" destOrd="0" parTransId="{2FE899E5-1100-4A09-AE18-091CB2AD561D}" sibTransId="{3E10F35F-3871-4A80-80DF-5BD87CF7455D}"/>
    <dgm:cxn modelId="{645DDE68-E1A9-4527-B516-A70232B4E541}" type="presOf" srcId="{028FCDCB-080B-4F68-B9CA-FB2FDB05C449}" destId="{184E35F2-3E56-4780-83B9-87285B8212EC}" srcOrd="0" destOrd="0" presId="urn:microsoft.com/office/officeart/2005/8/layout/default#1"/>
    <dgm:cxn modelId="{2AD51641-AE88-415B-ABBB-526D441415A6}" type="presOf" srcId="{5B7242A4-C9C1-4308-8D12-3549C13CAFE3}" destId="{F61CC53D-1B55-4EA2-A1C9-1710779AFC42}" srcOrd="0" destOrd="0" presId="urn:microsoft.com/office/officeart/2005/8/layout/default#1"/>
    <dgm:cxn modelId="{0AB9AA2C-91CA-4843-9010-D219D5C587F6}" type="presOf" srcId="{E2B4557E-BB39-4146-8D3A-D0ED5AAD405F}" destId="{B62D5D28-DE7F-4DF0-A572-58D4A1769D03}" srcOrd="0" destOrd="0" presId="urn:microsoft.com/office/officeart/2005/8/layout/default#1"/>
    <dgm:cxn modelId="{55E475BD-1D20-4336-8077-DE24FA915860}" type="presOf" srcId="{C064FA7D-CE59-4664-82FE-3FEF0A464982}" destId="{A44DE1F1-697E-48E1-A720-5B6461DCA487}" srcOrd="0" destOrd="0" presId="urn:microsoft.com/office/officeart/2005/8/layout/default#1"/>
    <dgm:cxn modelId="{F8789729-D495-4AA2-BF64-739DFF7C519C}" srcId="{C064FA7D-CE59-4664-82FE-3FEF0A464982}" destId="{6571F7DF-D726-471C-B09D-461C3014FA8F}" srcOrd="8" destOrd="0" parTransId="{056B1726-6849-460D-86B7-2FFE90BF07B4}" sibTransId="{C5FCAD78-C256-425F-8C19-CD8B557AEC9C}"/>
    <dgm:cxn modelId="{17762B85-C8ED-4926-BEC8-657D819845F9}" srcId="{C064FA7D-CE59-4664-82FE-3FEF0A464982}" destId="{3F36355F-BB26-4DC2-916F-E949E7F84EF3}" srcOrd="1" destOrd="0" parTransId="{CB893DB0-5352-46CF-8C8A-07A107E37342}" sibTransId="{4BB3685D-A4F3-4AD3-AB31-010CB7875DD5}"/>
    <dgm:cxn modelId="{5D631F3A-6FCA-4EBF-808B-795F3F8477E5}" srcId="{C064FA7D-CE59-4664-82FE-3FEF0A464982}" destId="{028FCDCB-080B-4F68-B9CA-FB2FDB05C449}" srcOrd="11" destOrd="0" parTransId="{37DD4F73-501E-4A64-B9CC-E69151FFB7ED}" sibTransId="{83D0D069-90C9-4F95-A78A-536A7799F98F}"/>
    <dgm:cxn modelId="{F5A977F2-A5FA-469C-A093-E51DA802A34A}" type="presOf" srcId="{3F36355F-BB26-4DC2-916F-E949E7F84EF3}" destId="{007F4789-14A9-4F1C-A0B9-F35101FD8B60}" srcOrd="0" destOrd="0" presId="urn:microsoft.com/office/officeart/2005/8/layout/default#1"/>
    <dgm:cxn modelId="{67AA3328-1CA7-42F8-84EA-6F7F2213E7AB}" srcId="{C064FA7D-CE59-4664-82FE-3FEF0A464982}" destId="{78C1A747-E216-4C14-87FE-8A836E7BD8DF}" srcOrd="7" destOrd="0" parTransId="{0E0B800C-CB2D-4E8A-916A-4C284D24D98C}" sibTransId="{20C40911-93FD-487C-8EAC-20692C6A0894}"/>
    <dgm:cxn modelId="{656FFF53-0083-4124-B6D4-DAE1B8C92CD4}" srcId="{C064FA7D-CE59-4664-82FE-3FEF0A464982}" destId="{54CADDFD-9D89-4A45-BA67-1893D342AA4A}" srcOrd="6" destOrd="0" parTransId="{BA934E94-0D71-498B-813E-F7B107DFA1D2}" sibTransId="{CAB230B0-08D4-40E2-A649-405897CD4103}"/>
    <dgm:cxn modelId="{D3252331-CF52-4743-92D7-488F1E7276A2}" type="presOf" srcId="{11971C80-62D5-4476-A129-5A42D2B3C663}" destId="{7BF1DC29-BFA9-4067-A84F-A3C1B88CD099}" srcOrd="0" destOrd="0" presId="urn:microsoft.com/office/officeart/2005/8/layout/default#1"/>
    <dgm:cxn modelId="{772D4C37-60C4-4338-B381-4B7726D821DE}" srcId="{C064FA7D-CE59-4664-82FE-3FEF0A464982}" destId="{F5DD4C71-70A9-4E0C-98FF-FE7CC5AF20F2}" srcOrd="4" destOrd="0" parTransId="{76FB73C3-570C-4F72-A40F-66DAE393244C}" sibTransId="{04E4EFD5-B657-481C-AF04-FD91D0C690E7}"/>
    <dgm:cxn modelId="{796F1151-6359-4E91-AAAC-AA39DAEA5288}" srcId="{C064FA7D-CE59-4664-82FE-3FEF0A464982}" destId="{A46084F7-CBCA-4459-9893-83BAB1AB8DA3}" srcOrd="12" destOrd="0" parTransId="{23246982-080F-4D86-9A50-86914FFF8F80}" sibTransId="{D4DF9D94-3350-482F-9F60-8FE0B121FA67}"/>
    <dgm:cxn modelId="{3FA325E5-270B-4B5E-8658-6EA4DBE0C7CF}" srcId="{C064FA7D-CE59-4664-82FE-3FEF0A464982}" destId="{E2B4557E-BB39-4146-8D3A-D0ED5AAD405F}" srcOrd="3" destOrd="0" parTransId="{8BCA8171-2EF9-45DD-AF9D-AE386D165B00}" sibTransId="{0D65996D-6798-499A-A0E6-7DB1E4B35671}"/>
    <dgm:cxn modelId="{6737DD4B-DF3E-482B-B2E7-9783A1C1F95D}" type="presParOf" srcId="{A44DE1F1-697E-48E1-A720-5B6461DCA487}" destId="{58655C6B-C8EE-40BE-B504-B5D301D82E25}" srcOrd="0" destOrd="0" presId="urn:microsoft.com/office/officeart/2005/8/layout/default#1"/>
    <dgm:cxn modelId="{A6DAC610-D782-4FAC-A8AC-6C900BF62A89}" type="presParOf" srcId="{A44DE1F1-697E-48E1-A720-5B6461DCA487}" destId="{0C3C754D-7229-40BA-A260-E3D1134A9147}" srcOrd="1" destOrd="0" presId="urn:microsoft.com/office/officeart/2005/8/layout/default#1"/>
    <dgm:cxn modelId="{89E6F76E-0014-4737-BA85-DFC7E003D46D}" type="presParOf" srcId="{A44DE1F1-697E-48E1-A720-5B6461DCA487}" destId="{007F4789-14A9-4F1C-A0B9-F35101FD8B60}" srcOrd="2" destOrd="0" presId="urn:microsoft.com/office/officeart/2005/8/layout/default#1"/>
    <dgm:cxn modelId="{4CF253AE-AF18-42AD-9656-2D3E0D4B79AF}" type="presParOf" srcId="{A44DE1F1-697E-48E1-A720-5B6461DCA487}" destId="{D2B83792-20FC-4587-86B5-967F32E7BBFD}" srcOrd="3" destOrd="0" presId="urn:microsoft.com/office/officeart/2005/8/layout/default#1"/>
    <dgm:cxn modelId="{BC2360A3-517C-46BD-B351-1D152635AA3D}" type="presParOf" srcId="{A44DE1F1-697E-48E1-A720-5B6461DCA487}" destId="{400CE8EF-1537-4479-BB63-ED5B3BF26DA4}" srcOrd="4" destOrd="0" presId="urn:microsoft.com/office/officeart/2005/8/layout/default#1"/>
    <dgm:cxn modelId="{E75FD835-AAB9-4921-80C2-ACC2A7AB910D}" type="presParOf" srcId="{A44DE1F1-697E-48E1-A720-5B6461DCA487}" destId="{EE22485F-CB5B-4896-9AA7-9B2CC4FD876D}" srcOrd="5" destOrd="0" presId="urn:microsoft.com/office/officeart/2005/8/layout/default#1"/>
    <dgm:cxn modelId="{AEEFCF4D-9D3E-4491-9DC1-D9E9A8FC032C}" type="presParOf" srcId="{A44DE1F1-697E-48E1-A720-5B6461DCA487}" destId="{B62D5D28-DE7F-4DF0-A572-58D4A1769D03}" srcOrd="6" destOrd="0" presId="urn:microsoft.com/office/officeart/2005/8/layout/default#1"/>
    <dgm:cxn modelId="{7141398F-E099-4AA3-8D98-E5029183336A}" type="presParOf" srcId="{A44DE1F1-697E-48E1-A720-5B6461DCA487}" destId="{C1280D0A-C029-4565-842C-85F941DAE220}" srcOrd="7" destOrd="0" presId="urn:microsoft.com/office/officeart/2005/8/layout/default#1"/>
    <dgm:cxn modelId="{A125A57C-BA3C-4F63-BCAE-201AEA7B9709}" type="presParOf" srcId="{A44DE1F1-697E-48E1-A720-5B6461DCA487}" destId="{5432471C-A0D1-4AA6-96DF-2396A5F72484}" srcOrd="8" destOrd="0" presId="urn:microsoft.com/office/officeart/2005/8/layout/default#1"/>
    <dgm:cxn modelId="{79C1C6CC-8DFF-4BAF-A603-DF085F18E847}" type="presParOf" srcId="{A44DE1F1-697E-48E1-A720-5B6461DCA487}" destId="{59ACC3A4-AB5B-4E70-92A8-97F0A395223A}" srcOrd="9" destOrd="0" presId="urn:microsoft.com/office/officeart/2005/8/layout/default#1"/>
    <dgm:cxn modelId="{60D3E434-F32C-4AC4-8778-9D6E2269BCA3}" type="presParOf" srcId="{A44DE1F1-697E-48E1-A720-5B6461DCA487}" destId="{CAC74013-8406-4D02-9B6F-764597E5A8CC}" srcOrd="10" destOrd="0" presId="urn:microsoft.com/office/officeart/2005/8/layout/default#1"/>
    <dgm:cxn modelId="{2FBD8326-F605-4730-A775-F3D74DFC88C5}" type="presParOf" srcId="{A44DE1F1-697E-48E1-A720-5B6461DCA487}" destId="{5D335075-CA51-46CA-A6A6-B4968FAB6B71}" srcOrd="11" destOrd="0" presId="urn:microsoft.com/office/officeart/2005/8/layout/default#1"/>
    <dgm:cxn modelId="{20B5111C-FB5E-42C4-A74E-B322DF3A66C5}" type="presParOf" srcId="{A44DE1F1-697E-48E1-A720-5B6461DCA487}" destId="{3062F3BD-93B7-4E68-B076-1F0787C6078C}" srcOrd="12" destOrd="0" presId="urn:microsoft.com/office/officeart/2005/8/layout/default#1"/>
    <dgm:cxn modelId="{84097422-F624-4A94-951D-8EAA605EFD14}" type="presParOf" srcId="{A44DE1F1-697E-48E1-A720-5B6461DCA487}" destId="{7B7D3B7D-3732-4254-A5A7-CE9F0C692822}" srcOrd="13" destOrd="0" presId="urn:microsoft.com/office/officeart/2005/8/layout/default#1"/>
    <dgm:cxn modelId="{0C8A892F-14B1-4BE2-A99D-ADA8EB26D07C}" type="presParOf" srcId="{A44DE1F1-697E-48E1-A720-5B6461DCA487}" destId="{FEEF13A0-7123-4579-90B5-320D1DFD28B0}" srcOrd="14" destOrd="0" presId="urn:microsoft.com/office/officeart/2005/8/layout/default#1"/>
    <dgm:cxn modelId="{5C6218E4-FE8D-4809-B685-36EE94EACB90}" type="presParOf" srcId="{A44DE1F1-697E-48E1-A720-5B6461DCA487}" destId="{4D3813A4-D0AD-47F2-98A3-FBF870008ECC}" srcOrd="15" destOrd="0" presId="urn:microsoft.com/office/officeart/2005/8/layout/default#1"/>
    <dgm:cxn modelId="{9E8033FD-BE21-4A1E-B97F-6D2847A014FD}" type="presParOf" srcId="{A44DE1F1-697E-48E1-A720-5B6461DCA487}" destId="{C2C7E688-1966-4170-821A-C940EB6616F1}" srcOrd="16" destOrd="0" presId="urn:microsoft.com/office/officeart/2005/8/layout/default#1"/>
    <dgm:cxn modelId="{FC5AD4FB-6D97-4EAD-BAFA-F4096486418A}" type="presParOf" srcId="{A44DE1F1-697E-48E1-A720-5B6461DCA487}" destId="{7148043C-0A45-42EC-8FB7-04D2150D5049}" srcOrd="17" destOrd="0" presId="urn:microsoft.com/office/officeart/2005/8/layout/default#1"/>
    <dgm:cxn modelId="{12A75B6F-5289-46A8-BE60-D3517359A7FC}" type="presParOf" srcId="{A44DE1F1-697E-48E1-A720-5B6461DCA487}" destId="{7BF1DC29-BFA9-4067-A84F-A3C1B88CD099}" srcOrd="18" destOrd="0" presId="urn:microsoft.com/office/officeart/2005/8/layout/default#1"/>
    <dgm:cxn modelId="{B37735D5-8EA7-4B6D-905A-9789CD362D65}" type="presParOf" srcId="{A44DE1F1-697E-48E1-A720-5B6461DCA487}" destId="{196EADBA-B6C3-40C1-8751-108F3D694D12}" srcOrd="19" destOrd="0" presId="urn:microsoft.com/office/officeart/2005/8/layout/default#1"/>
    <dgm:cxn modelId="{FBD5C7C0-9FBA-4E7F-BE23-59AE44719B4E}" type="presParOf" srcId="{A44DE1F1-697E-48E1-A720-5B6461DCA487}" destId="{CCB5DA3B-68D0-420F-AC88-8A8E812D0FC2}" srcOrd="20" destOrd="0" presId="urn:microsoft.com/office/officeart/2005/8/layout/default#1"/>
    <dgm:cxn modelId="{4BA6EDC4-CC90-46C9-B38F-0B91946306AA}" type="presParOf" srcId="{A44DE1F1-697E-48E1-A720-5B6461DCA487}" destId="{56D9824B-55AE-4E95-BE75-8155AD304796}" srcOrd="21" destOrd="0" presId="urn:microsoft.com/office/officeart/2005/8/layout/default#1"/>
    <dgm:cxn modelId="{92FB12A6-0ED7-421E-B589-F3E07F08D365}" type="presParOf" srcId="{A44DE1F1-697E-48E1-A720-5B6461DCA487}" destId="{184E35F2-3E56-4780-83B9-87285B8212EC}" srcOrd="22" destOrd="0" presId="urn:microsoft.com/office/officeart/2005/8/layout/default#1"/>
    <dgm:cxn modelId="{437C9695-94AB-4290-82DF-513421324226}" type="presParOf" srcId="{A44DE1F1-697E-48E1-A720-5B6461DCA487}" destId="{60290799-B655-4E3C-9E86-BF9C70673E9F}" srcOrd="23" destOrd="0" presId="urn:microsoft.com/office/officeart/2005/8/layout/default#1"/>
    <dgm:cxn modelId="{BEBAB2C2-68D3-4322-90F0-E4AED6FD29E4}" type="presParOf" srcId="{A44DE1F1-697E-48E1-A720-5B6461DCA487}" destId="{9840E081-23C5-4B20-8AEC-47FD8572A032}" srcOrd="24" destOrd="0" presId="urn:microsoft.com/office/officeart/2005/8/layout/default#1"/>
    <dgm:cxn modelId="{EF6E7EB4-AC5D-4559-8ECE-9FAF4FAE8782}" type="presParOf" srcId="{A44DE1F1-697E-48E1-A720-5B6461DCA487}" destId="{69AAB43B-F234-4EEF-BA81-9A360811A45A}" srcOrd="25" destOrd="0" presId="urn:microsoft.com/office/officeart/2005/8/layout/default#1"/>
    <dgm:cxn modelId="{8C930923-15E9-41AB-A765-00B98B5CA6D4}" type="presParOf" srcId="{A44DE1F1-697E-48E1-A720-5B6461DCA487}" destId="{F61CC53D-1B55-4EA2-A1C9-1710779AFC42}" srcOrd="26" destOrd="0" presId="urn:microsoft.com/office/officeart/2005/8/layout/default#1"/>
    <dgm:cxn modelId="{305200F2-C452-4746-8D40-D71960562DF8}" type="presParOf" srcId="{A44DE1F1-697E-48E1-A720-5B6461DCA487}" destId="{E098F05E-F716-42D5-87F6-B88EBFFE802D}" srcOrd="27" destOrd="0" presId="urn:microsoft.com/office/officeart/2005/8/layout/default#1"/>
    <dgm:cxn modelId="{A82DFF7C-756E-4405-8CEF-06C06D91850F}" type="presParOf" srcId="{A44DE1F1-697E-48E1-A720-5B6461DCA487}" destId="{0F955B09-9590-4B68-8F3E-5937DAD23AEB}" srcOrd="2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79F84-2427-4257-A1EE-DA2ED014E6C4}" type="datetimeFigureOut">
              <a:rPr lang="en-GB" smtClean="0"/>
              <a:t>11/06/2018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FCFD-1E3E-4DE2-A4F6-C477FA0FF69C}" type="slidenum">
              <a:rPr lang="en-GB" smtClean="0"/>
              <a:t>‹#›</a:t>
            </a:fld>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9235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ACADAAD1-69C0-4487-97DC-2DE068FC9B09}" type="slidenum">
              <a:rPr lang="en-GB" smtClean="0">
                <a:cs typeface="Arial" charset="0"/>
              </a:rPr>
              <a:pPr/>
              <a:t>2</a:t>
            </a:fld>
            <a:endParaRPr lang="en-GB">
              <a:cs typeface="Arial" charset="0"/>
            </a:endParaRPr>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5812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a:t>
            </a:r>
          </a:p>
        </p:txBody>
      </p:sp>
      <p:sp>
        <p:nvSpPr>
          <p:cNvPr id="4" name="Slide Number Placeholder 3"/>
          <p:cNvSpPr>
            <a:spLocks noGrp="1"/>
          </p:cNvSpPr>
          <p:nvPr>
            <p:ph type="sldNum" sz="quarter" idx="10"/>
          </p:nvPr>
        </p:nvSpPr>
        <p:spPr/>
        <p:txBody>
          <a:bodyPr/>
          <a:lstStyle/>
          <a:p>
            <a:fld id="{C53A5868-1CD2-492F-948B-F89D47E2F0AE}" type="slidenum">
              <a:rPr lang="en-GB" smtClean="0"/>
              <a:pPr/>
              <a:t>6</a:t>
            </a:fld>
            <a:endParaRPr lang="en-GB"/>
          </a:p>
        </p:txBody>
      </p:sp>
    </p:spTree>
    <p:extLst>
      <p:ext uri="{BB962C8B-B14F-4D97-AF65-F5344CB8AC3E}">
        <p14:creationId xmlns:p14="http://schemas.microsoft.com/office/powerpoint/2010/main" val="1414370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pPr algn="r"/>
            <a:fld id="{ECD3608F-FFE0-4145-9E37-7C721C6610FC}" type="slidenum">
              <a:rPr lang="en-US" sz="1200" baseline="0"/>
              <a:pPr algn="r"/>
              <a:t>20</a:t>
            </a:fld>
            <a:endParaRPr lang="en-US" sz="1200" baseline="0" dirty="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rPr>
              <a:t>Style sheet – extra type</a:t>
            </a:r>
            <a:r>
              <a:rPr lang="en-US" baseline="0" dirty="0">
                <a:ea typeface="ＭＳ Ｐゴシック" charset="0"/>
              </a:rPr>
              <a:t> features</a:t>
            </a:r>
            <a:endParaRPr lang="en-US" dirty="0">
              <a:ea typeface="ＭＳ Ｐゴシック" charset="0"/>
            </a:endParaRPr>
          </a:p>
        </p:txBody>
      </p:sp>
    </p:spTree>
    <p:extLst>
      <p:ext uri="{BB962C8B-B14F-4D97-AF65-F5344CB8AC3E}">
        <p14:creationId xmlns:p14="http://schemas.microsoft.com/office/powerpoint/2010/main" val="337353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6"/>
          <p:cNvSpPr>
            <a:spLocks noGrp="1" noChangeArrowheads="1"/>
          </p:cNvSpPr>
          <p:nvPr>
            <p:ph type="sldNum" sz="quarter"/>
          </p:nvPr>
        </p:nvSpPr>
        <p:spPr>
          <a:noFill/>
        </p:spPr>
        <p:txBody>
          <a:bodyPr/>
          <a:lstStyle/>
          <a:p>
            <a:fld id="{B7A775CB-92CD-453F-9E7F-DFF26EED01FD}" type="slidenum">
              <a:rPr lang="en-GB" smtClean="0"/>
              <a:pPr/>
              <a:t>27</a:t>
            </a:fld>
            <a:endParaRPr lang="en-GB"/>
          </a:p>
        </p:txBody>
      </p:sp>
      <p:sp>
        <p:nvSpPr>
          <p:cNvPr id="62467" name="Text Box 1"/>
          <p:cNvSpPr txBox="1">
            <a:spLocks noChangeArrowheads="1"/>
          </p:cNvSpPr>
          <p:nvPr/>
        </p:nvSpPr>
        <p:spPr bwMode="auto">
          <a:xfrm>
            <a:off x="2280119" y="685481"/>
            <a:ext cx="2298864" cy="342739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2468" name="Rectangle 2"/>
          <p:cNvSpPr>
            <a:spLocks noGrp="1" noChangeArrowheads="1"/>
          </p:cNvSpPr>
          <p:nvPr>
            <p:ph type="body"/>
          </p:nvPr>
        </p:nvSpPr>
        <p:spPr>
          <a:xfrm>
            <a:off x="685800" y="4343507"/>
            <a:ext cx="5477579" cy="4112878"/>
          </a:xfrm>
          <a:noFill/>
          <a:ln/>
        </p:spPr>
        <p:txBody>
          <a:bodyPr wrap="none" anchor="ctr"/>
          <a:lstStyle/>
          <a:p>
            <a:endParaRPr lang="en-US"/>
          </a:p>
        </p:txBody>
      </p:sp>
    </p:spTree>
    <p:extLst>
      <p:ext uri="{BB962C8B-B14F-4D97-AF65-F5344CB8AC3E}">
        <p14:creationId xmlns:p14="http://schemas.microsoft.com/office/powerpoint/2010/main" val="159567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6"/>
          <p:cNvSpPr>
            <a:spLocks noGrp="1" noChangeArrowheads="1"/>
          </p:cNvSpPr>
          <p:nvPr>
            <p:ph type="sldNum" sz="quarter"/>
          </p:nvPr>
        </p:nvSpPr>
        <p:spPr>
          <a:noFill/>
        </p:spPr>
        <p:txBody>
          <a:bodyPr/>
          <a:lstStyle/>
          <a:p>
            <a:fld id="{B7A775CB-92CD-453F-9E7F-DFF26EED01FD}" type="slidenum">
              <a:rPr lang="en-GB" smtClean="0"/>
              <a:pPr/>
              <a:t>28</a:t>
            </a:fld>
            <a:endParaRPr lang="en-GB"/>
          </a:p>
        </p:txBody>
      </p:sp>
      <p:sp>
        <p:nvSpPr>
          <p:cNvPr id="62467" name="Text Box 1"/>
          <p:cNvSpPr txBox="1">
            <a:spLocks noChangeArrowheads="1"/>
          </p:cNvSpPr>
          <p:nvPr/>
        </p:nvSpPr>
        <p:spPr bwMode="auto">
          <a:xfrm>
            <a:off x="2280119" y="685481"/>
            <a:ext cx="2298864" cy="342739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2468" name="Rectangle 2"/>
          <p:cNvSpPr>
            <a:spLocks noGrp="1" noChangeArrowheads="1"/>
          </p:cNvSpPr>
          <p:nvPr>
            <p:ph type="body"/>
          </p:nvPr>
        </p:nvSpPr>
        <p:spPr>
          <a:xfrm>
            <a:off x="685800" y="4343507"/>
            <a:ext cx="5477579" cy="4112878"/>
          </a:xfrm>
          <a:noFill/>
          <a:ln/>
        </p:spPr>
        <p:txBody>
          <a:bodyPr wrap="none" anchor="ctr"/>
          <a:lstStyle/>
          <a:p>
            <a:endParaRPr lang="en-US"/>
          </a:p>
        </p:txBody>
      </p:sp>
    </p:spTree>
    <p:extLst>
      <p:ext uri="{BB962C8B-B14F-4D97-AF65-F5344CB8AC3E}">
        <p14:creationId xmlns:p14="http://schemas.microsoft.com/office/powerpoint/2010/main" val="24166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6"/>
          <p:cNvSpPr>
            <a:spLocks noGrp="1" noChangeArrowheads="1"/>
          </p:cNvSpPr>
          <p:nvPr>
            <p:ph type="sldNum" sz="quarter"/>
          </p:nvPr>
        </p:nvSpPr>
        <p:spPr>
          <a:noFill/>
        </p:spPr>
        <p:txBody>
          <a:bodyPr/>
          <a:lstStyle/>
          <a:p>
            <a:fld id="{B7A775CB-92CD-453F-9E7F-DFF26EED01FD}" type="slidenum">
              <a:rPr lang="en-GB" smtClean="0"/>
              <a:pPr/>
              <a:t>29</a:t>
            </a:fld>
            <a:endParaRPr lang="en-GB"/>
          </a:p>
        </p:txBody>
      </p:sp>
      <p:sp>
        <p:nvSpPr>
          <p:cNvPr id="62467" name="Text Box 1"/>
          <p:cNvSpPr txBox="1">
            <a:spLocks noChangeArrowheads="1"/>
          </p:cNvSpPr>
          <p:nvPr/>
        </p:nvSpPr>
        <p:spPr bwMode="auto">
          <a:xfrm>
            <a:off x="2280119" y="685481"/>
            <a:ext cx="2298864" cy="3427398"/>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62468" name="Rectangle 2"/>
          <p:cNvSpPr>
            <a:spLocks noGrp="1" noChangeArrowheads="1"/>
          </p:cNvSpPr>
          <p:nvPr>
            <p:ph type="body"/>
          </p:nvPr>
        </p:nvSpPr>
        <p:spPr>
          <a:xfrm>
            <a:off x="685800" y="4343507"/>
            <a:ext cx="5477579" cy="4112878"/>
          </a:xfrm>
          <a:noFill/>
          <a:ln/>
        </p:spPr>
        <p:txBody>
          <a:bodyPr wrap="none" anchor="ctr"/>
          <a:lstStyle/>
          <a:p>
            <a:endParaRPr lang="en-US"/>
          </a:p>
        </p:txBody>
      </p:sp>
    </p:spTree>
    <p:extLst>
      <p:ext uri="{BB962C8B-B14F-4D97-AF65-F5344CB8AC3E}">
        <p14:creationId xmlns:p14="http://schemas.microsoft.com/office/powerpoint/2010/main" val="123180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p:spPr>
        <p:txBody>
          <a:bodyPr/>
          <a:lstStyle/>
          <a:p>
            <a:fld id="{82C26646-2261-4A41-B754-418DA7FEEC8A}" type="slidenum">
              <a:rPr lang="en-GB" smtClean="0">
                <a:cs typeface="Arial" charset="0"/>
              </a:rPr>
              <a:pPr/>
              <a:t>32</a:t>
            </a:fld>
            <a:endParaRPr lang="en-GB">
              <a:cs typeface="Arial" charset="0"/>
            </a:endParaRP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xfrm>
            <a:off x="685480" y="4343693"/>
            <a:ext cx="5487042" cy="4113922"/>
          </a:xfrm>
          <a:noFill/>
          <a:ln/>
        </p:spPr>
        <p:txBody>
          <a:bodyPr/>
          <a:lstStyle/>
          <a:p>
            <a:pPr eaLnBrk="1" hangingPunct="1"/>
            <a:r>
              <a:rPr lang="en-GB" dirty="0"/>
              <a:t>UCAS personal statements can be a maximum of 4000 characters long (inc. Spaces) OR 47 lines long, depending on which limit you meet first when writing. Remember you are trying to convince the admissions tutor that you are worth offering a place at university to– they get thousands of applications so you have to persuade them that they will be missing out if they don’t get a student like you at their university. Its just like applying for a job in this sense.</a:t>
            </a:r>
          </a:p>
          <a:p>
            <a:pPr eaLnBrk="1" hangingPunct="1"/>
            <a:endParaRPr lang="en-GB" dirty="0"/>
          </a:p>
          <a:p>
            <a:pPr eaLnBrk="1" hangingPunct="1"/>
            <a:endParaRPr lang="en-GB" dirty="0"/>
          </a:p>
          <a:p>
            <a:pPr eaLnBrk="1" hangingPunct="1"/>
            <a:endParaRPr lang="en-GB" dirty="0"/>
          </a:p>
        </p:txBody>
      </p:sp>
    </p:spTree>
    <p:extLst>
      <p:ext uri="{BB962C8B-B14F-4D97-AF65-F5344CB8AC3E}">
        <p14:creationId xmlns:p14="http://schemas.microsoft.com/office/powerpoint/2010/main" val="294188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7"/>
          <p:cNvSpPr>
            <a:spLocks noGrp="1" noChangeArrowheads="1"/>
          </p:cNvSpPr>
          <p:nvPr>
            <p:ph type="sldNum" sz="quarter" idx="5"/>
          </p:nvPr>
        </p:nvSpPr>
        <p:spPr>
          <a:noFill/>
        </p:spPr>
        <p:txBody>
          <a:bodyPr/>
          <a:lstStyle/>
          <a:p>
            <a:fld id="{598CC89F-B1A1-4A1A-9B51-ED7708CCFF83}" type="slidenum">
              <a:rPr lang="en-GB" smtClean="0">
                <a:cs typeface="Arial" charset="0"/>
              </a:rPr>
              <a:pPr/>
              <a:t>33</a:t>
            </a:fld>
            <a:endParaRPr lang="en-GB">
              <a:cs typeface="Arial" charset="0"/>
            </a:endParaRP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a:xfrm>
            <a:off x="667821" y="4358328"/>
            <a:ext cx="5487042" cy="4115385"/>
          </a:xfrm>
          <a:noFill/>
          <a:ln/>
        </p:spPr>
        <p:txBody>
          <a:bodyPr/>
          <a:lstStyle/>
          <a:p>
            <a:pPr eaLnBrk="1" hangingPunct="1"/>
            <a:r>
              <a:rPr lang="en-GB" dirty="0"/>
              <a:t>UCAS suggest that the Personal Statement should cover all of the issues over the next five slides, which I have grouped into the following sections. (Go through points on slide).</a:t>
            </a:r>
          </a:p>
          <a:p>
            <a:pPr eaLnBrk="1" hangingPunct="1"/>
            <a:r>
              <a:rPr lang="en-GB" dirty="0"/>
              <a:t>However, it is important to remember that the Personal Statement has to be personal and has to be about YOU – the Admissions Tutors don’t want to read the same statement again and again. Try to be exciting and different from the rest (to an extent…)</a:t>
            </a:r>
          </a:p>
        </p:txBody>
      </p:sp>
    </p:spTree>
    <p:extLst>
      <p:ext uri="{BB962C8B-B14F-4D97-AF65-F5344CB8AC3E}">
        <p14:creationId xmlns:p14="http://schemas.microsoft.com/office/powerpoint/2010/main" val="35558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rgbClr val="C10B24"/>
                </a:solidFill>
                <a:latin typeface="Arial" panose="020B0604020202020204" pitchFamily="34" charset="0"/>
                <a:cs typeface="Arial" panose="020B0604020202020204" pitchFamily="34" charset="0"/>
              </a:defRPr>
            </a:lvl1pPr>
          </a:lstStyle>
          <a:p>
            <a:r>
              <a:rPr lang="en-US" dirty="0" smtClean="0"/>
              <a:t>Title page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3FDD335E-1311-4F1E-BFC3-DE966747EBE4}" type="datetime1">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333960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B373F93-BDC7-4953-A0A7-6D5D85FFFEDD}" type="datetime1">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136901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EC42E3-1E6A-4CDA-A491-3231792324F8}" type="datetime1">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171927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637157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2" descr="\\campus\pss\ExecOffice\VC_Office\ALISON\CVI\newcastle_master_col.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289" y="412234"/>
            <a:ext cx="1593368" cy="6028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1143000"/>
            <a:ext cx="8229600" cy="562074"/>
          </a:xfrm>
        </p:spPr>
        <p:txBody>
          <a:bodyPr>
            <a:normAutofit/>
          </a:bodyPr>
          <a:lstStyle>
            <a:lvl1pPr algn="l">
              <a:defRPr sz="2800" b="1">
                <a:solidFill>
                  <a:srgbClr val="003F72"/>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95536" y="1772816"/>
            <a:ext cx="8291264" cy="4353347"/>
          </a:xfrm>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00504118-091C-4DAA-9739-5EF5A914CB43}" type="datetime1">
              <a:rPr lang="en-GB" smtClean="0">
                <a:solidFill>
                  <a:prstClr val="black">
                    <a:tint val="75000"/>
                  </a:prstClr>
                </a:solidFill>
              </a:r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887E8FA-C4DA-4DCD-A8FC-D1AC57001F22}" type="slidenum">
              <a:rPr lang="en-GB" smtClean="0">
                <a:solidFill>
                  <a:prstClr val="black">
                    <a:tint val="75000"/>
                  </a:prstClr>
                </a:solidFill>
              </a:rPr>
              <a:pPr/>
              <a:t>‹#›</a:t>
            </a:fld>
            <a:endParaRPr lang="en-GB">
              <a:solidFill>
                <a:prstClr val="black">
                  <a:tint val="75000"/>
                </a:prstClr>
              </a:solidFill>
            </a:endParaRPr>
          </a:p>
        </p:txBody>
      </p:sp>
      <p:sp>
        <p:nvSpPr>
          <p:cNvPr id="10" name="Line 4"/>
          <p:cNvSpPr>
            <a:spLocks noChangeShapeType="1"/>
          </p:cNvSpPr>
          <p:nvPr userDrawn="1"/>
        </p:nvSpPr>
        <p:spPr bwMode="auto">
          <a:xfrm>
            <a:off x="762000" y="1143000"/>
            <a:ext cx="8382000" cy="0"/>
          </a:xfrm>
          <a:prstGeom prst="line">
            <a:avLst/>
          </a:prstGeom>
          <a:noFill/>
          <a:ln w="9525">
            <a:solidFill>
              <a:srgbClr val="6666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101483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rgbClr val="003F72"/>
                </a:solidFill>
              </a:defRPr>
            </a:lvl1pPr>
          </a:lstStyle>
          <a:p>
            <a:r>
              <a:rPr lang="en-US" dirty="0" smtClean="0"/>
              <a:t>Title page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2A637A-B8A2-4D67-A11F-B6DB18F6A3DC}" type="datetime1">
              <a:rPr lang="en-GB" smtClean="0">
                <a:solidFill>
                  <a:prstClr val="black">
                    <a:tint val="75000"/>
                  </a:prstClr>
                </a:solidFill>
              </a:r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7732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DF9A4C2-1B4F-44F3-8A2A-94ABB8591501}" type="datetime1">
              <a:rPr lang="en-GB" smtClean="0">
                <a:solidFill>
                  <a:prstClr val="black">
                    <a:tint val="75000"/>
                  </a:prstClr>
                </a:solidFill>
              </a:r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8830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823C3-8DF7-4F74-9819-CFE8167FDC20}" type="datetime1">
              <a:rPr lang="en-GB" smtClean="0">
                <a:solidFill>
                  <a:prstClr val="black">
                    <a:tint val="75000"/>
                  </a:prstClr>
                </a:solidFill>
              </a:r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9898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DC41AA-1B4E-4955-91AE-FE7D51B52A44}" type="datetime1">
              <a:rPr lang="en-GB" smtClean="0">
                <a:solidFill>
                  <a:prstClr val="black">
                    <a:tint val="75000"/>
                  </a:prstClr>
                </a:solidFill>
              </a:r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644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3DE8F8-F516-4D3D-88D7-B1DF6337A016}" type="datetime1">
              <a:rPr lang="en-GB" smtClean="0">
                <a:solidFill>
                  <a:prstClr val="black">
                    <a:tint val="75000"/>
                  </a:prstClr>
                </a:solidFill>
              </a:rPr>
              <a:t>11/06/2018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4046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E7CCF1-C317-4953-B0D6-1155B1E85C48}" type="datetime1">
              <a:rPr lang="en-GB" smtClean="0">
                <a:solidFill>
                  <a:prstClr val="black">
                    <a:tint val="75000"/>
                  </a:prstClr>
                </a:solidFill>
              </a:rPr>
              <a:t>11/06/2018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232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4474555C-F8A1-4729-9B50-73F10B1AAE2C}" type="datetime1">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3410724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3BEB3-2E54-4BC9-8062-9ADD03E1F18E}" type="datetime1">
              <a:rPr lang="en-GB" smtClean="0">
                <a:solidFill>
                  <a:prstClr val="black">
                    <a:tint val="75000"/>
                  </a:prstClr>
                </a:solidFill>
              </a:rPr>
              <a:t>11/06/2018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069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56644-7163-4BA6-8F7E-C40348EB0E9A}" type="datetime1">
              <a:rPr lang="en-GB" smtClean="0">
                <a:solidFill>
                  <a:prstClr val="black">
                    <a:tint val="75000"/>
                  </a:prstClr>
                </a:solidFill>
              </a:r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2839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7BDE7-DC3F-42B6-B6AC-772B68FB0019}" type="datetime1">
              <a:rPr lang="en-GB" smtClean="0">
                <a:solidFill>
                  <a:prstClr val="black">
                    <a:tint val="75000"/>
                  </a:prstClr>
                </a:solidFill>
              </a:rPr>
              <a:t>11/06/2018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85182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06C7E7-58BA-4B55-B98E-F48B2DE8E91D}" type="datetime1">
              <a:rPr lang="en-GB" smtClean="0">
                <a:solidFill>
                  <a:prstClr val="black">
                    <a:tint val="75000"/>
                  </a:prstClr>
                </a:solidFill>
              </a:r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8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79296F-687F-4ACA-BC5E-55D1F1061102}" type="datetime1">
              <a:rPr lang="en-GB" smtClean="0">
                <a:solidFill>
                  <a:prstClr val="black">
                    <a:tint val="75000"/>
                  </a:prstClr>
                </a:solidFill>
              </a:rPr>
              <a:t>11/06/2018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044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1A816-58FD-4934-8AC4-DEB889642674}" type="datetime1">
              <a:rPr lang="en-GB" smtClean="0"/>
              <a:t>11/06/2018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31435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541CF5-022C-4142-B13C-B7C9E04DB360}" type="datetime1">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133439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62DE2E-2FD3-417A-A146-5ACFFFA80880}" type="datetime1">
              <a:rPr lang="en-GB" smtClean="0"/>
              <a:t>11/06/2018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126437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134755-3C4A-43CF-B175-8F9D2CED9C91}" type="datetime1">
              <a:rPr lang="en-GB" smtClean="0"/>
              <a:t>11/06/2018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332644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CC9A77-0F16-4E13-9E97-B30E38D4FFA1}" type="datetime1">
              <a:rPr lang="en-GB" smtClean="0"/>
              <a:t>11/06/2018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13649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6AD79-CAEC-4C45-BD2B-EF65954F45E3}" type="datetime1">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168341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F74FD-0E56-4DAD-B47F-6DD4FCBC3116}" type="datetime1">
              <a:rPr lang="en-GB" smtClean="0"/>
              <a:t>11/06/2018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FB4E06-6ADD-4255-A377-60E16C773855}" type="slidenum">
              <a:rPr lang="en-GB" smtClean="0"/>
              <a:t>‹#›</a:t>
            </a:fld>
            <a:endParaRPr lang="en-GB"/>
          </a:p>
        </p:txBody>
      </p:sp>
    </p:spTree>
    <p:extLst>
      <p:ext uri="{BB962C8B-B14F-4D97-AF65-F5344CB8AC3E}">
        <p14:creationId xmlns:p14="http://schemas.microsoft.com/office/powerpoint/2010/main" val="311555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tif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064F-D4CE-4371-B27B-8ECEB25301EF}" type="datetime1">
              <a:rPr lang="en-GB" smtClean="0"/>
              <a:t>11/06/2018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E06-6ADD-4255-A377-60E16C773855}" type="slidenum">
              <a:rPr lang="en-GB" smtClean="0"/>
              <a:t>‹#›</a:t>
            </a:fld>
            <a:endParaRPr lang="en-GB"/>
          </a:p>
        </p:txBody>
      </p:sp>
      <p:pic>
        <p:nvPicPr>
          <p:cNvPr id="9" name="Picture 2" descr="\\campus\pss\ExecOffice\VC_Office\ALISON\CVI\newcastle_master_col.ti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516216" y="260648"/>
            <a:ext cx="2195736" cy="771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075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05E85-8BC4-4AF2-8C3F-927F3D2DC725}" type="datetime1">
              <a:rPr lang="en-GB" smtClean="0">
                <a:solidFill>
                  <a:prstClr val="black">
                    <a:tint val="75000"/>
                  </a:prstClr>
                </a:solidFill>
              </a:r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7E8FA-C4DA-4DCD-A8FC-D1AC57001F2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8293150"/>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29F42-2C25-4FDA-AA3A-3B922F5981C3}" type="datetime1">
              <a:rPr lang="en-GB" smtClean="0">
                <a:solidFill>
                  <a:prstClr val="black">
                    <a:tint val="75000"/>
                  </a:prstClr>
                </a:solidFill>
              </a:rPr>
              <a:t>11/06/2018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E06-6ADD-4255-A377-60E16C773855}" type="slidenum">
              <a:rPr lang="en-GB" smtClean="0">
                <a:solidFill>
                  <a:prstClr val="black">
                    <a:tint val="75000"/>
                  </a:prstClr>
                </a:solidFill>
              </a:rPr>
              <a:pPr/>
              <a:t>‹#›</a:t>
            </a:fld>
            <a:endParaRPr lang="en-GB">
              <a:solidFill>
                <a:prstClr val="black">
                  <a:tint val="75000"/>
                </a:prstClr>
              </a:solidFill>
            </a:endParaRPr>
          </a:p>
        </p:txBody>
      </p:sp>
      <p:pic>
        <p:nvPicPr>
          <p:cNvPr id="9" name="Picture 2" descr="\\campus\pss\ExecOffice\VC_Office\ALISON\CVI\newcastle_master_col.t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32240" y="311235"/>
            <a:ext cx="2051720" cy="72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811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8" Type="http://schemas.openxmlformats.org/officeDocument/2006/relationships/hyperlink" Target="http://www.ncl.ac.uk/math/undergrad/modules/module/MAS1242/2010" TargetMode="External"/><Relationship Id="rId3" Type="http://schemas.openxmlformats.org/officeDocument/2006/relationships/hyperlink" Target="http://www.ncl.ac.uk/math/undergrad/modules/module/MAS1041/2010" TargetMode="External"/><Relationship Id="rId7" Type="http://schemas.openxmlformats.org/officeDocument/2006/relationships/hyperlink" Target="http://www.ncl.ac.uk/math/undergrad/modules/module/MAS1043/2010"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www.ncl.ac.uk/math/undergrad/modules/module/MAS1243/2010" TargetMode="External"/><Relationship Id="rId11" Type="http://schemas.openxmlformats.org/officeDocument/2006/relationships/hyperlink" Target="http://www.ncl.ac.uk/math/undergrad/modules/module/MAS1343/2010" TargetMode="External"/><Relationship Id="rId5" Type="http://schemas.openxmlformats.org/officeDocument/2006/relationships/hyperlink" Target="http://www.ncl.ac.uk/math/undergrad/modules/module/MAS1241/2010" TargetMode="External"/><Relationship Id="rId10" Type="http://schemas.openxmlformats.org/officeDocument/2006/relationships/hyperlink" Target="http://www.ncl.ac.uk/math/undergrad/modules/module/MAS1342/2010" TargetMode="External"/><Relationship Id="rId4" Type="http://schemas.openxmlformats.org/officeDocument/2006/relationships/hyperlink" Target="http://www.ncl.ac.uk/math/undergrad/modules/module/MAS1042/2010" TargetMode="External"/><Relationship Id="rId9" Type="http://schemas.openxmlformats.org/officeDocument/2006/relationships/hyperlink" Target="http://www.ncl.ac.uk/math/undergrad/modules/module/MAS1341/201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ncl.ac.uk/math/undergrad/modules/module/MAS1242/2010" TargetMode="External"/><Relationship Id="rId3" Type="http://schemas.openxmlformats.org/officeDocument/2006/relationships/hyperlink" Target="http://www.ncl.ac.uk/math/undergrad/modules/module/MAS1041/2010" TargetMode="External"/><Relationship Id="rId7" Type="http://schemas.openxmlformats.org/officeDocument/2006/relationships/hyperlink" Target="http://www.ncl.ac.uk/math/undergrad/modules/module/MAS1043/2010" TargetMode="Externa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hyperlink" Target="http://www.ncl.ac.uk/math/undergrad/modules/module/MAS1243/2010" TargetMode="External"/><Relationship Id="rId11" Type="http://schemas.openxmlformats.org/officeDocument/2006/relationships/hyperlink" Target="http://www.ncl.ac.uk/math/undergrad/modules/module/MAS1343/2010" TargetMode="External"/><Relationship Id="rId5" Type="http://schemas.openxmlformats.org/officeDocument/2006/relationships/hyperlink" Target="http://www.ncl.ac.uk/math/undergrad/modules/module/MAS1241/2010" TargetMode="External"/><Relationship Id="rId10" Type="http://schemas.openxmlformats.org/officeDocument/2006/relationships/hyperlink" Target="http://www.ncl.ac.uk/math/undergrad/modules/module/MAS1342/2010" TargetMode="External"/><Relationship Id="rId4" Type="http://schemas.openxmlformats.org/officeDocument/2006/relationships/hyperlink" Target="http://www.ncl.ac.uk/math/undergrad/modules/module/MAS1042/2010" TargetMode="External"/><Relationship Id="rId9" Type="http://schemas.openxmlformats.org/officeDocument/2006/relationships/hyperlink" Target="http://www.ncl.ac.uk/math/undergrad/modules/module/MAS1341/2010"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comments" Target="../comments/commen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hyperlink" Target="http://www.ncl.ac.uk/math/undergrad/modules/module/MAS1243/2010" TargetMode="Externa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hyperlink" Target="http://www.ncl.ac.uk/math/undergrad/modules/module/MAS1243/2010"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hyperlink" Target="http://www.ncl.ac.uk/math/undergrad/modules/module/MAS1243/2010" TargetMode="Externa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0.xml"/><Relationship Id="rId1" Type="http://schemas.openxmlformats.org/officeDocument/2006/relationships/tags" Target="../tags/tag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2400" cy="2376264"/>
          </a:xfrm>
        </p:spPr>
        <p:txBody>
          <a:bodyPr/>
          <a:lstStyle/>
          <a:p>
            <a:r>
              <a:rPr lang="en-GB" dirty="0">
                <a:solidFill>
                  <a:srgbClr val="002060"/>
                </a:solidFill>
              </a:rPr>
              <a:t>Why choose a Mathematics, Statistics or Physics degree?</a:t>
            </a:r>
            <a:endParaRPr lang="en-GB" dirty="0">
              <a:solidFill>
                <a:srgbClr val="002060"/>
              </a:solidFill>
              <a:cs typeface="Calibri"/>
            </a:endParaRPr>
          </a:p>
        </p:txBody>
      </p:sp>
      <p:sp>
        <p:nvSpPr>
          <p:cNvPr id="3" name="Subtitle 2"/>
          <p:cNvSpPr>
            <a:spLocks noGrp="1"/>
          </p:cNvSpPr>
          <p:nvPr>
            <p:ph type="subTitle" idx="1"/>
          </p:nvPr>
        </p:nvSpPr>
        <p:spPr/>
        <p:txBody>
          <a:bodyPr>
            <a:normAutofit fontScale="92500" lnSpcReduction="20000"/>
          </a:bodyPr>
          <a:lstStyle/>
          <a:p>
            <a:r>
              <a:rPr lang="en-GB" dirty="0">
                <a:solidFill>
                  <a:srgbClr val="00157F"/>
                </a:solidFill>
              </a:rPr>
              <a:t>School of Mathematics, Statistics &amp; Physics</a:t>
            </a:r>
          </a:p>
          <a:p>
            <a:r>
              <a:rPr lang="en-GB" dirty="0">
                <a:solidFill>
                  <a:srgbClr val="00157F"/>
                </a:solidFill>
              </a:rPr>
              <a:t>Newcastle University</a:t>
            </a:r>
          </a:p>
          <a:p>
            <a:r>
              <a:rPr lang="en-GB" dirty="0">
                <a:solidFill>
                  <a:srgbClr val="00157F"/>
                </a:solidFill>
              </a:rPr>
              <a:t>Summer 2018</a:t>
            </a:r>
          </a:p>
          <a:p>
            <a:endParaRPr lang="en-GB" dirty="0">
              <a:solidFill>
                <a:srgbClr val="00157F"/>
              </a:solidFill>
            </a:endParaRPr>
          </a:p>
        </p:txBody>
      </p:sp>
    </p:spTree>
    <p:custDataLst>
      <p:tags r:id="rId1"/>
    </p:custDataLst>
    <p:extLst>
      <p:ext uri="{BB962C8B-B14F-4D97-AF65-F5344CB8AC3E}">
        <p14:creationId xmlns:p14="http://schemas.microsoft.com/office/powerpoint/2010/main" val="588603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10B24"/>
                </a:solidFill>
              </a:rPr>
              <a:t>Amy Neild-Stage 3</a:t>
            </a:r>
            <a:endParaRPr lang="en-GB" dirty="0">
              <a:solidFill>
                <a:srgbClr val="C10B24"/>
              </a:solidFill>
            </a:endParaRP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41467" y="1600200"/>
            <a:ext cx="3070066" cy="4525963"/>
          </a:xfrm>
        </p:spPr>
      </p:pic>
      <p:sp>
        <p:nvSpPr>
          <p:cNvPr id="4" name="Content Placeholder 3"/>
          <p:cNvSpPr>
            <a:spLocks noGrp="1"/>
          </p:cNvSpPr>
          <p:nvPr>
            <p:ph sz="half" idx="2"/>
          </p:nvPr>
        </p:nvSpPr>
        <p:spPr/>
        <p:txBody>
          <a:bodyPr>
            <a:normAutofit fontScale="92500" lnSpcReduction="10000"/>
          </a:bodyPr>
          <a:lstStyle/>
          <a:p>
            <a:r>
              <a:rPr lang="en-GB" dirty="0">
                <a:solidFill>
                  <a:srgbClr val="163462"/>
                </a:solidFill>
              </a:rPr>
              <a:t>A-levels: Maths, </a:t>
            </a:r>
            <a:r>
              <a:rPr lang="en-GB" dirty="0" smtClean="0">
                <a:solidFill>
                  <a:srgbClr val="163462"/>
                </a:solidFill>
              </a:rPr>
              <a:t>Physics and Biology</a:t>
            </a:r>
          </a:p>
          <a:p>
            <a:r>
              <a:rPr lang="en-GB" dirty="0" smtClean="0"/>
              <a:t>F303-Physics </a:t>
            </a:r>
            <a:r>
              <a:rPr lang="en-GB" dirty="0"/>
              <a:t>MPhys </a:t>
            </a:r>
            <a:r>
              <a:rPr lang="en-GB" dirty="0" smtClean="0"/>
              <a:t>Honours, 4 year course</a:t>
            </a:r>
          </a:p>
          <a:p>
            <a:r>
              <a:rPr lang="en-GB" dirty="0" smtClean="0"/>
              <a:t>Physics </a:t>
            </a:r>
            <a:r>
              <a:rPr lang="en-GB" dirty="0"/>
              <a:t>at Newcastle University is a small course, </a:t>
            </a:r>
            <a:r>
              <a:rPr lang="en-GB" dirty="0" smtClean="0"/>
              <a:t>lectures </a:t>
            </a:r>
            <a:r>
              <a:rPr lang="en-GB" dirty="0"/>
              <a:t>are small </a:t>
            </a:r>
            <a:r>
              <a:rPr lang="en-GB" dirty="0" smtClean="0"/>
              <a:t>sizes. Lecturers </a:t>
            </a:r>
            <a:r>
              <a:rPr lang="en-GB" dirty="0"/>
              <a:t>know me personally, </a:t>
            </a:r>
            <a:r>
              <a:rPr lang="en-GB" dirty="0" smtClean="0"/>
              <a:t>I </a:t>
            </a:r>
            <a:r>
              <a:rPr lang="en-GB" dirty="0"/>
              <a:t>feel valued as a student at Newcastle University</a:t>
            </a:r>
            <a:endParaRPr lang="en-GB" dirty="0">
              <a:solidFill>
                <a:srgbClr val="163462"/>
              </a:solidFill>
            </a:endParaRPr>
          </a:p>
          <a:p>
            <a:endParaRPr lang="en-GB" dirty="0"/>
          </a:p>
        </p:txBody>
      </p:sp>
      <p:sp>
        <p:nvSpPr>
          <p:cNvPr id="5" name="Slide Number Placeholder 4"/>
          <p:cNvSpPr>
            <a:spLocks noGrp="1"/>
          </p:cNvSpPr>
          <p:nvPr>
            <p:ph type="sldNum" sz="quarter" idx="12"/>
          </p:nvPr>
        </p:nvSpPr>
        <p:spPr/>
        <p:txBody>
          <a:bodyPr/>
          <a:lstStyle/>
          <a:p>
            <a:fld id="{5BFB4E06-6ADD-4255-A377-60E16C773855}" type="slidenum">
              <a:rPr lang="en-GB" smtClean="0">
                <a:solidFill>
                  <a:prstClr val="black">
                    <a:tint val="75000"/>
                  </a:prstClr>
                </a:solidFill>
              </a:rPr>
              <a:pPr/>
              <a:t>10</a:t>
            </a:fld>
            <a:endParaRPr lang="en-GB">
              <a:solidFill>
                <a:prstClr val="black">
                  <a:tint val="75000"/>
                </a:prstClr>
              </a:solidFill>
            </a:endParaRPr>
          </a:p>
        </p:txBody>
      </p:sp>
    </p:spTree>
    <p:extLst>
      <p:ext uri="{BB962C8B-B14F-4D97-AF65-F5344CB8AC3E}">
        <p14:creationId xmlns:p14="http://schemas.microsoft.com/office/powerpoint/2010/main" val="324874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10B24"/>
                </a:solidFill>
              </a:rPr>
              <a:t>Amy Neild-Stage 3</a:t>
            </a:r>
            <a:endParaRPr lang="en-GB"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41467" y="1600200"/>
            <a:ext cx="3070066" cy="4525963"/>
          </a:xfrm>
        </p:spPr>
      </p:pic>
      <p:sp>
        <p:nvSpPr>
          <p:cNvPr id="4" name="Content Placeholder 3"/>
          <p:cNvSpPr>
            <a:spLocks noGrp="1"/>
          </p:cNvSpPr>
          <p:nvPr>
            <p:ph sz="half" idx="2"/>
          </p:nvPr>
        </p:nvSpPr>
        <p:spPr/>
        <p:txBody>
          <a:bodyPr>
            <a:normAutofit fontScale="85000" lnSpcReduction="20000"/>
          </a:bodyPr>
          <a:lstStyle/>
          <a:p>
            <a:r>
              <a:rPr lang="en-GB" dirty="0"/>
              <a:t>The lecturers on my course are all experts in their field. They explain the material extremely well and if I don’t understand anything they are happy to go through it until </a:t>
            </a:r>
            <a:r>
              <a:rPr lang="en-GB" dirty="0" smtClean="0"/>
              <a:t>I do.</a:t>
            </a:r>
          </a:p>
          <a:p>
            <a:r>
              <a:rPr lang="en-GB" dirty="0"/>
              <a:t>Laboratory physics is my favourite module. I have the opportunity to work with high tech equipment, making labs much more exciting than they were during </a:t>
            </a:r>
            <a:r>
              <a:rPr lang="en-GB"/>
              <a:t>A </a:t>
            </a:r>
            <a:r>
              <a:rPr lang="en-GB" smtClean="0"/>
              <a:t>Levels.</a:t>
            </a:r>
            <a:endParaRPr lang="en-GB" dirty="0"/>
          </a:p>
        </p:txBody>
      </p:sp>
      <p:sp>
        <p:nvSpPr>
          <p:cNvPr id="5" name="Slide Number Placeholder 4"/>
          <p:cNvSpPr>
            <a:spLocks noGrp="1"/>
          </p:cNvSpPr>
          <p:nvPr>
            <p:ph type="sldNum" sz="quarter" idx="12"/>
          </p:nvPr>
        </p:nvSpPr>
        <p:spPr/>
        <p:txBody>
          <a:bodyPr/>
          <a:lstStyle/>
          <a:p>
            <a:fld id="{5BFB4E06-6ADD-4255-A377-60E16C773855}" type="slidenum">
              <a:rPr lang="en-GB" smtClean="0">
                <a:solidFill>
                  <a:prstClr val="black">
                    <a:tint val="75000"/>
                  </a:prstClr>
                </a:solidFill>
              </a:rPr>
              <a:pPr/>
              <a:t>11</a:t>
            </a:fld>
            <a:endParaRPr lang="en-GB">
              <a:solidFill>
                <a:prstClr val="black">
                  <a:tint val="75000"/>
                </a:prstClr>
              </a:solidFill>
            </a:endParaRPr>
          </a:p>
        </p:txBody>
      </p:sp>
    </p:spTree>
    <p:extLst>
      <p:ext uri="{BB962C8B-B14F-4D97-AF65-F5344CB8AC3E}">
        <p14:creationId xmlns:p14="http://schemas.microsoft.com/office/powerpoint/2010/main" val="173494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157F"/>
                </a:solidFill>
              </a:rPr>
              <a:t>Key message!</a:t>
            </a:r>
          </a:p>
        </p:txBody>
      </p:sp>
      <p:sp>
        <p:nvSpPr>
          <p:cNvPr id="3" name="Content Placeholder 2"/>
          <p:cNvSpPr>
            <a:spLocks noGrp="1"/>
          </p:cNvSpPr>
          <p:nvPr>
            <p:ph idx="1"/>
          </p:nvPr>
        </p:nvSpPr>
        <p:spPr>
          <a:xfrm>
            <a:off x="457200" y="1600200"/>
            <a:ext cx="6347048" cy="4525963"/>
          </a:xfrm>
        </p:spPr>
        <p:txBody>
          <a:bodyPr>
            <a:normAutofit lnSpcReduction="10000"/>
          </a:bodyPr>
          <a:lstStyle/>
          <a:p>
            <a:pPr marL="0" indent="0">
              <a:buNone/>
            </a:pPr>
            <a:r>
              <a:rPr lang="en-GB" dirty="0" smtClean="0">
                <a:solidFill>
                  <a:srgbClr val="00157F"/>
                </a:solidFill>
              </a:rPr>
              <a:t>Graduates from the School of Mathematics, Statistics and Physics are</a:t>
            </a:r>
            <a:r>
              <a:rPr lang="en-GB" dirty="0">
                <a:solidFill>
                  <a:srgbClr val="00157F"/>
                </a:solidFill>
              </a:rPr>
              <a:t>:</a:t>
            </a:r>
          </a:p>
          <a:p>
            <a:pPr>
              <a:buNone/>
            </a:pPr>
            <a:endParaRPr lang="en-GB" dirty="0">
              <a:solidFill>
                <a:srgbClr val="00157F"/>
              </a:solidFill>
            </a:endParaRPr>
          </a:p>
          <a:p>
            <a:pPr lvl="1">
              <a:buFont typeface="Arial" pitchFamily="34" charset="0"/>
              <a:buChar char="•"/>
            </a:pPr>
            <a:r>
              <a:rPr lang="en-GB" dirty="0">
                <a:solidFill>
                  <a:srgbClr val="00157F"/>
                </a:solidFill>
              </a:rPr>
              <a:t>highly sought after by employers;</a:t>
            </a:r>
          </a:p>
          <a:p>
            <a:pPr lvl="1">
              <a:buFont typeface="Arial" pitchFamily="34" charset="0"/>
              <a:buChar char="•"/>
            </a:pPr>
            <a:r>
              <a:rPr lang="en-GB" dirty="0">
                <a:solidFill>
                  <a:srgbClr val="00157F"/>
                </a:solidFill>
              </a:rPr>
              <a:t>have high starting salaries on average;</a:t>
            </a:r>
          </a:p>
          <a:p>
            <a:pPr lvl="1">
              <a:buFont typeface="Arial" pitchFamily="34" charset="0"/>
              <a:buChar char="•"/>
            </a:pPr>
            <a:r>
              <a:rPr lang="en-GB" dirty="0">
                <a:solidFill>
                  <a:srgbClr val="00157F"/>
                </a:solidFill>
              </a:rPr>
              <a:t>can go into a wide variety of graduate jobs </a:t>
            </a:r>
          </a:p>
        </p:txBody>
      </p:sp>
      <p:pic>
        <p:nvPicPr>
          <p:cNvPr id="4" name="Picture 3" descr="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633" y="1143000"/>
            <a:ext cx="2140367" cy="5213350"/>
          </a:xfrm>
          <a:prstGeom prst="rect">
            <a:avLst/>
          </a:prstGeom>
        </p:spPr>
      </p:pic>
    </p:spTree>
    <p:custDataLst>
      <p:tags r:id="rId1"/>
    </p:custDataLst>
    <p:extLst>
      <p:ext uri="{BB962C8B-B14F-4D97-AF65-F5344CB8AC3E}">
        <p14:creationId xmlns:p14="http://schemas.microsoft.com/office/powerpoint/2010/main" val="3733341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00157F"/>
                </a:solidFill>
              </a:rPr>
              <a:t>What are your options?</a:t>
            </a:r>
          </a:p>
        </p:txBody>
      </p:sp>
      <p:sp>
        <p:nvSpPr>
          <p:cNvPr id="3" name="Content Placeholder 2"/>
          <p:cNvSpPr>
            <a:spLocks noGrp="1"/>
          </p:cNvSpPr>
          <p:nvPr>
            <p:ph idx="1"/>
          </p:nvPr>
        </p:nvSpPr>
        <p:spPr>
          <a:xfrm>
            <a:off x="457200" y="1340768"/>
            <a:ext cx="8229600" cy="4525963"/>
          </a:xfrm>
        </p:spPr>
        <p:txBody>
          <a:bodyPr>
            <a:normAutofit lnSpcReduction="10000"/>
          </a:bodyPr>
          <a:lstStyle/>
          <a:p>
            <a:pPr>
              <a:buNone/>
            </a:pPr>
            <a:r>
              <a:rPr lang="en-GB" dirty="0">
                <a:solidFill>
                  <a:srgbClr val="00157F"/>
                </a:solidFill>
              </a:rPr>
              <a:t>Many Universities offer:</a:t>
            </a:r>
          </a:p>
          <a:p>
            <a:pPr lvl="1">
              <a:buFont typeface="Arial" pitchFamily="34" charset="0"/>
              <a:buChar char="•"/>
            </a:pPr>
            <a:r>
              <a:rPr lang="en-GB" dirty="0">
                <a:solidFill>
                  <a:srgbClr val="FF0000"/>
                </a:solidFill>
              </a:rPr>
              <a:t>Mathematics</a:t>
            </a:r>
          </a:p>
          <a:p>
            <a:pPr lvl="1">
              <a:buFont typeface="Arial" pitchFamily="34" charset="0"/>
              <a:buChar char="•"/>
            </a:pPr>
            <a:r>
              <a:rPr lang="en-GB" dirty="0">
                <a:solidFill>
                  <a:srgbClr val="FF0000"/>
                </a:solidFill>
              </a:rPr>
              <a:t>Mathematics and Statistics</a:t>
            </a:r>
          </a:p>
          <a:p>
            <a:pPr lvl="1">
              <a:buFont typeface="Arial" pitchFamily="34" charset="0"/>
              <a:buChar char="•"/>
            </a:pPr>
            <a:r>
              <a:rPr lang="en-GB" dirty="0" smtClean="0">
                <a:solidFill>
                  <a:srgbClr val="FF0000"/>
                </a:solidFill>
              </a:rPr>
              <a:t>Statistics</a:t>
            </a:r>
          </a:p>
          <a:p>
            <a:pPr lvl="1">
              <a:buFont typeface="Arial" pitchFamily="34" charset="0"/>
              <a:buChar char="•"/>
            </a:pPr>
            <a:r>
              <a:rPr lang="en-GB" dirty="0" smtClean="0">
                <a:solidFill>
                  <a:srgbClr val="FF0000"/>
                </a:solidFill>
              </a:rPr>
              <a:t>Physics</a:t>
            </a:r>
            <a:endParaRPr lang="en-GB" dirty="0"/>
          </a:p>
          <a:p>
            <a:pPr>
              <a:buNone/>
            </a:pPr>
            <a:r>
              <a:rPr lang="en-GB" dirty="0">
                <a:solidFill>
                  <a:srgbClr val="00157F"/>
                </a:solidFill>
              </a:rPr>
              <a:t>Lots of Universities offer:</a:t>
            </a:r>
          </a:p>
          <a:p>
            <a:pPr lvl="1">
              <a:buFont typeface="Arial" pitchFamily="34" charset="0"/>
              <a:buChar char="•"/>
            </a:pPr>
            <a:r>
              <a:rPr lang="en-GB" dirty="0" err="1">
                <a:solidFill>
                  <a:srgbClr val="FF0000"/>
                </a:solidFill>
              </a:rPr>
              <a:t>MMath</a:t>
            </a:r>
            <a:endParaRPr lang="en-GB" dirty="0">
              <a:solidFill>
                <a:srgbClr val="FF0000"/>
              </a:solidFill>
            </a:endParaRPr>
          </a:p>
          <a:p>
            <a:pPr lvl="1">
              <a:buFont typeface="Arial" pitchFamily="34" charset="0"/>
              <a:buChar char="•"/>
            </a:pPr>
            <a:r>
              <a:rPr lang="en-GB" dirty="0" err="1" smtClean="0">
                <a:solidFill>
                  <a:srgbClr val="FF0000"/>
                </a:solidFill>
              </a:rPr>
              <a:t>MMathStat</a:t>
            </a:r>
            <a:endParaRPr lang="en-GB" dirty="0" smtClean="0">
              <a:solidFill>
                <a:srgbClr val="FF0000"/>
              </a:solidFill>
            </a:endParaRPr>
          </a:p>
          <a:p>
            <a:pPr lvl="1">
              <a:buFont typeface="Arial" pitchFamily="34" charset="0"/>
              <a:buChar char="•"/>
            </a:pPr>
            <a:r>
              <a:rPr lang="en-GB" dirty="0" err="1" smtClean="0">
                <a:solidFill>
                  <a:srgbClr val="FF0000"/>
                </a:solidFill>
              </a:rPr>
              <a:t>MPhys</a:t>
            </a:r>
            <a:endParaRPr lang="en-GB" dirty="0">
              <a:solidFill>
                <a:srgbClr val="FF0000"/>
              </a:solidFill>
            </a:endParaRPr>
          </a:p>
          <a:p>
            <a:pPr>
              <a:buNone/>
            </a:pPr>
            <a:endParaRPr lang="en-GB" dirty="0"/>
          </a:p>
        </p:txBody>
      </p:sp>
      <p:pic>
        <p:nvPicPr>
          <p:cNvPr id="4" name="Picture 3" descr="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633" y="1143000"/>
            <a:ext cx="2140367" cy="5213350"/>
          </a:xfrm>
          <a:prstGeom prst="rect">
            <a:avLst/>
          </a:prstGeom>
        </p:spPr>
      </p:pic>
    </p:spTree>
    <p:custDataLst>
      <p:tags r:id="rId1"/>
    </p:custDataLst>
    <p:extLst>
      <p:ext uri="{BB962C8B-B14F-4D97-AF65-F5344CB8AC3E}">
        <p14:creationId xmlns:p14="http://schemas.microsoft.com/office/powerpoint/2010/main" val="1093558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00157F"/>
                </a:solidFill>
              </a:rPr>
              <a:t>What are your options?</a:t>
            </a:r>
          </a:p>
        </p:txBody>
      </p:sp>
      <p:sp>
        <p:nvSpPr>
          <p:cNvPr id="3" name="Content Placeholder 2"/>
          <p:cNvSpPr>
            <a:spLocks noGrp="1"/>
          </p:cNvSpPr>
          <p:nvPr>
            <p:ph idx="1"/>
          </p:nvPr>
        </p:nvSpPr>
        <p:spPr>
          <a:xfrm>
            <a:off x="611560" y="1268760"/>
            <a:ext cx="7920880" cy="4349079"/>
          </a:xfrm>
        </p:spPr>
        <p:txBody>
          <a:bodyPr>
            <a:normAutofit lnSpcReduction="10000"/>
          </a:bodyPr>
          <a:lstStyle/>
          <a:p>
            <a:pPr>
              <a:buNone/>
            </a:pPr>
            <a:r>
              <a:rPr lang="en-GB" dirty="0">
                <a:solidFill>
                  <a:srgbClr val="00157F"/>
                </a:solidFill>
              </a:rPr>
              <a:t>Also available are “with” degrees, e.g.</a:t>
            </a:r>
          </a:p>
          <a:p>
            <a:pPr lvl="1">
              <a:buFont typeface="Arial" pitchFamily="34" charset="0"/>
              <a:buChar char="•"/>
            </a:pPr>
            <a:r>
              <a:rPr lang="en-GB" sz="2400" dirty="0">
                <a:solidFill>
                  <a:srgbClr val="FF0000"/>
                </a:solidFill>
              </a:rPr>
              <a:t>Mathematics with Management</a:t>
            </a:r>
          </a:p>
          <a:p>
            <a:pPr lvl="1">
              <a:buFont typeface="Arial" pitchFamily="34" charset="0"/>
              <a:buChar char="•"/>
            </a:pPr>
            <a:r>
              <a:rPr lang="en-GB" sz="2400" dirty="0">
                <a:solidFill>
                  <a:srgbClr val="FF0000"/>
                </a:solidFill>
              </a:rPr>
              <a:t>Mathematics with Finance</a:t>
            </a:r>
          </a:p>
          <a:p>
            <a:pPr>
              <a:buNone/>
            </a:pPr>
            <a:r>
              <a:rPr lang="en-GB" dirty="0">
                <a:solidFill>
                  <a:srgbClr val="00157F"/>
                </a:solidFill>
              </a:rPr>
              <a:t>Joint Honours in Mathematics and X, e.g. </a:t>
            </a:r>
          </a:p>
          <a:p>
            <a:pPr lvl="1">
              <a:buFont typeface="Arial" pitchFamily="34" charset="0"/>
              <a:buChar char="•"/>
            </a:pPr>
            <a:r>
              <a:rPr lang="en-GB" sz="2400" dirty="0">
                <a:solidFill>
                  <a:srgbClr val="FF0000"/>
                </a:solidFill>
              </a:rPr>
              <a:t>Accounting</a:t>
            </a:r>
            <a:r>
              <a:rPr lang="en-GB" sz="2400" dirty="0"/>
              <a:t>, Computing, </a:t>
            </a:r>
            <a:r>
              <a:rPr lang="en-GB" sz="2400" dirty="0">
                <a:solidFill>
                  <a:srgbClr val="FF0000"/>
                </a:solidFill>
              </a:rPr>
              <a:t>Economics</a:t>
            </a:r>
            <a:r>
              <a:rPr lang="en-GB" sz="2400" dirty="0"/>
              <a:t>, </a:t>
            </a:r>
            <a:r>
              <a:rPr lang="en-GB" sz="2400" dirty="0">
                <a:solidFill>
                  <a:srgbClr val="FF0000"/>
                </a:solidFill>
              </a:rPr>
              <a:t>Psychology</a:t>
            </a:r>
            <a:r>
              <a:rPr lang="en-GB" sz="2400" dirty="0"/>
              <a:t> etc....</a:t>
            </a:r>
          </a:p>
          <a:p>
            <a:pPr>
              <a:buNone/>
            </a:pPr>
            <a:r>
              <a:rPr lang="en-GB" dirty="0">
                <a:solidFill>
                  <a:srgbClr val="00157F"/>
                </a:solidFill>
              </a:rPr>
              <a:t>Other possibilities </a:t>
            </a:r>
            <a:r>
              <a:rPr lang="en-GB" dirty="0" smtClean="0">
                <a:solidFill>
                  <a:srgbClr val="00157F"/>
                </a:solidFill>
              </a:rPr>
              <a:t>include e.g</a:t>
            </a:r>
            <a:r>
              <a:rPr lang="en-GB" dirty="0">
                <a:solidFill>
                  <a:srgbClr val="00157F"/>
                </a:solidFill>
              </a:rPr>
              <a:t>.</a:t>
            </a:r>
          </a:p>
          <a:p>
            <a:pPr lvl="1">
              <a:buFont typeface="Arial" pitchFamily="34" charset="0"/>
              <a:buChar char="•"/>
            </a:pPr>
            <a:r>
              <a:rPr lang="en-GB" sz="2400" dirty="0" smtClean="0">
                <a:solidFill>
                  <a:srgbClr val="FF0000"/>
                </a:solidFill>
              </a:rPr>
              <a:t>Theoretical Physics</a:t>
            </a:r>
            <a:endParaRPr lang="en-GB" sz="2400" dirty="0">
              <a:solidFill>
                <a:srgbClr val="FF0000"/>
              </a:solidFill>
            </a:endParaRPr>
          </a:p>
          <a:p>
            <a:pPr lvl="1">
              <a:buFont typeface="Arial" pitchFamily="34" charset="0"/>
              <a:buChar char="•"/>
            </a:pPr>
            <a:r>
              <a:rPr lang="en-GB" sz="2400" dirty="0">
                <a:solidFill>
                  <a:srgbClr val="00157F"/>
                </a:solidFill>
              </a:rPr>
              <a:t>Natural Sciences</a:t>
            </a:r>
          </a:p>
          <a:p>
            <a:pPr lvl="1">
              <a:buFont typeface="Arial" pitchFamily="34" charset="0"/>
              <a:buChar char="•"/>
            </a:pPr>
            <a:r>
              <a:rPr lang="en-GB" sz="2400" dirty="0">
                <a:solidFill>
                  <a:srgbClr val="00157F"/>
                </a:solidFill>
              </a:rPr>
              <a:t>Combined Honours/Studies </a:t>
            </a:r>
            <a:r>
              <a:rPr lang="en-GB" sz="2400" dirty="0"/>
              <a:t>	</a:t>
            </a:r>
            <a:r>
              <a:rPr lang="en-GB" dirty="0"/>
              <a:t>	</a:t>
            </a:r>
          </a:p>
          <a:p>
            <a:pPr>
              <a:buNone/>
            </a:pPr>
            <a:endParaRPr lang="en-GB" dirty="0"/>
          </a:p>
        </p:txBody>
      </p:sp>
    </p:spTree>
    <p:custDataLst>
      <p:tags r:id="rId1"/>
    </p:custDataLst>
    <p:extLst>
      <p:ext uri="{BB962C8B-B14F-4D97-AF65-F5344CB8AC3E}">
        <p14:creationId xmlns:p14="http://schemas.microsoft.com/office/powerpoint/2010/main" val="2945651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71800" y="5589240"/>
            <a:ext cx="4320480" cy="1152128"/>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671673"/>
            <a:ext cx="8229600" cy="1143000"/>
          </a:xfrm>
        </p:spPr>
        <p:txBody>
          <a:bodyPr>
            <a:normAutofit fontScale="90000"/>
          </a:bodyPr>
          <a:lstStyle/>
          <a:p>
            <a:pPr algn="l"/>
            <a:r>
              <a:rPr lang="en-GB" dirty="0">
                <a:solidFill>
                  <a:srgbClr val="00157F"/>
                </a:solidFill>
              </a:rPr>
              <a:t>Some University degrees where </a:t>
            </a:r>
            <a:br>
              <a:rPr lang="en-GB" dirty="0">
                <a:solidFill>
                  <a:srgbClr val="00157F"/>
                </a:solidFill>
              </a:rPr>
            </a:br>
            <a:r>
              <a:rPr lang="en-GB" dirty="0">
                <a:solidFill>
                  <a:srgbClr val="00157F"/>
                </a:solidFill>
              </a:rPr>
              <a:t>A-level Mathematics is important</a:t>
            </a:r>
          </a:p>
        </p:txBody>
      </p:sp>
      <p:graphicFrame>
        <p:nvGraphicFramePr>
          <p:cNvPr id="7" name="Table 6"/>
          <p:cNvGraphicFramePr>
            <a:graphicFrameLocks noGrp="1"/>
          </p:cNvGraphicFramePr>
          <p:nvPr/>
        </p:nvGraphicFramePr>
        <p:xfrm>
          <a:off x="683568" y="1916832"/>
          <a:ext cx="7992889" cy="3534504"/>
        </p:xfrm>
        <a:graphic>
          <a:graphicData uri="http://schemas.openxmlformats.org/drawingml/2006/table">
            <a:tbl>
              <a:tblPr firstRow="1" bandRow="1">
                <a:tableStyleId>{5C22544A-7EE6-4342-B048-85BDC9FD1C3A}</a:tableStyleId>
              </a:tblPr>
              <a:tblGrid>
                <a:gridCol w="1793878">
                  <a:extLst>
                    <a:ext uri="{9D8B030D-6E8A-4147-A177-3AD203B41FA5}">
                      <a16:colId xmlns="" xmlns:a16="http://schemas.microsoft.com/office/drawing/2014/main" val="20000"/>
                    </a:ext>
                  </a:extLst>
                </a:gridCol>
                <a:gridCol w="1415499">
                  <a:extLst>
                    <a:ext uri="{9D8B030D-6E8A-4147-A177-3AD203B41FA5}">
                      <a16:colId xmlns="" xmlns:a16="http://schemas.microsoft.com/office/drawing/2014/main" val="20001"/>
                    </a:ext>
                  </a:extLst>
                </a:gridCol>
                <a:gridCol w="1711668">
                  <a:extLst>
                    <a:ext uri="{9D8B030D-6E8A-4147-A177-3AD203B41FA5}">
                      <a16:colId xmlns="" xmlns:a16="http://schemas.microsoft.com/office/drawing/2014/main" val="20002"/>
                    </a:ext>
                  </a:extLst>
                </a:gridCol>
                <a:gridCol w="1473266">
                  <a:extLst>
                    <a:ext uri="{9D8B030D-6E8A-4147-A177-3AD203B41FA5}">
                      <a16:colId xmlns="" xmlns:a16="http://schemas.microsoft.com/office/drawing/2014/main" val="20003"/>
                    </a:ext>
                  </a:extLst>
                </a:gridCol>
                <a:gridCol w="1598578">
                  <a:extLst>
                    <a:ext uri="{9D8B030D-6E8A-4147-A177-3AD203B41FA5}">
                      <a16:colId xmlns="" xmlns:a16="http://schemas.microsoft.com/office/drawing/2014/main" val="20004"/>
                    </a:ext>
                  </a:extLst>
                </a:gridCol>
              </a:tblGrid>
              <a:tr h="550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E2AC00"/>
                          </a:solidFill>
                        </a:rPr>
                        <a:t>Accountancy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Actuarial Studies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Aeronautical 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B050"/>
                          </a:solidFill>
                        </a:rPr>
                        <a:t>Architecture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E2AC00"/>
                          </a:solidFill>
                        </a:rPr>
                        <a:t>Biochemistry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550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E2AC00"/>
                          </a:solidFill>
                        </a:rPr>
                        <a:t>Biology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B050"/>
                          </a:solidFill>
                        </a:rPr>
                        <a:t>Business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FF0000"/>
                          </a:solidFill>
                        </a:rPr>
                        <a:t>Chemical 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E2AC00"/>
                          </a:solidFill>
                        </a:rPr>
                        <a:t>Chemistry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E2AC00"/>
                          </a:solidFill>
                        </a:rPr>
                        <a:t>Computing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550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E2AC00"/>
                          </a:solidFill>
                        </a:rPr>
                        <a:t>Dentistry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B050"/>
                          </a:solidFill>
                        </a:rPr>
                        <a:t>Dietetics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E2AC00"/>
                          </a:solidFill>
                        </a:rPr>
                        <a:t>Economics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FF0000"/>
                          </a:solidFill>
                        </a:rPr>
                        <a:t>Electronic 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E2AC00"/>
                          </a:solidFill>
                        </a:rPr>
                        <a:t>Environmental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6389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B050"/>
                          </a:solidFill>
                        </a:rPr>
                        <a:t>Geography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Geology</a:t>
                      </a:r>
                      <a:r>
                        <a:rPr lang="en-GB" sz="1600" b="1" baseline="0" dirty="0">
                          <a:solidFill>
                            <a:srgbClr val="FF0000"/>
                          </a:solidFill>
                        </a:rPr>
                        <a:t> and Earth Sciences</a:t>
                      </a:r>
                      <a:endParaRPr lang="en-GB" sz="16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E2AC00"/>
                          </a:solidFill>
                        </a:rPr>
                        <a:t>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FF0000"/>
                          </a:solidFill>
                        </a:rPr>
                        <a:t>Materials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Mathematics and Statistics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550650">
                <a:tc>
                  <a:txBody>
                    <a:bodyPr/>
                    <a:lstStyle/>
                    <a:p>
                      <a:pPr algn="ctr"/>
                      <a:r>
                        <a:rPr lang="en-GB" sz="1600" b="1" dirty="0">
                          <a:solidFill>
                            <a:srgbClr val="FF0000"/>
                          </a:solidFill>
                        </a:rPr>
                        <a:t>Mechanical Engineering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FF0000"/>
                          </a:solidFill>
                        </a:rPr>
                        <a:t>Medicine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FF0000"/>
                          </a:solidFill>
                        </a:rPr>
                        <a:t>Optometry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Pharmacy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FF0000"/>
                          </a:solidFill>
                        </a:rPr>
                        <a:t>Physics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5506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B050"/>
                          </a:solidFill>
                        </a:rPr>
                        <a:t>Physiotherapy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B050"/>
                          </a:solidFill>
                        </a:rPr>
                        <a:t>Psychology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E2AC00"/>
                          </a:solidFill>
                        </a:rPr>
                        <a:t>Sports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00B050"/>
                          </a:solidFill>
                        </a:rPr>
                        <a:t>Surveying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dirty="0">
                          <a:solidFill>
                            <a:srgbClr val="FF0000"/>
                          </a:solidFill>
                        </a:rPr>
                        <a:t>Veterinary Science</a:t>
                      </a:r>
                      <a:endParaRPr lang="en-GB" sz="16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4" name="TextBox 3"/>
          <p:cNvSpPr txBox="1"/>
          <p:nvPr/>
        </p:nvSpPr>
        <p:spPr>
          <a:xfrm>
            <a:off x="3347864" y="5733256"/>
            <a:ext cx="3352200" cy="923330"/>
          </a:xfrm>
          <a:prstGeom prst="rect">
            <a:avLst/>
          </a:prstGeom>
          <a:noFill/>
        </p:spPr>
        <p:txBody>
          <a:bodyPr wrap="none" rtlCol="0">
            <a:spAutoFit/>
          </a:bodyPr>
          <a:lstStyle/>
          <a:p>
            <a:r>
              <a:rPr lang="en-GB" dirty="0">
                <a:solidFill>
                  <a:srgbClr val="FF0000"/>
                </a:solidFill>
              </a:rPr>
              <a:t>Red: Almost always necessary</a:t>
            </a:r>
          </a:p>
          <a:p>
            <a:r>
              <a:rPr lang="en-GB" dirty="0">
                <a:solidFill>
                  <a:srgbClr val="E2AC00"/>
                </a:solidFill>
              </a:rPr>
              <a:t>Orange: Sometimes necessary</a:t>
            </a:r>
          </a:p>
          <a:p>
            <a:r>
              <a:rPr lang="en-GB" dirty="0">
                <a:solidFill>
                  <a:srgbClr val="00B050"/>
                </a:solidFill>
              </a:rPr>
              <a:t>Green: Useful</a:t>
            </a:r>
          </a:p>
        </p:txBody>
      </p:sp>
    </p:spTree>
    <p:custDataLst>
      <p:tags r:id="rId1"/>
    </p:custDataLst>
    <p:extLst>
      <p:ext uri="{BB962C8B-B14F-4D97-AF65-F5344CB8AC3E}">
        <p14:creationId xmlns:p14="http://schemas.microsoft.com/office/powerpoint/2010/main" val="910767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274638"/>
            <a:ext cx="6372200" cy="1143000"/>
          </a:xfrm>
        </p:spPr>
        <p:txBody>
          <a:bodyPr>
            <a:normAutofit fontScale="90000"/>
          </a:bodyPr>
          <a:lstStyle/>
          <a:p>
            <a:pPr algn="l"/>
            <a:r>
              <a:rPr lang="en-GB" dirty="0">
                <a:solidFill>
                  <a:srgbClr val="00157F"/>
                </a:solidFill>
              </a:rPr>
              <a:t>What will you </a:t>
            </a:r>
            <a:r>
              <a:rPr lang="en-GB" dirty="0" smtClean="0">
                <a:solidFill>
                  <a:srgbClr val="00157F"/>
                </a:solidFill>
              </a:rPr>
              <a:t>study in a Maths degree?</a:t>
            </a:r>
            <a:endParaRPr lang="en-GB" dirty="0">
              <a:solidFill>
                <a:srgbClr val="00157F"/>
              </a:solidFill>
            </a:endParaRPr>
          </a:p>
        </p:txBody>
      </p:sp>
      <p:sp>
        <p:nvSpPr>
          <p:cNvPr id="3" name="Content Placeholder 2"/>
          <p:cNvSpPr>
            <a:spLocks noGrp="1"/>
          </p:cNvSpPr>
          <p:nvPr>
            <p:ph idx="1"/>
          </p:nvPr>
        </p:nvSpPr>
        <p:spPr/>
        <p:txBody>
          <a:bodyPr/>
          <a:lstStyle/>
          <a:p>
            <a:r>
              <a:rPr lang="en-GB" dirty="0">
                <a:solidFill>
                  <a:srgbClr val="00157F"/>
                </a:solidFill>
              </a:rPr>
              <a:t>Most Mathematics and Statistics degree programmes contain:</a:t>
            </a:r>
          </a:p>
          <a:p>
            <a:pPr lvl="1"/>
            <a:r>
              <a:rPr lang="en-GB" dirty="0">
                <a:solidFill>
                  <a:srgbClr val="00157F"/>
                </a:solidFill>
              </a:rPr>
              <a:t>Mathematical Methods</a:t>
            </a:r>
          </a:p>
          <a:p>
            <a:pPr lvl="1"/>
            <a:r>
              <a:rPr lang="en-GB" dirty="0">
                <a:solidFill>
                  <a:srgbClr val="00157F"/>
                </a:solidFill>
              </a:rPr>
              <a:t>Pure Mathematics</a:t>
            </a:r>
          </a:p>
          <a:p>
            <a:pPr lvl="1"/>
            <a:r>
              <a:rPr lang="en-GB" dirty="0">
                <a:solidFill>
                  <a:srgbClr val="00157F"/>
                </a:solidFill>
              </a:rPr>
              <a:t>Applied Mathematics</a:t>
            </a:r>
          </a:p>
          <a:p>
            <a:pPr lvl="1"/>
            <a:r>
              <a:rPr lang="en-GB" dirty="0">
                <a:solidFill>
                  <a:srgbClr val="00157F"/>
                </a:solidFill>
              </a:rPr>
              <a:t>Statistics</a:t>
            </a:r>
          </a:p>
          <a:p>
            <a:pPr lvl="1"/>
            <a:endParaRPr lang="en-GB" sz="1400" dirty="0">
              <a:solidFill>
                <a:srgbClr val="00157F"/>
              </a:solidFill>
            </a:endParaRPr>
          </a:p>
          <a:p>
            <a:r>
              <a:rPr lang="en-GB" dirty="0">
                <a:solidFill>
                  <a:srgbClr val="00157F"/>
                </a:solidFill>
              </a:rPr>
              <a:t>“with”, Joint Honours and Combined degrees take the same modules but fewer of them!</a:t>
            </a:r>
          </a:p>
          <a:p>
            <a:pPr lvl="1"/>
            <a:endParaRPr lang="en-GB" dirty="0">
              <a:solidFill>
                <a:srgbClr val="00157F"/>
              </a:solidFill>
            </a:endParaRPr>
          </a:p>
        </p:txBody>
      </p:sp>
    </p:spTree>
    <p:custDataLst>
      <p:tags r:id="rId1"/>
    </p:custDataLst>
    <p:extLst>
      <p:ext uri="{BB962C8B-B14F-4D97-AF65-F5344CB8AC3E}">
        <p14:creationId xmlns:p14="http://schemas.microsoft.com/office/powerpoint/2010/main" val="542173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8313" y="265113"/>
            <a:ext cx="8229600" cy="1143000"/>
          </a:xfrm>
        </p:spPr>
        <p:txBody>
          <a:bodyPr/>
          <a:lstStyle/>
          <a:p>
            <a:pPr algn="l" eaLnBrk="1" hangingPunct="1"/>
            <a:r>
              <a:rPr lang="en-GB" dirty="0"/>
              <a:t>1</a:t>
            </a:r>
            <a:r>
              <a:rPr lang="en-GB" baseline="30000" dirty="0"/>
              <a:t>st</a:t>
            </a:r>
            <a:r>
              <a:rPr lang="en-GB" dirty="0"/>
              <a:t> </a:t>
            </a:r>
            <a:r>
              <a:rPr lang="en-GB" dirty="0" smtClean="0"/>
              <a:t>Year</a:t>
            </a:r>
            <a:endParaRPr lang="en-GB" dirty="0"/>
          </a:p>
        </p:txBody>
      </p:sp>
      <p:sp>
        <p:nvSpPr>
          <p:cNvPr id="3" name="Content Placeholder 2"/>
          <p:cNvSpPr>
            <a:spLocks noGrp="1"/>
          </p:cNvSpPr>
          <p:nvPr>
            <p:ph idx="1"/>
          </p:nvPr>
        </p:nvSpPr>
        <p:spPr>
          <a:xfrm>
            <a:off x="468313" y="1196975"/>
            <a:ext cx="8229600" cy="1108075"/>
          </a:xfrm>
        </p:spPr>
        <p:txBody>
          <a:bodyPr>
            <a:noAutofit/>
          </a:bodyPr>
          <a:lstStyle/>
          <a:p>
            <a:pPr marL="0" indent="0" eaLnBrk="1" hangingPunct="1">
              <a:buFont typeface="Arial" charset="0"/>
              <a:buNone/>
              <a:defRPr/>
            </a:pPr>
            <a:r>
              <a:rPr lang="en-GB" sz="2000" dirty="0"/>
              <a:t>An overview of the first year modules (the ones in</a:t>
            </a:r>
            <a:r>
              <a:rPr lang="en-GB" sz="2000" b="1" dirty="0"/>
              <a:t> BOLD </a:t>
            </a:r>
            <a:r>
              <a:rPr lang="en-GB" sz="2000" dirty="0"/>
              <a:t>are compulsory):</a:t>
            </a:r>
          </a:p>
          <a:p>
            <a:pPr marL="0" indent="0" eaLnBrk="1" hangingPunct="1">
              <a:buFont typeface="Arial" charset="0"/>
              <a:buNone/>
              <a:defRPr/>
            </a:pPr>
            <a:endParaRPr lang="en-GB" sz="1800" dirty="0"/>
          </a:p>
        </p:txBody>
      </p:sp>
      <p:sp>
        <p:nvSpPr>
          <p:cNvPr id="6" name="Freeform 5"/>
          <p:cNvSpPr/>
          <p:nvPr/>
        </p:nvSpPr>
        <p:spPr>
          <a:xfrm>
            <a:off x="1042988" y="2205038"/>
            <a:ext cx="3163887" cy="666750"/>
          </a:xfrm>
          <a:custGeom>
            <a:avLst/>
            <a:gdLst>
              <a:gd name="connsiteX0" fmla="*/ 0 w 3162937"/>
              <a:gd name="connsiteY0" fmla="*/ 0 h 667645"/>
              <a:gd name="connsiteX1" fmla="*/ 3162937 w 3162937"/>
              <a:gd name="connsiteY1" fmla="*/ 0 h 667645"/>
              <a:gd name="connsiteX2" fmla="*/ 3162937 w 3162937"/>
              <a:gd name="connsiteY2" fmla="*/ 667645 h 667645"/>
              <a:gd name="connsiteX3" fmla="*/ 0 w 3162937"/>
              <a:gd name="connsiteY3" fmla="*/ 667645 h 667645"/>
              <a:gd name="connsiteX4" fmla="*/ 0 w 3162937"/>
              <a:gd name="connsiteY4" fmla="*/ 0 h 66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667645">
                <a:moveTo>
                  <a:pt x="0" y="0"/>
                </a:moveTo>
                <a:lnTo>
                  <a:pt x="3162937" y="0"/>
                </a:lnTo>
                <a:lnTo>
                  <a:pt x="3162937" y="667645"/>
                </a:lnTo>
                <a:lnTo>
                  <a:pt x="0" y="667645"/>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170688" tIns="97536" rIns="170688" bIns="97536" spcCol="1270" anchor="ctr"/>
          <a:lstStyle/>
          <a:p>
            <a:pPr algn="ctr" defTabSz="1066800">
              <a:lnSpc>
                <a:spcPct val="90000"/>
              </a:lnSpc>
              <a:spcAft>
                <a:spcPct val="35000"/>
              </a:spcAft>
              <a:defRPr/>
            </a:pPr>
            <a:r>
              <a:rPr lang="en-GB" sz="2400" dirty="0"/>
              <a:t>Semester One</a:t>
            </a:r>
          </a:p>
        </p:txBody>
      </p:sp>
      <p:sp>
        <p:nvSpPr>
          <p:cNvPr id="8" name="Freeform 7"/>
          <p:cNvSpPr/>
          <p:nvPr/>
        </p:nvSpPr>
        <p:spPr>
          <a:xfrm>
            <a:off x="4787900" y="2205038"/>
            <a:ext cx="3162300" cy="666750"/>
          </a:xfrm>
          <a:custGeom>
            <a:avLst/>
            <a:gdLst>
              <a:gd name="connsiteX0" fmla="*/ 0 w 3162937"/>
              <a:gd name="connsiteY0" fmla="*/ 0 h 667645"/>
              <a:gd name="connsiteX1" fmla="*/ 3162937 w 3162937"/>
              <a:gd name="connsiteY1" fmla="*/ 0 h 667645"/>
              <a:gd name="connsiteX2" fmla="*/ 3162937 w 3162937"/>
              <a:gd name="connsiteY2" fmla="*/ 667645 h 667645"/>
              <a:gd name="connsiteX3" fmla="*/ 0 w 3162937"/>
              <a:gd name="connsiteY3" fmla="*/ 667645 h 667645"/>
              <a:gd name="connsiteX4" fmla="*/ 0 w 3162937"/>
              <a:gd name="connsiteY4" fmla="*/ 0 h 66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667645">
                <a:moveTo>
                  <a:pt x="0" y="0"/>
                </a:moveTo>
                <a:lnTo>
                  <a:pt x="3162937" y="0"/>
                </a:lnTo>
                <a:lnTo>
                  <a:pt x="3162937" y="667645"/>
                </a:lnTo>
                <a:lnTo>
                  <a:pt x="0" y="667645"/>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170688" tIns="97536" rIns="170688" bIns="97536" spcCol="1270" anchor="ctr"/>
          <a:lstStyle/>
          <a:p>
            <a:pPr algn="ctr" defTabSz="1066800">
              <a:lnSpc>
                <a:spcPct val="90000"/>
              </a:lnSpc>
              <a:spcAft>
                <a:spcPct val="35000"/>
              </a:spcAft>
              <a:defRPr/>
            </a:pPr>
            <a:r>
              <a:rPr lang="en-GB" sz="2400" dirty="0"/>
              <a:t>Semester Two</a:t>
            </a:r>
          </a:p>
        </p:txBody>
      </p:sp>
      <p:sp useBgFill="1">
        <p:nvSpPr>
          <p:cNvPr id="7" name="Freeform 6"/>
          <p:cNvSpPr/>
          <p:nvPr/>
        </p:nvSpPr>
        <p:spPr>
          <a:xfrm>
            <a:off x="1042988" y="2924175"/>
            <a:ext cx="3168650" cy="2520950"/>
          </a:xfrm>
          <a:custGeom>
            <a:avLst/>
            <a:gdLst>
              <a:gd name="connsiteX0" fmla="*/ 0 w 3162937"/>
              <a:gd name="connsiteY0" fmla="*/ 0 h 2810880"/>
              <a:gd name="connsiteX1" fmla="*/ 3162937 w 3162937"/>
              <a:gd name="connsiteY1" fmla="*/ 0 h 2810880"/>
              <a:gd name="connsiteX2" fmla="*/ 3162937 w 3162937"/>
              <a:gd name="connsiteY2" fmla="*/ 2810880 h 2810880"/>
              <a:gd name="connsiteX3" fmla="*/ 0 w 3162937"/>
              <a:gd name="connsiteY3" fmla="*/ 2810880 h 2810880"/>
              <a:gd name="connsiteX4" fmla="*/ 0 w 316293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2810880">
                <a:moveTo>
                  <a:pt x="0" y="0"/>
                </a:moveTo>
                <a:lnTo>
                  <a:pt x="3162937" y="0"/>
                </a:lnTo>
                <a:lnTo>
                  <a:pt x="3162937" y="2810880"/>
                </a:lnTo>
                <a:lnTo>
                  <a:pt x="0" y="2810880"/>
                </a:lnTo>
                <a:lnTo>
                  <a:pt x="0" y="0"/>
                </a:lnTo>
                <a:close/>
              </a:path>
            </a:pathLst>
          </a:custGeom>
          <a:ln w="3175"/>
        </p:spPr>
        <p:style>
          <a:lnRef idx="2">
            <a:schemeClr val="dk1"/>
          </a:lnRef>
          <a:fillRef idx="1">
            <a:schemeClr val="lt1"/>
          </a:fillRef>
          <a:effectRef idx="0">
            <a:schemeClr val="dk1"/>
          </a:effectRef>
          <a:fontRef idx="minor">
            <a:schemeClr val="dk1">
              <a:hueOff val="0"/>
              <a:satOff val="0"/>
              <a:lumOff val="0"/>
              <a:alphaOff val="0"/>
            </a:schemeClr>
          </a:fontRef>
        </p:style>
        <p:txBody>
          <a:bodyPr lIns="96012" tIns="96012" rIns="128016" bIns="144018" spcCol="1270"/>
          <a:lstStyle/>
          <a:p>
            <a:pPr marL="171450" lvl="1" indent="-171450" defTabSz="800100">
              <a:lnSpc>
                <a:spcPct val="90000"/>
              </a:lnSpc>
              <a:spcAft>
                <a:spcPct val="15000"/>
              </a:spcAft>
              <a:defRPr/>
            </a:pPr>
            <a:r>
              <a:rPr lang="en-GB" b="1" dirty="0">
                <a:solidFill>
                  <a:srgbClr val="00477F"/>
                </a:solidFill>
              </a:rPr>
              <a:t>Introduction to Calculus (15)</a:t>
            </a:r>
          </a:p>
          <a:p>
            <a:pPr marL="171450" lvl="1" indent="-171450" defTabSz="800100">
              <a:lnSpc>
                <a:spcPct val="90000"/>
              </a:lnSpc>
              <a:spcAft>
                <a:spcPct val="15000"/>
              </a:spcAft>
              <a:defRPr/>
            </a:pPr>
            <a:r>
              <a:rPr lang="en-GB" b="1" dirty="0">
                <a:solidFill>
                  <a:srgbClr val="00477F"/>
                </a:solidFill>
              </a:rPr>
              <a:t>Linear Algebra: Vectors and Matrices (15)</a:t>
            </a:r>
          </a:p>
          <a:p>
            <a:pPr marL="171450" lvl="1" indent="-171450" defTabSz="800100">
              <a:lnSpc>
                <a:spcPct val="90000"/>
              </a:lnSpc>
              <a:spcAft>
                <a:spcPct val="15000"/>
              </a:spcAft>
              <a:defRPr/>
            </a:pPr>
            <a:r>
              <a:rPr lang="en-GB" b="1" dirty="0" smtClean="0">
                <a:solidFill>
                  <a:srgbClr val="00477F"/>
                </a:solidFill>
              </a:rPr>
              <a:t>Logic, Sets </a:t>
            </a:r>
            <a:r>
              <a:rPr lang="en-GB" b="1" dirty="0">
                <a:solidFill>
                  <a:srgbClr val="00477F"/>
                </a:solidFill>
              </a:rPr>
              <a:t>and Counting (10)</a:t>
            </a:r>
          </a:p>
          <a:p>
            <a:pPr marL="171450" lvl="1" indent="-171450" defTabSz="800100">
              <a:lnSpc>
                <a:spcPct val="90000"/>
              </a:lnSpc>
              <a:spcAft>
                <a:spcPct val="15000"/>
              </a:spcAft>
              <a:defRPr/>
            </a:pPr>
            <a:r>
              <a:rPr lang="en-GB" b="1" dirty="0">
                <a:solidFill>
                  <a:srgbClr val="00477F"/>
                </a:solidFill>
              </a:rPr>
              <a:t>Problem Solving and Computing  I (10)</a:t>
            </a:r>
          </a:p>
          <a:p>
            <a:pPr marL="171450" lvl="1" indent="-171450" defTabSz="800100">
              <a:lnSpc>
                <a:spcPct val="90000"/>
              </a:lnSpc>
              <a:spcAft>
                <a:spcPct val="15000"/>
              </a:spcAft>
              <a:defRPr/>
            </a:pPr>
            <a:r>
              <a:rPr lang="en-GB" dirty="0">
                <a:solidFill>
                  <a:srgbClr val="00477F"/>
                </a:solidFill>
              </a:rPr>
              <a:t>Optimisation with Constraints* (10)</a:t>
            </a:r>
          </a:p>
        </p:txBody>
      </p:sp>
      <p:sp>
        <p:nvSpPr>
          <p:cNvPr id="10" name="Rectangle 9">
            <a:hlinkClick r:id="rId3"/>
          </p:cNvPr>
          <p:cNvSpPr/>
          <p:nvPr/>
        </p:nvSpPr>
        <p:spPr>
          <a:xfrm flipV="1">
            <a:off x="1331913" y="3716338"/>
            <a:ext cx="2808287" cy="46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a:hlinkClick r:id="rId4"/>
          </p:cNvPr>
          <p:cNvSpPr/>
          <p:nvPr/>
        </p:nvSpPr>
        <p:spPr>
          <a:xfrm>
            <a:off x="1331913" y="4005263"/>
            <a:ext cx="2808287" cy="71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a:hlinkClick r:id="rId5"/>
          </p:cNvPr>
          <p:cNvSpPr/>
          <p:nvPr/>
        </p:nvSpPr>
        <p:spPr>
          <a:xfrm>
            <a:off x="1331913" y="5373688"/>
            <a:ext cx="1944687" cy="71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a:hlinkClick r:id="rId6"/>
          </p:cNvPr>
          <p:cNvSpPr/>
          <p:nvPr/>
        </p:nvSpPr>
        <p:spPr>
          <a:xfrm>
            <a:off x="1331913" y="5661025"/>
            <a:ext cx="295275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useBgFill="1">
        <p:nvSpPr>
          <p:cNvPr id="9" name="Freeform 8"/>
          <p:cNvSpPr/>
          <p:nvPr/>
        </p:nvSpPr>
        <p:spPr>
          <a:xfrm>
            <a:off x="4787900" y="2924175"/>
            <a:ext cx="3168650" cy="2520950"/>
          </a:xfrm>
          <a:custGeom>
            <a:avLst/>
            <a:gdLst>
              <a:gd name="connsiteX0" fmla="*/ 0 w 3162937"/>
              <a:gd name="connsiteY0" fmla="*/ 0 h 2810880"/>
              <a:gd name="connsiteX1" fmla="*/ 3162937 w 3162937"/>
              <a:gd name="connsiteY1" fmla="*/ 0 h 2810880"/>
              <a:gd name="connsiteX2" fmla="*/ 3162937 w 3162937"/>
              <a:gd name="connsiteY2" fmla="*/ 2810880 h 2810880"/>
              <a:gd name="connsiteX3" fmla="*/ 0 w 3162937"/>
              <a:gd name="connsiteY3" fmla="*/ 2810880 h 2810880"/>
              <a:gd name="connsiteX4" fmla="*/ 0 w 316293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2810880">
                <a:moveTo>
                  <a:pt x="0" y="0"/>
                </a:moveTo>
                <a:lnTo>
                  <a:pt x="3162937" y="0"/>
                </a:lnTo>
                <a:lnTo>
                  <a:pt x="3162937" y="2810880"/>
                </a:lnTo>
                <a:lnTo>
                  <a:pt x="0" y="2810880"/>
                </a:lnTo>
                <a:lnTo>
                  <a:pt x="0" y="0"/>
                </a:lnTo>
                <a:close/>
              </a:path>
            </a:pathLst>
          </a:custGeom>
          <a:ln w="3175"/>
        </p:spPr>
        <p:style>
          <a:lnRef idx="2">
            <a:schemeClr val="dk1"/>
          </a:lnRef>
          <a:fillRef idx="1">
            <a:schemeClr val="lt1"/>
          </a:fillRef>
          <a:effectRef idx="0">
            <a:schemeClr val="dk1"/>
          </a:effectRef>
          <a:fontRef idx="minor">
            <a:schemeClr val="dk1">
              <a:hueOff val="0"/>
              <a:satOff val="0"/>
              <a:lumOff val="0"/>
              <a:alphaOff val="0"/>
            </a:schemeClr>
          </a:fontRef>
        </p:style>
        <p:txBody>
          <a:bodyPr lIns="96012" tIns="96012" rIns="128016" bIns="144018" spcCol="1270"/>
          <a:lstStyle/>
          <a:p>
            <a:pPr marL="0" lvl="1" defTabSz="800100">
              <a:lnSpc>
                <a:spcPct val="90000"/>
              </a:lnSpc>
              <a:spcAft>
                <a:spcPct val="15000"/>
              </a:spcAft>
              <a:defRPr/>
            </a:pPr>
            <a:r>
              <a:rPr lang="en-GB" b="1" dirty="0">
                <a:solidFill>
                  <a:srgbClr val="00477F"/>
                </a:solidFill>
              </a:rPr>
              <a:t>Multivariable Calculus and Differential Equations (15)</a:t>
            </a:r>
          </a:p>
          <a:p>
            <a:pPr marL="0" lvl="1" defTabSz="800100">
              <a:lnSpc>
                <a:spcPct val="90000"/>
              </a:lnSpc>
              <a:spcAft>
                <a:spcPct val="15000"/>
              </a:spcAft>
              <a:defRPr/>
            </a:pPr>
            <a:r>
              <a:rPr lang="en-GB" b="1" dirty="0">
                <a:solidFill>
                  <a:srgbClr val="00477F"/>
                </a:solidFill>
              </a:rPr>
              <a:t>Introduction to Probability (15)</a:t>
            </a:r>
          </a:p>
          <a:p>
            <a:pPr marL="0" lvl="1" defTabSz="800100">
              <a:lnSpc>
                <a:spcPct val="90000"/>
              </a:lnSpc>
              <a:spcAft>
                <a:spcPct val="15000"/>
              </a:spcAft>
              <a:defRPr/>
            </a:pPr>
            <a:r>
              <a:rPr lang="en-GB" b="1" dirty="0">
                <a:solidFill>
                  <a:srgbClr val="00477F"/>
                </a:solidFill>
              </a:rPr>
              <a:t>Number Systems (10)</a:t>
            </a:r>
          </a:p>
          <a:p>
            <a:pPr marL="0" lvl="1" defTabSz="800100">
              <a:lnSpc>
                <a:spcPct val="90000"/>
              </a:lnSpc>
              <a:spcAft>
                <a:spcPct val="15000"/>
              </a:spcAft>
              <a:defRPr/>
            </a:pPr>
            <a:r>
              <a:rPr lang="en-GB" b="1" dirty="0">
                <a:solidFill>
                  <a:srgbClr val="00477F"/>
                </a:solidFill>
              </a:rPr>
              <a:t>Problem Solving and Computing II (10)</a:t>
            </a:r>
          </a:p>
          <a:p>
            <a:pPr marL="0" lvl="1" defTabSz="800100">
              <a:lnSpc>
                <a:spcPct val="90000"/>
              </a:lnSpc>
              <a:spcAft>
                <a:spcPct val="15000"/>
              </a:spcAft>
              <a:defRPr/>
            </a:pPr>
            <a:r>
              <a:rPr lang="en-GB" dirty="0">
                <a:solidFill>
                  <a:srgbClr val="00477F"/>
                </a:solidFill>
              </a:rPr>
              <a:t>Dynamics* (10)</a:t>
            </a:r>
          </a:p>
        </p:txBody>
      </p:sp>
      <p:sp>
        <p:nvSpPr>
          <p:cNvPr id="16" name="Rectangle 15">
            <a:hlinkClick r:id="rId7"/>
          </p:cNvPr>
          <p:cNvSpPr/>
          <p:nvPr/>
        </p:nvSpPr>
        <p:spPr>
          <a:xfrm>
            <a:off x="4932363" y="3716338"/>
            <a:ext cx="2519362" cy="217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17">
            <a:hlinkClick r:id="rId8"/>
          </p:cNvPr>
          <p:cNvSpPr/>
          <p:nvPr/>
        </p:nvSpPr>
        <p:spPr>
          <a:xfrm>
            <a:off x="5003800" y="4797425"/>
            <a:ext cx="2808288" cy="7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a:hlinkClick r:id="rId9"/>
          </p:cNvPr>
          <p:cNvSpPr/>
          <p:nvPr/>
        </p:nvSpPr>
        <p:spPr>
          <a:xfrm>
            <a:off x="4932363" y="5084763"/>
            <a:ext cx="2808287" cy="73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a:hlinkClick r:id="rId10"/>
          </p:cNvPr>
          <p:cNvSpPr/>
          <p:nvPr/>
        </p:nvSpPr>
        <p:spPr>
          <a:xfrm>
            <a:off x="4932363" y="5373688"/>
            <a:ext cx="2592387" cy="71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a:hlinkClick r:id="rId11"/>
          </p:cNvPr>
          <p:cNvSpPr/>
          <p:nvPr/>
        </p:nvSpPr>
        <p:spPr>
          <a:xfrm>
            <a:off x="4932363" y="5661025"/>
            <a:ext cx="2735262"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80" name="Rectangle 22"/>
          <p:cNvSpPr>
            <a:spLocks noChangeArrowheads="1"/>
          </p:cNvSpPr>
          <p:nvPr/>
        </p:nvSpPr>
        <p:spPr bwMode="auto">
          <a:xfrm>
            <a:off x="1403648" y="5661248"/>
            <a:ext cx="7129164" cy="693460"/>
          </a:xfrm>
          <a:prstGeom prst="rect">
            <a:avLst/>
          </a:prstGeom>
          <a:noFill/>
          <a:ln w="9525">
            <a:noFill/>
            <a:miter lim="800000"/>
            <a:headEnd/>
            <a:tailEnd/>
          </a:ln>
        </p:spPr>
        <p:txBody>
          <a:bodyPr wrap="square">
            <a:spAutoFit/>
          </a:bodyPr>
          <a:lstStyle/>
          <a:p>
            <a:pPr lvl="1">
              <a:lnSpc>
                <a:spcPct val="93000"/>
              </a:lnSpc>
              <a:buClr>
                <a:srgbClr val="0099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dirty="0">
                <a:solidFill>
                  <a:schemeClr val="tx1"/>
                </a:solidFill>
              </a:rPr>
              <a:t>* Can be replaced by modules from other Schools (subject to timetable):</a:t>
            </a:r>
          </a:p>
          <a:p>
            <a:pPr lvl="1">
              <a:lnSpc>
                <a:spcPct val="93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i="1" dirty="0">
                <a:solidFill>
                  <a:schemeClr val="tx1"/>
                </a:solidFill>
              </a:rPr>
              <a:t>e.g. Accounting, Computing, Languages, Psychology, Economics, </a:t>
            </a:r>
          </a:p>
          <a:p>
            <a:pPr lvl="1">
              <a:lnSpc>
                <a:spcPct val="93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i="1" dirty="0">
                <a:solidFill>
                  <a:schemeClr val="tx1"/>
                </a:solidFill>
              </a:rPr>
              <a:t>Biology, Business Management, Geography, Music, History, ...</a:t>
            </a:r>
          </a:p>
        </p:txBody>
      </p:sp>
    </p:spTree>
    <p:custDataLst>
      <p:tags r:id="rId1"/>
    </p:custDataLst>
    <p:extLst>
      <p:ext uri="{BB962C8B-B14F-4D97-AF65-F5344CB8AC3E}">
        <p14:creationId xmlns:p14="http://schemas.microsoft.com/office/powerpoint/2010/main" val="215260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eaLnBrk="1" hangingPunct="1"/>
            <a:r>
              <a:rPr lang="en-GB" dirty="0"/>
              <a:t>2</a:t>
            </a:r>
            <a:r>
              <a:rPr lang="en-GB" baseline="30000" dirty="0"/>
              <a:t>nd</a:t>
            </a:r>
            <a:r>
              <a:rPr lang="en-GB" dirty="0"/>
              <a:t> </a:t>
            </a:r>
            <a:r>
              <a:rPr lang="en-GB" dirty="0" smtClean="0"/>
              <a:t>Year</a:t>
            </a:r>
            <a:endParaRPr lang="en-GB" dirty="0"/>
          </a:p>
        </p:txBody>
      </p:sp>
      <p:sp>
        <p:nvSpPr>
          <p:cNvPr id="3" name="Content Placeholder 2"/>
          <p:cNvSpPr>
            <a:spLocks noGrp="1"/>
          </p:cNvSpPr>
          <p:nvPr>
            <p:ph idx="1"/>
          </p:nvPr>
        </p:nvSpPr>
        <p:spPr>
          <a:xfrm>
            <a:off x="468313" y="1196975"/>
            <a:ext cx="8229600" cy="1108075"/>
          </a:xfrm>
        </p:spPr>
        <p:txBody>
          <a:bodyPr>
            <a:noAutofit/>
          </a:bodyPr>
          <a:lstStyle/>
          <a:p>
            <a:pPr marL="0" indent="0" eaLnBrk="1" hangingPunct="1">
              <a:buFont typeface="Arial" charset="0"/>
              <a:buNone/>
              <a:defRPr/>
            </a:pPr>
            <a:r>
              <a:rPr lang="en-GB" sz="2000" dirty="0"/>
              <a:t>An overview of the second year modules (the ones in</a:t>
            </a:r>
            <a:r>
              <a:rPr lang="en-GB" sz="2000" b="1" dirty="0"/>
              <a:t> BOLD </a:t>
            </a:r>
            <a:r>
              <a:rPr lang="en-GB" sz="2000" dirty="0"/>
              <a:t>are compulsory):</a:t>
            </a:r>
          </a:p>
          <a:p>
            <a:pPr marL="0" indent="0" eaLnBrk="1" hangingPunct="1">
              <a:buFont typeface="Arial" charset="0"/>
              <a:buNone/>
              <a:defRPr/>
            </a:pPr>
            <a:endParaRPr lang="en-GB" sz="1800" dirty="0"/>
          </a:p>
        </p:txBody>
      </p:sp>
      <p:sp>
        <p:nvSpPr>
          <p:cNvPr id="6" name="Freeform 5"/>
          <p:cNvSpPr/>
          <p:nvPr/>
        </p:nvSpPr>
        <p:spPr>
          <a:xfrm>
            <a:off x="827584" y="1798241"/>
            <a:ext cx="3379291" cy="666750"/>
          </a:xfrm>
          <a:custGeom>
            <a:avLst/>
            <a:gdLst>
              <a:gd name="connsiteX0" fmla="*/ 0 w 3162937"/>
              <a:gd name="connsiteY0" fmla="*/ 0 h 667645"/>
              <a:gd name="connsiteX1" fmla="*/ 3162937 w 3162937"/>
              <a:gd name="connsiteY1" fmla="*/ 0 h 667645"/>
              <a:gd name="connsiteX2" fmla="*/ 3162937 w 3162937"/>
              <a:gd name="connsiteY2" fmla="*/ 667645 h 667645"/>
              <a:gd name="connsiteX3" fmla="*/ 0 w 3162937"/>
              <a:gd name="connsiteY3" fmla="*/ 667645 h 667645"/>
              <a:gd name="connsiteX4" fmla="*/ 0 w 3162937"/>
              <a:gd name="connsiteY4" fmla="*/ 0 h 66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667645">
                <a:moveTo>
                  <a:pt x="0" y="0"/>
                </a:moveTo>
                <a:lnTo>
                  <a:pt x="3162937" y="0"/>
                </a:lnTo>
                <a:lnTo>
                  <a:pt x="3162937" y="667645"/>
                </a:lnTo>
                <a:lnTo>
                  <a:pt x="0" y="667645"/>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170688" tIns="97536" rIns="170688" bIns="97536" spcCol="1270" anchor="ctr"/>
          <a:lstStyle/>
          <a:p>
            <a:pPr algn="ctr" defTabSz="1066800">
              <a:lnSpc>
                <a:spcPct val="90000"/>
              </a:lnSpc>
              <a:spcAft>
                <a:spcPct val="35000"/>
              </a:spcAft>
              <a:defRPr/>
            </a:pPr>
            <a:r>
              <a:rPr lang="en-GB" sz="2400" dirty="0"/>
              <a:t>Semester One</a:t>
            </a:r>
          </a:p>
        </p:txBody>
      </p:sp>
      <p:sp>
        <p:nvSpPr>
          <p:cNvPr id="8" name="Freeform 7"/>
          <p:cNvSpPr/>
          <p:nvPr/>
        </p:nvSpPr>
        <p:spPr>
          <a:xfrm>
            <a:off x="4787900" y="1798241"/>
            <a:ext cx="3312492" cy="666750"/>
          </a:xfrm>
          <a:custGeom>
            <a:avLst/>
            <a:gdLst>
              <a:gd name="connsiteX0" fmla="*/ 0 w 3162937"/>
              <a:gd name="connsiteY0" fmla="*/ 0 h 667645"/>
              <a:gd name="connsiteX1" fmla="*/ 3162937 w 3162937"/>
              <a:gd name="connsiteY1" fmla="*/ 0 h 667645"/>
              <a:gd name="connsiteX2" fmla="*/ 3162937 w 3162937"/>
              <a:gd name="connsiteY2" fmla="*/ 667645 h 667645"/>
              <a:gd name="connsiteX3" fmla="*/ 0 w 3162937"/>
              <a:gd name="connsiteY3" fmla="*/ 667645 h 667645"/>
              <a:gd name="connsiteX4" fmla="*/ 0 w 3162937"/>
              <a:gd name="connsiteY4" fmla="*/ 0 h 66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667645">
                <a:moveTo>
                  <a:pt x="0" y="0"/>
                </a:moveTo>
                <a:lnTo>
                  <a:pt x="3162937" y="0"/>
                </a:lnTo>
                <a:lnTo>
                  <a:pt x="3162937" y="667645"/>
                </a:lnTo>
                <a:lnTo>
                  <a:pt x="0" y="667645"/>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170688" tIns="97536" rIns="170688" bIns="97536" spcCol="1270" anchor="ctr"/>
          <a:lstStyle/>
          <a:p>
            <a:pPr algn="ctr" defTabSz="1066800">
              <a:lnSpc>
                <a:spcPct val="90000"/>
              </a:lnSpc>
              <a:spcAft>
                <a:spcPct val="35000"/>
              </a:spcAft>
              <a:defRPr/>
            </a:pPr>
            <a:r>
              <a:rPr lang="en-GB" sz="2400" dirty="0"/>
              <a:t>Semester Two</a:t>
            </a:r>
          </a:p>
        </p:txBody>
      </p:sp>
      <p:sp useBgFill="1">
        <p:nvSpPr>
          <p:cNvPr id="7" name="Freeform 6"/>
          <p:cNvSpPr/>
          <p:nvPr/>
        </p:nvSpPr>
        <p:spPr>
          <a:xfrm>
            <a:off x="827584" y="2464991"/>
            <a:ext cx="3379291" cy="2619772"/>
          </a:xfrm>
          <a:custGeom>
            <a:avLst/>
            <a:gdLst>
              <a:gd name="connsiteX0" fmla="*/ 0 w 3162937"/>
              <a:gd name="connsiteY0" fmla="*/ 0 h 2810880"/>
              <a:gd name="connsiteX1" fmla="*/ 3162937 w 3162937"/>
              <a:gd name="connsiteY1" fmla="*/ 0 h 2810880"/>
              <a:gd name="connsiteX2" fmla="*/ 3162937 w 3162937"/>
              <a:gd name="connsiteY2" fmla="*/ 2810880 h 2810880"/>
              <a:gd name="connsiteX3" fmla="*/ 0 w 3162937"/>
              <a:gd name="connsiteY3" fmla="*/ 2810880 h 2810880"/>
              <a:gd name="connsiteX4" fmla="*/ 0 w 316293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2810880">
                <a:moveTo>
                  <a:pt x="0" y="0"/>
                </a:moveTo>
                <a:lnTo>
                  <a:pt x="3162937" y="0"/>
                </a:lnTo>
                <a:lnTo>
                  <a:pt x="3162937" y="2810880"/>
                </a:lnTo>
                <a:lnTo>
                  <a:pt x="0" y="2810880"/>
                </a:lnTo>
                <a:lnTo>
                  <a:pt x="0" y="0"/>
                </a:lnTo>
                <a:close/>
              </a:path>
            </a:pathLst>
          </a:custGeom>
          <a:ln w="3175"/>
        </p:spPr>
        <p:style>
          <a:lnRef idx="2">
            <a:schemeClr val="dk1"/>
          </a:lnRef>
          <a:fillRef idx="1">
            <a:schemeClr val="lt1"/>
          </a:fillRef>
          <a:effectRef idx="0">
            <a:schemeClr val="dk1"/>
          </a:effectRef>
          <a:fontRef idx="minor">
            <a:schemeClr val="dk1">
              <a:hueOff val="0"/>
              <a:satOff val="0"/>
              <a:lumOff val="0"/>
              <a:alphaOff val="0"/>
            </a:schemeClr>
          </a:fontRef>
        </p:style>
        <p:txBody>
          <a:bodyPr lIns="96012" tIns="96012" rIns="128016" bIns="144018" spcCol="1270"/>
          <a:lstStyle/>
          <a:p>
            <a:pPr marL="171450" lvl="1" indent="-171450" defTabSz="800100">
              <a:lnSpc>
                <a:spcPct val="90000"/>
              </a:lnSpc>
              <a:spcAft>
                <a:spcPct val="15000"/>
              </a:spcAft>
              <a:defRPr/>
            </a:pPr>
            <a:r>
              <a:rPr lang="en-GB" b="1" dirty="0">
                <a:solidFill>
                  <a:srgbClr val="00477F"/>
                </a:solidFill>
              </a:rPr>
              <a:t>Linear Algebra (10)</a:t>
            </a:r>
          </a:p>
          <a:p>
            <a:pPr marL="171450" lvl="1" indent="-171450" defTabSz="800100">
              <a:lnSpc>
                <a:spcPct val="90000"/>
              </a:lnSpc>
              <a:spcAft>
                <a:spcPct val="15000"/>
              </a:spcAft>
              <a:defRPr/>
            </a:pPr>
            <a:r>
              <a:rPr lang="en-GB" b="1" dirty="0">
                <a:solidFill>
                  <a:srgbClr val="00477F"/>
                </a:solidFill>
              </a:rPr>
              <a:t>Complex Analysis (10)</a:t>
            </a:r>
          </a:p>
          <a:p>
            <a:pPr marL="171450" lvl="1" indent="-171450" defTabSz="800100">
              <a:lnSpc>
                <a:spcPct val="90000"/>
              </a:lnSpc>
              <a:spcAft>
                <a:spcPct val="15000"/>
              </a:spcAft>
              <a:defRPr/>
            </a:pPr>
            <a:r>
              <a:rPr lang="en-GB" b="1" dirty="0">
                <a:solidFill>
                  <a:srgbClr val="00477F"/>
                </a:solidFill>
              </a:rPr>
              <a:t>Vector Calculus (10)</a:t>
            </a:r>
          </a:p>
          <a:p>
            <a:pPr marL="171450" lvl="1" indent="-171450" defTabSz="800100">
              <a:lnSpc>
                <a:spcPct val="90000"/>
              </a:lnSpc>
              <a:spcAft>
                <a:spcPct val="15000"/>
              </a:spcAft>
              <a:defRPr/>
            </a:pPr>
            <a:r>
              <a:rPr lang="en-GB" b="1" dirty="0">
                <a:solidFill>
                  <a:srgbClr val="00477F"/>
                </a:solidFill>
              </a:rPr>
              <a:t>Introduction to Statistical Inference (10)</a:t>
            </a:r>
          </a:p>
          <a:p>
            <a:pPr marL="171450" lvl="1" indent="-171450" defTabSz="800100">
              <a:lnSpc>
                <a:spcPct val="90000"/>
              </a:lnSpc>
              <a:spcAft>
                <a:spcPct val="15000"/>
              </a:spcAft>
              <a:defRPr/>
            </a:pPr>
            <a:r>
              <a:rPr lang="en-GB" b="1" dirty="0">
                <a:solidFill>
                  <a:srgbClr val="00477F"/>
                </a:solidFill>
              </a:rPr>
              <a:t>Computing for Mathematics and Statistics (10)</a:t>
            </a:r>
          </a:p>
          <a:p>
            <a:pPr marL="171450" lvl="1" indent="-171450" defTabSz="800100">
              <a:lnSpc>
                <a:spcPct val="90000"/>
              </a:lnSpc>
              <a:spcAft>
                <a:spcPct val="15000"/>
              </a:spcAft>
              <a:defRPr/>
            </a:pPr>
            <a:r>
              <a:rPr lang="en-GB" dirty="0">
                <a:solidFill>
                  <a:srgbClr val="00477F"/>
                </a:solidFill>
              </a:rPr>
              <a:t>Key Skills and Career  	Development* (10)</a:t>
            </a:r>
          </a:p>
        </p:txBody>
      </p:sp>
      <p:sp>
        <p:nvSpPr>
          <p:cNvPr id="10" name="Rectangle 9">
            <a:hlinkClick r:id="rId3"/>
          </p:cNvPr>
          <p:cNvSpPr/>
          <p:nvPr/>
        </p:nvSpPr>
        <p:spPr>
          <a:xfrm flipV="1">
            <a:off x="1331913" y="3716338"/>
            <a:ext cx="2808287" cy="46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a:hlinkClick r:id="rId4"/>
          </p:cNvPr>
          <p:cNvSpPr/>
          <p:nvPr/>
        </p:nvSpPr>
        <p:spPr>
          <a:xfrm>
            <a:off x="1331913" y="4005263"/>
            <a:ext cx="2808287" cy="71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Rectangle 13">
            <a:hlinkClick r:id="rId5"/>
          </p:cNvPr>
          <p:cNvSpPr/>
          <p:nvPr/>
        </p:nvSpPr>
        <p:spPr>
          <a:xfrm>
            <a:off x="1331913" y="5373688"/>
            <a:ext cx="1944687" cy="71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a:hlinkClick r:id="rId6"/>
          </p:cNvPr>
          <p:cNvSpPr/>
          <p:nvPr/>
        </p:nvSpPr>
        <p:spPr>
          <a:xfrm>
            <a:off x="1331913" y="5661025"/>
            <a:ext cx="295275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useBgFill="1">
        <p:nvSpPr>
          <p:cNvPr id="9" name="Freeform 8"/>
          <p:cNvSpPr/>
          <p:nvPr/>
        </p:nvSpPr>
        <p:spPr>
          <a:xfrm>
            <a:off x="4787900" y="2464991"/>
            <a:ext cx="3312492" cy="2619772"/>
          </a:xfrm>
          <a:custGeom>
            <a:avLst/>
            <a:gdLst>
              <a:gd name="connsiteX0" fmla="*/ 0 w 3162937"/>
              <a:gd name="connsiteY0" fmla="*/ 0 h 2810880"/>
              <a:gd name="connsiteX1" fmla="*/ 3162937 w 3162937"/>
              <a:gd name="connsiteY1" fmla="*/ 0 h 2810880"/>
              <a:gd name="connsiteX2" fmla="*/ 3162937 w 3162937"/>
              <a:gd name="connsiteY2" fmla="*/ 2810880 h 2810880"/>
              <a:gd name="connsiteX3" fmla="*/ 0 w 3162937"/>
              <a:gd name="connsiteY3" fmla="*/ 2810880 h 2810880"/>
              <a:gd name="connsiteX4" fmla="*/ 0 w 316293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2810880">
                <a:moveTo>
                  <a:pt x="0" y="0"/>
                </a:moveTo>
                <a:lnTo>
                  <a:pt x="3162937" y="0"/>
                </a:lnTo>
                <a:lnTo>
                  <a:pt x="3162937" y="2810880"/>
                </a:lnTo>
                <a:lnTo>
                  <a:pt x="0" y="2810880"/>
                </a:lnTo>
                <a:lnTo>
                  <a:pt x="0" y="0"/>
                </a:lnTo>
                <a:close/>
              </a:path>
            </a:pathLst>
          </a:custGeom>
          <a:ln w="3175"/>
        </p:spPr>
        <p:style>
          <a:lnRef idx="2">
            <a:schemeClr val="dk1"/>
          </a:lnRef>
          <a:fillRef idx="1">
            <a:schemeClr val="lt1"/>
          </a:fillRef>
          <a:effectRef idx="0">
            <a:schemeClr val="dk1"/>
          </a:effectRef>
          <a:fontRef idx="minor">
            <a:schemeClr val="dk1">
              <a:hueOff val="0"/>
              <a:satOff val="0"/>
              <a:lumOff val="0"/>
              <a:alphaOff val="0"/>
            </a:schemeClr>
          </a:fontRef>
        </p:style>
        <p:txBody>
          <a:bodyPr lIns="96012" tIns="96012" rIns="128016" bIns="144018" spcCol="1270"/>
          <a:lstStyle/>
          <a:p>
            <a:pPr marL="171450" lvl="1" indent="-171450" defTabSz="800100">
              <a:lnSpc>
                <a:spcPct val="90000"/>
              </a:lnSpc>
              <a:spcAft>
                <a:spcPct val="15000"/>
              </a:spcAft>
              <a:defRPr/>
            </a:pPr>
            <a:r>
              <a:rPr lang="en-GB" b="1" dirty="0">
                <a:solidFill>
                  <a:srgbClr val="00477F"/>
                </a:solidFill>
              </a:rPr>
              <a:t>Algebra (10)</a:t>
            </a:r>
          </a:p>
          <a:p>
            <a:pPr marL="171450" lvl="1" indent="-171450" defTabSz="800100">
              <a:lnSpc>
                <a:spcPct val="90000"/>
              </a:lnSpc>
              <a:spcAft>
                <a:spcPct val="15000"/>
              </a:spcAft>
              <a:defRPr/>
            </a:pPr>
            <a:r>
              <a:rPr lang="en-GB" b="1" dirty="0">
                <a:solidFill>
                  <a:srgbClr val="00477F"/>
                </a:solidFill>
              </a:rPr>
              <a:t>Differential Equations, Transforms and Waves (10)</a:t>
            </a:r>
          </a:p>
          <a:p>
            <a:pPr marL="171450" lvl="1" indent="-171450" defTabSz="800100">
              <a:lnSpc>
                <a:spcPct val="90000"/>
              </a:lnSpc>
              <a:spcAft>
                <a:spcPct val="15000"/>
              </a:spcAft>
              <a:defRPr/>
            </a:pPr>
            <a:r>
              <a:rPr lang="en-GB" b="1" dirty="0">
                <a:solidFill>
                  <a:srgbClr val="00477F"/>
                </a:solidFill>
              </a:rPr>
              <a:t>Fluid Dynamics (10)</a:t>
            </a:r>
          </a:p>
          <a:p>
            <a:pPr marL="171450" lvl="1" indent="-171450" defTabSz="800100">
              <a:lnSpc>
                <a:spcPct val="90000"/>
              </a:lnSpc>
              <a:spcAft>
                <a:spcPct val="15000"/>
              </a:spcAft>
              <a:defRPr/>
            </a:pPr>
            <a:r>
              <a:rPr lang="en-GB" b="1" dirty="0">
                <a:solidFill>
                  <a:srgbClr val="00477F"/>
                </a:solidFill>
              </a:rPr>
              <a:t>Stochastic Modelling (10)</a:t>
            </a:r>
          </a:p>
          <a:p>
            <a:pPr marL="171450" lvl="1" indent="-171450" defTabSz="800100">
              <a:lnSpc>
                <a:spcPct val="90000"/>
              </a:lnSpc>
              <a:spcAft>
                <a:spcPct val="15000"/>
              </a:spcAft>
              <a:defRPr/>
            </a:pPr>
            <a:r>
              <a:rPr lang="en-GB" b="1" dirty="0">
                <a:solidFill>
                  <a:srgbClr val="00477F"/>
                </a:solidFill>
              </a:rPr>
              <a:t>An Introduction to Bayesian Methods (10)</a:t>
            </a:r>
          </a:p>
          <a:p>
            <a:pPr marL="171450" lvl="1" indent="-171450" defTabSz="800100">
              <a:lnSpc>
                <a:spcPct val="90000"/>
              </a:lnSpc>
              <a:spcAft>
                <a:spcPct val="15000"/>
              </a:spcAft>
              <a:defRPr/>
            </a:pPr>
            <a:r>
              <a:rPr lang="en-GB" dirty="0">
                <a:solidFill>
                  <a:srgbClr val="00477F"/>
                </a:solidFill>
              </a:rPr>
              <a:t>Group Project* (10)</a:t>
            </a:r>
          </a:p>
        </p:txBody>
      </p:sp>
      <p:sp>
        <p:nvSpPr>
          <p:cNvPr id="16" name="Rectangle 15">
            <a:hlinkClick r:id="rId7"/>
          </p:cNvPr>
          <p:cNvSpPr/>
          <p:nvPr/>
        </p:nvSpPr>
        <p:spPr>
          <a:xfrm>
            <a:off x="4932363" y="3716338"/>
            <a:ext cx="2519362" cy="217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17">
            <a:hlinkClick r:id="rId8"/>
          </p:cNvPr>
          <p:cNvSpPr/>
          <p:nvPr/>
        </p:nvSpPr>
        <p:spPr>
          <a:xfrm>
            <a:off x="5003800" y="4797425"/>
            <a:ext cx="2808288" cy="71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ectangle 18">
            <a:hlinkClick r:id="rId9"/>
          </p:cNvPr>
          <p:cNvSpPr/>
          <p:nvPr/>
        </p:nvSpPr>
        <p:spPr>
          <a:xfrm>
            <a:off x="4932363" y="5084763"/>
            <a:ext cx="2808287" cy="73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Rectangle 19">
            <a:hlinkClick r:id="rId10"/>
          </p:cNvPr>
          <p:cNvSpPr/>
          <p:nvPr/>
        </p:nvSpPr>
        <p:spPr>
          <a:xfrm>
            <a:off x="4932363" y="5373688"/>
            <a:ext cx="2592387" cy="71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a:hlinkClick r:id="rId11"/>
          </p:cNvPr>
          <p:cNvSpPr/>
          <p:nvPr/>
        </p:nvSpPr>
        <p:spPr>
          <a:xfrm>
            <a:off x="4932363" y="5661025"/>
            <a:ext cx="2735262"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80" name="Rectangle 22"/>
          <p:cNvSpPr>
            <a:spLocks noChangeArrowheads="1"/>
          </p:cNvSpPr>
          <p:nvPr/>
        </p:nvSpPr>
        <p:spPr bwMode="auto">
          <a:xfrm>
            <a:off x="1367781" y="5269094"/>
            <a:ext cx="7129164" cy="893834"/>
          </a:xfrm>
          <a:prstGeom prst="rect">
            <a:avLst/>
          </a:prstGeom>
          <a:noFill/>
          <a:ln w="9525">
            <a:noFill/>
            <a:miter lim="800000"/>
            <a:headEnd/>
            <a:tailEnd/>
          </a:ln>
        </p:spPr>
        <p:txBody>
          <a:bodyPr wrap="square">
            <a:spAutoFit/>
          </a:bodyPr>
          <a:lstStyle/>
          <a:p>
            <a:pPr lvl="1">
              <a:lnSpc>
                <a:spcPct val="93000"/>
              </a:lnSpc>
              <a:buClr>
                <a:srgbClr val="009999"/>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dirty="0">
                <a:solidFill>
                  <a:schemeClr val="tx1"/>
                </a:solidFill>
              </a:rPr>
              <a:t>* Can be replaced by modules from other Schools (subject to timetable and appropriate skills being developed):</a:t>
            </a:r>
          </a:p>
          <a:p>
            <a:pPr lvl="1">
              <a:lnSpc>
                <a:spcPct val="93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i="1" dirty="0">
                <a:solidFill>
                  <a:schemeClr val="tx1"/>
                </a:solidFill>
              </a:rPr>
              <a:t>e.g. Accounting, Computing, Languages, Psychology, Economics, </a:t>
            </a:r>
          </a:p>
          <a:p>
            <a:pPr lvl="1">
              <a:lnSpc>
                <a:spcPct val="93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400" i="1" dirty="0">
                <a:solidFill>
                  <a:schemeClr val="tx1"/>
                </a:solidFill>
              </a:rPr>
              <a:t>Biology, Business Management, Geography, Music, History, ...</a:t>
            </a:r>
          </a:p>
        </p:txBody>
      </p:sp>
    </p:spTree>
    <p:custDataLst>
      <p:tags r:id="rId1"/>
    </p:custDataLst>
    <p:extLst>
      <p:ext uri="{BB962C8B-B14F-4D97-AF65-F5344CB8AC3E}">
        <p14:creationId xmlns:p14="http://schemas.microsoft.com/office/powerpoint/2010/main" val="1160844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bwMode="auto">
          <a:xfrm>
            <a:off x="5360193" y="5301207"/>
            <a:ext cx="1330325" cy="798513"/>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2"/>
          </a:lnRef>
          <a:fillRef idx="1">
            <a:schemeClr val="lt1"/>
          </a:fillRef>
          <a:effectRef idx="0">
            <a:schemeClr val="accent2"/>
          </a:effectRef>
          <a:fontRef idx="minor">
            <a:schemeClr val="dk1"/>
          </a:fontRef>
        </p:style>
        <p:txBody>
          <a:bodyPr lIns="45720" rIns="45720" spcCol="1270" anchor="ctr"/>
          <a:lstStyle/>
          <a:p>
            <a:pPr algn="ctr" defTabSz="533400">
              <a:lnSpc>
                <a:spcPct val="90000"/>
              </a:lnSpc>
              <a:spcAft>
                <a:spcPts val="0"/>
              </a:spcAft>
              <a:defRPr/>
            </a:pPr>
            <a:r>
              <a:rPr lang="en-GB" sz="1200" dirty="0">
                <a:solidFill>
                  <a:schemeClr val="tx1"/>
                </a:solidFill>
              </a:rPr>
              <a:t>Discrete</a:t>
            </a:r>
            <a:r>
              <a:rPr lang="en-GB" sz="1200" dirty="0">
                <a:solidFill>
                  <a:schemeClr val="bg1"/>
                </a:solidFill>
              </a:rPr>
              <a:t> </a:t>
            </a:r>
            <a:r>
              <a:rPr lang="en-GB" sz="1200" dirty="0">
                <a:solidFill>
                  <a:schemeClr val="tx1"/>
                </a:solidFill>
              </a:rPr>
              <a:t>Stochastic</a:t>
            </a:r>
            <a:r>
              <a:rPr lang="en-GB" sz="1200" dirty="0">
                <a:solidFill>
                  <a:schemeClr val="bg1"/>
                </a:solidFill>
              </a:rPr>
              <a:t> </a:t>
            </a:r>
            <a:r>
              <a:rPr lang="en-GB" sz="1200" dirty="0">
                <a:solidFill>
                  <a:schemeClr val="tx1"/>
                </a:solidFill>
              </a:rPr>
              <a:t>Modelling</a:t>
            </a:r>
          </a:p>
        </p:txBody>
      </p:sp>
      <p:sp>
        <p:nvSpPr>
          <p:cNvPr id="17410" name="Title 1"/>
          <p:cNvSpPr>
            <a:spLocks noGrp="1"/>
          </p:cNvSpPr>
          <p:nvPr>
            <p:ph type="title"/>
          </p:nvPr>
        </p:nvSpPr>
        <p:spPr/>
        <p:txBody>
          <a:bodyPr/>
          <a:lstStyle/>
          <a:p>
            <a:pPr algn="l" eaLnBrk="1" hangingPunct="1"/>
            <a:r>
              <a:rPr lang="en-GB" dirty="0"/>
              <a:t>3</a:t>
            </a:r>
            <a:r>
              <a:rPr lang="en-GB" baseline="30000" dirty="0"/>
              <a:t>rd</a:t>
            </a:r>
            <a:r>
              <a:rPr lang="en-GB" dirty="0"/>
              <a:t> </a:t>
            </a:r>
            <a:r>
              <a:rPr lang="en-GB" dirty="0" smtClean="0"/>
              <a:t>Year</a:t>
            </a:r>
            <a:endParaRPr lang="en-GB" dirty="0"/>
          </a:p>
        </p:txBody>
      </p:sp>
      <p:grpSp>
        <p:nvGrpSpPr>
          <p:cNvPr id="2" name="Group 28"/>
          <p:cNvGrpSpPr>
            <a:grpSpLocks/>
          </p:cNvGrpSpPr>
          <p:nvPr/>
        </p:nvGrpSpPr>
        <p:grpSpPr bwMode="auto">
          <a:xfrm>
            <a:off x="981075" y="1601788"/>
            <a:ext cx="7181850" cy="1728787"/>
            <a:chOff x="980792" y="1602050"/>
            <a:chExt cx="7182414" cy="1729100"/>
          </a:xfrm>
          <a:solidFill>
            <a:srgbClr val="0070C0">
              <a:alpha val="50000"/>
            </a:srgbClr>
          </a:solidFill>
        </p:grpSpPr>
        <p:sp>
          <p:nvSpPr>
            <p:cNvPr id="5" name="Freeform 4"/>
            <p:cNvSpPr/>
            <p:nvPr/>
          </p:nvSpPr>
          <p:spPr>
            <a:xfrm>
              <a:off x="980792" y="1602050"/>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5"/>
            </a:lnRef>
            <a:fillRef idx="1">
              <a:schemeClr val="lt1"/>
            </a:fillRef>
            <a:effectRef idx="0">
              <a:schemeClr val="accent5"/>
            </a:effectRef>
            <a:fontRef idx="minor">
              <a:schemeClr val="dk1"/>
            </a:fontRef>
          </p:style>
          <p:txBody>
            <a:bodyPr lIns="45720" rIns="45720" spcCol="1270" anchor="ctr"/>
            <a:lstStyle/>
            <a:p>
              <a:pPr algn="ctr" defTabSz="533400">
                <a:lnSpc>
                  <a:spcPct val="90000"/>
                </a:lnSpc>
                <a:spcAft>
                  <a:spcPts val="0"/>
                </a:spcAft>
                <a:defRPr/>
              </a:pPr>
              <a:r>
                <a:rPr lang="en-GB" sz="1200" dirty="0">
                  <a:solidFill>
                    <a:schemeClr val="tx1"/>
                  </a:solidFill>
                </a:rPr>
                <a:t>Numerical</a:t>
              </a:r>
              <a:r>
                <a:rPr lang="en-GB" sz="1200" dirty="0"/>
                <a:t> and Computational Modelling</a:t>
              </a:r>
            </a:p>
          </p:txBody>
        </p:sp>
        <p:sp>
          <p:nvSpPr>
            <p:cNvPr id="6" name="Freeform 5"/>
            <p:cNvSpPr/>
            <p:nvPr/>
          </p:nvSpPr>
          <p:spPr>
            <a:xfrm>
              <a:off x="2444582" y="1602050"/>
              <a:ext cx="1328842"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5"/>
            </a:lnRef>
            <a:fillRef idx="1">
              <a:schemeClr val="lt1"/>
            </a:fillRef>
            <a:effectRef idx="0">
              <a:schemeClr val="accent5"/>
            </a:effectRef>
            <a:fontRef idx="minor">
              <a:schemeClr val="dk1"/>
            </a:fontRef>
          </p:style>
          <p:txBody>
            <a:bodyPr lIns="45720" rIns="45720" spcCol="1270" anchor="ctr"/>
            <a:lstStyle/>
            <a:p>
              <a:pPr algn="ctr" defTabSz="533400">
                <a:lnSpc>
                  <a:spcPct val="90000"/>
                </a:lnSpc>
                <a:spcAft>
                  <a:spcPts val="0"/>
                </a:spcAft>
                <a:defRPr/>
              </a:pPr>
              <a:r>
                <a:rPr lang="en-GB" sz="1200" dirty="0"/>
                <a:t>Partial Differential Equations with Applications</a:t>
              </a:r>
            </a:p>
          </p:txBody>
        </p:sp>
        <p:sp>
          <p:nvSpPr>
            <p:cNvPr id="8" name="Freeform 7"/>
            <p:cNvSpPr/>
            <p:nvPr/>
          </p:nvSpPr>
          <p:spPr>
            <a:xfrm>
              <a:off x="3906785" y="1602050"/>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5"/>
            </a:lnRef>
            <a:fillRef idx="1">
              <a:schemeClr val="lt1"/>
            </a:fillRef>
            <a:effectRef idx="0">
              <a:schemeClr val="accent5"/>
            </a:effectRef>
            <a:fontRef idx="minor">
              <a:schemeClr val="dk1"/>
            </a:fontRef>
          </p:style>
          <p:txBody>
            <a:bodyPr lIns="45720" rIns="45720" spcCol="1270" anchor="ctr"/>
            <a:lstStyle/>
            <a:p>
              <a:pPr algn="ctr" defTabSz="533400">
                <a:lnSpc>
                  <a:spcPct val="90000"/>
                </a:lnSpc>
                <a:spcAft>
                  <a:spcPts val="0"/>
                </a:spcAft>
                <a:defRPr/>
              </a:pPr>
              <a:r>
                <a:rPr lang="en-GB" sz="1200" dirty="0"/>
                <a:t>Introductory Fluids</a:t>
              </a:r>
            </a:p>
          </p:txBody>
        </p:sp>
        <p:sp>
          <p:nvSpPr>
            <p:cNvPr id="9" name="Freeform 8"/>
            <p:cNvSpPr/>
            <p:nvPr/>
          </p:nvSpPr>
          <p:spPr>
            <a:xfrm>
              <a:off x="5370575" y="1602050"/>
              <a:ext cx="1328841"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5"/>
            </a:lnRef>
            <a:fillRef idx="1">
              <a:schemeClr val="lt1"/>
            </a:fillRef>
            <a:effectRef idx="0">
              <a:schemeClr val="accent5"/>
            </a:effectRef>
            <a:fontRef idx="minor">
              <a:schemeClr val="dk1"/>
            </a:fontRef>
          </p:style>
          <p:txBody>
            <a:bodyPr lIns="45720" rIns="45720" spcCol="1270" anchor="ctr"/>
            <a:lstStyle/>
            <a:p>
              <a:pPr algn="ctr" defTabSz="533400">
                <a:lnSpc>
                  <a:spcPct val="90000"/>
                </a:lnSpc>
                <a:spcAft>
                  <a:spcPts val="0"/>
                </a:spcAft>
                <a:defRPr/>
              </a:pPr>
              <a:r>
                <a:rPr lang="en-GB" sz="1200" dirty="0"/>
                <a:t>Relativity and Cosmology</a:t>
              </a:r>
            </a:p>
          </p:txBody>
        </p:sp>
        <p:sp>
          <p:nvSpPr>
            <p:cNvPr id="10" name="Freeform 9"/>
            <p:cNvSpPr/>
            <p:nvPr/>
          </p:nvSpPr>
          <p:spPr>
            <a:xfrm>
              <a:off x="6832777" y="1602050"/>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5"/>
            </a:lnRef>
            <a:fillRef idx="1">
              <a:schemeClr val="lt1"/>
            </a:fillRef>
            <a:effectRef idx="0">
              <a:schemeClr val="accent5"/>
            </a:effectRef>
            <a:fontRef idx="minor">
              <a:schemeClr val="dk1"/>
            </a:fontRef>
          </p:style>
          <p:txBody>
            <a:bodyPr lIns="45720" rIns="45720" spcCol="1270" anchor="ctr"/>
            <a:lstStyle/>
            <a:p>
              <a:pPr algn="ctr" defTabSz="533400">
                <a:lnSpc>
                  <a:spcPct val="90000"/>
                </a:lnSpc>
                <a:spcAft>
                  <a:spcPts val="0"/>
                </a:spcAft>
                <a:defRPr/>
              </a:pPr>
              <a:r>
                <a:rPr lang="en-GB" sz="1200" dirty="0"/>
                <a:t>Instabilities and Turbulence</a:t>
              </a:r>
            </a:p>
          </p:txBody>
        </p:sp>
        <p:sp>
          <p:nvSpPr>
            <p:cNvPr id="11" name="Freeform 10"/>
            <p:cNvSpPr/>
            <p:nvPr/>
          </p:nvSpPr>
          <p:spPr>
            <a:xfrm>
              <a:off x="980792" y="2532493"/>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5"/>
            </a:lnRef>
            <a:fillRef idx="1">
              <a:schemeClr val="lt1"/>
            </a:fillRef>
            <a:effectRef idx="0">
              <a:schemeClr val="accent5"/>
            </a:effectRef>
            <a:fontRef idx="minor">
              <a:schemeClr val="dk1"/>
            </a:fontRef>
          </p:style>
          <p:txBody>
            <a:bodyPr lIns="45720" rIns="45720" spcCol="1270" anchor="ctr"/>
            <a:lstStyle/>
            <a:p>
              <a:pPr algn="ctr" defTabSz="533400">
                <a:lnSpc>
                  <a:spcPct val="90000"/>
                </a:lnSpc>
                <a:spcAft>
                  <a:spcPts val="0"/>
                </a:spcAft>
                <a:defRPr/>
              </a:pPr>
              <a:r>
                <a:rPr lang="en-GB" sz="1200" dirty="0"/>
                <a:t>Differential Equations, Transform Methods &amp; Fields</a:t>
              </a:r>
            </a:p>
          </p:txBody>
        </p:sp>
        <p:sp>
          <p:nvSpPr>
            <p:cNvPr id="12" name="Freeform 11"/>
            <p:cNvSpPr/>
            <p:nvPr/>
          </p:nvSpPr>
          <p:spPr>
            <a:xfrm>
              <a:off x="2444582" y="2532493"/>
              <a:ext cx="1328842"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5"/>
            </a:lnRef>
            <a:fillRef idx="1">
              <a:schemeClr val="lt1"/>
            </a:fillRef>
            <a:effectRef idx="0">
              <a:schemeClr val="accent5"/>
            </a:effectRef>
            <a:fontRef idx="minor">
              <a:schemeClr val="dk1"/>
            </a:fontRef>
          </p:style>
          <p:txBody>
            <a:bodyPr lIns="45720" rIns="45720" spcCol="1270" anchor="ctr"/>
            <a:lstStyle/>
            <a:p>
              <a:pPr algn="ctr" defTabSz="533400">
                <a:lnSpc>
                  <a:spcPct val="90000"/>
                </a:lnSpc>
                <a:spcAft>
                  <a:spcPts val="0"/>
                </a:spcAft>
                <a:defRPr/>
              </a:pPr>
              <a:r>
                <a:rPr lang="en-GB" sz="1200" dirty="0"/>
                <a:t>Electromagnetism</a:t>
              </a:r>
            </a:p>
          </p:txBody>
        </p:sp>
      </p:grpSp>
      <p:grpSp>
        <p:nvGrpSpPr>
          <p:cNvPr id="3" name="Group 29"/>
          <p:cNvGrpSpPr>
            <a:grpSpLocks/>
          </p:cNvGrpSpPr>
          <p:nvPr/>
        </p:nvGrpSpPr>
        <p:grpSpPr bwMode="auto">
          <a:xfrm>
            <a:off x="981075" y="2533650"/>
            <a:ext cx="7181850" cy="1728788"/>
            <a:chOff x="980792" y="2533104"/>
            <a:chExt cx="7182414" cy="1729100"/>
          </a:xfrm>
          <a:solidFill>
            <a:srgbClr val="FFC000">
              <a:alpha val="50000"/>
            </a:srgbClr>
          </a:solidFill>
        </p:grpSpPr>
        <p:sp>
          <p:nvSpPr>
            <p:cNvPr id="16" name="Freeform 15"/>
            <p:cNvSpPr/>
            <p:nvPr/>
          </p:nvSpPr>
          <p:spPr>
            <a:xfrm>
              <a:off x="980792" y="3463547"/>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3"/>
            </a:lnRef>
            <a:fillRef idx="1">
              <a:schemeClr val="lt1"/>
            </a:fillRef>
            <a:effectRef idx="0">
              <a:schemeClr val="accent3"/>
            </a:effectRef>
            <a:fontRef idx="minor">
              <a:schemeClr val="dk1"/>
            </a:fontRef>
          </p:style>
          <p:txBody>
            <a:bodyPr lIns="45720" rIns="45720" spcCol="1270" anchor="ctr"/>
            <a:lstStyle/>
            <a:p>
              <a:pPr algn="ctr" defTabSz="533400">
                <a:lnSpc>
                  <a:spcPct val="90000"/>
                </a:lnSpc>
                <a:spcAft>
                  <a:spcPts val="0"/>
                </a:spcAft>
                <a:defRPr/>
              </a:pPr>
              <a:r>
                <a:rPr lang="en-GB" sz="1200" dirty="0"/>
                <a:t>Geometries and Designs</a:t>
              </a:r>
            </a:p>
          </p:txBody>
        </p:sp>
        <p:sp>
          <p:nvSpPr>
            <p:cNvPr id="17" name="Freeform 16"/>
            <p:cNvSpPr/>
            <p:nvPr/>
          </p:nvSpPr>
          <p:spPr>
            <a:xfrm>
              <a:off x="2444582" y="3463547"/>
              <a:ext cx="1328842"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3"/>
            </a:lnRef>
            <a:fillRef idx="1">
              <a:schemeClr val="lt1"/>
            </a:fillRef>
            <a:effectRef idx="0">
              <a:schemeClr val="accent3"/>
            </a:effectRef>
            <a:fontRef idx="minor">
              <a:schemeClr val="dk1"/>
            </a:fontRef>
          </p:style>
          <p:txBody>
            <a:bodyPr lIns="45720" rIns="45720" spcCol="1270" anchor="ctr"/>
            <a:lstStyle/>
            <a:p>
              <a:pPr algn="ctr" defTabSz="533400">
                <a:lnSpc>
                  <a:spcPct val="90000"/>
                </a:lnSpc>
                <a:spcAft>
                  <a:spcPts val="0"/>
                </a:spcAft>
                <a:defRPr/>
              </a:pPr>
              <a:r>
                <a:rPr lang="en-GB" sz="1200" dirty="0"/>
                <a:t>Number Theory and Cryptography</a:t>
              </a:r>
            </a:p>
          </p:txBody>
        </p:sp>
        <p:sp>
          <p:nvSpPr>
            <p:cNvPr id="13" name="Freeform 12"/>
            <p:cNvSpPr/>
            <p:nvPr/>
          </p:nvSpPr>
          <p:spPr>
            <a:xfrm>
              <a:off x="3906785" y="2533104"/>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3"/>
            </a:lnRef>
            <a:fillRef idx="1">
              <a:schemeClr val="lt1"/>
            </a:fillRef>
            <a:effectRef idx="0">
              <a:schemeClr val="accent3"/>
            </a:effectRef>
            <a:fontRef idx="minor">
              <a:schemeClr val="dk1"/>
            </a:fontRef>
          </p:style>
          <p:txBody>
            <a:bodyPr lIns="45720" rIns="45720" spcCol="1270" anchor="ctr"/>
            <a:lstStyle/>
            <a:p>
              <a:pPr algn="ctr" defTabSz="533400">
                <a:lnSpc>
                  <a:spcPct val="90000"/>
                </a:lnSpc>
                <a:spcAft>
                  <a:spcPts val="0"/>
                </a:spcAft>
                <a:defRPr/>
              </a:pPr>
              <a:r>
                <a:rPr lang="en-GB" sz="1200" dirty="0"/>
                <a:t>Foundations of Group Theory</a:t>
              </a:r>
            </a:p>
          </p:txBody>
        </p:sp>
        <p:sp>
          <p:nvSpPr>
            <p:cNvPr id="14" name="Freeform 13"/>
            <p:cNvSpPr/>
            <p:nvPr/>
          </p:nvSpPr>
          <p:spPr>
            <a:xfrm>
              <a:off x="5370575" y="2533104"/>
              <a:ext cx="1328841"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3"/>
            </a:lnRef>
            <a:fillRef idx="1">
              <a:schemeClr val="lt1"/>
            </a:fillRef>
            <a:effectRef idx="0">
              <a:schemeClr val="accent3"/>
            </a:effectRef>
            <a:fontRef idx="minor">
              <a:schemeClr val="dk1"/>
            </a:fontRef>
          </p:style>
          <p:txBody>
            <a:bodyPr lIns="45720" rIns="45720" spcCol="1270" anchor="ctr"/>
            <a:lstStyle/>
            <a:p>
              <a:pPr algn="ctr" defTabSz="533400">
                <a:lnSpc>
                  <a:spcPct val="90000"/>
                </a:lnSpc>
                <a:spcAft>
                  <a:spcPts val="0"/>
                </a:spcAft>
                <a:defRPr/>
              </a:pPr>
              <a:r>
                <a:rPr lang="en-GB" sz="1200" dirty="0"/>
                <a:t>Linear Analysis</a:t>
              </a:r>
            </a:p>
          </p:txBody>
        </p:sp>
        <p:sp>
          <p:nvSpPr>
            <p:cNvPr id="15" name="Freeform 14"/>
            <p:cNvSpPr/>
            <p:nvPr/>
          </p:nvSpPr>
          <p:spPr>
            <a:xfrm>
              <a:off x="6832777" y="2533104"/>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3"/>
            </a:lnRef>
            <a:fillRef idx="1">
              <a:schemeClr val="lt1"/>
            </a:fillRef>
            <a:effectRef idx="0">
              <a:schemeClr val="accent3"/>
            </a:effectRef>
            <a:fontRef idx="minor">
              <a:schemeClr val="dk1"/>
            </a:fontRef>
          </p:style>
          <p:txBody>
            <a:bodyPr lIns="45720" rIns="45720" spcCol="1270" anchor="ctr"/>
            <a:lstStyle/>
            <a:p>
              <a:pPr algn="ctr" defTabSz="533400">
                <a:lnSpc>
                  <a:spcPct val="90000"/>
                </a:lnSpc>
                <a:spcAft>
                  <a:spcPts val="0"/>
                </a:spcAft>
                <a:defRPr/>
              </a:pPr>
              <a:r>
                <a:rPr lang="en-GB" sz="1200" dirty="0"/>
                <a:t>Topology</a:t>
              </a:r>
            </a:p>
          </p:txBody>
        </p:sp>
        <p:sp>
          <p:nvSpPr>
            <p:cNvPr id="18" name="Freeform 17"/>
            <p:cNvSpPr/>
            <p:nvPr/>
          </p:nvSpPr>
          <p:spPr>
            <a:xfrm>
              <a:off x="3906785" y="3463547"/>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3"/>
            </a:lnRef>
            <a:fillRef idx="1">
              <a:schemeClr val="lt1"/>
            </a:fillRef>
            <a:effectRef idx="0">
              <a:schemeClr val="accent3"/>
            </a:effectRef>
            <a:fontRef idx="minor">
              <a:schemeClr val="dk1"/>
            </a:fontRef>
          </p:style>
          <p:txBody>
            <a:bodyPr lIns="45720" rIns="45720" spcCol="1270" anchor="ctr"/>
            <a:lstStyle/>
            <a:p>
              <a:pPr algn="ctr" defTabSz="533400">
                <a:lnSpc>
                  <a:spcPct val="90000"/>
                </a:lnSpc>
                <a:spcAft>
                  <a:spcPts val="0"/>
                </a:spcAft>
                <a:defRPr/>
              </a:pPr>
              <a:r>
                <a:rPr lang="en-GB" sz="1200" dirty="0"/>
                <a:t>Stochastic Calculus and Applications</a:t>
              </a:r>
            </a:p>
          </p:txBody>
        </p:sp>
        <p:sp>
          <p:nvSpPr>
            <p:cNvPr id="19" name="Freeform 18"/>
            <p:cNvSpPr/>
            <p:nvPr/>
          </p:nvSpPr>
          <p:spPr>
            <a:xfrm>
              <a:off x="5370575" y="3463547"/>
              <a:ext cx="1328841"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3"/>
            </a:lnRef>
            <a:fillRef idx="1">
              <a:schemeClr val="lt1"/>
            </a:fillRef>
            <a:effectRef idx="0">
              <a:schemeClr val="accent3"/>
            </a:effectRef>
            <a:fontRef idx="minor">
              <a:schemeClr val="dk1"/>
            </a:fontRef>
          </p:style>
          <p:txBody>
            <a:bodyPr lIns="45720" rIns="45720" spcCol="1270" anchor="ctr"/>
            <a:lstStyle/>
            <a:p>
              <a:pPr algn="ctr" defTabSz="533400">
                <a:lnSpc>
                  <a:spcPct val="90000"/>
                </a:lnSpc>
                <a:spcAft>
                  <a:spcPts val="0"/>
                </a:spcAft>
                <a:defRPr/>
              </a:pPr>
              <a:r>
                <a:rPr lang="en-GB" sz="1200" dirty="0"/>
                <a:t>Coding Theory</a:t>
              </a:r>
            </a:p>
          </p:txBody>
        </p:sp>
        <p:sp>
          <p:nvSpPr>
            <p:cNvPr id="20" name="Freeform 19"/>
            <p:cNvSpPr/>
            <p:nvPr/>
          </p:nvSpPr>
          <p:spPr>
            <a:xfrm>
              <a:off x="6832777" y="3463547"/>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3"/>
            </a:lnRef>
            <a:fillRef idx="1">
              <a:schemeClr val="lt1"/>
            </a:fillRef>
            <a:effectRef idx="0">
              <a:schemeClr val="accent3"/>
            </a:effectRef>
            <a:fontRef idx="minor">
              <a:schemeClr val="dk1"/>
            </a:fontRef>
          </p:style>
          <p:txBody>
            <a:bodyPr lIns="45720" rIns="45720" spcCol="1270" anchor="ctr"/>
            <a:lstStyle/>
            <a:p>
              <a:pPr algn="ctr" defTabSz="533400">
                <a:lnSpc>
                  <a:spcPct val="90000"/>
                </a:lnSpc>
                <a:spcAft>
                  <a:spcPts val="0"/>
                </a:spcAft>
                <a:defRPr/>
              </a:pPr>
              <a:r>
                <a:rPr lang="en-GB" sz="1200" dirty="0"/>
                <a:t>Geometric Group Theory 	</a:t>
              </a:r>
            </a:p>
          </p:txBody>
        </p:sp>
      </p:grpSp>
      <p:grpSp>
        <p:nvGrpSpPr>
          <p:cNvPr id="4" name="Group 31"/>
          <p:cNvGrpSpPr>
            <a:grpSpLocks/>
          </p:cNvGrpSpPr>
          <p:nvPr/>
        </p:nvGrpSpPr>
        <p:grpSpPr bwMode="auto">
          <a:xfrm>
            <a:off x="971550" y="4365625"/>
            <a:ext cx="7181849" cy="1734096"/>
            <a:chOff x="980792" y="4395212"/>
            <a:chExt cx="7182413" cy="1734409"/>
          </a:xfrm>
          <a:solidFill>
            <a:srgbClr val="FF0000">
              <a:alpha val="50000"/>
            </a:srgbClr>
          </a:solidFill>
        </p:grpSpPr>
        <p:sp>
          <p:nvSpPr>
            <p:cNvPr id="21" name="Freeform 20"/>
            <p:cNvSpPr/>
            <p:nvPr/>
          </p:nvSpPr>
          <p:spPr>
            <a:xfrm>
              <a:off x="980792" y="4395212"/>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6"/>
            </a:lnRef>
            <a:fillRef idx="1">
              <a:schemeClr val="lt1"/>
            </a:fillRef>
            <a:effectRef idx="0">
              <a:schemeClr val="accent6"/>
            </a:effectRef>
            <a:fontRef idx="minor">
              <a:schemeClr val="dk1"/>
            </a:fontRef>
          </p:style>
          <p:txBody>
            <a:bodyPr lIns="45720" rIns="45720" spcCol="1270" anchor="ctr"/>
            <a:lstStyle/>
            <a:p>
              <a:pPr algn="ctr" defTabSz="533400">
                <a:lnSpc>
                  <a:spcPct val="90000"/>
                </a:lnSpc>
                <a:spcAft>
                  <a:spcPts val="0"/>
                </a:spcAft>
                <a:defRPr/>
              </a:pPr>
              <a:r>
                <a:rPr lang="en-GB" sz="1200" dirty="0">
                  <a:solidFill>
                    <a:schemeClr val="tx1"/>
                  </a:solidFill>
                </a:rPr>
                <a:t>Applied Probability</a:t>
              </a:r>
            </a:p>
          </p:txBody>
        </p:sp>
        <p:sp>
          <p:nvSpPr>
            <p:cNvPr id="22" name="Freeform 21"/>
            <p:cNvSpPr/>
            <p:nvPr/>
          </p:nvSpPr>
          <p:spPr>
            <a:xfrm>
              <a:off x="2444582" y="4395212"/>
              <a:ext cx="1328842"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6"/>
            </a:lnRef>
            <a:fillRef idx="1">
              <a:schemeClr val="lt1"/>
            </a:fillRef>
            <a:effectRef idx="0">
              <a:schemeClr val="accent6"/>
            </a:effectRef>
            <a:fontRef idx="minor">
              <a:schemeClr val="dk1"/>
            </a:fontRef>
          </p:style>
          <p:txBody>
            <a:bodyPr lIns="45720" rIns="45720" spcCol="1270" anchor="ctr"/>
            <a:lstStyle/>
            <a:p>
              <a:pPr algn="ctr" defTabSz="533400">
                <a:lnSpc>
                  <a:spcPct val="90000"/>
                </a:lnSpc>
                <a:spcAft>
                  <a:spcPts val="0"/>
                </a:spcAft>
                <a:defRPr/>
              </a:pPr>
              <a:r>
                <a:rPr lang="en-GB" sz="1200" dirty="0">
                  <a:solidFill>
                    <a:schemeClr val="tx1"/>
                  </a:solidFill>
                </a:rPr>
                <a:t>Statistical Modelling</a:t>
              </a:r>
            </a:p>
          </p:txBody>
        </p:sp>
        <p:sp>
          <p:nvSpPr>
            <p:cNvPr id="23" name="Freeform 22"/>
            <p:cNvSpPr/>
            <p:nvPr/>
          </p:nvSpPr>
          <p:spPr>
            <a:xfrm>
              <a:off x="3906785" y="4395212"/>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6"/>
            </a:lnRef>
            <a:fillRef idx="1">
              <a:schemeClr val="lt1"/>
            </a:fillRef>
            <a:effectRef idx="0">
              <a:schemeClr val="accent6"/>
            </a:effectRef>
            <a:fontRef idx="minor">
              <a:schemeClr val="dk1"/>
            </a:fontRef>
          </p:style>
          <p:txBody>
            <a:bodyPr lIns="45720" rIns="45720" spcCol="1270" anchor="ctr"/>
            <a:lstStyle/>
            <a:p>
              <a:pPr algn="ctr" defTabSz="533400">
                <a:lnSpc>
                  <a:spcPct val="90000"/>
                </a:lnSpc>
                <a:spcAft>
                  <a:spcPts val="0"/>
                </a:spcAft>
                <a:defRPr/>
              </a:pPr>
              <a:r>
                <a:rPr lang="en-GB" sz="1200" dirty="0">
                  <a:solidFill>
                    <a:schemeClr val="tx1"/>
                  </a:solidFill>
                </a:rPr>
                <a:t>Stochastic Financial Modelling</a:t>
              </a:r>
            </a:p>
          </p:txBody>
        </p:sp>
        <p:sp>
          <p:nvSpPr>
            <p:cNvPr id="24" name="Freeform 23"/>
            <p:cNvSpPr/>
            <p:nvPr/>
          </p:nvSpPr>
          <p:spPr>
            <a:xfrm>
              <a:off x="5370575" y="4395212"/>
              <a:ext cx="1328841"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6"/>
            </a:lnRef>
            <a:fillRef idx="1">
              <a:schemeClr val="lt1"/>
            </a:fillRef>
            <a:effectRef idx="0">
              <a:schemeClr val="accent6"/>
            </a:effectRef>
            <a:fontRef idx="minor">
              <a:schemeClr val="dk1"/>
            </a:fontRef>
          </p:style>
          <p:txBody>
            <a:bodyPr lIns="45720" rIns="45720" spcCol="1270" anchor="ctr"/>
            <a:lstStyle/>
            <a:p>
              <a:pPr algn="ctr" defTabSz="533400">
                <a:lnSpc>
                  <a:spcPct val="90000"/>
                </a:lnSpc>
                <a:spcAft>
                  <a:spcPts val="0"/>
                </a:spcAft>
                <a:defRPr/>
              </a:pPr>
              <a:r>
                <a:rPr lang="en-GB" sz="1200" dirty="0">
                  <a:solidFill>
                    <a:schemeClr val="tx1"/>
                  </a:solidFill>
                </a:rPr>
                <a:t>Time Series and Forecasting</a:t>
              </a:r>
            </a:p>
          </p:txBody>
        </p:sp>
        <p:sp>
          <p:nvSpPr>
            <p:cNvPr id="25" name="Freeform 24"/>
            <p:cNvSpPr/>
            <p:nvPr/>
          </p:nvSpPr>
          <p:spPr>
            <a:xfrm>
              <a:off x="6832776" y="4395212"/>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6"/>
            </a:lnRef>
            <a:fillRef idx="1">
              <a:schemeClr val="lt1"/>
            </a:fillRef>
            <a:effectRef idx="0">
              <a:schemeClr val="accent6"/>
            </a:effectRef>
            <a:fontRef idx="minor">
              <a:schemeClr val="dk1"/>
            </a:fontRef>
          </p:style>
          <p:txBody>
            <a:bodyPr lIns="45720" rIns="45720" spcCol="1270" anchor="ctr"/>
            <a:lstStyle/>
            <a:p>
              <a:pPr algn="ctr" defTabSz="533400">
                <a:lnSpc>
                  <a:spcPct val="90000"/>
                </a:lnSpc>
                <a:spcAft>
                  <a:spcPts val="0"/>
                </a:spcAft>
                <a:defRPr/>
              </a:pPr>
              <a:r>
                <a:rPr lang="en-GB" sz="1200" dirty="0">
                  <a:solidFill>
                    <a:schemeClr val="tx1"/>
                  </a:solidFill>
                </a:rPr>
                <a:t>Multivariate Data Analysis</a:t>
              </a:r>
            </a:p>
          </p:txBody>
        </p:sp>
        <p:sp>
          <p:nvSpPr>
            <p:cNvPr id="26" name="Freeform 25"/>
            <p:cNvSpPr/>
            <p:nvPr/>
          </p:nvSpPr>
          <p:spPr>
            <a:xfrm>
              <a:off x="2421115" y="5330964"/>
              <a:ext cx="1330429" cy="798657"/>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6"/>
            </a:lnRef>
            <a:fillRef idx="1">
              <a:schemeClr val="lt1"/>
            </a:fillRef>
            <a:effectRef idx="0">
              <a:schemeClr val="accent6"/>
            </a:effectRef>
            <a:fontRef idx="minor">
              <a:schemeClr val="dk1"/>
            </a:fontRef>
          </p:style>
          <p:txBody>
            <a:bodyPr lIns="45720" rIns="45720" spcCol="1270" anchor="ctr"/>
            <a:lstStyle/>
            <a:p>
              <a:pPr algn="ctr" defTabSz="533400">
                <a:lnSpc>
                  <a:spcPct val="90000"/>
                </a:lnSpc>
                <a:spcAft>
                  <a:spcPts val="0"/>
                </a:spcAft>
                <a:defRPr/>
              </a:pPr>
              <a:r>
                <a:rPr lang="en-GB" sz="1200" dirty="0">
                  <a:solidFill>
                    <a:schemeClr val="tx1"/>
                  </a:solidFill>
                </a:rPr>
                <a:t>Survival Analysis</a:t>
              </a:r>
            </a:p>
          </p:txBody>
        </p:sp>
      </p:grpSp>
      <p:sp>
        <p:nvSpPr>
          <p:cNvPr id="30" name="Freeform 29"/>
          <p:cNvSpPr/>
          <p:nvPr/>
        </p:nvSpPr>
        <p:spPr bwMode="auto">
          <a:xfrm>
            <a:off x="971600" y="5301208"/>
            <a:ext cx="1330325" cy="798513"/>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6"/>
          </a:lnRef>
          <a:fillRef idx="1">
            <a:schemeClr val="lt1"/>
          </a:fillRef>
          <a:effectRef idx="0">
            <a:schemeClr val="accent6"/>
          </a:effectRef>
          <a:fontRef idx="minor">
            <a:schemeClr val="dk1"/>
          </a:fontRef>
        </p:style>
        <p:txBody>
          <a:bodyPr lIns="45720" rIns="45720" spcCol="1270" anchor="ctr"/>
          <a:lstStyle/>
          <a:p>
            <a:pPr algn="ctr" defTabSz="533400">
              <a:lnSpc>
                <a:spcPct val="90000"/>
              </a:lnSpc>
              <a:spcAft>
                <a:spcPts val="0"/>
              </a:spcAft>
              <a:defRPr/>
            </a:pPr>
            <a:r>
              <a:rPr lang="en-GB" sz="1200" dirty="0">
                <a:solidFill>
                  <a:schemeClr val="tx1"/>
                </a:solidFill>
              </a:rPr>
              <a:t>Bayesian</a:t>
            </a:r>
            <a:r>
              <a:rPr lang="en-GB" sz="1200" dirty="0">
                <a:solidFill>
                  <a:schemeClr val="bg1"/>
                </a:solidFill>
              </a:rPr>
              <a:t> </a:t>
            </a:r>
            <a:r>
              <a:rPr lang="en-GB" sz="1200" dirty="0">
                <a:solidFill>
                  <a:schemeClr val="tx1"/>
                </a:solidFill>
              </a:rPr>
              <a:t>Statistics</a:t>
            </a:r>
          </a:p>
        </p:txBody>
      </p:sp>
      <p:sp>
        <p:nvSpPr>
          <p:cNvPr id="32" name="Freeform 31"/>
          <p:cNvSpPr/>
          <p:nvPr/>
        </p:nvSpPr>
        <p:spPr bwMode="auto">
          <a:xfrm>
            <a:off x="3906838" y="5301208"/>
            <a:ext cx="1330325" cy="798513"/>
          </a:xfrm>
          <a:custGeom>
            <a:avLst/>
            <a:gdLst>
              <a:gd name="connsiteX0" fmla="*/ 0 w 1330076"/>
              <a:gd name="connsiteY0" fmla="*/ 0 h 798046"/>
              <a:gd name="connsiteX1" fmla="*/ 1330076 w 1330076"/>
              <a:gd name="connsiteY1" fmla="*/ 0 h 798046"/>
              <a:gd name="connsiteX2" fmla="*/ 1330076 w 1330076"/>
              <a:gd name="connsiteY2" fmla="*/ 798046 h 798046"/>
              <a:gd name="connsiteX3" fmla="*/ 0 w 1330076"/>
              <a:gd name="connsiteY3" fmla="*/ 798046 h 798046"/>
              <a:gd name="connsiteX4" fmla="*/ 0 w 1330076"/>
              <a:gd name="connsiteY4" fmla="*/ 0 h 79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0076" h="798046">
                <a:moveTo>
                  <a:pt x="0" y="0"/>
                </a:moveTo>
                <a:lnTo>
                  <a:pt x="1330076" y="0"/>
                </a:lnTo>
                <a:lnTo>
                  <a:pt x="1330076" y="798046"/>
                </a:lnTo>
                <a:lnTo>
                  <a:pt x="0" y="798046"/>
                </a:lnTo>
                <a:lnTo>
                  <a:pt x="0" y="0"/>
                </a:lnTo>
                <a:close/>
              </a:path>
            </a:pathLst>
          </a:custGeom>
        </p:spPr>
        <p:style>
          <a:lnRef idx="2">
            <a:schemeClr val="accent6"/>
          </a:lnRef>
          <a:fillRef idx="1">
            <a:schemeClr val="lt1"/>
          </a:fillRef>
          <a:effectRef idx="0">
            <a:schemeClr val="accent6"/>
          </a:effectRef>
          <a:fontRef idx="minor">
            <a:schemeClr val="dk1"/>
          </a:fontRef>
        </p:style>
        <p:txBody>
          <a:bodyPr lIns="45720" rIns="45720" spcCol="1270" anchor="ctr"/>
          <a:lstStyle/>
          <a:p>
            <a:pPr algn="ctr" defTabSz="533400">
              <a:lnSpc>
                <a:spcPct val="90000"/>
              </a:lnSpc>
              <a:spcAft>
                <a:spcPts val="0"/>
              </a:spcAft>
              <a:defRPr/>
            </a:pPr>
            <a:r>
              <a:rPr lang="en-GB" sz="1200" dirty="0">
                <a:solidFill>
                  <a:schemeClr val="tx1"/>
                </a:solidFill>
              </a:rPr>
              <a:t>Randomized</a:t>
            </a:r>
            <a:r>
              <a:rPr lang="en-GB" sz="1200" dirty="0">
                <a:solidFill>
                  <a:schemeClr val="bg1"/>
                </a:solidFill>
              </a:rPr>
              <a:t> </a:t>
            </a:r>
            <a:r>
              <a:rPr lang="en-GB" sz="1200" dirty="0">
                <a:solidFill>
                  <a:schemeClr val="tx1"/>
                </a:solidFill>
              </a:rPr>
              <a:t>Clinical</a:t>
            </a:r>
            <a:r>
              <a:rPr lang="en-GB" sz="1200" dirty="0">
                <a:solidFill>
                  <a:schemeClr val="bg1"/>
                </a:solidFill>
              </a:rPr>
              <a:t> </a:t>
            </a:r>
            <a:r>
              <a:rPr lang="en-GB" sz="1200" dirty="0">
                <a:solidFill>
                  <a:schemeClr val="tx1"/>
                </a:solidFill>
              </a:rPr>
              <a:t>Trials</a:t>
            </a:r>
          </a:p>
        </p:txBody>
      </p:sp>
    </p:spTree>
    <p:custDataLst>
      <p:tags r:id="rId1"/>
    </p:custDataLst>
    <p:extLst>
      <p:ext uri="{BB962C8B-B14F-4D97-AF65-F5344CB8AC3E}">
        <p14:creationId xmlns:p14="http://schemas.microsoft.com/office/powerpoint/2010/main" val="1656752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3"/>
          <p:cNvSpPr txBox="1">
            <a:spLocks noChangeArrowheads="1"/>
          </p:cNvSpPr>
          <p:nvPr/>
        </p:nvSpPr>
        <p:spPr bwMode="auto">
          <a:xfrm>
            <a:off x="611560" y="476672"/>
            <a:ext cx="7840663" cy="769441"/>
          </a:xfrm>
          <a:prstGeom prst="rect">
            <a:avLst/>
          </a:prstGeom>
          <a:noFill/>
          <a:ln w="9525">
            <a:noFill/>
            <a:miter lim="800000"/>
            <a:headEnd/>
            <a:tailEnd/>
          </a:ln>
        </p:spPr>
        <p:txBody>
          <a:bodyPr>
            <a:spAutoFit/>
          </a:bodyPr>
          <a:lstStyle/>
          <a:p>
            <a:pPr algn="ctr"/>
            <a:r>
              <a:rPr lang="en-GB" sz="4400" dirty="0">
                <a:solidFill>
                  <a:srgbClr val="00157F"/>
                </a:solidFill>
                <a:latin typeface="Arial" charset="0"/>
              </a:rPr>
              <a:t>Outline</a:t>
            </a:r>
          </a:p>
        </p:txBody>
      </p:sp>
      <p:grpSp>
        <p:nvGrpSpPr>
          <p:cNvPr id="2" name="Group 4"/>
          <p:cNvGrpSpPr>
            <a:grpSpLocks/>
          </p:cNvGrpSpPr>
          <p:nvPr/>
        </p:nvGrpSpPr>
        <p:grpSpPr bwMode="auto">
          <a:xfrm>
            <a:off x="-2322513" y="-2947988"/>
            <a:ext cx="13773151" cy="11504613"/>
            <a:chOff x="-1463" y="-1857"/>
            <a:chExt cx="8676" cy="7247"/>
          </a:xfrm>
        </p:grpSpPr>
        <p:sp>
          <p:nvSpPr>
            <p:cNvPr id="246788" name="Rectangle 5"/>
            <p:cNvSpPr>
              <a:spLocks noChangeArrowheads="1"/>
            </p:cNvSpPr>
            <p:nvPr/>
          </p:nvSpPr>
          <p:spPr bwMode="auto">
            <a:xfrm>
              <a:off x="-1463" y="4320"/>
              <a:ext cx="8669" cy="1070"/>
            </a:xfrm>
            <a:prstGeom prst="rect">
              <a:avLst/>
            </a:prstGeom>
            <a:solidFill>
              <a:srgbClr val="C0C0C0"/>
            </a:solidFill>
            <a:ln w="9525">
              <a:noFill/>
              <a:miter lim="800000"/>
              <a:headEnd/>
              <a:tailEnd/>
            </a:ln>
          </p:spPr>
          <p:txBody>
            <a:bodyPr wrap="none" anchor="ctr"/>
            <a:lstStyle/>
            <a:p>
              <a:endParaRPr lang="en-US"/>
            </a:p>
          </p:txBody>
        </p:sp>
        <p:sp>
          <p:nvSpPr>
            <p:cNvPr id="246789" name="Rectangle 6"/>
            <p:cNvSpPr>
              <a:spLocks noChangeArrowheads="1"/>
            </p:cNvSpPr>
            <p:nvPr/>
          </p:nvSpPr>
          <p:spPr bwMode="auto">
            <a:xfrm>
              <a:off x="0" y="-1857"/>
              <a:ext cx="6903" cy="1857"/>
            </a:xfrm>
            <a:prstGeom prst="rect">
              <a:avLst/>
            </a:prstGeom>
            <a:solidFill>
              <a:srgbClr val="C0C0C0"/>
            </a:solidFill>
            <a:ln w="9525">
              <a:noFill/>
              <a:miter lim="800000"/>
              <a:headEnd/>
              <a:tailEnd/>
            </a:ln>
          </p:spPr>
          <p:txBody>
            <a:bodyPr wrap="none" anchor="ctr"/>
            <a:lstStyle/>
            <a:p>
              <a:endParaRPr lang="en-US"/>
            </a:p>
          </p:txBody>
        </p:sp>
        <p:sp>
          <p:nvSpPr>
            <p:cNvPr id="246790" name="Rectangle 7"/>
            <p:cNvSpPr>
              <a:spLocks noChangeArrowheads="1"/>
            </p:cNvSpPr>
            <p:nvPr/>
          </p:nvSpPr>
          <p:spPr bwMode="auto">
            <a:xfrm>
              <a:off x="5760" y="-1853"/>
              <a:ext cx="1453" cy="6659"/>
            </a:xfrm>
            <a:prstGeom prst="rect">
              <a:avLst/>
            </a:prstGeom>
            <a:solidFill>
              <a:srgbClr val="C0C0C0"/>
            </a:solidFill>
            <a:ln w="9525">
              <a:noFill/>
              <a:miter lim="800000"/>
              <a:headEnd/>
              <a:tailEnd/>
            </a:ln>
          </p:spPr>
          <p:txBody>
            <a:bodyPr wrap="none" anchor="ctr"/>
            <a:lstStyle/>
            <a:p>
              <a:endParaRPr lang="en-US"/>
            </a:p>
          </p:txBody>
        </p:sp>
        <p:sp>
          <p:nvSpPr>
            <p:cNvPr id="246791" name="Rectangle 8"/>
            <p:cNvSpPr>
              <a:spLocks noChangeArrowheads="1"/>
            </p:cNvSpPr>
            <p:nvPr/>
          </p:nvSpPr>
          <p:spPr bwMode="auto">
            <a:xfrm>
              <a:off x="-1453" y="-1856"/>
              <a:ext cx="1453" cy="6659"/>
            </a:xfrm>
            <a:prstGeom prst="rect">
              <a:avLst/>
            </a:prstGeom>
            <a:solidFill>
              <a:srgbClr val="C0C0C0"/>
            </a:solidFill>
            <a:ln w="9525">
              <a:noFill/>
              <a:miter lim="800000"/>
              <a:headEnd/>
              <a:tailEnd/>
            </a:ln>
          </p:spPr>
          <p:txBody>
            <a:bodyPr wrap="none" anchor="ctr"/>
            <a:lstStyle/>
            <a:p>
              <a:endParaRPr lang="en-US"/>
            </a:p>
          </p:txBody>
        </p:sp>
      </p:grpSp>
      <p:sp>
        <p:nvSpPr>
          <p:cNvPr id="8" name="TextBox 7"/>
          <p:cNvSpPr txBox="1"/>
          <p:nvPr/>
        </p:nvSpPr>
        <p:spPr>
          <a:xfrm>
            <a:off x="899592" y="1700808"/>
            <a:ext cx="7488832" cy="369332"/>
          </a:xfrm>
          <a:prstGeom prst="rect">
            <a:avLst/>
          </a:prstGeom>
          <a:noFill/>
        </p:spPr>
        <p:txBody>
          <a:bodyPr wrap="square" rtlCol="0">
            <a:spAutoFit/>
          </a:bodyPr>
          <a:lstStyle/>
          <a:p>
            <a:pPr>
              <a:buFont typeface="Arial" pitchFamily="34" charset="0"/>
              <a:buChar char="•"/>
            </a:pPr>
            <a:endParaRPr lang="en-GB" dirty="0"/>
          </a:p>
        </p:txBody>
      </p:sp>
      <p:sp>
        <p:nvSpPr>
          <p:cNvPr id="9" name="Text Box 9"/>
          <p:cNvSpPr txBox="1">
            <a:spLocks noChangeArrowheads="1"/>
          </p:cNvSpPr>
          <p:nvPr/>
        </p:nvSpPr>
        <p:spPr bwMode="auto">
          <a:xfrm>
            <a:off x="539552" y="1484784"/>
            <a:ext cx="6408712" cy="4401205"/>
          </a:xfrm>
          <a:prstGeom prst="rect">
            <a:avLst/>
          </a:prstGeom>
          <a:noFill/>
          <a:ln w="9525">
            <a:noFill/>
            <a:miter lim="800000"/>
            <a:headEnd/>
            <a:tailEnd/>
          </a:ln>
        </p:spPr>
        <p:txBody>
          <a:bodyPr wrap="square" anchor="t">
            <a:spAutoFit/>
          </a:bodyPr>
          <a:lstStyle/>
          <a:p>
            <a:pPr>
              <a:spcBef>
                <a:spcPct val="50000"/>
              </a:spcBef>
              <a:buFontTx/>
              <a:buChar char="•"/>
            </a:pPr>
            <a:r>
              <a:rPr lang="en-GB" sz="2800" dirty="0">
                <a:solidFill>
                  <a:srgbClr val="000066"/>
                </a:solidFill>
              </a:rPr>
              <a:t> Introductions</a:t>
            </a:r>
          </a:p>
          <a:p>
            <a:pPr>
              <a:spcBef>
                <a:spcPct val="50000"/>
              </a:spcBef>
              <a:buFontTx/>
              <a:buChar char="•"/>
            </a:pPr>
            <a:r>
              <a:rPr lang="en-GB" sz="2800" dirty="0">
                <a:solidFill>
                  <a:srgbClr val="000066"/>
                </a:solidFill>
              </a:rPr>
              <a:t> Student Profiles</a:t>
            </a:r>
          </a:p>
          <a:p>
            <a:pPr>
              <a:spcBef>
                <a:spcPct val="50000"/>
              </a:spcBef>
              <a:buFontTx/>
              <a:buChar char="•"/>
            </a:pPr>
            <a:r>
              <a:rPr lang="en-GB" sz="2800" dirty="0">
                <a:solidFill>
                  <a:srgbClr val="000066"/>
                </a:solidFill>
              </a:rPr>
              <a:t> </a:t>
            </a:r>
            <a:r>
              <a:rPr lang="en-GB" sz="2800" dirty="0" smtClean="0">
                <a:solidFill>
                  <a:srgbClr val="000066"/>
                </a:solidFill>
              </a:rPr>
              <a:t>Maths and Physics </a:t>
            </a:r>
            <a:r>
              <a:rPr lang="en-GB" sz="2800" dirty="0">
                <a:solidFill>
                  <a:srgbClr val="000066"/>
                </a:solidFill>
              </a:rPr>
              <a:t>degree programmes</a:t>
            </a:r>
          </a:p>
          <a:p>
            <a:pPr>
              <a:spcBef>
                <a:spcPct val="50000"/>
              </a:spcBef>
              <a:buFontTx/>
              <a:buChar char="•"/>
            </a:pPr>
            <a:r>
              <a:rPr lang="en-GB" sz="2800" dirty="0">
                <a:solidFill>
                  <a:srgbClr val="000066"/>
                </a:solidFill>
              </a:rPr>
              <a:t> Course content</a:t>
            </a:r>
          </a:p>
          <a:p>
            <a:pPr>
              <a:spcBef>
                <a:spcPct val="50000"/>
              </a:spcBef>
              <a:buFontTx/>
              <a:buChar char="•"/>
            </a:pPr>
            <a:r>
              <a:rPr lang="en-GB" sz="2800" dirty="0">
                <a:solidFill>
                  <a:srgbClr val="000066"/>
                </a:solidFill>
              </a:rPr>
              <a:t> Job opportunities</a:t>
            </a:r>
          </a:p>
          <a:p>
            <a:pPr>
              <a:spcBef>
                <a:spcPct val="50000"/>
              </a:spcBef>
              <a:buFontTx/>
              <a:buChar char="•"/>
            </a:pPr>
            <a:r>
              <a:rPr lang="en-GB" sz="2800" dirty="0">
                <a:solidFill>
                  <a:srgbClr val="000066"/>
                </a:solidFill>
              </a:rPr>
              <a:t> Admission process </a:t>
            </a:r>
            <a:endParaRPr lang="en-GB" sz="2800" dirty="0" smtClean="0">
              <a:solidFill>
                <a:srgbClr val="000066"/>
              </a:solidFill>
            </a:endParaRPr>
          </a:p>
          <a:p>
            <a:pPr>
              <a:spcBef>
                <a:spcPct val="50000"/>
              </a:spcBef>
              <a:buFontTx/>
              <a:buChar char="•"/>
            </a:pPr>
            <a:r>
              <a:rPr lang="en-GB" sz="2800" dirty="0" smtClean="0">
                <a:solidFill>
                  <a:srgbClr val="000066"/>
                </a:solidFill>
              </a:rPr>
              <a:t> Personal </a:t>
            </a:r>
            <a:r>
              <a:rPr lang="en-GB" sz="2800" dirty="0">
                <a:solidFill>
                  <a:srgbClr val="000066"/>
                </a:solidFill>
              </a:rPr>
              <a:t>statements</a:t>
            </a:r>
          </a:p>
        </p:txBody>
      </p:sp>
      <p:pic>
        <p:nvPicPr>
          <p:cNvPr id="10" name="Picture 9" descr="s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3633" y="1143000"/>
            <a:ext cx="2140367" cy="5213350"/>
          </a:xfrm>
          <a:prstGeom prst="rect">
            <a:avLst/>
          </a:prstGeom>
        </p:spPr>
      </p:pic>
    </p:spTree>
    <p:custDataLst>
      <p:tags r:id="rId1"/>
    </p:custDataLst>
    <p:extLst>
      <p:ext uri="{BB962C8B-B14F-4D97-AF65-F5344CB8AC3E}">
        <p14:creationId xmlns:p14="http://schemas.microsoft.com/office/powerpoint/2010/main" val="1611657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85798" y="1371600"/>
            <a:ext cx="8458201"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r>
              <a:rPr lang="en-US" sz="4000" baseline="0" dirty="0">
                <a:solidFill>
                  <a:srgbClr val="C10B24"/>
                </a:solidFill>
                <a:latin typeface="Arial Bold" charset="0"/>
              </a:rPr>
              <a:t>Degree Structure</a:t>
            </a:r>
          </a:p>
        </p:txBody>
      </p:sp>
      <p:sp>
        <p:nvSpPr>
          <p:cNvPr id="50179" name="Rectangle 3"/>
          <p:cNvSpPr>
            <a:spLocks noChangeArrowheads="1"/>
          </p:cNvSpPr>
          <p:nvPr/>
        </p:nvSpPr>
        <p:spPr bwMode="auto">
          <a:xfrm>
            <a:off x="685800" y="2695039"/>
            <a:ext cx="6781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a:spcAft>
                <a:spcPct val="25000"/>
              </a:spcAft>
              <a:buClr>
                <a:srgbClr val="163462"/>
              </a:buClr>
            </a:pPr>
            <a:endParaRPr lang="en-US" sz="2200" dirty="0">
              <a:solidFill>
                <a:srgbClr val="666666"/>
              </a:solidFill>
            </a:endParaRPr>
          </a:p>
          <a:p>
            <a:pPr algn="l">
              <a:spcAft>
                <a:spcPct val="25000"/>
              </a:spcAft>
              <a:buClr>
                <a:srgbClr val="163462"/>
              </a:buClr>
            </a:pPr>
            <a:endParaRPr lang="en-US" dirty="0">
              <a:solidFill>
                <a:srgbClr val="333333"/>
              </a:solidFill>
              <a:latin typeface="Helvetica Light" charset="0"/>
            </a:endParaRPr>
          </a:p>
          <a:p>
            <a:pPr algn="l">
              <a:spcAft>
                <a:spcPct val="25000"/>
              </a:spcAft>
              <a:buClr>
                <a:srgbClr val="FF925C"/>
              </a:buClr>
            </a:pPr>
            <a:endParaRPr lang="en-US" dirty="0">
              <a:solidFill>
                <a:srgbClr val="333333"/>
              </a:solidFill>
              <a:latin typeface="Helvetica Light" charset="0"/>
            </a:endParaRPr>
          </a:p>
        </p:txBody>
      </p:sp>
      <p:sp>
        <p:nvSpPr>
          <p:cNvPr id="43012" name="Line 4"/>
          <p:cNvSpPr>
            <a:spLocks noChangeShapeType="1"/>
          </p:cNvSpPr>
          <p:nvPr/>
        </p:nvSpPr>
        <p:spPr bwMode="auto">
          <a:xfrm>
            <a:off x="762000" y="1143000"/>
            <a:ext cx="8382000" cy="0"/>
          </a:xfrm>
          <a:prstGeom prst="line">
            <a:avLst/>
          </a:prstGeom>
          <a:noFill/>
          <a:ln w="9525">
            <a:solidFill>
              <a:srgbClr val="6666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dirty="0"/>
          </a:p>
        </p:txBody>
      </p:sp>
      <p:pic>
        <p:nvPicPr>
          <p:cNvPr id="43013" name="Picture 5" descr="NU - A4 Logo (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04800"/>
            <a:ext cx="18319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714874" y="2671925"/>
            <a:ext cx="7281863" cy="378565"/>
          </a:xfrm>
          <a:prstGeom prst="rect">
            <a:avLst/>
          </a:prstGeom>
        </p:spPr>
        <p:txBody>
          <a:bodyPr wrap="square">
            <a:spAutoFit/>
          </a:bodyPr>
          <a:lstStyle/>
          <a:p>
            <a:pPr>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a:p>
        </p:txBody>
      </p:sp>
      <p:sp>
        <p:nvSpPr>
          <p:cNvPr id="8" name="Rectangle 7"/>
          <p:cNvSpPr/>
          <p:nvPr/>
        </p:nvSpPr>
        <p:spPr>
          <a:xfrm>
            <a:off x="762000" y="3214688"/>
            <a:ext cx="7281862" cy="655051"/>
          </a:xfrm>
          <a:prstGeom prst="rect">
            <a:avLst/>
          </a:prstGeom>
        </p:spPr>
        <p:txBody>
          <a:bodyPr wrap="square">
            <a:spAutoFit/>
          </a:bodyPr>
          <a:lstStyle/>
          <a:p>
            <a:pPr lvl="1">
              <a:lnSpc>
                <a:spcPct val="80000"/>
              </a:lnSpc>
              <a:spcBef>
                <a:spcPts val="475"/>
              </a:spcBef>
            </a:pPr>
            <a:endParaRPr lang="en-GB" sz="2000" dirty="0"/>
          </a:p>
          <a:p>
            <a:pPr lvl="1">
              <a:lnSpc>
                <a:spcPct val="80000"/>
              </a:lnSpc>
              <a:spcBef>
                <a:spcPts val="475"/>
              </a:spcBef>
            </a:pPr>
            <a:endParaRPr lang="en-GB" sz="2000" dirty="0"/>
          </a:p>
        </p:txBody>
      </p:sp>
      <p:sp>
        <p:nvSpPr>
          <p:cNvPr id="9" name="Rectangle 3"/>
          <p:cNvSpPr txBox="1">
            <a:spLocks noChangeArrowheads="1"/>
          </p:cNvSpPr>
          <p:nvPr/>
        </p:nvSpPr>
        <p:spPr>
          <a:xfrm>
            <a:off x="179512" y="2695039"/>
            <a:ext cx="8785225" cy="5114925"/>
          </a:xfrm>
          <a:prstGeom prst="rect">
            <a:avLst/>
          </a:prstGeom>
        </p:spPr>
        <p:txBody>
          <a:bodyPr/>
          <a:lstStyle/>
          <a:p>
            <a:pPr marL="742950" marR="0" lvl="1" indent="-285750" algn="l" defTabSz="457200" rtl="0" eaLnBrk="1" fontAlgn="auto" latinLnBrk="0" hangingPunct="1">
              <a:lnSpc>
                <a:spcPct val="90000"/>
              </a:lnSpc>
              <a:spcBef>
                <a:spcPts val="600"/>
              </a:spcBef>
              <a:spcAft>
                <a:spcPts val="0"/>
              </a:spcAft>
              <a:buClr>
                <a:srgbClr val="009999"/>
              </a:buClr>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kumimoji="0" lang="en-GB" sz="1900" b="0" i="0" u="none" strike="noStrike" kern="1200" cap="none" spc="0" normalizeH="0" baseline="0" noProof="0" dirty="0">
              <a:ln>
                <a:noFill/>
              </a:ln>
              <a:solidFill>
                <a:srgbClr val="009999"/>
              </a:solidFill>
              <a:effectLst/>
              <a:uLnTx/>
              <a:uFillTx/>
              <a:latin typeface="+mn-lt"/>
              <a:ea typeface="+mn-ea"/>
              <a:cs typeface="+mn-cs"/>
            </a:endParaRPr>
          </a:p>
          <a:p>
            <a:pPr marL="742950" marR="0" lvl="1" indent="-285750" algn="l" defTabSz="457200" rtl="0" eaLnBrk="1" fontAlgn="auto" latinLnBrk="0" hangingPunct="1">
              <a:lnSpc>
                <a:spcPct val="90000"/>
              </a:lnSpc>
              <a:spcBef>
                <a:spcPts val="450"/>
              </a:spcBef>
              <a:spcAft>
                <a:spcPts val="0"/>
              </a:spcAft>
              <a:buClr>
                <a:srgbClr val="009999"/>
              </a:buClr>
              <a:buSzTx/>
              <a:buFont typeface="Arial"/>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kumimoji="0" lang="en-GB" sz="18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90000"/>
              </a:lnSpc>
              <a:spcBef>
                <a:spcPts val="500"/>
              </a:spcBef>
              <a:spcAft>
                <a:spcPts val="0"/>
              </a:spcAft>
              <a:buClrTx/>
              <a:buSzTx/>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kumimoji="0" lang="en-GB" sz="37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685800" y="2162839"/>
            <a:ext cx="7886702" cy="4303229"/>
          </a:xfrm>
          <a:prstGeom prst="rect">
            <a:avLst/>
          </a:prstGeom>
        </p:spPr>
        <p:txBody>
          <a:bodyPr wrap="square">
            <a:spAutoFit/>
          </a:bodyPr>
          <a:lstStyle/>
          <a:p>
            <a:pPr marL="342900" lvl="0" indent="-342900">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solidFill>
                  <a:srgbClr val="002060"/>
                </a:solidFill>
                <a:latin typeface="Arial Bold" pitchFamily="34" charset="0"/>
                <a:cs typeface="Arial Bold" pitchFamily="34" charset="0"/>
              </a:rPr>
              <a:t>4 year degree (MMath/MMathStat)</a:t>
            </a:r>
          </a:p>
          <a:p>
            <a:pPr marL="342900" lvl="0" indent="-342900">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sz="900" dirty="0">
              <a:solidFill>
                <a:srgbClr val="002060"/>
              </a:solidFill>
              <a:latin typeface="Arial Bold" pitchFamily="34" charset="0"/>
              <a:cs typeface="Arial Bold" pitchFamily="34" charset="0"/>
            </a:endParaRPr>
          </a:p>
          <a:p>
            <a:pPr marL="342900" lvl="0" indent="-342900">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solidFill>
                  <a:srgbClr val="002060"/>
                </a:solidFill>
                <a:latin typeface="Arial Bold" pitchFamily="34" charset="0"/>
                <a:cs typeface="Arial Bold" pitchFamily="34" charset="0"/>
              </a:rPr>
              <a:t>		</a:t>
            </a:r>
            <a:r>
              <a:rPr lang="en-GB" sz="2000" dirty="0"/>
              <a:t>1</a:t>
            </a:r>
            <a:r>
              <a:rPr lang="en-GB" sz="2000" baseline="30000" dirty="0"/>
              <a:t>st</a:t>
            </a:r>
            <a:r>
              <a:rPr lang="en-GB" sz="2000" dirty="0"/>
              <a:t>, 2</a:t>
            </a:r>
            <a:r>
              <a:rPr lang="en-GB" sz="2000" baseline="30000" dirty="0"/>
              <a:t>nd </a:t>
            </a:r>
            <a:r>
              <a:rPr lang="en-GB" sz="2000" dirty="0"/>
              <a:t> and 3</a:t>
            </a:r>
            <a:r>
              <a:rPr lang="en-GB" sz="2000" baseline="30000" dirty="0"/>
              <a:t>rd</a:t>
            </a:r>
            <a:r>
              <a:rPr lang="en-GB" sz="2000" dirty="0"/>
              <a:t> years are very similar to 3 year BSc</a:t>
            </a:r>
            <a:endParaRPr lang="en-GB" sz="1900" dirty="0">
              <a:solidFill>
                <a:srgbClr val="009999"/>
              </a:solidFill>
            </a:endParaRPr>
          </a:p>
          <a:p>
            <a:pPr marL="742950" lvl="1" indent="-285750">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4</a:t>
            </a:r>
            <a:r>
              <a:rPr lang="en-GB" sz="2000" baseline="30000" dirty="0"/>
              <a:t>th</a:t>
            </a:r>
            <a:r>
              <a:rPr lang="en-GB" sz="2000" dirty="0"/>
              <a:t> year includes:</a:t>
            </a:r>
          </a:p>
          <a:p>
            <a:pPr marL="1257300" lvl="2" indent="-342900">
              <a:lnSpc>
                <a:spcPct val="90000"/>
              </a:lnSpc>
              <a:spcBef>
                <a:spcPts val="450"/>
              </a:spcBef>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Advanced Modules</a:t>
            </a:r>
          </a:p>
          <a:p>
            <a:pPr marL="1257300" lvl="2" indent="-342900">
              <a:lnSpc>
                <a:spcPct val="90000"/>
              </a:lnSpc>
              <a:spcBef>
                <a:spcPts val="450"/>
              </a:spcBef>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Project  (Dissertation, Poster and Presentation)</a:t>
            </a:r>
          </a:p>
          <a:p>
            <a:pPr marL="1243013" lvl="2" indent="-342900">
              <a:lnSpc>
                <a:spcPct val="90000"/>
              </a:lnSpc>
              <a:spcBef>
                <a:spcPts val="400"/>
              </a:spcBef>
              <a:buClr>
                <a:srgbClr val="000000"/>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Possibility to interact with world-leading researchers in hot research topics!</a:t>
            </a:r>
          </a:p>
          <a:p>
            <a:pPr marL="442913" lvl="2">
              <a:lnSpc>
                <a:spcPct val="90000"/>
              </a:lnSpc>
              <a:spcBef>
                <a:spcPts val="400"/>
              </a:spcBef>
              <a:buClr>
                <a:srgbClr val="000000"/>
              </a:buClr>
              <a:tabLst>
                <a:tab pos="442913" algn="l"/>
                <a:tab pos="454025" algn="l"/>
                <a:tab pos="1428750"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Examples of recent projects:</a:t>
            </a:r>
          </a:p>
          <a:p>
            <a:pPr marL="1243013" lvl="3" indent="-342900">
              <a:lnSpc>
                <a:spcPct val="90000"/>
              </a:lnSpc>
              <a:spcBef>
                <a:spcPts val="400"/>
              </a:spcBef>
              <a:buClr>
                <a:srgbClr val="000000"/>
              </a:buClr>
              <a:buFont typeface="Wingdings" panose="05000000000000000000" pitchFamily="2" charset="2"/>
              <a:buChar char="§"/>
              <a:tabLst>
                <a:tab pos="442913" algn="l"/>
                <a:tab pos="454025" algn="l"/>
                <a:tab pos="1428750"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i="1" dirty="0"/>
              <a:t>Modelling Magnetic Activity in the Sun</a:t>
            </a:r>
          </a:p>
          <a:p>
            <a:pPr marL="1243013" lvl="3" indent="-342900">
              <a:lnSpc>
                <a:spcPct val="90000"/>
              </a:lnSpc>
              <a:spcBef>
                <a:spcPts val="400"/>
              </a:spcBef>
              <a:buClr>
                <a:srgbClr val="000000"/>
              </a:buClr>
              <a:buFont typeface="Wingdings" panose="05000000000000000000" pitchFamily="2" charset="2"/>
              <a:buChar char="§"/>
              <a:tabLst>
                <a:tab pos="442913" algn="l"/>
                <a:tab pos="454025" algn="l"/>
                <a:tab pos="1428750"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i="1" dirty="0"/>
              <a:t>Bayesian inference for ranking models applied to Formula One data</a:t>
            </a:r>
          </a:p>
          <a:p>
            <a:pPr marL="1243013" lvl="3" indent="-342900">
              <a:lnSpc>
                <a:spcPct val="90000"/>
              </a:lnSpc>
              <a:spcBef>
                <a:spcPts val="400"/>
              </a:spcBef>
              <a:buClr>
                <a:srgbClr val="000000"/>
              </a:buClr>
              <a:buFont typeface="Wingdings" panose="05000000000000000000" pitchFamily="2" charset="2"/>
              <a:buChar char="§"/>
              <a:tabLst>
                <a:tab pos="442913" algn="l"/>
                <a:tab pos="454025" algn="l"/>
                <a:tab pos="1428750"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i="1" dirty="0"/>
              <a:t>The Riemann Mapping Theorem</a:t>
            </a:r>
          </a:p>
          <a:p>
            <a:pPr marL="442913" lvl="2">
              <a:lnSpc>
                <a:spcPct val="90000"/>
              </a:lnSpc>
              <a:spcBef>
                <a:spcPts val="400"/>
              </a:spcBef>
              <a:buClr>
                <a:srgbClr val="000000"/>
              </a:buClr>
              <a:tabLst>
                <a:tab pos="442913" algn="l"/>
                <a:tab pos="454025" algn="l"/>
                <a:tab pos="900113"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800" i="1" dirty="0"/>
              <a:t>		</a:t>
            </a:r>
            <a:endParaRPr lang="en-GB" sz="2400" dirty="0">
              <a:solidFill>
                <a:srgbClr val="002060"/>
              </a:solidFill>
              <a:latin typeface="Arial Bold" pitchFamily="34" charset="0"/>
              <a:cs typeface="Arial Bold" pitchFamily="34" charset="0"/>
            </a:endParaRPr>
          </a:p>
        </p:txBody>
      </p:sp>
    </p:spTree>
    <p:custDataLst>
      <p:tags r:id="rId1"/>
    </p:custDataLst>
    <p:extLst>
      <p:ext uri="{BB962C8B-B14F-4D97-AF65-F5344CB8AC3E}">
        <p14:creationId xmlns:p14="http://schemas.microsoft.com/office/powerpoint/2010/main" val="1028283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r>
              <a:rPr lang="en-GB" dirty="0"/>
              <a:t>BSc Physics programme</a:t>
            </a:r>
            <a:endParaRPr lang="en-US" dirty="0"/>
          </a:p>
        </p:txBody>
      </p:sp>
      <p:sp>
        <p:nvSpPr>
          <p:cNvPr id="6" name="Freeform 5"/>
          <p:cNvSpPr/>
          <p:nvPr/>
        </p:nvSpPr>
        <p:spPr>
          <a:xfrm>
            <a:off x="749095" y="1354455"/>
            <a:ext cx="3379291" cy="666750"/>
          </a:xfrm>
          <a:custGeom>
            <a:avLst/>
            <a:gdLst>
              <a:gd name="connsiteX0" fmla="*/ 0 w 3162937"/>
              <a:gd name="connsiteY0" fmla="*/ 0 h 667645"/>
              <a:gd name="connsiteX1" fmla="*/ 3162937 w 3162937"/>
              <a:gd name="connsiteY1" fmla="*/ 0 h 667645"/>
              <a:gd name="connsiteX2" fmla="*/ 3162937 w 3162937"/>
              <a:gd name="connsiteY2" fmla="*/ 667645 h 667645"/>
              <a:gd name="connsiteX3" fmla="*/ 0 w 3162937"/>
              <a:gd name="connsiteY3" fmla="*/ 667645 h 667645"/>
              <a:gd name="connsiteX4" fmla="*/ 0 w 3162937"/>
              <a:gd name="connsiteY4" fmla="*/ 0 h 66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667645">
                <a:moveTo>
                  <a:pt x="0" y="0"/>
                </a:moveTo>
                <a:lnTo>
                  <a:pt x="3162937" y="0"/>
                </a:lnTo>
                <a:lnTo>
                  <a:pt x="3162937" y="667645"/>
                </a:lnTo>
                <a:lnTo>
                  <a:pt x="0" y="667645"/>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170688" tIns="97536" rIns="170688" bIns="97536" spcCol="1270" anchor="ctr"/>
          <a:lstStyle/>
          <a:p>
            <a:pPr algn="ctr" defTabSz="1066800">
              <a:lnSpc>
                <a:spcPct val="90000"/>
              </a:lnSpc>
              <a:spcAft>
                <a:spcPct val="35000"/>
              </a:spcAft>
              <a:defRPr/>
            </a:pPr>
            <a:r>
              <a:rPr lang="en-GB" sz="2400" dirty="0"/>
              <a:t>Year One</a:t>
            </a:r>
          </a:p>
        </p:txBody>
      </p:sp>
      <p:sp>
        <p:nvSpPr>
          <p:cNvPr id="8" name="Freeform 7"/>
          <p:cNvSpPr/>
          <p:nvPr/>
        </p:nvSpPr>
        <p:spPr>
          <a:xfrm>
            <a:off x="4709410" y="1354455"/>
            <a:ext cx="3312492" cy="666750"/>
          </a:xfrm>
          <a:custGeom>
            <a:avLst/>
            <a:gdLst>
              <a:gd name="connsiteX0" fmla="*/ 0 w 3162937"/>
              <a:gd name="connsiteY0" fmla="*/ 0 h 667645"/>
              <a:gd name="connsiteX1" fmla="*/ 3162937 w 3162937"/>
              <a:gd name="connsiteY1" fmla="*/ 0 h 667645"/>
              <a:gd name="connsiteX2" fmla="*/ 3162937 w 3162937"/>
              <a:gd name="connsiteY2" fmla="*/ 667645 h 667645"/>
              <a:gd name="connsiteX3" fmla="*/ 0 w 3162937"/>
              <a:gd name="connsiteY3" fmla="*/ 667645 h 667645"/>
              <a:gd name="connsiteX4" fmla="*/ 0 w 3162937"/>
              <a:gd name="connsiteY4" fmla="*/ 0 h 66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667645">
                <a:moveTo>
                  <a:pt x="0" y="0"/>
                </a:moveTo>
                <a:lnTo>
                  <a:pt x="3162937" y="0"/>
                </a:lnTo>
                <a:lnTo>
                  <a:pt x="3162937" y="667645"/>
                </a:lnTo>
                <a:lnTo>
                  <a:pt x="0" y="667645"/>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170688" tIns="97536" rIns="170688" bIns="97536" spcCol="1270" anchor="ctr"/>
          <a:lstStyle/>
          <a:p>
            <a:pPr algn="ctr" defTabSz="1066800">
              <a:lnSpc>
                <a:spcPct val="90000"/>
              </a:lnSpc>
              <a:spcAft>
                <a:spcPct val="35000"/>
              </a:spcAft>
              <a:defRPr/>
            </a:pPr>
            <a:r>
              <a:rPr lang="en-GB" sz="2400" dirty="0"/>
              <a:t>Year Two</a:t>
            </a:r>
          </a:p>
        </p:txBody>
      </p:sp>
      <p:sp useBgFill="1">
        <p:nvSpPr>
          <p:cNvPr id="7" name="Freeform 6"/>
          <p:cNvSpPr/>
          <p:nvPr/>
        </p:nvSpPr>
        <p:spPr>
          <a:xfrm>
            <a:off x="749095" y="2023488"/>
            <a:ext cx="3379291" cy="3997799"/>
          </a:xfrm>
          <a:custGeom>
            <a:avLst/>
            <a:gdLst>
              <a:gd name="connsiteX0" fmla="*/ 0 w 3162937"/>
              <a:gd name="connsiteY0" fmla="*/ 0 h 2810880"/>
              <a:gd name="connsiteX1" fmla="*/ 3162937 w 3162937"/>
              <a:gd name="connsiteY1" fmla="*/ 0 h 2810880"/>
              <a:gd name="connsiteX2" fmla="*/ 3162937 w 3162937"/>
              <a:gd name="connsiteY2" fmla="*/ 2810880 h 2810880"/>
              <a:gd name="connsiteX3" fmla="*/ 0 w 3162937"/>
              <a:gd name="connsiteY3" fmla="*/ 2810880 h 2810880"/>
              <a:gd name="connsiteX4" fmla="*/ 0 w 316293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2810880">
                <a:moveTo>
                  <a:pt x="0" y="0"/>
                </a:moveTo>
                <a:lnTo>
                  <a:pt x="3162937" y="0"/>
                </a:lnTo>
                <a:lnTo>
                  <a:pt x="3162937" y="2810880"/>
                </a:lnTo>
                <a:lnTo>
                  <a:pt x="0" y="2810880"/>
                </a:lnTo>
                <a:lnTo>
                  <a:pt x="0" y="0"/>
                </a:lnTo>
                <a:close/>
              </a:path>
            </a:pathLst>
          </a:custGeom>
          <a:ln w="3175"/>
        </p:spPr>
        <p:style>
          <a:lnRef idx="2">
            <a:schemeClr val="dk1"/>
          </a:lnRef>
          <a:fillRef idx="1">
            <a:schemeClr val="lt1"/>
          </a:fillRef>
          <a:effectRef idx="0">
            <a:schemeClr val="dk1"/>
          </a:effectRef>
          <a:fontRef idx="minor">
            <a:schemeClr val="dk1">
              <a:hueOff val="0"/>
              <a:satOff val="0"/>
              <a:lumOff val="0"/>
              <a:alphaOff val="0"/>
            </a:schemeClr>
          </a:fontRef>
        </p:style>
        <p:txBody>
          <a:bodyPr lIns="96012" tIns="96012" rIns="128016" bIns="144018" spcCol="1270" anchor="t"/>
          <a:lstStyle/>
          <a:p>
            <a:pPr defTabSz="800100">
              <a:defRPr/>
            </a:pPr>
            <a:r>
              <a:rPr lang="en-GB" dirty="0">
                <a:solidFill>
                  <a:schemeClr val="accent5">
                    <a:lumMod val="75000"/>
                  </a:schemeClr>
                </a:solidFill>
                <a:cs typeface="Calibri"/>
              </a:rPr>
              <a:t>Dynamics</a:t>
            </a:r>
            <a:endParaRPr lang="en-US" dirty="0">
              <a:solidFill>
                <a:schemeClr val="accent5">
                  <a:lumMod val="75000"/>
                </a:schemeClr>
              </a:solidFill>
              <a:cs typeface="Calibri"/>
            </a:endParaRPr>
          </a:p>
          <a:p>
            <a:pPr defTabSz="800100">
              <a:defRPr/>
            </a:pPr>
            <a:r>
              <a:rPr lang="en-GB" dirty="0">
                <a:solidFill>
                  <a:schemeClr val="accent5">
                    <a:lumMod val="75000"/>
                  </a:schemeClr>
                </a:solidFill>
                <a:cs typeface="Calibri"/>
              </a:rPr>
              <a:t>Introductory Astrophysics</a:t>
            </a:r>
          </a:p>
          <a:p>
            <a:pPr defTabSz="800100">
              <a:defRPr/>
            </a:pPr>
            <a:r>
              <a:rPr lang="en-GB" dirty="0">
                <a:solidFill>
                  <a:schemeClr val="accent5">
                    <a:lumMod val="75000"/>
                  </a:schemeClr>
                </a:solidFill>
                <a:cs typeface="Calibri"/>
              </a:rPr>
              <a:t>Vibrations, Waves, AC Theory</a:t>
            </a:r>
          </a:p>
          <a:p>
            <a:pPr defTabSz="800100">
              <a:defRPr/>
            </a:pPr>
            <a:r>
              <a:rPr lang="en-GB" dirty="0">
                <a:solidFill>
                  <a:schemeClr val="accent5">
                    <a:lumMod val="75000"/>
                  </a:schemeClr>
                </a:solidFill>
                <a:cs typeface="Calibri"/>
              </a:rPr>
              <a:t>Introductory Electromagnetism and Materials</a:t>
            </a:r>
          </a:p>
          <a:p>
            <a:pPr defTabSz="800100">
              <a:defRPr/>
            </a:pPr>
            <a:r>
              <a:rPr lang="en-GB" dirty="0">
                <a:solidFill>
                  <a:schemeClr val="accent5">
                    <a:lumMod val="75000"/>
                  </a:schemeClr>
                </a:solidFill>
                <a:cs typeface="Calibri"/>
              </a:rPr>
              <a:t>Introductory Quantum Mechanics</a:t>
            </a:r>
          </a:p>
          <a:p>
            <a:pPr defTabSz="800100">
              <a:defRPr/>
            </a:pPr>
            <a:r>
              <a:rPr lang="en-GB" dirty="0">
                <a:solidFill>
                  <a:schemeClr val="accent5">
                    <a:lumMod val="75000"/>
                  </a:schemeClr>
                </a:solidFill>
                <a:cs typeface="Calibri"/>
              </a:rPr>
              <a:t>Multivariate Calculus and Differential Equations</a:t>
            </a:r>
          </a:p>
          <a:p>
            <a:pPr defTabSz="800100">
              <a:defRPr/>
            </a:pPr>
            <a:r>
              <a:rPr lang="en-GB" dirty="0">
                <a:solidFill>
                  <a:schemeClr val="accent5">
                    <a:lumMod val="75000"/>
                  </a:schemeClr>
                </a:solidFill>
                <a:cs typeface="Calibri"/>
              </a:rPr>
              <a:t>Laboratory Physics 1</a:t>
            </a:r>
          </a:p>
          <a:p>
            <a:pPr defTabSz="800100">
              <a:defRPr/>
            </a:pPr>
            <a:r>
              <a:rPr lang="en-GB" dirty="0">
                <a:solidFill>
                  <a:schemeClr val="accent5">
                    <a:lumMod val="75000"/>
                  </a:schemeClr>
                </a:solidFill>
                <a:cs typeface="Calibri"/>
              </a:rPr>
              <a:t>Introductory Calculus</a:t>
            </a:r>
          </a:p>
          <a:p>
            <a:pPr defTabSz="800100">
              <a:defRPr/>
            </a:pPr>
            <a:r>
              <a:rPr lang="en-GB" dirty="0">
                <a:solidFill>
                  <a:schemeClr val="accent5">
                    <a:lumMod val="75000"/>
                  </a:schemeClr>
                </a:solidFill>
                <a:cs typeface="Calibri"/>
              </a:rPr>
              <a:t>Introductory Algebra: Complex Numbers, Vectors and Matrices</a:t>
            </a:r>
          </a:p>
          <a:p>
            <a:pPr marL="171450" lvl="1" indent="-171450" defTabSz="800100">
              <a:lnSpc>
                <a:spcPct val="90000"/>
              </a:lnSpc>
              <a:spcAft>
                <a:spcPct val="15000"/>
              </a:spcAft>
              <a:defRPr/>
            </a:pPr>
            <a:endParaRPr lang="en-GB" b="1" dirty="0">
              <a:solidFill>
                <a:srgbClr val="0070C0"/>
              </a:solidFill>
              <a:cs typeface="Calibri"/>
            </a:endParaRPr>
          </a:p>
        </p:txBody>
      </p:sp>
      <p:sp>
        <p:nvSpPr>
          <p:cNvPr id="15" name="Rectangle 14">
            <a:hlinkClick r:id="rId3"/>
          </p:cNvPr>
          <p:cNvSpPr/>
          <p:nvPr/>
        </p:nvSpPr>
        <p:spPr>
          <a:xfrm>
            <a:off x="-3868001" y="2835407"/>
            <a:ext cx="295275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useBgFill="1">
        <p:nvSpPr>
          <p:cNvPr id="22" name="Freeform 6">
            <a:extLst>
              <a:ext uri="{FF2B5EF4-FFF2-40B4-BE49-F238E27FC236}">
                <a16:creationId xmlns="" xmlns:a16="http://schemas.microsoft.com/office/drawing/2014/main" id="{45B278E7-EC06-4095-9099-35024258DEB0}"/>
              </a:ext>
            </a:extLst>
          </p:cNvPr>
          <p:cNvSpPr/>
          <p:nvPr/>
        </p:nvSpPr>
        <p:spPr>
          <a:xfrm>
            <a:off x="4709409" y="2023488"/>
            <a:ext cx="3314005" cy="3997800"/>
          </a:xfrm>
          <a:custGeom>
            <a:avLst/>
            <a:gdLst>
              <a:gd name="connsiteX0" fmla="*/ 0 w 3162937"/>
              <a:gd name="connsiteY0" fmla="*/ 0 h 2810880"/>
              <a:gd name="connsiteX1" fmla="*/ 3162937 w 3162937"/>
              <a:gd name="connsiteY1" fmla="*/ 0 h 2810880"/>
              <a:gd name="connsiteX2" fmla="*/ 3162937 w 3162937"/>
              <a:gd name="connsiteY2" fmla="*/ 2810880 h 2810880"/>
              <a:gd name="connsiteX3" fmla="*/ 0 w 3162937"/>
              <a:gd name="connsiteY3" fmla="*/ 2810880 h 2810880"/>
              <a:gd name="connsiteX4" fmla="*/ 0 w 316293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2810880">
                <a:moveTo>
                  <a:pt x="0" y="0"/>
                </a:moveTo>
                <a:lnTo>
                  <a:pt x="3162937" y="0"/>
                </a:lnTo>
                <a:lnTo>
                  <a:pt x="3162937" y="2810880"/>
                </a:lnTo>
                <a:lnTo>
                  <a:pt x="0" y="2810880"/>
                </a:lnTo>
                <a:lnTo>
                  <a:pt x="0" y="0"/>
                </a:lnTo>
                <a:close/>
              </a:path>
            </a:pathLst>
          </a:custGeom>
          <a:ln w="3175"/>
        </p:spPr>
        <p:style>
          <a:lnRef idx="2">
            <a:schemeClr val="dk1"/>
          </a:lnRef>
          <a:fillRef idx="1">
            <a:schemeClr val="lt1"/>
          </a:fillRef>
          <a:effectRef idx="0">
            <a:schemeClr val="dk1"/>
          </a:effectRef>
          <a:fontRef idx="minor">
            <a:schemeClr val="dk1">
              <a:hueOff val="0"/>
              <a:satOff val="0"/>
              <a:lumOff val="0"/>
              <a:alphaOff val="0"/>
            </a:schemeClr>
          </a:fontRef>
        </p:style>
        <p:txBody>
          <a:bodyPr lIns="96012" tIns="96012" rIns="128016" bIns="144018" spcCol="1270" anchor="t"/>
          <a:lstStyle/>
          <a:p>
            <a:pPr defTabSz="800100">
              <a:defRPr/>
            </a:pPr>
            <a:r>
              <a:rPr lang="en-GB" dirty="0">
                <a:solidFill>
                  <a:schemeClr val="accent5">
                    <a:lumMod val="75000"/>
                  </a:schemeClr>
                </a:solidFill>
                <a:cs typeface="Calibri"/>
              </a:rPr>
              <a:t>Principles of Quantum Mechanics</a:t>
            </a:r>
            <a:endParaRPr lang="en-US" dirty="0">
              <a:solidFill>
                <a:schemeClr val="accent5">
                  <a:lumMod val="75000"/>
                </a:schemeClr>
              </a:solidFill>
            </a:endParaRPr>
          </a:p>
          <a:p>
            <a:pPr defTabSz="800100">
              <a:defRPr/>
            </a:pPr>
            <a:r>
              <a:rPr lang="en-GB" dirty="0">
                <a:solidFill>
                  <a:schemeClr val="accent5">
                    <a:lumMod val="75000"/>
                  </a:schemeClr>
                </a:solidFill>
                <a:cs typeface="Calibri"/>
              </a:rPr>
              <a:t>Principles of Electromagnetism</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Thermodynamics</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Statistical Mechanics</a:t>
            </a:r>
          </a:p>
          <a:p>
            <a:pPr defTabSz="800100">
              <a:defRPr/>
            </a:pPr>
            <a:r>
              <a:rPr lang="en-GB" dirty="0">
                <a:solidFill>
                  <a:schemeClr val="accent5">
                    <a:lumMod val="75000"/>
                  </a:schemeClr>
                </a:solidFill>
                <a:cs typeface="Calibri"/>
              </a:rPr>
              <a:t>Principles of Materials and Solid State Physics</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Vector Calculus</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Semiconductor Devices</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Laboratory Physics 2</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Physics in the Modern World</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Differential Equations, Transforms and Waves</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Optics</a:t>
            </a:r>
            <a:endParaRPr lang="en-GB" dirty="0">
              <a:solidFill>
                <a:schemeClr val="accent5">
                  <a:lumMod val="75000"/>
                </a:schemeClr>
              </a:solidFill>
            </a:endParaRPr>
          </a:p>
          <a:p>
            <a:pPr defTabSz="800100">
              <a:defRPr/>
            </a:pPr>
            <a:endParaRPr lang="en-GB" dirty="0">
              <a:solidFill>
                <a:srgbClr val="C0504D"/>
              </a:solidFill>
              <a:cs typeface="Calibri"/>
            </a:endParaRPr>
          </a:p>
        </p:txBody>
      </p:sp>
    </p:spTree>
    <p:custDataLst>
      <p:tags r:id="rId1"/>
    </p:custDataLst>
    <p:extLst>
      <p:ext uri="{BB962C8B-B14F-4D97-AF65-F5344CB8AC3E}">
        <p14:creationId xmlns:p14="http://schemas.microsoft.com/office/powerpoint/2010/main" val="729096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16632"/>
            <a:ext cx="8229600" cy="1143000"/>
          </a:xfrm>
        </p:spPr>
        <p:txBody>
          <a:bodyPr>
            <a:normAutofit fontScale="90000"/>
          </a:bodyPr>
          <a:lstStyle/>
          <a:p>
            <a:pPr algn="l"/>
            <a:r>
              <a:rPr lang="en-GB" dirty="0"/>
              <a:t>BSc Physics programme</a:t>
            </a:r>
            <a:r>
              <a:rPr lang="en-GB" dirty="0">
                <a:cs typeface="Calibri"/>
              </a:rPr>
              <a:t>: </a:t>
            </a:r>
            <a:r>
              <a:rPr lang="en-GB" dirty="0" smtClean="0">
                <a:cs typeface="Calibri"/>
              </a:rPr>
              <a:t/>
            </a:r>
            <a:br>
              <a:rPr lang="en-GB" dirty="0" smtClean="0">
                <a:cs typeface="Calibri"/>
              </a:rPr>
            </a:br>
            <a:r>
              <a:rPr lang="en-GB" dirty="0" smtClean="0">
                <a:cs typeface="Calibri"/>
              </a:rPr>
              <a:t>3rd </a:t>
            </a:r>
            <a:r>
              <a:rPr lang="en-GB" dirty="0">
                <a:cs typeface="Calibri"/>
              </a:rPr>
              <a:t>year</a:t>
            </a:r>
            <a:endParaRPr lang="en-US" dirty="0"/>
          </a:p>
        </p:txBody>
      </p:sp>
      <p:sp>
        <p:nvSpPr>
          <p:cNvPr id="6" name="Freeform 5"/>
          <p:cNvSpPr/>
          <p:nvPr/>
        </p:nvSpPr>
        <p:spPr>
          <a:xfrm>
            <a:off x="749095" y="1354455"/>
            <a:ext cx="3379291" cy="666750"/>
          </a:xfrm>
          <a:custGeom>
            <a:avLst/>
            <a:gdLst>
              <a:gd name="connsiteX0" fmla="*/ 0 w 3162937"/>
              <a:gd name="connsiteY0" fmla="*/ 0 h 667645"/>
              <a:gd name="connsiteX1" fmla="*/ 3162937 w 3162937"/>
              <a:gd name="connsiteY1" fmla="*/ 0 h 667645"/>
              <a:gd name="connsiteX2" fmla="*/ 3162937 w 3162937"/>
              <a:gd name="connsiteY2" fmla="*/ 667645 h 667645"/>
              <a:gd name="connsiteX3" fmla="*/ 0 w 3162937"/>
              <a:gd name="connsiteY3" fmla="*/ 667645 h 667645"/>
              <a:gd name="connsiteX4" fmla="*/ 0 w 3162937"/>
              <a:gd name="connsiteY4" fmla="*/ 0 h 66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667645">
                <a:moveTo>
                  <a:pt x="0" y="0"/>
                </a:moveTo>
                <a:lnTo>
                  <a:pt x="3162937" y="0"/>
                </a:lnTo>
                <a:lnTo>
                  <a:pt x="3162937" y="667645"/>
                </a:lnTo>
                <a:lnTo>
                  <a:pt x="0" y="667645"/>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170688" tIns="97536" rIns="170688" bIns="97536" spcCol="1270" anchor="ctr"/>
          <a:lstStyle/>
          <a:p>
            <a:pPr algn="ctr" defTabSz="1066800">
              <a:lnSpc>
                <a:spcPct val="90000"/>
              </a:lnSpc>
              <a:spcAft>
                <a:spcPct val="35000"/>
              </a:spcAft>
              <a:defRPr/>
            </a:pPr>
            <a:r>
              <a:rPr lang="en-GB" sz="2400" dirty="0"/>
              <a:t>Compulsory</a:t>
            </a:r>
          </a:p>
        </p:txBody>
      </p:sp>
      <p:sp>
        <p:nvSpPr>
          <p:cNvPr id="8" name="Freeform 7"/>
          <p:cNvSpPr/>
          <p:nvPr/>
        </p:nvSpPr>
        <p:spPr>
          <a:xfrm>
            <a:off x="4709410" y="1354455"/>
            <a:ext cx="3312492" cy="666750"/>
          </a:xfrm>
          <a:custGeom>
            <a:avLst/>
            <a:gdLst>
              <a:gd name="connsiteX0" fmla="*/ 0 w 3162937"/>
              <a:gd name="connsiteY0" fmla="*/ 0 h 667645"/>
              <a:gd name="connsiteX1" fmla="*/ 3162937 w 3162937"/>
              <a:gd name="connsiteY1" fmla="*/ 0 h 667645"/>
              <a:gd name="connsiteX2" fmla="*/ 3162937 w 3162937"/>
              <a:gd name="connsiteY2" fmla="*/ 667645 h 667645"/>
              <a:gd name="connsiteX3" fmla="*/ 0 w 3162937"/>
              <a:gd name="connsiteY3" fmla="*/ 667645 h 667645"/>
              <a:gd name="connsiteX4" fmla="*/ 0 w 3162937"/>
              <a:gd name="connsiteY4" fmla="*/ 0 h 667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667645">
                <a:moveTo>
                  <a:pt x="0" y="0"/>
                </a:moveTo>
                <a:lnTo>
                  <a:pt x="3162937" y="0"/>
                </a:lnTo>
                <a:lnTo>
                  <a:pt x="3162937" y="667645"/>
                </a:lnTo>
                <a:lnTo>
                  <a:pt x="0" y="667645"/>
                </a:lnTo>
                <a:lnTo>
                  <a:pt x="0" y="0"/>
                </a:lnTo>
                <a:close/>
              </a:path>
            </a:pathLst>
          </a:custGeom>
        </p:spPr>
        <p:style>
          <a:lnRef idx="1">
            <a:schemeClr val="accent3"/>
          </a:lnRef>
          <a:fillRef idx="2">
            <a:schemeClr val="accent3"/>
          </a:fillRef>
          <a:effectRef idx="1">
            <a:schemeClr val="accent3"/>
          </a:effectRef>
          <a:fontRef idx="minor">
            <a:schemeClr val="dk1"/>
          </a:fontRef>
        </p:style>
        <p:txBody>
          <a:bodyPr lIns="170688" tIns="97536" rIns="170688" bIns="97536" spcCol="1270" anchor="ctr"/>
          <a:lstStyle/>
          <a:p>
            <a:pPr algn="ctr" defTabSz="1066800">
              <a:lnSpc>
                <a:spcPct val="90000"/>
              </a:lnSpc>
              <a:spcAft>
                <a:spcPct val="35000"/>
              </a:spcAft>
              <a:defRPr/>
            </a:pPr>
            <a:r>
              <a:rPr lang="en-GB" sz="2400" dirty="0" smtClean="0"/>
              <a:t>Optional</a:t>
            </a:r>
            <a:endParaRPr lang="en-GB" sz="2400" dirty="0"/>
          </a:p>
        </p:txBody>
      </p:sp>
      <p:sp useBgFill="1">
        <p:nvSpPr>
          <p:cNvPr id="7" name="Freeform 6"/>
          <p:cNvSpPr/>
          <p:nvPr/>
        </p:nvSpPr>
        <p:spPr>
          <a:xfrm>
            <a:off x="749095" y="2023489"/>
            <a:ext cx="3379291" cy="3757866"/>
          </a:xfrm>
          <a:custGeom>
            <a:avLst/>
            <a:gdLst>
              <a:gd name="connsiteX0" fmla="*/ 0 w 3162937"/>
              <a:gd name="connsiteY0" fmla="*/ 0 h 2810880"/>
              <a:gd name="connsiteX1" fmla="*/ 3162937 w 3162937"/>
              <a:gd name="connsiteY1" fmla="*/ 0 h 2810880"/>
              <a:gd name="connsiteX2" fmla="*/ 3162937 w 3162937"/>
              <a:gd name="connsiteY2" fmla="*/ 2810880 h 2810880"/>
              <a:gd name="connsiteX3" fmla="*/ 0 w 3162937"/>
              <a:gd name="connsiteY3" fmla="*/ 2810880 h 2810880"/>
              <a:gd name="connsiteX4" fmla="*/ 0 w 316293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2810880">
                <a:moveTo>
                  <a:pt x="0" y="0"/>
                </a:moveTo>
                <a:lnTo>
                  <a:pt x="3162937" y="0"/>
                </a:lnTo>
                <a:lnTo>
                  <a:pt x="3162937" y="2810880"/>
                </a:lnTo>
                <a:lnTo>
                  <a:pt x="0" y="2810880"/>
                </a:lnTo>
                <a:lnTo>
                  <a:pt x="0" y="0"/>
                </a:lnTo>
                <a:close/>
              </a:path>
            </a:pathLst>
          </a:custGeom>
          <a:ln w="3175"/>
        </p:spPr>
        <p:style>
          <a:lnRef idx="2">
            <a:schemeClr val="dk1"/>
          </a:lnRef>
          <a:fillRef idx="1">
            <a:schemeClr val="lt1"/>
          </a:fillRef>
          <a:effectRef idx="0">
            <a:schemeClr val="dk1"/>
          </a:effectRef>
          <a:fontRef idx="minor">
            <a:schemeClr val="dk1">
              <a:hueOff val="0"/>
              <a:satOff val="0"/>
              <a:lumOff val="0"/>
              <a:alphaOff val="0"/>
            </a:schemeClr>
          </a:fontRef>
        </p:style>
        <p:txBody>
          <a:bodyPr lIns="96012" tIns="96012" rIns="128016" bIns="144018" spcCol="1270" anchor="t"/>
          <a:lstStyle/>
          <a:p>
            <a:pPr defTabSz="800100">
              <a:defRPr/>
            </a:pPr>
            <a:endParaRPr lang="en-GB" dirty="0">
              <a:solidFill>
                <a:srgbClr val="C0504D"/>
              </a:solidFill>
              <a:cs typeface="Calibri"/>
            </a:endParaRPr>
          </a:p>
          <a:p>
            <a:pPr defTabSz="800100">
              <a:defRPr/>
            </a:pPr>
            <a:r>
              <a:rPr lang="en-GB" dirty="0">
                <a:solidFill>
                  <a:schemeClr val="accent5">
                    <a:lumMod val="75000"/>
                  </a:schemeClr>
                </a:solidFill>
                <a:cs typeface="Calibri"/>
              </a:rPr>
              <a:t>Advanced Quantum Mechanics</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Relativity and Cosmology</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Advanced Materials and Solid-State Physics</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Atoms, Molecules, Nuclei, Particles</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Group Project</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Electronic Devices</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Project</a:t>
            </a:r>
            <a:endParaRPr lang="en-GB" dirty="0">
              <a:solidFill>
                <a:schemeClr val="accent5">
                  <a:lumMod val="75000"/>
                </a:schemeClr>
              </a:solidFill>
            </a:endParaRPr>
          </a:p>
          <a:p>
            <a:pPr defTabSz="800100">
              <a:defRPr/>
            </a:pPr>
            <a:r>
              <a:rPr lang="en-GB" dirty="0">
                <a:solidFill>
                  <a:schemeClr val="accent5">
                    <a:lumMod val="75000"/>
                  </a:schemeClr>
                </a:solidFill>
                <a:cs typeface="Calibri"/>
              </a:rPr>
              <a:t>Numerical and Computational Modelling</a:t>
            </a:r>
            <a:endParaRPr lang="en-GB" dirty="0">
              <a:solidFill>
                <a:schemeClr val="accent5">
                  <a:lumMod val="75000"/>
                </a:schemeClr>
              </a:solidFill>
            </a:endParaRPr>
          </a:p>
          <a:p>
            <a:pPr marL="171450" lvl="1" indent="-171450" defTabSz="800100">
              <a:lnSpc>
                <a:spcPct val="90000"/>
              </a:lnSpc>
              <a:spcAft>
                <a:spcPct val="15000"/>
              </a:spcAft>
              <a:defRPr/>
            </a:pPr>
            <a:endParaRPr lang="en-GB" b="1" dirty="0">
              <a:solidFill>
                <a:srgbClr val="0070C0"/>
              </a:solidFill>
              <a:cs typeface="Calibri"/>
            </a:endParaRPr>
          </a:p>
        </p:txBody>
      </p:sp>
      <p:sp>
        <p:nvSpPr>
          <p:cNvPr id="15" name="Rectangle 14">
            <a:hlinkClick r:id="rId3"/>
          </p:cNvPr>
          <p:cNvSpPr/>
          <p:nvPr/>
        </p:nvSpPr>
        <p:spPr>
          <a:xfrm>
            <a:off x="-3868001" y="2835407"/>
            <a:ext cx="295275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useBgFill="1">
        <p:nvSpPr>
          <p:cNvPr id="22" name="Freeform 6">
            <a:extLst>
              <a:ext uri="{FF2B5EF4-FFF2-40B4-BE49-F238E27FC236}">
                <a16:creationId xmlns="" xmlns:a16="http://schemas.microsoft.com/office/drawing/2014/main" id="{45B278E7-EC06-4095-9099-35024258DEB0}"/>
              </a:ext>
            </a:extLst>
          </p:cNvPr>
          <p:cNvSpPr/>
          <p:nvPr/>
        </p:nvSpPr>
        <p:spPr>
          <a:xfrm>
            <a:off x="4709409" y="2023488"/>
            <a:ext cx="3314005" cy="3757866"/>
          </a:xfrm>
          <a:custGeom>
            <a:avLst/>
            <a:gdLst>
              <a:gd name="connsiteX0" fmla="*/ 0 w 3162937"/>
              <a:gd name="connsiteY0" fmla="*/ 0 h 2810880"/>
              <a:gd name="connsiteX1" fmla="*/ 3162937 w 3162937"/>
              <a:gd name="connsiteY1" fmla="*/ 0 h 2810880"/>
              <a:gd name="connsiteX2" fmla="*/ 3162937 w 3162937"/>
              <a:gd name="connsiteY2" fmla="*/ 2810880 h 2810880"/>
              <a:gd name="connsiteX3" fmla="*/ 0 w 3162937"/>
              <a:gd name="connsiteY3" fmla="*/ 2810880 h 2810880"/>
              <a:gd name="connsiteX4" fmla="*/ 0 w 3162937"/>
              <a:gd name="connsiteY4" fmla="*/ 0 h 281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937" h="2810880">
                <a:moveTo>
                  <a:pt x="0" y="0"/>
                </a:moveTo>
                <a:lnTo>
                  <a:pt x="3162937" y="0"/>
                </a:lnTo>
                <a:lnTo>
                  <a:pt x="3162937" y="2810880"/>
                </a:lnTo>
                <a:lnTo>
                  <a:pt x="0" y="2810880"/>
                </a:lnTo>
                <a:lnTo>
                  <a:pt x="0" y="0"/>
                </a:lnTo>
                <a:close/>
              </a:path>
            </a:pathLst>
          </a:custGeom>
          <a:ln w="3175"/>
        </p:spPr>
        <p:style>
          <a:lnRef idx="2">
            <a:schemeClr val="dk1"/>
          </a:lnRef>
          <a:fillRef idx="1">
            <a:schemeClr val="lt1"/>
          </a:fillRef>
          <a:effectRef idx="0">
            <a:schemeClr val="dk1"/>
          </a:effectRef>
          <a:fontRef idx="minor">
            <a:schemeClr val="dk1">
              <a:hueOff val="0"/>
              <a:satOff val="0"/>
              <a:lumOff val="0"/>
              <a:alphaOff val="0"/>
            </a:schemeClr>
          </a:fontRef>
        </p:style>
        <p:txBody>
          <a:bodyPr lIns="96012" tIns="96012" rIns="128016" bIns="144018" spcCol="1270" anchor="t"/>
          <a:lstStyle/>
          <a:p>
            <a:pPr defTabSz="800100">
              <a:defRPr/>
            </a:pPr>
            <a:r>
              <a:rPr lang="en-GB" dirty="0">
                <a:solidFill>
                  <a:srgbClr val="C0504D"/>
                </a:solidFill>
                <a:cs typeface="Calibri"/>
              </a:rPr>
              <a:t>3 from:</a:t>
            </a:r>
          </a:p>
          <a:p>
            <a:pPr defTabSz="800100">
              <a:defRPr/>
            </a:pPr>
            <a:endParaRPr lang="en-GB" dirty="0">
              <a:solidFill>
                <a:srgbClr val="C0504D"/>
              </a:solidFill>
              <a:cs typeface="Calibri"/>
            </a:endParaRPr>
          </a:p>
          <a:p>
            <a:pPr defTabSz="800100">
              <a:defRPr/>
            </a:pPr>
            <a:r>
              <a:rPr lang="en-GB" dirty="0" smtClean="0">
                <a:solidFill>
                  <a:srgbClr val="C0504D"/>
                </a:solidFill>
                <a:cs typeface="Calibri"/>
              </a:rPr>
              <a:t> Fluid </a:t>
            </a:r>
            <a:r>
              <a:rPr lang="en-GB" dirty="0">
                <a:solidFill>
                  <a:srgbClr val="C0504D"/>
                </a:solidFill>
                <a:cs typeface="Calibri"/>
              </a:rPr>
              <a:t>Dynamics</a:t>
            </a:r>
            <a:endParaRPr lang="en-US" dirty="0">
              <a:cs typeface="Calibri"/>
            </a:endParaRPr>
          </a:p>
          <a:p>
            <a:pPr defTabSz="800100">
              <a:defRPr/>
            </a:pPr>
            <a:r>
              <a:rPr lang="en-GB" dirty="0">
                <a:solidFill>
                  <a:srgbClr val="C0504D"/>
                </a:solidFill>
                <a:cs typeface="Calibri"/>
              </a:rPr>
              <a:t> V</a:t>
            </a:r>
            <a:r>
              <a:rPr lang="en-GB" dirty="0" smtClean="0">
                <a:solidFill>
                  <a:srgbClr val="C0504D"/>
                </a:solidFill>
                <a:cs typeface="Calibri"/>
              </a:rPr>
              <a:t>ariational </a:t>
            </a:r>
            <a:r>
              <a:rPr lang="en-GB" dirty="0">
                <a:solidFill>
                  <a:srgbClr val="C0504D"/>
                </a:solidFill>
                <a:cs typeface="Calibri"/>
              </a:rPr>
              <a:t>Methods</a:t>
            </a:r>
            <a:endParaRPr lang="en-GB" dirty="0"/>
          </a:p>
          <a:p>
            <a:pPr defTabSz="800100">
              <a:defRPr/>
            </a:pPr>
            <a:r>
              <a:rPr lang="en-GB" dirty="0">
                <a:solidFill>
                  <a:srgbClr val="C0504D"/>
                </a:solidFill>
                <a:cs typeface="Calibri"/>
              </a:rPr>
              <a:t> Advanced Electromagnetism</a:t>
            </a:r>
            <a:endParaRPr lang="en-GB" dirty="0"/>
          </a:p>
          <a:p>
            <a:pPr defTabSz="800100">
              <a:defRPr/>
            </a:pPr>
            <a:r>
              <a:rPr lang="en-GB" dirty="0">
                <a:solidFill>
                  <a:srgbClr val="C0504D"/>
                </a:solidFill>
                <a:cs typeface="Calibri"/>
              </a:rPr>
              <a:t> Advanced Astrophysics</a:t>
            </a:r>
            <a:endParaRPr lang="en-GB" dirty="0"/>
          </a:p>
          <a:p>
            <a:pPr defTabSz="800100">
              <a:defRPr/>
            </a:pPr>
            <a:r>
              <a:rPr lang="en-GB" dirty="0">
                <a:solidFill>
                  <a:srgbClr val="C0504D"/>
                </a:solidFill>
                <a:cs typeface="Calibri"/>
              </a:rPr>
              <a:t> Partial Differential Equations</a:t>
            </a:r>
            <a:endParaRPr lang="en-GB" dirty="0"/>
          </a:p>
          <a:p>
            <a:pPr defTabSz="800100">
              <a:defRPr/>
            </a:pPr>
            <a:r>
              <a:rPr lang="en-GB" dirty="0">
                <a:solidFill>
                  <a:srgbClr val="C0504D"/>
                </a:solidFill>
                <a:cs typeface="Calibri"/>
              </a:rPr>
              <a:t> Photonics</a:t>
            </a:r>
            <a:endParaRPr lang="en-GB" dirty="0"/>
          </a:p>
          <a:p>
            <a:pPr defTabSz="800100">
              <a:defRPr/>
            </a:pPr>
            <a:r>
              <a:rPr lang="en-GB" dirty="0">
                <a:solidFill>
                  <a:srgbClr val="C0504D"/>
                </a:solidFill>
                <a:cs typeface="Calibri"/>
              </a:rPr>
              <a:t> Biophysics</a:t>
            </a:r>
            <a:endParaRPr lang="en-GB" dirty="0"/>
          </a:p>
          <a:p>
            <a:pPr marL="285750" indent="-285750" defTabSz="800100">
              <a:buChar char="•"/>
              <a:defRPr/>
            </a:pPr>
            <a:endParaRPr lang="en-GB" dirty="0">
              <a:solidFill>
                <a:srgbClr val="C0504D"/>
              </a:solidFill>
              <a:cs typeface="Calibri"/>
            </a:endParaRPr>
          </a:p>
          <a:p>
            <a:pPr defTabSz="800100">
              <a:defRPr/>
            </a:pPr>
            <a:endParaRPr lang="en-GB" dirty="0">
              <a:solidFill>
                <a:srgbClr val="C0504D"/>
              </a:solidFill>
              <a:cs typeface="Calibri"/>
            </a:endParaRPr>
          </a:p>
        </p:txBody>
      </p:sp>
    </p:spTree>
    <p:custDataLst>
      <p:tags r:id="rId1"/>
    </p:custDataLst>
    <p:extLst>
      <p:ext uri="{BB962C8B-B14F-4D97-AF65-F5344CB8AC3E}">
        <p14:creationId xmlns:p14="http://schemas.microsoft.com/office/powerpoint/2010/main" val="3551737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r>
              <a:rPr lang="en-GB" dirty="0"/>
              <a:t>Other </a:t>
            </a:r>
            <a:r>
              <a:rPr lang="en-GB" dirty="0" smtClean="0"/>
              <a:t>Physics </a:t>
            </a:r>
            <a:r>
              <a:rPr lang="en-GB" dirty="0"/>
              <a:t>programmes</a:t>
            </a:r>
            <a:endParaRPr lang="en-GB" dirty="0">
              <a:cs typeface="Calibri"/>
            </a:endParaRPr>
          </a:p>
        </p:txBody>
      </p:sp>
      <p:sp>
        <p:nvSpPr>
          <p:cNvPr id="15" name="Rectangle 14">
            <a:hlinkClick r:id="rId3"/>
          </p:cNvPr>
          <p:cNvSpPr/>
          <p:nvPr/>
        </p:nvSpPr>
        <p:spPr>
          <a:xfrm>
            <a:off x="-3868001" y="2835407"/>
            <a:ext cx="295275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 xmlns:a16="http://schemas.microsoft.com/office/drawing/2014/main" id="{94D181AC-6F20-4DDD-A45A-EE01737A6478}"/>
              </a:ext>
            </a:extLst>
          </p:cNvPr>
          <p:cNvSpPr/>
          <p:nvPr/>
        </p:nvSpPr>
        <p:spPr>
          <a:xfrm>
            <a:off x="626933" y="1319079"/>
            <a:ext cx="7886702" cy="2525307"/>
          </a:xfrm>
          <a:prstGeom prst="rect">
            <a:avLst/>
          </a:prstGeom>
        </p:spPr>
        <p:txBody>
          <a:bodyPr wrap="square" anchor="t">
            <a:spAutoFit/>
          </a:bodyPr>
          <a:lstStyle/>
          <a:p>
            <a:pPr marL="342900" indent="-342900">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solidFill>
                  <a:srgbClr val="002060"/>
                </a:solidFill>
                <a:latin typeface="Arial Bold" pitchFamily="34" charset="0"/>
                <a:cs typeface="Arial Bold" pitchFamily="34" charset="0"/>
              </a:rPr>
              <a:t>MPhys:4 year degree</a:t>
            </a:r>
            <a:endParaRPr lang="en-US" dirty="0"/>
          </a:p>
          <a:p>
            <a:pPr marL="342900" indent="-342900">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solidFill>
                  <a:srgbClr val="002060"/>
                </a:solidFill>
                <a:latin typeface="Arial Bold" pitchFamily="34" charset="0"/>
                <a:cs typeface="Arial Bold" pitchFamily="34" charset="0"/>
              </a:rPr>
              <a:t>	</a:t>
            </a:r>
            <a:r>
              <a:rPr lang="en-GB" sz="2000" dirty="0"/>
              <a:t>1</a:t>
            </a:r>
            <a:r>
              <a:rPr lang="en-GB" sz="2000" baseline="30000" dirty="0"/>
              <a:t>st</a:t>
            </a:r>
            <a:r>
              <a:rPr lang="en-GB" sz="2000" dirty="0"/>
              <a:t>, 2</a:t>
            </a:r>
            <a:r>
              <a:rPr lang="en-GB" sz="2000" baseline="30000" dirty="0"/>
              <a:t>nd </a:t>
            </a:r>
            <a:r>
              <a:rPr lang="en-GB" sz="2000" dirty="0"/>
              <a:t> and 3</a:t>
            </a:r>
            <a:r>
              <a:rPr lang="en-GB" sz="2000" baseline="30000" dirty="0"/>
              <a:t>rd</a:t>
            </a:r>
            <a:r>
              <a:rPr lang="en-GB" sz="2000" dirty="0"/>
              <a:t> years are very similar to 3 year BSc</a:t>
            </a:r>
            <a:endParaRPr lang="en-GB" sz="1900" dirty="0">
              <a:solidFill>
                <a:srgbClr val="009999"/>
              </a:solidFill>
            </a:endParaRPr>
          </a:p>
          <a:p>
            <a:pPr marL="742950" lvl="1" indent="-285750">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4</a:t>
            </a:r>
            <a:r>
              <a:rPr lang="en-GB" sz="2000" baseline="30000" dirty="0"/>
              <a:t>th</a:t>
            </a:r>
            <a:r>
              <a:rPr lang="en-GB" sz="2000" dirty="0"/>
              <a:t> year includes:</a:t>
            </a:r>
          </a:p>
          <a:p>
            <a:pPr marL="1257300" lvl="2" indent="-342900">
              <a:lnSpc>
                <a:spcPct val="90000"/>
              </a:lnSpc>
              <a:spcBef>
                <a:spcPts val="450"/>
              </a:spcBef>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Advanced Modules</a:t>
            </a:r>
          </a:p>
          <a:p>
            <a:pPr marL="1257300" lvl="2" indent="-342900">
              <a:lnSpc>
                <a:spcPct val="90000"/>
              </a:lnSpc>
              <a:spcBef>
                <a:spcPts val="400"/>
              </a:spcBef>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Extended project</a:t>
            </a:r>
            <a:endParaRPr lang="en-GB" dirty="0"/>
          </a:p>
          <a:p>
            <a:pPr marL="1242695" lvl="2" indent="-342900">
              <a:lnSpc>
                <a:spcPct val="90000"/>
              </a:lnSpc>
              <a:spcBef>
                <a:spcPts val="400"/>
              </a:spcBef>
              <a:buClr>
                <a:srgbClr val="000000"/>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Possibility to interact with world-leading researchers in hot research topics!</a:t>
            </a:r>
            <a:endParaRPr lang="en-GB" sz="2400" dirty="0">
              <a:solidFill>
                <a:srgbClr val="002060"/>
              </a:solidFill>
              <a:latin typeface="Arial Bold"/>
              <a:cs typeface="Arial Bold"/>
            </a:endParaRPr>
          </a:p>
          <a:p>
            <a:pPr marL="899795" lvl="2">
              <a:lnSpc>
                <a:spcPct val="90000"/>
              </a:lnSpc>
              <a:spcBef>
                <a:spcPts val="400"/>
              </a:spcBef>
              <a:buClr>
                <a:srgbClr val="000000"/>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800" i="1" dirty="0"/>
              <a:t>		</a:t>
            </a:r>
            <a:endParaRPr lang="en-GB" sz="2400" dirty="0">
              <a:solidFill>
                <a:srgbClr val="002060"/>
              </a:solidFill>
              <a:latin typeface="Arial Bold" pitchFamily="34" charset="0"/>
              <a:cs typeface="Arial Bold" pitchFamily="34" charset="0"/>
            </a:endParaRPr>
          </a:p>
        </p:txBody>
      </p:sp>
      <p:sp>
        <p:nvSpPr>
          <p:cNvPr id="10" name="Rectangle 9">
            <a:extLst>
              <a:ext uri="{FF2B5EF4-FFF2-40B4-BE49-F238E27FC236}">
                <a16:creationId xmlns="" xmlns:a16="http://schemas.microsoft.com/office/drawing/2014/main" id="{53EA25AA-E21F-4BA1-A672-953FB763D93B}"/>
              </a:ext>
            </a:extLst>
          </p:cNvPr>
          <p:cNvSpPr/>
          <p:nvPr/>
        </p:nvSpPr>
        <p:spPr>
          <a:xfrm>
            <a:off x="558254" y="3683568"/>
            <a:ext cx="7886702" cy="1534779"/>
          </a:xfrm>
          <a:prstGeom prst="rect">
            <a:avLst/>
          </a:prstGeom>
        </p:spPr>
        <p:txBody>
          <a:bodyPr wrap="square" anchor="t">
            <a:spAutoFit/>
          </a:bodyPr>
          <a:lstStyle/>
          <a:p>
            <a:pPr marL="342900" indent="-342900">
              <a:lnSpc>
                <a:spcPct val="8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a:solidFill>
                  <a:srgbClr val="002060"/>
                </a:solidFill>
                <a:latin typeface="Arial Bold" pitchFamily="34" charset="0"/>
                <a:cs typeface="Arial Bold" pitchFamily="34" charset="0"/>
              </a:rPr>
              <a:t>Theoretical Physics: 3 or 4 year degrees	</a:t>
            </a:r>
            <a:endParaRPr lang="en-GB" sz="2000" dirty="0"/>
          </a:p>
          <a:p>
            <a:pPr marL="1257300" lvl="2" indent="-342900">
              <a:lnSpc>
                <a:spcPct val="90000"/>
              </a:lnSpc>
              <a:spcBef>
                <a:spcPts val="400"/>
              </a:spcBef>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Only laboratories in the first year</a:t>
            </a:r>
          </a:p>
          <a:p>
            <a:pPr marL="1257300" lvl="2" indent="-342900">
              <a:lnSpc>
                <a:spcPct val="90000"/>
              </a:lnSpc>
              <a:spcBef>
                <a:spcPts val="400"/>
              </a:spcBef>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Advanced mathematical &amp; theoretical techniques</a:t>
            </a:r>
            <a:endParaRPr lang="en-GB" dirty="0"/>
          </a:p>
          <a:p>
            <a:pPr marL="1242695" lvl="2" indent="-342900">
              <a:lnSpc>
                <a:spcPct val="90000"/>
              </a:lnSpc>
              <a:spcBef>
                <a:spcPts val="400"/>
              </a:spcBef>
              <a:buClr>
                <a:srgbClr val="000000"/>
              </a:buClr>
              <a:buFont typeface="Wingdings" panose="05000000000000000000"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a:t>Theory project</a:t>
            </a:r>
            <a:endParaRPr lang="en-GB" sz="2400" dirty="0">
              <a:solidFill>
                <a:srgbClr val="002060"/>
              </a:solidFill>
              <a:latin typeface="Arial Bold"/>
              <a:cs typeface="Arial Bold"/>
            </a:endParaRPr>
          </a:p>
          <a:p>
            <a:pPr marL="899795" lvl="2">
              <a:lnSpc>
                <a:spcPct val="90000"/>
              </a:lnSpc>
              <a:spcBef>
                <a:spcPts val="400"/>
              </a:spcBef>
              <a:buClr>
                <a:srgbClr val="000000"/>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800" i="1" dirty="0"/>
              <a:t>		</a:t>
            </a:r>
            <a:endParaRPr lang="en-GB" sz="2400">
              <a:solidFill>
                <a:srgbClr val="002060"/>
              </a:solidFill>
              <a:latin typeface="Arial Bold" pitchFamily="34" charset="0"/>
              <a:cs typeface="Arial Bold" pitchFamily="34" charset="0"/>
            </a:endParaRPr>
          </a:p>
        </p:txBody>
      </p:sp>
    </p:spTree>
    <p:custDataLst>
      <p:tags r:id="rId1"/>
    </p:custDataLst>
    <p:extLst>
      <p:ext uri="{BB962C8B-B14F-4D97-AF65-F5344CB8AC3E}">
        <p14:creationId xmlns:p14="http://schemas.microsoft.com/office/powerpoint/2010/main" val="2776624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6048672" cy="1143000"/>
          </a:xfrm>
        </p:spPr>
        <p:txBody>
          <a:bodyPr>
            <a:normAutofit fontScale="90000"/>
          </a:bodyPr>
          <a:lstStyle/>
          <a:p>
            <a:pPr algn="l"/>
            <a:r>
              <a:rPr lang="en-GB" dirty="0">
                <a:solidFill>
                  <a:srgbClr val="00157F"/>
                </a:solidFill>
              </a:rPr>
              <a:t>Where are Maths, Stats &amp; Physics used?</a:t>
            </a:r>
          </a:p>
        </p:txBody>
      </p:sp>
      <p:sp>
        <p:nvSpPr>
          <p:cNvPr id="3" name="Content Placeholder 2"/>
          <p:cNvSpPr>
            <a:spLocks noGrp="1"/>
          </p:cNvSpPr>
          <p:nvPr>
            <p:ph idx="1"/>
          </p:nvPr>
        </p:nvSpPr>
        <p:spPr>
          <a:xfrm>
            <a:off x="467544" y="1844824"/>
            <a:ext cx="8229600" cy="4525963"/>
          </a:xfrm>
        </p:spPr>
        <p:txBody>
          <a:bodyPr/>
          <a:lstStyle/>
          <a:p>
            <a:r>
              <a:rPr lang="en-GB" sz="2800" dirty="0">
                <a:solidFill>
                  <a:srgbClr val="00157F"/>
                </a:solidFill>
              </a:rPr>
              <a:t>Business and Management</a:t>
            </a:r>
          </a:p>
          <a:p>
            <a:r>
              <a:rPr lang="en-GB" sz="2800" dirty="0">
                <a:solidFill>
                  <a:srgbClr val="00157F"/>
                </a:solidFill>
              </a:rPr>
              <a:t>Finance and Economics</a:t>
            </a:r>
          </a:p>
          <a:p>
            <a:r>
              <a:rPr lang="en-GB" sz="2800" dirty="0">
                <a:solidFill>
                  <a:srgbClr val="00157F"/>
                </a:solidFill>
              </a:rPr>
              <a:t>Aerodynamics</a:t>
            </a:r>
          </a:p>
          <a:p>
            <a:r>
              <a:rPr lang="en-GB" sz="2800" dirty="0">
                <a:solidFill>
                  <a:srgbClr val="00157F"/>
                </a:solidFill>
              </a:rPr>
              <a:t>Pharmaceuticals</a:t>
            </a:r>
          </a:p>
          <a:p>
            <a:r>
              <a:rPr lang="en-GB" sz="2800" dirty="0">
                <a:solidFill>
                  <a:srgbClr val="00157F"/>
                </a:solidFill>
              </a:rPr>
              <a:t>Medicine</a:t>
            </a:r>
          </a:p>
          <a:p>
            <a:r>
              <a:rPr lang="en-GB" sz="2800" dirty="0">
                <a:solidFill>
                  <a:srgbClr val="00157F"/>
                </a:solidFill>
              </a:rPr>
              <a:t>Logistics, Communication and Security</a:t>
            </a:r>
          </a:p>
          <a:p>
            <a:r>
              <a:rPr lang="en-GB" sz="2800" dirty="0">
                <a:solidFill>
                  <a:srgbClr val="00157F"/>
                </a:solidFill>
              </a:rPr>
              <a:t>Energy production (wave and wind power)</a:t>
            </a:r>
          </a:p>
          <a:p>
            <a:r>
              <a:rPr lang="en-GB" sz="2800" dirty="0">
                <a:solidFill>
                  <a:srgbClr val="00157F"/>
                </a:solidFill>
              </a:rPr>
              <a:t>Extreme weather events</a:t>
            </a:r>
          </a:p>
          <a:p>
            <a:endParaRPr lang="en-GB" dirty="0"/>
          </a:p>
          <a:p>
            <a:endParaRPr lang="en-GB" dirty="0"/>
          </a:p>
        </p:txBody>
      </p:sp>
      <p:pic>
        <p:nvPicPr>
          <p:cNvPr id="4" name="Picture 3" descr="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3633" y="1143000"/>
            <a:ext cx="2140367" cy="5213350"/>
          </a:xfrm>
          <a:prstGeom prst="rect">
            <a:avLst/>
          </a:prstGeom>
        </p:spPr>
      </p:pic>
    </p:spTree>
    <p:custDataLst>
      <p:tags r:id="rId1"/>
    </p:custDataLst>
    <p:extLst>
      <p:ext uri="{BB962C8B-B14F-4D97-AF65-F5344CB8AC3E}">
        <p14:creationId xmlns:p14="http://schemas.microsoft.com/office/powerpoint/2010/main" val="4097616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115616" y="1628800"/>
          <a:ext cx="6696744"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algn="l"/>
            <a:r>
              <a:rPr lang="en-GB" dirty="0">
                <a:solidFill>
                  <a:srgbClr val="00157F"/>
                </a:solidFill>
              </a:rPr>
              <a:t>Job Opportunities</a:t>
            </a:r>
          </a:p>
        </p:txBody>
      </p:sp>
      <p:sp>
        <p:nvSpPr>
          <p:cNvPr id="3" name="Content Placeholder 2"/>
          <p:cNvSpPr>
            <a:spLocks noGrp="1"/>
          </p:cNvSpPr>
          <p:nvPr>
            <p:ph type="body" orient="vert" idx="1"/>
          </p:nvPr>
        </p:nvSpPr>
        <p:spPr/>
        <p:txBody>
          <a:bodyPr vert="horz">
            <a:normAutofit/>
          </a:bodyPr>
          <a:lstStyle/>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spTree>
    <p:custDataLst>
      <p:tags r:id="rId1"/>
    </p:custDataLst>
    <p:extLst>
      <p:ext uri="{BB962C8B-B14F-4D97-AF65-F5344CB8AC3E}">
        <p14:creationId xmlns:p14="http://schemas.microsoft.com/office/powerpoint/2010/main" val="2633562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Autofit/>
          </a:bodyPr>
          <a:lstStyle/>
          <a:p>
            <a:r>
              <a:rPr lang="en-GB" dirty="0">
                <a:solidFill>
                  <a:srgbClr val="00157F"/>
                </a:solidFill>
              </a:rPr>
              <a:t>But more importantly.....</a:t>
            </a:r>
          </a:p>
        </p:txBody>
      </p:sp>
      <p:sp>
        <p:nvSpPr>
          <p:cNvPr id="3" name="Content Placeholder 2"/>
          <p:cNvSpPr>
            <a:spLocks noGrp="1"/>
          </p:cNvSpPr>
          <p:nvPr>
            <p:ph idx="1"/>
          </p:nvPr>
        </p:nvSpPr>
        <p:spPr>
          <a:xfrm>
            <a:off x="467544" y="1700808"/>
            <a:ext cx="8229600" cy="4525963"/>
          </a:xfrm>
        </p:spPr>
        <p:txBody>
          <a:bodyPr>
            <a:normAutofit/>
          </a:bodyPr>
          <a:lstStyle/>
          <a:p>
            <a:pPr>
              <a:buNone/>
            </a:pPr>
            <a:r>
              <a:rPr lang="en-GB" sz="2800" dirty="0">
                <a:solidFill>
                  <a:srgbClr val="00157F"/>
                </a:solidFill>
              </a:rPr>
              <a:t>What you gain from a Maths &amp; </a:t>
            </a:r>
            <a:r>
              <a:rPr lang="en-GB" sz="2800" dirty="0" smtClean="0">
                <a:solidFill>
                  <a:srgbClr val="00157F"/>
                </a:solidFill>
              </a:rPr>
              <a:t>Stats/Physics degree</a:t>
            </a:r>
            <a:r>
              <a:rPr lang="en-GB" sz="2800" dirty="0">
                <a:solidFill>
                  <a:srgbClr val="00157F"/>
                </a:solidFill>
              </a:rPr>
              <a:t>:</a:t>
            </a:r>
          </a:p>
        </p:txBody>
      </p:sp>
      <p:grpSp>
        <p:nvGrpSpPr>
          <p:cNvPr id="4" name="Group 3"/>
          <p:cNvGrpSpPr/>
          <p:nvPr/>
        </p:nvGrpSpPr>
        <p:grpSpPr>
          <a:xfrm>
            <a:off x="683568" y="2708920"/>
            <a:ext cx="7704854" cy="2880311"/>
            <a:chOff x="1187624" y="4353446"/>
            <a:chExt cx="6632667" cy="1994273"/>
          </a:xfrm>
        </p:grpSpPr>
        <p:grpSp>
          <p:nvGrpSpPr>
            <p:cNvPr id="5" name="Group 18"/>
            <p:cNvGrpSpPr/>
            <p:nvPr/>
          </p:nvGrpSpPr>
          <p:grpSpPr>
            <a:xfrm>
              <a:off x="1187624" y="4353446"/>
              <a:ext cx="6632667" cy="922322"/>
              <a:chOff x="459611" y="3284987"/>
              <a:chExt cx="8224777" cy="1152015"/>
            </a:xfrm>
          </p:grpSpPr>
          <p:sp>
            <p:nvSpPr>
              <p:cNvPr id="11" name="Freeform 10"/>
              <p:cNvSpPr/>
              <p:nvPr/>
            </p:nvSpPr>
            <p:spPr>
              <a:xfrm>
                <a:off x="459611" y="3289359"/>
                <a:ext cx="1912739" cy="1147643"/>
              </a:xfrm>
              <a:custGeom>
                <a:avLst/>
                <a:gdLst>
                  <a:gd name="connsiteX0" fmla="*/ 0 w 1912739"/>
                  <a:gd name="connsiteY0" fmla="*/ 0 h 1147643"/>
                  <a:gd name="connsiteX1" fmla="*/ 1912739 w 1912739"/>
                  <a:gd name="connsiteY1" fmla="*/ 0 h 1147643"/>
                  <a:gd name="connsiteX2" fmla="*/ 1912739 w 1912739"/>
                  <a:gd name="connsiteY2" fmla="*/ 1147643 h 1147643"/>
                  <a:gd name="connsiteX3" fmla="*/ 0 w 1912739"/>
                  <a:gd name="connsiteY3" fmla="*/ 1147643 h 1147643"/>
                  <a:gd name="connsiteX4" fmla="*/ 0 w 1912739"/>
                  <a:gd name="connsiteY4" fmla="*/ 0 h 11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739" h="1147643">
                    <a:moveTo>
                      <a:pt x="0" y="0"/>
                    </a:moveTo>
                    <a:lnTo>
                      <a:pt x="1912739" y="0"/>
                    </a:lnTo>
                    <a:lnTo>
                      <a:pt x="1912739" y="1147643"/>
                    </a:lnTo>
                    <a:lnTo>
                      <a:pt x="0" y="1147643"/>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Numerical Skills</a:t>
                </a:r>
              </a:p>
            </p:txBody>
          </p:sp>
          <p:sp>
            <p:nvSpPr>
              <p:cNvPr id="12" name="Freeform 11"/>
              <p:cNvSpPr/>
              <p:nvPr/>
            </p:nvSpPr>
            <p:spPr>
              <a:xfrm>
                <a:off x="2563623" y="3289357"/>
                <a:ext cx="1912739" cy="1147642"/>
              </a:xfrm>
              <a:custGeom>
                <a:avLst/>
                <a:gdLst>
                  <a:gd name="connsiteX0" fmla="*/ 0 w 1912739"/>
                  <a:gd name="connsiteY0" fmla="*/ 0 h 1147643"/>
                  <a:gd name="connsiteX1" fmla="*/ 1912739 w 1912739"/>
                  <a:gd name="connsiteY1" fmla="*/ 0 h 1147643"/>
                  <a:gd name="connsiteX2" fmla="*/ 1912739 w 1912739"/>
                  <a:gd name="connsiteY2" fmla="*/ 1147643 h 1147643"/>
                  <a:gd name="connsiteX3" fmla="*/ 0 w 1912739"/>
                  <a:gd name="connsiteY3" fmla="*/ 1147643 h 1147643"/>
                  <a:gd name="connsiteX4" fmla="*/ 0 w 1912739"/>
                  <a:gd name="connsiteY4" fmla="*/ 0 h 11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739" h="1147643">
                    <a:moveTo>
                      <a:pt x="0" y="0"/>
                    </a:moveTo>
                    <a:lnTo>
                      <a:pt x="1912739" y="0"/>
                    </a:lnTo>
                    <a:lnTo>
                      <a:pt x="1912739" y="1147643"/>
                    </a:lnTo>
                    <a:lnTo>
                      <a:pt x="0" y="1147643"/>
                    </a:lnTo>
                    <a:lnTo>
                      <a:pt x="0"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dirty="0">
                    <a:solidFill>
                      <a:schemeClr val="tx1"/>
                    </a:solidFill>
                  </a:rPr>
                  <a:t>Problem Solving Skills</a:t>
                </a:r>
                <a:endParaRPr lang="en-GB" sz="1800" kern="1200" dirty="0">
                  <a:solidFill>
                    <a:schemeClr val="tx1"/>
                  </a:solidFill>
                </a:endParaRPr>
              </a:p>
            </p:txBody>
          </p:sp>
          <p:sp>
            <p:nvSpPr>
              <p:cNvPr id="13" name="Freeform 12"/>
              <p:cNvSpPr/>
              <p:nvPr/>
            </p:nvSpPr>
            <p:spPr>
              <a:xfrm>
                <a:off x="4644014" y="3284987"/>
                <a:ext cx="1912739" cy="1147643"/>
              </a:xfrm>
              <a:custGeom>
                <a:avLst/>
                <a:gdLst>
                  <a:gd name="connsiteX0" fmla="*/ 0 w 1912739"/>
                  <a:gd name="connsiteY0" fmla="*/ 0 h 1147643"/>
                  <a:gd name="connsiteX1" fmla="*/ 1912739 w 1912739"/>
                  <a:gd name="connsiteY1" fmla="*/ 0 h 1147643"/>
                  <a:gd name="connsiteX2" fmla="*/ 1912739 w 1912739"/>
                  <a:gd name="connsiteY2" fmla="*/ 1147643 h 1147643"/>
                  <a:gd name="connsiteX3" fmla="*/ 0 w 1912739"/>
                  <a:gd name="connsiteY3" fmla="*/ 1147643 h 1147643"/>
                  <a:gd name="connsiteX4" fmla="*/ 0 w 1912739"/>
                  <a:gd name="connsiteY4" fmla="*/ 0 h 11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739" h="1147643">
                    <a:moveTo>
                      <a:pt x="0" y="0"/>
                    </a:moveTo>
                    <a:lnTo>
                      <a:pt x="1912739" y="0"/>
                    </a:lnTo>
                    <a:lnTo>
                      <a:pt x="1912739" y="1147643"/>
                    </a:lnTo>
                    <a:lnTo>
                      <a:pt x="0" y="1147643"/>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Presentation Skills</a:t>
                </a:r>
              </a:p>
            </p:txBody>
          </p:sp>
          <p:sp>
            <p:nvSpPr>
              <p:cNvPr id="14" name="Freeform 13"/>
              <p:cNvSpPr/>
              <p:nvPr/>
            </p:nvSpPr>
            <p:spPr>
              <a:xfrm>
                <a:off x="6771649" y="3289359"/>
                <a:ext cx="1912739" cy="1147643"/>
              </a:xfrm>
              <a:custGeom>
                <a:avLst/>
                <a:gdLst>
                  <a:gd name="connsiteX0" fmla="*/ 0 w 1912739"/>
                  <a:gd name="connsiteY0" fmla="*/ 0 h 1147643"/>
                  <a:gd name="connsiteX1" fmla="*/ 1912739 w 1912739"/>
                  <a:gd name="connsiteY1" fmla="*/ 0 h 1147643"/>
                  <a:gd name="connsiteX2" fmla="*/ 1912739 w 1912739"/>
                  <a:gd name="connsiteY2" fmla="*/ 1147643 h 1147643"/>
                  <a:gd name="connsiteX3" fmla="*/ 0 w 1912739"/>
                  <a:gd name="connsiteY3" fmla="*/ 1147643 h 1147643"/>
                  <a:gd name="connsiteX4" fmla="*/ 0 w 1912739"/>
                  <a:gd name="connsiteY4" fmla="*/ 0 h 11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739" h="1147643">
                    <a:moveTo>
                      <a:pt x="0" y="0"/>
                    </a:moveTo>
                    <a:lnTo>
                      <a:pt x="1912739" y="0"/>
                    </a:lnTo>
                    <a:lnTo>
                      <a:pt x="1912739" y="1147643"/>
                    </a:lnTo>
                    <a:lnTo>
                      <a:pt x="0" y="1147643"/>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Experience of Team Work</a:t>
                </a:r>
              </a:p>
            </p:txBody>
          </p:sp>
        </p:grpSp>
        <p:grpSp>
          <p:nvGrpSpPr>
            <p:cNvPr id="6" name="Group 19"/>
            <p:cNvGrpSpPr/>
            <p:nvPr/>
          </p:nvGrpSpPr>
          <p:grpSpPr>
            <a:xfrm>
              <a:off x="1187624" y="5428898"/>
              <a:ext cx="6632667" cy="918821"/>
              <a:chOff x="459611" y="4628276"/>
              <a:chExt cx="8224777" cy="1147644"/>
            </a:xfrm>
          </p:grpSpPr>
          <p:sp>
            <p:nvSpPr>
              <p:cNvPr id="7" name="Freeform 6"/>
              <p:cNvSpPr/>
              <p:nvPr/>
            </p:nvSpPr>
            <p:spPr>
              <a:xfrm>
                <a:off x="459611" y="4628277"/>
                <a:ext cx="1912739" cy="1147643"/>
              </a:xfrm>
              <a:custGeom>
                <a:avLst/>
                <a:gdLst>
                  <a:gd name="connsiteX0" fmla="*/ 0 w 1912739"/>
                  <a:gd name="connsiteY0" fmla="*/ 0 h 1147643"/>
                  <a:gd name="connsiteX1" fmla="*/ 1912739 w 1912739"/>
                  <a:gd name="connsiteY1" fmla="*/ 0 h 1147643"/>
                  <a:gd name="connsiteX2" fmla="*/ 1912739 w 1912739"/>
                  <a:gd name="connsiteY2" fmla="*/ 1147643 h 1147643"/>
                  <a:gd name="connsiteX3" fmla="*/ 0 w 1912739"/>
                  <a:gd name="connsiteY3" fmla="*/ 1147643 h 1147643"/>
                  <a:gd name="connsiteX4" fmla="*/ 0 w 1912739"/>
                  <a:gd name="connsiteY4" fmla="*/ 0 h 11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739" h="1147643">
                    <a:moveTo>
                      <a:pt x="0" y="0"/>
                    </a:moveTo>
                    <a:lnTo>
                      <a:pt x="1912739" y="0"/>
                    </a:lnTo>
                    <a:lnTo>
                      <a:pt x="1912739" y="1147643"/>
                    </a:lnTo>
                    <a:lnTo>
                      <a:pt x="0" y="1147643"/>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Experience of Report Writing</a:t>
                </a:r>
              </a:p>
            </p:txBody>
          </p:sp>
          <p:sp>
            <p:nvSpPr>
              <p:cNvPr id="8" name="Freeform 7"/>
              <p:cNvSpPr/>
              <p:nvPr/>
            </p:nvSpPr>
            <p:spPr>
              <a:xfrm>
                <a:off x="2563623" y="4628277"/>
                <a:ext cx="1912739" cy="1147643"/>
              </a:xfrm>
              <a:custGeom>
                <a:avLst/>
                <a:gdLst>
                  <a:gd name="connsiteX0" fmla="*/ 0 w 1912739"/>
                  <a:gd name="connsiteY0" fmla="*/ 0 h 1147643"/>
                  <a:gd name="connsiteX1" fmla="*/ 1912739 w 1912739"/>
                  <a:gd name="connsiteY1" fmla="*/ 0 h 1147643"/>
                  <a:gd name="connsiteX2" fmla="*/ 1912739 w 1912739"/>
                  <a:gd name="connsiteY2" fmla="*/ 1147643 h 1147643"/>
                  <a:gd name="connsiteX3" fmla="*/ 0 w 1912739"/>
                  <a:gd name="connsiteY3" fmla="*/ 1147643 h 1147643"/>
                  <a:gd name="connsiteX4" fmla="*/ 0 w 1912739"/>
                  <a:gd name="connsiteY4" fmla="*/ 0 h 11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739" h="1147643">
                    <a:moveTo>
                      <a:pt x="0" y="0"/>
                    </a:moveTo>
                    <a:lnTo>
                      <a:pt x="1912739" y="0"/>
                    </a:lnTo>
                    <a:lnTo>
                      <a:pt x="1912739" y="1147643"/>
                    </a:lnTo>
                    <a:lnTo>
                      <a:pt x="0" y="1147643"/>
                    </a:lnTo>
                    <a:lnTo>
                      <a:pt x="0" y="0"/>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dirty="0"/>
                  <a:t>Analytical Skills</a:t>
                </a:r>
                <a:endParaRPr lang="en-GB" sz="1800" kern="1200" dirty="0"/>
              </a:p>
            </p:txBody>
          </p:sp>
          <p:sp>
            <p:nvSpPr>
              <p:cNvPr id="9" name="Freeform 8"/>
              <p:cNvSpPr/>
              <p:nvPr/>
            </p:nvSpPr>
            <p:spPr>
              <a:xfrm>
                <a:off x="4667636" y="4628277"/>
                <a:ext cx="1912739" cy="1147643"/>
              </a:xfrm>
              <a:custGeom>
                <a:avLst/>
                <a:gdLst>
                  <a:gd name="connsiteX0" fmla="*/ 0 w 1912739"/>
                  <a:gd name="connsiteY0" fmla="*/ 0 h 1147643"/>
                  <a:gd name="connsiteX1" fmla="*/ 1912739 w 1912739"/>
                  <a:gd name="connsiteY1" fmla="*/ 0 h 1147643"/>
                  <a:gd name="connsiteX2" fmla="*/ 1912739 w 1912739"/>
                  <a:gd name="connsiteY2" fmla="*/ 1147643 h 1147643"/>
                  <a:gd name="connsiteX3" fmla="*/ 0 w 1912739"/>
                  <a:gd name="connsiteY3" fmla="*/ 1147643 h 1147643"/>
                  <a:gd name="connsiteX4" fmla="*/ 0 w 1912739"/>
                  <a:gd name="connsiteY4" fmla="*/ 0 h 11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739" h="1147643">
                    <a:moveTo>
                      <a:pt x="0" y="0"/>
                    </a:moveTo>
                    <a:lnTo>
                      <a:pt x="1912739" y="0"/>
                    </a:lnTo>
                    <a:lnTo>
                      <a:pt x="1912739" y="1147643"/>
                    </a:lnTo>
                    <a:lnTo>
                      <a:pt x="0" y="1147643"/>
                    </a:lnTo>
                    <a:lnTo>
                      <a:pt x="0" y="0"/>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Statistical Skills</a:t>
                </a:r>
              </a:p>
            </p:txBody>
          </p:sp>
          <p:sp>
            <p:nvSpPr>
              <p:cNvPr id="10" name="Freeform 9"/>
              <p:cNvSpPr/>
              <p:nvPr/>
            </p:nvSpPr>
            <p:spPr>
              <a:xfrm>
                <a:off x="6771649" y="4628276"/>
                <a:ext cx="1912739" cy="1147643"/>
              </a:xfrm>
              <a:custGeom>
                <a:avLst/>
                <a:gdLst>
                  <a:gd name="connsiteX0" fmla="*/ 0 w 1912739"/>
                  <a:gd name="connsiteY0" fmla="*/ 0 h 1147643"/>
                  <a:gd name="connsiteX1" fmla="*/ 1912739 w 1912739"/>
                  <a:gd name="connsiteY1" fmla="*/ 0 h 1147643"/>
                  <a:gd name="connsiteX2" fmla="*/ 1912739 w 1912739"/>
                  <a:gd name="connsiteY2" fmla="*/ 1147643 h 1147643"/>
                  <a:gd name="connsiteX3" fmla="*/ 0 w 1912739"/>
                  <a:gd name="connsiteY3" fmla="*/ 1147643 h 1147643"/>
                  <a:gd name="connsiteX4" fmla="*/ 0 w 1912739"/>
                  <a:gd name="connsiteY4" fmla="*/ 0 h 114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739" h="1147643">
                    <a:moveTo>
                      <a:pt x="0" y="0"/>
                    </a:moveTo>
                    <a:lnTo>
                      <a:pt x="1912739" y="0"/>
                    </a:lnTo>
                    <a:lnTo>
                      <a:pt x="1912739" y="1147643"/>
                    </a:lnTo>
                    <a:lnTo>
                      <a:pt x="0" y="1147643"/>
                    </a:lnTo>
                    <a:lnTo>
                      <a:pt x="0" y="0"/>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t-BR" dirty="0"/>
                  <a:t>...</a:t>
                </a:r>
                <a:endParaRPr lang="en-GB" sz="1800" kern="1200" dirty="0"/>
              </a:p>
            </p:txBody>
          </p:sp>
        </p:grpSp>
      </p:grpSp>
    </p:spTree>
    <p:custDataLst>
      <p:tags r:id="rId1"/>
    </p:custDataLst>
    <p:extLst>
      <p:ext uri="{BB962C8B-B14F-4D97-AF65-F5344CB8AC3E}">
        <p14:creationId xmlns:p14="http://schemas.microsoft.com/office/powerpoint/2010/main" val="3270813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207721" y="260648"/>
            <a:ext cx="4608512" cy="1057275"/>
          </a:xfrm>
        </p:spPr>
        <p:txBody>
          <a:bodyPr lIns="0" tIns="0" rIns="0" bIns="0">
            <a:normAutofit fontScale="90000"/>
          </a:bodyPr>
          <a:lstStyle/>
          <a:p>
            <a:pPr algn="l"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157F"/>
                </a:solidFill>
              </a:rPr>
              <a:t>Maths Admissions at Newcastle</a:t>
            </a:r>
          </a:p>
        </p:txBody>
      </p:sp>
      <p:sp>
        <p:nvSpPr>
          <p:cNvPr id="37891" name="Rectangle 2"/>
          <p:cNvSpPr>
            <a:spLocks noGrp="1" noChangeArrowheads="1"/>
          </p:cNvSpPr>
          <p:nvPr>
            <p:ph idx="1"/>
          </p:nvPr>
        </p:nvSpPr>
        <p:spPr>
          <a:xfrm>
            <a:off x="179513" y="1701279"/>
            <a:ext cx="8784976" cy="4896073"/>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157F"/>
                </a:solidFill>
              </a:rPr>
              <a:t>The standard offer is </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157F"/>
                </a:solidFill>
              </a:rPr>
              <a:t>AAA or A*AB including at least grade A in Maths and exc. General Studies</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157F"/>
                </a:solidFill>
              </a:rPr>
              <a:t>AAB or A*BB including at least grade A in Maths and exc. General Studies AND including one A level from: </a:t>
            </a:r>
          </a:p>
          <a:p>
            <a:pPr lvl="2">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157F"/>
                </a:solidFill>
              </a:rPr>
              <a:t>Further Maths, Biology, Chemistry, English Literature, Geography, History, Physics and Modern/Classical Languages</a:t>
            </a:r>
          </a:p>
          <a:p>
            <a:pPr lvl="2">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157F"/>
                </a:solidFill>
              </a:rPr>
              <a:t>OR grade 2  in any STEP paper. </a:t>
            </a:r>
          </a:p>
          <a:p>
            <a:pPr eaLnBrk="1" hangingPunct="1">
              <a:lnSpc>
                <a:spcPct val="93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a:solidFill>
                <a:srgbClr val="00157F"/>
              </a:solidFill>
            </a:endParaRP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157F"/>
                </a:solidFill>
              </a:rPr>
              <a:t>Further mathematics is not required, but of course is helpful! (less than 50% of our students have this)</a:t>
            </a:r>
          </a:p>
          <a:p>
            <a:pPr eaLnBrk="1" hangingPunct="1">
              <a:lnSpc>
                <a:spcPct val="93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a:solidFill>
                <a:srgbClr val="00157F"/>
              </a:solidFill>
            </a:endParaRP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157F"/>
                </a:solidFill>
              </a:rPr>
              <a:t>PARTNERS students may be given a lower offer </a:t>
            </a:r>
            <a:r>
              <a:rPr lang="en-GB" sz="2000" dirty="0" smtClean="0">
                <a:solidFill>
                  <a:srgbClr val="00157F"/>
                </a:solidFill>
              </a:rPr>
              <a:t>(by 2 grades) with </a:t>
            </a:r>
            <a:r>
              <a:rPr lang="en-GB" sz="2000" dirty="0">
                <a:solidFill>
                  <a:srgbClr val="00157F"/>
                </a:solidFill>
              </a:rPr>
              <a:t>an additional requirement of completing the PARTNERS Summer School</a:t>
            </a:r>
          </a:p>
          <a:p>
            <a:pPr eaLnBrk="1" hangingPunct="1">
              <a:lnSpc>
                <a:spcPct val="93000"/>
              </a:lnSpc>
              <a:buFont typeface="Wingdings" pitchFamily="2"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a:solidFill>
                <a:srgbClr val="00157F"/>
              </a:solidFill>
            </a:endParaRP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157F"/>
                </a:solidFill>
              </a:rPr>
              <a:t>Offers for Joint Honours combinations are typically AAB</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a:solidFill>
                <a:srgbClr val="00157F"/>
              </a:solidFill>
            </a:endParaRPr>
          </a:p>
        </p:txBody>
      </p:sp>
    </p:spTree>
    <p:custDataLst>
      <p:tags r:id="rId1"/>
    </p:custDataLst>
    <p:extLst>
      <p:ext uri="{BB962C8B-B14F-4D97-AF65-F5344CB8AC3E}">
        <p14:creationId xmlns:p14="http://schemas.microsoft.com/office/powerpoint/2010/main" val="28040309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179513" y="188640"/>
            <a:ext cx="4824536" cy="1057275"/>
          </a:xfrm>
        </p:spPr>
        <p:txBody>
          <a:bodyPr lIns="0" tIns="0" rIns="0" bIns="0">
            <a:normAutofit fontScale="90000"/>
          </a:bodyPr>
          <a:lstStyle/>
          <a:p>
            <a:pPr algn="l"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157F"/>
                </a:solidFill>
              </a:rPr>
              <a:t>Physics Admissions at Newcastle</a:t>
            </a:r>
          </a:p>
        </p:txBody>
      </p:sp>
      <p:sp>
        <p:nvSpPr>
          <p:cNvPr id="37891" name="Rectangle 2"/>
          <p:cNvSpPr>
            <a:spLocks noGrp="1" noChangeArrowheads="1"/>
          </p:cNvSpPr>
          <p:nvPr>
            <p:ph idx="1"/>
          </p:nvPr>
        </p:nvSpPr>
        <p:spPr>
          <a:xfrm>
            <a:off x="179513" y="1773287"/>
            <a:ext cx="8784976" cy="4896073"/>
          </a:xfrm>
        </p:spPr>
        <p:txBody>
          <a:bodyPr lIns="0" tIns="0" rIns="0" bIns="0">
            <a:normAutofit lnSpcReduction="10000"/>
          </a:bodyPr>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2060"/>
                </a:solidFill>
              </a:rPr>
              <a:t>The standard offer is </a:t>
            </a:r>
          </a:p>
          <a:p>
            <a:pP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FF0000"/>
                </a:solidFill>
                <a:cs typeface="Calibri"/>
              </a:rPr>
              <a:t>  </a:t>
            </a:r>
            <a:r>
              <a:rPr lang="en-GB" sz="2000" dirty="0">
                <a:solidFill>
                  <a:srgbClr val="002060"/>
                </a:solidFill>
                <a:cs typeface="Calibri"/>
              </a:rPr>
              <a:t>Physics/Theoretical Physics BSc Honours </a:t>
            </a:r>
            <a:endParaRPr lang="en-GB" sz="2000" dirty="0" smtClean="0">
              <a:solidFill>
                <a:srgbClr val="002060"/>
              </a:solidFill>
              <a:cs typeface="Calibri"/>
            </a:endParaRPr>
          </a:p>
          <a:p>
            <a:pP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2060"/>
                </a:solidFill>
                <a:cs typeface="Calibri"/>
              </a:rPr>
              <a:t>	</a:t>
            </a:r>
            <a:r>
              <a:rPr lang="en-GB" sz="2000" dirty="0" smtClean="0">
                <a:solidFill>
                  <a:srgbClr val="002060"/>
                </a:solidFill>
                <a:cs typeface="Calibri"/>
              </a:rPr>
              <a:t>-</a:t>
            </a:r>
            <a:r>
              <a:rPr lang="en" sz="2000" dirty="0" smtClean="0">
                <a:solidFill>
                  <a:srgbClr val="002060"/>
                </a:solidFill>
                <a:cs typeface="Calibri"/>
              </a:rPr>
              <a:t> </a:t>
            </a:r>
            <a:r>
              <a:rPr lang="en-GB" sz="2000" b="1" dirty="0">
                <a:solidFill>
                  <a:srgbClr val="002060"/>
                </a:solidFill>
                <a:cs typeface="Calibri"/>
              </a:rPr>
              <a:t> AAB </a:t>
            </a:r>
            <a:r>
              <a:rPr lang="en-GB" sz="2000" dirty="0" smtClean="0">
                <a:solidFill>
                  <a:srgbClr val="002060"/>
                </a:solidFill>
                <a:cs typeface="Calibri"/>
              </a:rPr>
              <a:t>including </a:t>
            </a:r>
            <a:r>
              <a:rPr lang="en-GB" sz="2000" dirty="0">
                <a:solidFill>
                  <a:srgbClr val="002060"/>
                </a:solidFill>
                <a:cs typeface="Calibri"/>
              </a:rPr>
              <a:t>Mathematics and </a:t>
            </a:r>
            <a:r>
              <a:rPr lang="en-GB" sz="2000" dirty="0" smtClean="0">
                <a:solidFill>
                  <a:srgbClr val="002060"/>
                </a:solidFill>
                <a:cs typeface="Calibri"/>
              </a:rPr>
              <a:t>Physics </a:t>
            </a:r>
            <a:r>
              <a:rPr lang="en-GB" sz="2000" dirty="0">
                <a:solidFill>
                  <a:srgbClr val="002060"/>
                </a:solidFill>
                <a:cs typeface="Calibri"/>
              </a:rPr>
              <a:t>and </a:t>
            </a:r>
            <a:r>
              <a:rPr lang="en-GB" sz="2000" dirty="0" smtClean="0">
                <a:solidFill>
                  <a:srgbClr val="002060"/>
                </a:solidFill>
                <a:cs typeface="Calibri"/>
              </a:rPr>
              <a:t>exc. </a:t>
            </a:r>
            <a:r>
              <a:rPr lang="en-GB" sz="2000" dirty="0">
                <a:solidFill>
                  <a:srgbClr val="002060"/>
                </a:solidFill>
                <a:cs typeface="Calibri"/>
              </a:rPr>
              <a:t>General </a:t>
            </a:r>
            <a:r>
              <a:rPr lang="en-GB" sz="2000" dirty="0" smtClean="0">
                <a:solidFill>
                  <a:srgbClr val="002060"/>
                </a:solidFill>
                <a:cs typeface="Calibri"/>
              </a:rPr>
              <a:t>Studies. </a:t>
            </a:r>
          </a:p>
          <a:p>
            <a:pP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2060"/>
                </a:solidFill>
                <a:cs typeface="Calibri"/>
              </a:rPr>
              <a:t>	</a:t>
            </a:r>
            <a:r>
              <a:rPr lang="en-GB" sz="2000" dirty="0" smtClean="0">
                <a:solidFill>
                  <a:srgbClr val="002060"/>
                </a:solidFill>
                <a:cs typeface="Calibri"/>
              </a:rPr>
              <a:t>-  </a:t>
            </a:r>
            <a:r>
              <a:rPr lang="en-GB" sz="2000" b="1" dirty="0">
                <a:solidFill>
                  <a:srgbClr val="002060"/>
                </a:solidFill>
                <a:cs typeface="Calibri"/>
              </a:rPr>
              <a:t>ABB </a:t>
            </a:r>
            <a:r>
              <a:rPr lang="en-GB" sz="2000" dirty="0">
                <a:solidFill>
                  <a:srgbClr val="002060"/>
                </a:solidFill>
                <a:cs typeface="Calibri"/>
              </a:rPr>
              <a:t>including Mathematics and Physics and </a:t>
            </a:r>
            <a:r>
              <a:rPr lang="en-GB" sz="2000" dirty="0" smtClean="0">
                <a:solidFill>
                  <a:srgbClr val="002060"/>
                </a:solidFill>
                <a:cs typeface="Calibri"/>
              </a:rPr>
              <a:t>exc. General Studies AND </a:t>
            </a:r>
            <a:r>
              <a:rPr lang="en-GB" sz="2000" dirty="0">
                <a:solidFill>
                  <a:srgbClr val="002060"/>
                </a:solidFill>
                <a:cs typeface="Calibri"/>
              </a:rPr>
              <a:t>and including one A level from: </a:t>
            </a:r>
            <a:endParaRPr lang="en-GB" sz="2000" dirty="0" smtClean="0">
              <a:solidFill>
                <a:srgbClr val="002060"/>
              </a:solidFill>
              <a:cs typeface="Calibri"/>
            </a:endParaRPr>
          </a:p>
          <a:p>
            <a:pP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2060"/>
                </a:solidFill>
                <a:cs typeface="Calibri"/>
              </a:rPr>
              <a:t>	</a:t>
            </a:r>
            <a:r>
              <a:rPr lang="en-GB" sz="2000" dirty="0" smtClean="0">
                <a:solidFill>
                  <a:srgbClr val="002060"/>
                </a:solidFill>
                <a:cs typeface="Calibri"/>
              </a:rPr>
              <a:t>			Further </a:t>
            </a:r>
            <a:r>
              <a:rPr lang="en-GB" sz="2000" dirty="0">
                <a:solidFill>
                  <a:srgbClr val="002060"/>
                </a:solidFill>
                <a:cs typeface="Calibri"/>
              </a:rPr>
              <a:t>Maths, Biology, Chemistry, English Literature, Geography, </a:t>
            </a:r>
            <a:r>
              <a:rPr lang="en-GB" sz="2000" dirty="0" smtClean="0">
                <a:solidFill>
                  <a:srgbClr val="002060"/>
                </a:solidFill>
                <a:cs typeface="Calibri"/>
              </a:rPr>
              <a:t>			History </a:t>
            </a:r>
            <a:r>
              <a:rPr lang="en-GB" sz="2000" dirty="0">
                <a:solidFill>
                  <a:srgbClr val="002060"/>
                </a:solidFill>
                <a:cs typeface="Calibri"/>
              </a:rPr>
              <a:t>and Modern/Classical Languages </a:t>
            </a:r>
            <a:r>
              <a:rPr lang="en-GB" sz="2000" dirty="0" smtClean="0">
                <a:solidFill>
                  <a:srgbClr val="002060"/>
                </a:solidFill>
                <a:cs typeface="Calibri"/>
              </a:rPr>
              <a:t>or </a:t>
            </a:r>
            <a:r>
              <a:rPr lang="en-GB" sz="2000" dirty="0">
                <a:solidFill>
                  <a:srgbClr val="002060"/>
                </a:solidFill>
                <a:cs typeface="Calibri"/>
              </a:rPr>
              <a:t>grade 2 in any STEP paper. </a:t>
            </a:r>
            <a:endParaRPr lang="en-GB" sz="2000" dirty="0" smtClean="0">
              <a:solidFill>
                <a:srgbClr val="002060"/>
              </a:solidFill>
              <a:cs typeface="Calibri"/>
            </a:endParaRPr>
          </a:p>
          <a:p>
            <a:pP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rgbClr val="002060"/>
                </a:solidFill>
                <a:cs typeface="Calibri"/>
              </a:rPr>
              <a:t>Physics/Theoretical Physics </a:t>
            </a:r>
            <a:r>
              <a:rPr lang="en-GB" sz="2000" dirty="0" err="1" smtClean="0">
                <a:solidFill>
                  <a:srgbClr val="002060"/>
                </a:solidFill>
                <a:cs typeface="Calibri"/>
              </a:rPr>
              <a:t>MPhys</a:t>
            </a:r>
            <a:r>
              <a:rPr lang="en-GB" sz="2000" dirty="0" smtClean="0">
                <a:solidFill>
                  <a:srgbClr val="002060"/>
                </a:solidFill>
                <a:cs typeface="Calibri"/>
              </a:rPr>
              <a:t> Honours </a:t>
            </a:r>
          </a:p>
          <a:p>
            <a:pP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2060"/>
                </a:solidFill>
                <a:cs typeface="Calibri"/>
              </a:rPr>
              <a:t>	</a:t>
            </a:r>
            <a:r>
              <a:rPr lang="en-GB" sz="2000" dirty="0" smtClean="0">
                <a:solidFill>
                  <a:srgbClr val="002060"/>
                </a:solidFill>
                <a:cs typeface="Calibri"/>
              </a:rPr>
              <a:t>-</a:t>
            </a:r>
            <a:r>
              <a:rPr lang="en" sz="2000" dirty="0" smtClean="0">
                <a:solidFill>
                  <a:srgbClr val="002060"/>
                </a:solidFill>
                <a:cs typeface="Calibri"/>
              </a:rPr>
              <a:t> </a:t>
            </a:r>
            <a:r>
              <a:rPr lang="en-GB" sz="2000" b="1" dirty="0" smtClean="0">
                <a:solidFill>
                  <a:srgbClr val="002060"/>
                </a:solidFill>
                <a:cs typeface="Calibri"/>
              </a:rPr>
              <a:t> AAA </a:t>
            </a:r>
            <a:r>
              <a:rPr lang="en-GB" sz="2000" dirty="0" smtClean="0">
                <a:solidFill>
                  <a:srgbClr val="002060"/>
                </a:solidFill>
                <a:cs typeface="Calibri"/>
              </a:rPr>
              <a:t>including Mathematics and Physics and exc. General Studies. </a:t>
            </a:r>
          </a:p>
          <a:p>
            <a:pP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2060"/>
                </a:solidFill>
                <a:cs typeface="Calibri"/>
              </a:rPr>
              <a:t>	</a:t>
            </a:r>
            <a:r>
              <a:rPr lang="en-GB" sz="2000" dirty="0" smtClean="0">
                <a:solidFill>
                  <a:srgbClr val="002060"/>
                </a:solidFill>
                <a:cs typeface="Calibri"/>
              </a:rPr>
              <a:t>-  </a:t>
            </a:r>
            <a:r>
              <a:rPr lang="en-GB" sz="2000" b="1" dirty="0" smtClean="0">
                <a:solidFill>
                  <a:srgbClr val="002060"/>
                </a:solidFill>
                <a:cs typeface="Calibri"/>
              </a:rPr>
              <a:t>AAB </a:t>
            </a:r>
            <a:r>
              <a:rPr lang="en-GB" sz="2000" dirty="0" smtClean="0">
                <a:solidFill>
                  <a:srgbClr val="002060"/>
                </a:solidFill>
                <a:cs typeface="Calibri"/>
              </a:rPr>
              <a:t>including Mathematics and Physics and exc. General Studies AND including one A level from: </a:t>
            </a:r>
          </a:p>
          <a:p>
            <a:pP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a:solidFill>
                  <a:srgbClr val="002060"/>
                </a:solidFill>
                <a:cs typeface="Calibri"/>
              </a:rPr>
              <a:t>	</a:t>
            </a:r>
            <a:r>
              <a:rPr lang="en-GB" sz="2000" dirty="0" smtClean="0">
                <a:solidFill>
                  <a:srgbClr val="002060"/>
                </a:solidFill>
                <a:cs typeface="Calibri"/>
              </a:rPr>
              <a:t>			Further Maths, Biology, Chemistry, English Literature, Geography, 			History and Modern/Classical Languages or grade 2 in any STEP paper. </a:t>
            </a:r>
          </a:p>
          <a:p>
            <a:pP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smtClean="0">
              <a:solidFill>
                <a:srgbClr val="002060"/>
              </a:solidFill>
            </a:endParaRPr>
          </a:p>
          <a:p>
            <a:pP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dirty="0" smtClean="0">
                <a:solidFill>
                  <a:srgbClr val="C00000"/>
                </a:solidFill>
              </a:rPr>
              <a:t>Biology</a:t>
            </a:r>
            <a:r>
              <a:rPr lang="en-GB" sz="2000" dirty="0">
                <a:solidFill>
                  <a:srgbClr val="C00000"/>
                </a:solidFill>
              </a:rPr>
              <a:t>, Chemistry and Physics A levels require a pass in the practical element. </a:t>
            </a:r>
          </a:p>
          <a:p>
            <a:pPr>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smtClean="0">
              <a:solidFill>
                <a:srgbClr val="002060"/>
              </a:solidFill>
            </a:endParaRPr>
          </a:p>
        </p:txBody>
      </p:sp>
    </p:spTree>
    <p:custDataLst>
      <p:tags r:id="rId1"/>
    </p:custDataLst>
    <p:extLst>
      <p:ext uri="{BB962C8B-B14F-4D97-AF65-F5344CB8AC3E}">
        <p14:creationId xmlns:p14="http://schemas.microsoft.com/office/powerpoint/2010/main" val="18291954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395536" y="332656"/>
            <a:ext cx="4824536" cy="1057275"/>
          </a:xfrm>
        </p:spPr>
        <p:txBody>
          <a:bodyPr lIns="0" tIns="0" rIns="0" bIns="0">
            <a:normAutofit fontScale="90000"/>
          </a:bodyPr>
          <a:lstStyle/>
          <a:p>
            <a:pPr algn="l"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solidFill>
                  <a:srgbClr val="00157F"/>
                </a:solidFill>
              </a:rPr>
              <a:t>Admissions at Newcastle University</a:t>
            </a:r>
          </a:p>
        </p:txBody>
      </p:sp>
      <p:sp>
        <p:nvSpPr>
          <p:cNvPr id="37891" name="Rectangle 2"/>
          <p:cNvSpPr>
            <a:spLocks noGrp="1" noChangeArrowheads="1"/>
          </p:cNvSpPr>
          <p:nvPr>
            <p:ph idx="1"/>
          </p:nvPr>
        </p:nvSpPr>
        <p:spPr>
          <a:xfrm>
            <a:off x="179512" y="1917303"/>
            <a:ext cx="8964487" cy="4896073"/>
          </a:xfrm>
        </p:spPr>
        <p:txBody>
          <a:bodyPr lIns="0" tIns="0" rIns="0" bIns="0"/>
          <a:lstStyle/>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rgbClr val="00157F"/>
                </a:solidFill>
              </a:rPr>
              <a:t>Once you have your offer, we will invite you to a School Open Day.</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solidFill>
                <a:srgbClr val="00157F"/>
              </a:solidFill>
            </a:endParaRP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rgbClr val="00157F"/>
                </a:solidFill>
              </a:rPr>
              <a:t>This includes opportunities to:</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rgbClr val="00157F"/>
                </a:solidFill>
              </a:rPr>
              <a:t>find out more details about the degree programmes that we offer </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rgbClr val="00157F"/>
                </a:solidFill>
              </a:rPr>
              <a:t>talk to current students and staff</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rgbClr val="00157F"/>
                </a:solidFill>
              </a:rPr>
              <a:t>tour the University</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rgbClr val="00157F"/>
                </a:solidFill>
              </a:rPr>
              <a:t>tour the accommodation</a:t>
            </a:r>
          </a:p>
          <a:p>
            <a:pPr lvl="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solidFill>
                  <a:srgbClr val="00157F"/>
                </a:solidFill>
              </a:rPr>
              <a:t>ask </a:t>
            </a:r>
            <a:r>
              <a:rPr lang="en-GB" sz="2400" dirty="0">
                <a:solidFill>
                  <a:srgbClr val="00157F"/>
                </a:solidFill>
              </a:rPr>
              <a:t>any questions you might have</a:t>
            </a: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dirty="0">
              <a:solidFill>
                <a:srgbClr val="00157F"/>
              </a:solidFill>
            </a:endParaRPr>
          </a:p>
          <a:p>
            <a:pPr eaLnBrk="1" hangingPunct="1">
              <a:lnSpc>
                <a:spcPct val="93000"/>
              </a:lnSpc>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a:solidFill>
                  <a:srgbClr val="00157F"/>
                </a:solidFill>
              </a:rPr>
              <a:t>Parents are very welcome and have some separate sessions</a:t>
            </a:r>
          </a:p>
        </p:txBody>
      </p:sp>
    </p:spTree>
    <p:custDataLst>
      <p:tags r:id="rId1"/>
    </p:custDataLst>
    <p:extLst>
      <p:ext uri="{BB962C8B-B14F-4D97-AF65-F5344CB8AC3E}">
        <p14:creationId xmlns:p14="http://schemas.microsoft.com/office/powerpoint/2010/main" val="28209416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C2F8FDA6-D484-8944-AA76-AA07A18D1E39}"/>
              </a:ext>
            </a:extLst>
          </p:cNvPr>
          <p:cNvSpPr txBox="1">
            <a:spLocks/>
          </p:cNvSpPr>
          <p:nvPr/>
        </p:nvSpPr>
        <p:spPr>
          <a:xfrm>
            <a:off x="0" y="4070"/>
            <a:ext cx="6948264" cy="16686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10B24"/>
                </a:solidFill>
                <a:latin typeface="Arial" panose="020B0604020202020204" pitchFamily="34" charset="0"/>
                <a:ea typeface="+mj-ea"/>
                <a:cs typeface="Arial" panose="020B0604020202020204" pitchFamily="34" charset="0"/>
              </a:defRPr>
            </a:lvl1pPr>
          </a:lstStyle>
          <a:p>
            <a:r>
              <a:rPr lang="en-US" b="0" dirty="0" smtClean="0"/>
              <a:t>Charlie Cockburn – </a:t>
            </a:r>
          </a:p>
          <a:p>
            <a:r>
              <a:rPr lang="en-US" b="0" dirty="0" smtClean="0"/>
              <a:t>Stage 2</a:t>
            </a:r>
            <a:endParaRPr lang="en-US" b="0" dirty="0"/>
          </a:p>
        </p:txBody>
      </p:sp>
      <p:sp>
        <p:nvSpPr>
          <p:cNvPr id="6" name="Subtitle 2">
            <a:extLst>
              <a:ext uri="{FF2B5EF4-FFF2-40B4-BE49-F238E27FC236}">
                <a16:creationId xmlns="" xmlns:a16="http://schemas.microsoft.com/office/drawing/2014/main" id="{D1D7EBDE-72CD-F749-A50C-41FAA87C7A70}"/>
              </a:ext>
            </a:extLst>
          </p:cNvPr>
          <p:cNvSpPr txBox="1">
            <a:spLocks/>
          </p:cNvSpPr>
          <p:nvPr/>
        </p:nvSpPr>
        <p:spPr>
          <a:xfrm>
            <a:off x="323528" y="1609344"/>
            <a:ext cx="5184576" cy="465367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dirty="0" smtClean="0">
                <a:solidFill>
                  <a:srgbClr val="163462"/>
                </a:solidFill>
              </a:rPr>
              <a:t>A-levels: Maths, English Language, Sociology</a:t>
            </a:r>
          </a:p>
          <a:p>
            <a:pPr marL="342900" indent="-342900" algn="l">
              <a:buFont typeface="Arial" panose="020B0604020202020204" pitchFamily="34" charset="0"/>
              <a:buChar char="•"/>
            </a:pPr>
            <a:r>
              <a:rPr lang="en-US" dirty="0" smtClean="0">
                <a:solidFill>
                  <a:srgbClr val="163462"/>
                </a:solidFill>
              </a:rPr>
              <a:t>G100 Mathematics</a:t>
            </a:r>
          </a:p>
          <a:p>
            <a:pPr marL="342900" indent="-342900" algn="l">
              <a:buFont typeface="Arial" panose="020B0604020202020204" pitchFamily="34" charset="0"/>
              <a:buChar char="•"/>
            </a:pPr>
            <a:r>
              <a:rPr lang="en-US" dirty="0" smtClean="0">
                <a:solidFill>
                  <a:srgbClr val="163462"/>
                </a:solidFill>
              </a:rPr>
              <a:t>I want to be a Retail Merchandiser in a high-end fashion company</a:t>
            </a:r>
          </a:p>
          <a:p>
            <a:pPr marL="342900" indent="-342900" algn="l">
              <a:buFont typeface="Arial" panose="020B0604020202020204" pitchFamily="34" charset="0"/>
              <a:buChar char="•"/>
            </a:pPr>
            <a:r>
              <a:rPr lang="en-US" dirty="0" smtClean="0">
                <a:solidFill>
                  <a:srgbClr val="163462"/>
                </a:solidFill>
              </a:rPr>
              <a:t>I like </a:t>
            </a:r>
            <a:r>
              <a:rPr lang="en-US" dirty="0" err="1" smtClean="0">
                <a:solidFill>
                  <a:srgbClr val="163462"/>
                </a:solidFill>
              </a:rPr>
              <a:t>maths</a:t>
            </a:r>
            <a:r>
              <a:rPr lang="en-US" dirty="0" smtClean="0">
                <a:solidFill>
                  <a:srgbClr val="163462"/>
                </a:solidFill>
              </a:rPr>
              <a:t> because it is so satisfying to get the right answer at the end of a difficult sum </a:t>
            </a:r>
          </a:p>
          <a:p>
            <a:pPr marL="342900" indent="-342900" algn="l">
              <a:buFont typeface="Arial" panose="020B0604020202020204" pitchFamily="34" charset="0"/>
              <a:buChar char="•"/>
            </a:pPr>
            <a:r>
              <a:rPr lang="en-US" dirty="0" smtClean="0">
                <a:solidFill>
                  <a:srgbClr val="163462"/>
                </a:solidFill>
              </a:rPr>
              <a:t>I also like doing a </a:t>
            </a:r>
            <a:r>
              <a:rPr lang="en-US" dirty="0" err="1" smtClean="0">
                <a:solidFill>
                  <a:srgbClr val="163462"/>
                </a:solidFill>
              </a:rPr>
              <a:t>maths</a:t>
            </a:r>
            <a:r>
              <a:rPr lang="en-US" dirty="0" smtClean="0">
                <a:solidFill>
                  <a:srgbClr val="163462"/>
                </a:solidFill>
              </a:rPr>
              <a:t> degree because it is so adaptable and useful in many career areas</a:t>
            </a:r>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a:p>
        </p:txBody>
      </p:sp>
      <p:pic>
        <p:nvPicPr>
          <p:cNvPr id="7" name="Picture 6">
            <a:extLst>
              <a:ext uri="{FF2B5EF4-FFF2-40B4-BE49-F238E27FC236}">
                <a16:creationId xmlns="" xmlns:a16="http://schemas.microsoft.com/office/drawing/2014/main" id="{B51FE46A-C6E7-5B4D-93D6-7BD043FAC58C}"/>
              </a:ext>
            </a:extLst>
          </p:cNvPr>
          <p:cNvPicPr>
            <a:picLocks noChangeAspect="1"/>
          </p:cNvPicPr>
          <p:nvPr/>
        </p:nvPicPr>
        <p:blipFill>
          <a:blip r:embed="rId2"/>
          <a:stretch>
            <a:fillRect/>
          </a:stretch>
        </p:blipFill>
        <p:spPr>
          <a:xfrm>
            <a:off x="5940152" y="1196752"/>
            <a:ext cx="3008259" cy="3765226"/>
          </a:xfrm>
          <a:prstGeom prst="rect">
            <a:avLst/>
          </a:prstGeom>
        </p:spPr>
      </p:pic>
    </p:spTree>
    <p:extLst>
      <p:ext uri="{BB962C8B-B14F-4D97-AF65-F5344CB8AC3E}">
        <p14:creationId xmlns:p14="http://schemas.microsoft.com/office/powerpoint/2010/main" val="11782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Grp="1" noChangeArrowheads="1"/>
          </p:cNvSpPr>
          <p:nvPr>
            <p:ph type="title"/>
          </p:nvPr>
        </p:nvSpPr>
        <p:spPr>
          <a:xfrm>
            <a:off x="467544" y="548680"/>
            <a:ext cx="8229600" cy="1143000"/>
          </a:xfrm>
          <a:noFill/>
        </p:spPr>
        <p:txBody>
          <a:bodyPr/>
          <a:lstStyle/>
          <a:p>
            <a:pPr algn="l" eaLnBrk="1" hangingPunct="1"/>
            <a:r>
              <a:rPr lang="en-GB" dirty="0">
                <a:solidFill>
                  <a:srgbClr val="00157F"/>
                </a:solidFill>
              </a:rPr>
              <a:t>Personal statements</a:t>
            </a:r>
          </a:p>
        </p:txBody>
      </p:sp>
      <p:sp>
        <p:nvSpPr>
          <p:cNvPr id="251906" name="Rectangle 3"/>
          <p:cNvSpPr>
            <a:spLocks noGrp="1" noChangeArrowheads="1"/>
          </p:cNvSpPr>
          <p:nvPr>
            <p:ph type="body" idx="1"/>
          </p:nvPr>
        </p:nvSpPr>
        <p:spPr>
          <a:xfrm>
            <a:off x="467544" y="1916832"/>
            <a:ext cx="8229600" cy="4525963"/>
          </a:xfrm>
        </p:spPr>
        <p:txBody>
          <a:bodyPr/>
          <a:lstStyle/>
          <a:p>
            <a:pPr eaLnBrk="1" hangingPunct="1">
              <a:buFontTx/>
              <a:buNone/>
            </a:pPr>
            <a:r>
              <a:rPr lang="en-GB" dirty="0">
                <a:solidFill>
                  <a:srgbClr val="000066"/>
                </a:solidFill>
              </a:rPr>
              <a:t>When are they used?</a:t>
            </a:r>
          </a:p>
          <a:p>
            <a:pPr eaLnBrk="1" hangingPunct="1">
              <a:buFontTx/>
              <a:buNone/>
            </a:pPr>
            <a:endParaRPr lang="en-GB" sz="1600" dirty="0">
              <a:solidFill>
                <a:srgbClr val="000066"/>
              </a:solidFill>
            </a:endParaRPr>
          </a:p>
          <a:p>
            <a:pPr eaLnBrk="1" hangingPunct="1"/>
            <a:r>
              <a:rPr lang="en-GB" dirty="0">
                <a:solidFill>
                  <a:srgbClr val="000066"/>
                </a:solidFill>
              </a:rPr>
              <a:t>When making an offer or inviting for interview</a:t>
            </a:r>
          </a:p>
          <a:p>
            <a:pPr eaLnBrk="1" hangingPunct="1"/>
            <a:r>
              <a:rPr lang="en-GB" dirty="0">
                <a:solidFill>
                  <a:srgbClr val="000066"/>
                </a:solidFill>
              </a:rPr>
              <a:t>As the basis for an interview or chat with academic member of staff</a:t>
            </a:r>
          </a:p>
          <a:p>
            <a:pPr eaLnBrk="1" hangingPunct="1"/>
            <a:r>
              <a:rPr lang="en-GB" dirty="0">
                <a:solidFill>
                  <a:srgbClr val="000066"/>
                </a:solidFill>
              </a:rPr>
              <a:t>After the A-level results have come out</a:t>
            </a:r>
          </a:p>
          <a:p>
            <a:pPr eaLnBrk="1" hangingPunct="1"/>
            <a:endParaRPr lang="en-GB" dirty="0">
              <a:solidFill>
                <a:srgbClr val="000066"/>
              </a:solidFill>
            </a:endParaRPr>
          </a:p>
        </p:txBody>
      </p:sp>
      <p:sp>
        <p:nvSpPr>
          <p:cNvPr id="251907" name="Text Box 4"/>
          <p:cNvSpPr txBox="1">
            <a:spLocks noChangeArrowheads="1"/>
          </p:cNvSpPr>
          <p:nvPr/>
        </p:nvSpPr>
        <p:spPr bwMode="auto">
          <a:xfrm>
            <a:off x="746125" y="1611313"/>
            <a:ext cx="6575425" cy="366712"/>
          </a:xfrm>
          <a:prstGeom prst="rect">
            <a:avLst/>
          </a:prstGeom>
          <a:noFill/>
          <a:ln w="9525">
            <a:noFill/>
            <a:miter lim="800000"/>
            <a:headEnd/>
            <a:tailEnd/>
          </a:ln>
        </p:spPr>
        <p:txBody>
          <a:bodyPr>
            <a:spAutoFit/>
          </a:bodyPr>
          <a:lstStyle/>
          <a:p>
            <a:endParaRPr lang="en-US"/>
          </a:p>
        </p:txBody>
      </p:sp>
    </p:spTree>
    <p:custDataLst>
      <p:tags r:id="rId1"/>
    </p:custDataLst>
    <p:extLst>
      <p:ext uri="{BB962C8B-B14F-4D97-AF65-F5344CB8AC3E}">
        <p14:creationId xmlns:p14="http://schemas.microsoft.com/office/powerpoint/2010/main" val="2481314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96944" cy="1143000"/>
          </a:xfrm>
        </p:spPr>
        <p:txBody>
          <a:bodyPr>
            <a:normAutofit fontScale="90000"/>
          </a:bodyPr>
          <a:lstStyle/>
          <a:p>
            <a:pPr algn="l"/>
            <a:r>
              <a:rPr lang="en-GB" dirty="0">
                <a:solidFill>
                  <a:srgbClr val="00157F"/>
                </a:solidFill>
              </a:rPr>
              <a:t>Personal statements </a:t>
            </a:r>
            <a:r>
              <a:rPr lang="en-GB" dirty="0" smtClean="0">
                <a:solidFill>
                  <a:srgbClr val="00157F"/>
                </a:solidFill>
              </a:rPr>
              <a:t/>
            </a:r>
            <a:br>
              <a:rPr lang="en-GB" dirty="0" smtClean="0">
                <a:solidFill>
                  <a:srgbClr val="00157F"/>
                </a:solidFill>
              </a:rPr>
            </a:br>
            <a:r>
              <a:rPr lang="en-GB" dirty="0" smtClean="0">
                <a:solidFill>
                  <a:srgbClr val="00157F"/>
                </a:solidFill>
              </a:rPr>
              <a:t>(</a:t>
            </a:r>
            <a:r>
              <a:rPr lang="en-GB" dirty="0">
                <a:solidFill>
                  <a:srgbClr val="00157F"/>
                </a:solidFill>
              </a:rPr>
              <a:t>Maths &amp; Stats)</a:t>
            </a:r>
            <a:endParaRPr lang="en-GB" dirty="0"/>
          </a:p>
        </p:txBody>
      </p:sp>
      <p:sp>
        <p:nvSpPr>
          <p:cNvPr id="4" name="Rectangle 3"/>
          <p:cNvSpPr/>
          <p:nvPr/>
        </p:nvSpPr>
        <p:spPr>
          <a:xfrm>
            <a:off x="611560" y="1412776"/>
            <a:ext cx="8064896" cy="4278094"/>
          </a:xfrm>
          <a:prstGeom prst="rect">
            <a:avLst/>
          </a:prstGeom>
        </p:spPr>
        <p:txBody>
          <a:bodyPr wrap="square">
            <a:spAutoFit/>
          </a:bodyPr>
          <a:lstStyle/>
          <a:p>
            <a:pPr eaLnBrk="1" hangingPunct="1"/>
            <a:r>
              <a:rPr lang="en-GB" sz="3200" dirty="0">
                <a:solidFill>
                  <a:srgbClr val="000066"/>
                </a:solidFill>
              </a:rPr>
              <a:t>Newcastle University: </a:t>
            </a:r>
          </a:p>
          <a:p>
            <a:pPr eaLnBrk="1" hangingPunct="1"/>
            <a:endParaRPr lang="en-GB" sz="2400" dirty="0">
              <a:solidFill>
                <a:srgbClr val="000066"/>
              </a:solidFill>
            </a:endParaRPr>
          </a:p>
          <a:p>
            <a:pPr eaLnBrk="1" hangingPunct="1">
              <a:buFont typeface="Arial" pitchFamily="34" charset="0"/>
              <a:buChar char="•"/>
            </a:pPr>
            <a:r>
              <a:rPr lang="en-GB" sz="2000" dirty="0">
                <a:solidFill>
                  <a:srgbClr val="000066"/>
                </a:solidFill>
              </a:rPr>
              <a:t> </a:t>
            </a:r>
            <a:r>
              <a:rPr lang="en-GB" sz="3200" dirty="0">
                <a:solidFill>
                  <a:srgbClr val="000066"/>
                </a:solidFill>
              </a:rPr>
              <a:t>Personal statements help the discussion when students meet staff at Post-application Open Day</a:t>
            </a:r>
          </a:p>
          <a:p>
            <a:pPr eaLnBrk="1" hangingPunct="1">
              <a:buFont typeface="Arial" pitchFamily="34" charset="0"/>
              <a:buChar char="•"/>
            </a:pPr>
            <a:endParaRPr lang="en-GB" sz="2400" dirty="0">
              <a:solidFill>
                <a:srgbClr val="000066"/>
              </a:solidFill>
            </a:endParaRPr>
          </a:p>
          <a:p>
            <a:pPr eaLnBrk="1" hangingPunct="1">
              <a:buFont typeface="Arial" pitchFamily="34" charset="0"/>
              <a:buChar char="•"/>
            </a:pPr>
            <a:r>
              <a:rPr lang="en-GB" sz="2400" dirty="0">
                <a:solidFill>
                  <a:srgbClr val="000066"/>
                </a:solidFill>
              </a:rPr>
              <a:t> </a:t>
            </a:r>
            <a:r>
              <a:rPr lang="en-GB" sz="3200" dirty="0">
                <a:solidFill>
                  <a:srgbClr val="000066"/>
                </a:solidFill>
              </a:rPr>
              <a:t>Personal statement used after results have been published to help choose between  “near-miss” candidates</a:t>
            </a:r>
          </a:p>
        </p:txBody>
      </p:sp>
    </p:spTree>
    <p:custDataLst>
      <p:tags r:id="rId1"/>
    </p:custDataLst>
    <p:extLst>
      <p:ext uri="{BB962C8B-B14F-4D97-AF65-F5344CB8AC3E}">
        <p14:creationId xmlns:p14="http://schemas.microsoft.com/office/powerpoint/2010/main" val="2689072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ChangeArrowheads="1"/>
          </p:cNvSpPr>
          <p:nvPr>
            <p:ph type="title"/>
          </p:nvPr>
        </p:nvSpPr>
        <p:spPr/>
        <p:txBody>
          <a:bodyPr/>
          <a:lstStyle/>
          <a:p>
            <a:pPr algn="l" eaLnBrk="1" hangingPunct="1"/>
            <a:r>
              <a:rPr lang="en-GB" dirty="0">
                <a:solidFill>
                  <a:srgbClr val="00157F"/>
                </a:solidFill>
              </a:rPr>
              <a:t>Making a good impression </a:t>
            </a:r>
          </a:p>
        </p:txBody>
      </p:sp>
      <p:sp>
        <p:nvSpPr>
          <p:cNvPr id="249858" name="Rectangle 3"/>
          <p:cNvSpPr>
            <a:spLocks noGrp="1" noChangeArrowheads="1"/>
          </p:cNvSpPr>
          <p:nvPr>
            <p:ph type="body" idx="4294967295"/>
          </p:nvPr>
        </p:nvSpPr>
        <p:spPr>
          <a:xfrm>
            <a:off x="271463" y="1841500"/>
            <a:ext cx="7504112" cy="3921125"/>
          </a:xfrm>
        </p:spPr>
        <p:txBody>
          <a:bodyPr/>
          <a:lstStyle/>
          <a:p>
            <a:pPr marL="476250" indent="-476250" eaLnBrk="1" hangingPunct="1">
              <a:buFontTx/>
              <a:buNone/>
            </a:pPr>
            <a:r>
              <a:rPr lang="en-GB" dirty="0">
                <a:solidFill>
                  <a:srgbClr val="002060"/>
                </a:solidFill>
              </a:rPr>
              <a:t>	The personal statement is an opportunity for you to demonstrate:</a:t>
            </a:r>
          </a:p>
          <a:p>
            <a:pPr marL="933450" lvl="1" indent="-476250" eaLnBrk="1" hangingPunct="1">
              <a:buFontTx/>
              <a:buChar char="•"/>
            </a:pPr>
            <a:r>
              <a:rPr lang="en-GB" dirty="0">
                <a:solidFill>
                  <a:srgbClr val="002060"/>
                </a:solidFill>
              </a:rPr>
              <a:t>Why you would be a good student for the programme you are applying to </a:t>
            </a:r>
          </a:p>
          <a:p>
            <a:pPr marL="933450" lvl="1" indent="-476250" eaLnBrk="1" hangingPunct="1">
              <a:buFontTx/>
              <a:buChar char="•"/>
            </a:pPr>
            <a:r>
              <a:rPr lang="en-GB" dirty="0">
                <a:solidFill>
                  <a:srgbClr val="002060"/>
                </a:solidFill>
              </a:rPr>
              <a:t>Why the university should select </a:t>
            </a:r>
            <a:r>
              <a:rPr lang="en-GB" dirty="0">
                <a:solidFill>
                  <a:srgbClr val="FF0000"/>
                </a:solidFill>
              </a:rPr>
              <a:t>your application</a:t>
            </a:r>
            <a:r>
              <a:rPr lang="en-GB" dirty="0">
                <a:solidFill>
                  <a:schemeClr val="hlink"/>
                </a:solidFill>
              </a:rPr>
              <a:t> </a:t>
            </a:r>
            <a:r>
              <a:rPr lang="en-GB" dirty="0">
                <a:solidFill>
                  <a:srgbClr val="002060"/>
                </a:solidFill>
              </a:rPr>
              <a:t>over those of other candidates </a:t>
            </a:r>
          </a:p>
          <a:p>
            <a:pPr marL="476250" indent="-476250" eaLnBrk="1" hangingPunct="1">
              <a:buFontTx/>
              <a:buNone/>
            </a:pPr>
            <a:r>
              <a:rPr lang="en-GB" dirty="0">
                <a:solidFill>
                  <a:srgbClr val="002060"/>
                </a:solidFill>
              </a:rPr>
              <a:t>	 A chance for you to </a:t>
            </a:r>
            <a:r>
              <a:rPr lang="en-GB" dirty="0">
                <a:solidFill>
                  <a:srgbClr val="FF0000"/>
                </a:solidFill>
              </a:rPr>
              <a:t>sell yourself</a:t>
            </a:r>
            <a:r>
              <a:rPr lang="en-GB" dirty="0">
                <a:solidFill>
                  <a:srgbClr val="002060"/>
                </a:solidFill>
              </a:rPr>
              <a:t>!</a:t>
            </a:r>
          </a:p>
          <a:p>
            <a:pPr marL="476250" indent="-476250" eaLnBrk="1" hangingPunct="1"/>
            <a:endParaRPr lang="en-GB" dirty="0"/>
          </a:p>
          <a:p>
            <a:pPr marL="476250" indent="-476250" eaLnBrk="1" hangingPunct="1"/>
            <a:endParaRPr lang="en-GB" sz="2100" b="1" dirty="0"/>
          </a:p>
          <a:p>
            <a:pPr marL="476250" indent="-476250" eaLnBrk="1" hangingPunct="1"/>
            <a:endParaRPr lang="en-GB" sz="2100" dirty="0"/>
          </a:p>
        </p:txBody>
      </p:sp>
    </p:spTree>
    <p:custDataLst>
      <p:tags r:id="rId1"/>
    </p:custDataLst>
    <p:extLst>
      <p:ext uri="{BB962C8B-B14F-4D97-AF65-F5344CB8AC3E}">
        <p14:creationId xmlns:p14="http://schemas.microsoft.com/office/powerpoint/2010/main" val="3785658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ext Box 2"/>
          <p:cNvSpPr txBox="1">
            <a:spLocks noChangeArrowheads="1"/>
          </p:cNvSpPr>
          <p:nvPr/>
        </p:nvSpPr>
        <p:spPr bwMode="auto">
          <a:xfrm>
            <a:off x="522288" y="1666875"/>
            <a:ext cx="7067550" cy="3673475"/>
          </a:xfrm>
          <a:prstGeom prst="rect">
            <a:avLst/>
          </a:prstGeom>
          <a:noFill/>
          <a:ln w="9525">
            <a:noFill/>
            <a:miter lim="800000"/>
            <a:headEnd/>
            <a:tailEnd/>
          </a:ln>
        </p:spPr>
        <p:txBody>
          <a:bodyPr>
            <a:spAutoFit/>
          </a:bodyPr>
          <a:lstStyle/>
          <a:p>
            <a:pPr>
              <a:buFont typeface="Wingdings" pitchFamily="2" charset="2"/>
              <a:buNone/>
            </a:pPr>
            <a:endParaRPr lang="en-GB" sz="1000" dirty="0">
              <a:latin typeface="Arial" charset="0"/>
            </a:endParaRPr>
          </a:p>
          <a:p>
            <a:pPr>
              <a:buFontTx/>
              <a:buChar char="•"/>
            </a:pPr>
            <a:r>
              <a:rPr lang="en-GB" sz="2500" dirty="0">
                <a:solidFill>
                  <a:srgbClr val="002060"/>
                </a:solidFill>
                <a:latin typeface="Arial" charset="0"/>
              </a:rPr>
              <a:t>  </a:t>
            </a:r>
            <a:r>
              <a:rPr lang="en-GB" sz="2500" b="1" dirty="0">
                <a:solidFill>
                  <a:srgbClr val="002060"/>
                </a:solidFill>
                <a:latin typeface="Arial" charset="0"/>
              </a:rPr>
              <a:t>Choice of course</a:t>
            </a:r>
          </a:p>
          <a:p>
            <a:pPr>
              <a:buFontTx/>
              <a:buChar char="•"/>
            </a:pPr>
            <a:endParaRPr lang="en-GB" sz="2500" dirty="0">
              <a:solidFill>
                <a:srgbClr val="002060"/>
              </a:solidFill>
              <a:latin typeface="Arial" charset="0"/>
            </a:endParaRPr>
          </a:p>
          <a:p>
            <a:pPr>
              <a:buFontTx/>
              <a:buChar char="•"/>
            </a:pPr>
            <a:r>
              <a:rPr lang="en-GB" sz="2500" dirty="0">
                <a:solidFill>
                  <a:srgbClr val="002060"/>
                </a:solidFill>
                <a:latin typeface="Arial" charset="0"/>
              </a:rPr>
              <a:t>  School/college experience</a:t>
            </a:r>
          </a:p>
          <a:p>
            <a:pPr>
              <a:buFontTx/>
              <a:buChar char="•"/>
            </a:pPr>
            <a:endParaRPr lang="en-GB" sz="2500" dirty="0">
              <a:solidFill>
                <a:srgbClr val="002060"/>
              </a:solidFill>
              <a:latin typeface="Arial" charset="0"/>
            </a:endParaRPr>
          </a:p>
          <a:p>
            <a:pPr>
              <a:buFontTx/>
              <a:buChar char="•"/>
            </a:pPr>
            <a:r>
              <a:rPr lang="en-GB" sz="2500" dirty="0">
                <a:solidFill>
                  <a:srgbClr val="002060"/>
                </a:solidFill>
                <a:latin typeface="Arial" charset="0"/>
              </a:rPr>
              <a:t>  Work experience</a:t>
            </a:r>
          </a:p>
          <a:p>
            <a:pPr>
              <a:buFontTx/>
              <a:buChar char="•"/>
            </a:pPr>
            <a:endParaRPr lang="en-GB" sz="2500" dirty="0">
              <a:solidFill>
                <a:srgbClr val="002060"/>
              </a:solidFill>
              <a:latin typeface="Arial" charset="0"/>
            </a:endParaRPr>
          </a:p>
          <a:p>
            <a:pPr>
              <a:buFontTx/>
              <a:buChar char="•"/>
            </a:pPr>
            <a:r>
              <a:rPr lang="en-GB" sz="2500" dirty="0">
                <a:solidFill>
                  <a:srgbClr val="002060"/>
                </a:solidFill>
                <a:latin typeface="Arial" charset="0"/>
              </a:rPr>
              <a:t>  Outside school/college experience</a:t>
            </a:r>
          </a:p>
          <a:p>
            <a:pPr>
              <a:buFontTx/>
              <a:buChar char="•"/>
            </a:pPr>
            <a:endParaRPr lang="en-GB" sz="2500" dirty="0">
              <a:solidFill>
                <a:srgbClr val="002060"/>
              </a:solidFill>
              <a:latin typeface="Arial" charset="0"/>
            </a:endParaRPr>
          </a:p>
          <a:p>
            <a:pPr>
              <a:buFontTx/>
              <a:buChar char="•"/>
            </a:pPr>
            <a:r>
              <a:rPr lang="en-GB" sz="2500" dirty="0">
                <a:solidFill>
                  <a:srgbClr val="002060"/>
                </a:solidFill>
                <a:latin typeface="Arial" charset="0"/>
              </a:rPr>
              <a:t>  Concluding statement</a:t>
            </a:r>
          </a:p>
        </p:txBody>
      </p:sp>
      <p:sp>
        <p:nvSpPr>
          <p:cNvPr id="256002" name="Text Box 3"/>
          <p:cNvSpPr txBox="1">
            <a:spLocks noChangeArrowheads="1"/>
          </p:cNvSpPr>
          <p:nvPr/>
        </p:nvSpPr>
        <p:spPr bwMode="auto">
          <a:xfrm>
            <a:off x="669925" y="346075"/>
            <a:ext cx="7840663" cy="579438"/>
          </a:xfrm>
          <a:prstGeom prst="rect">
            <a:avLst/>
          </a:prstGeom>
          <a:noFill/>
          <a:ln w="9525">
            <a:noFill/>
            <a:miter lim="800000"/>
            <a:headEnd/>
            <a:tailEnd/>
          </a:ln>
        </p:spPr>
        <p:txBody>
          <a:bodyPr>
            <a:spAutoFit/>
          </a:bodyPr>
          <a:lstStyle/>
          <a:p>
            <a:r>
              <a:rPr lang="en-GB" sz="3200">
                <a:solidFill>
                  <a:schemeClr val="bg1"/>
                </a:solidFill>
                <a:latin typeface="Arial" charset="0"/>
              </a:rPr>
              <a:t>Structure</a:t>
            </a:r>
          </a:p>
        </p:txBody>
      </p:sp>
      <p:grpSp>
        <p:nvGrpSpPr>
          <p:cNvPr id="2" name="Group 4"/>
          <p:cNvGrpSpPr>
            <a:grpSpLocks/>
          </p:cNvGrpSpPr>
          <p:nvPr/>
        </p:nvGrpSpPr>
        <p:grpSpPr bwMode="auto">
          <a:xfrm>
            <a:off x="-2322513" y="-2947988"/>
            <a:ext cx="13773151" cy="11504613"/>
            <a:chOff x="-1463" y="-1857"/>
            <a:chExt cx="8676" cy="7247"/>
          </a:xfrm>
        </p:grpSpPr>
        <p:sp>
          <p:nvSpPr>
            <p:cNvPr id="256004" name="Rectangle 5"/>
            <p:cNvSpPr>
              <a:spLocks noChangeArrowheads="1"/>
            </p:cNvSpPr>
            <p:nvPr/>
          </p:nvSpPr>
          <p:spPr bwMode="auto">
            <a:xfrm>
              <a:off x="-1463" y="4320"/>
              <a:ext cx="8669" cy="1070"/>
            </a:xfrm>
            <a:prstGeom prst="rect">
              <a:avLst/>
            </a:prstGeom>
            <a:solidFill>
              <a:srgbClr val="C0C0C0"/>
            </a:solidFill>
            <a:ln w="9525">
              <a:noFill/>
              <a:miter lim="800000"/>
              <a:headEnd/>
              <a:tailEnd/>
            </a:ln>
          </p:spPr>
          <p:txBody>
            <a:bodyPr wrap="none" anchor="ctr"/>
            <a:lstStyle/>
            <a:p>
              <a:endParaRPr lang="en-US"/>
            </a:p>
          </p:txBody>
        </p:sp>
        <p:sp>
          <p:nvSpPr>
            <p:cNvPr id="256005" name="Rectangle 6"/>
            <p:cNvSpPr>
              <a:spLocks noChangeArrowheads="1"/>
            </p:cNvSpPr>
            <p:nvPr/>
          </p:nvSpPr>
          <p:spPr bwMode="auto">
            <a:xfrm>
              <a:off x="0" y="-1857"/>
              <a:ext cx="6903" cy="1857"/>
            </a:xfrm>
            <a:prstGeom prst="rect">
              <a:avLst/>
            </a:prstGeom>
            <a:solidFill>
              <a:srgbClr val="C0C0C0"/>
            </a:solidFill>
            <a:ln w="9525">
              <a:noFill/>
              <a:miter lim="800000"/>
              <a:headEnd/>
              <a:tailEnd/>
            </a:ln>
          </p:spPr>
          <p:txBody>
            <a:bodyPr wrap="none" anchor="ctr"/>
            <a:lstStyle/>
            <a:p>
              <a:endParaRPr lang="en-US"/>
            </a:p>
          </p:txBody>
        </p:sp>
        <p:sp>
          <p:nvSpPr>
            <p:cNvPr id="256006" name="Rectangle 7"/>
            <p:cNvSpPr>
              <a:spLocks noChangeArrowheads="1"/>
            </p:cNvSpPr>
            <p:nvPr/>
          </p:nvSpPr>
          <p:spPr bwMode="auto">
            <a:xfrm>
              <a:off x="5760" y="-1853"/>
              <a:ext cx="1453" cy="6659"/>
            </a:xfrm>
            <a:prstGeom prst="rect">
              <a:avLst/>
            </a:prstGeom>
            <a:solidFill>
              <a:srgbClr val="C0C0C0"/>
            </a:solidFill>
            <a:ln w="9525">
              <a:noFill/>
              <a:miter lim="800000"/>
              <a:headEnd/>
              <a:tailEnd/>
            </a:ln>
          </p:spPr>
          <p:txBody>
            <a:bodyPr wrap="none" anchor="ctr"/>
            <a:lstStyle/>
            <a:p>
              <a:endParaRPr lang="en-US"/>
            </a:p>
          </p:txBody>
        </p:sp>
        <p:sp>
          <p:nvSpPr>
            <p:cNvPr id="256007" name="Rectangle 8"/>
            <p:cNvSpPr>
              <a:spLocks noChangeArrowheads="1"/>
            </p:cNvSpPr>
            <p:nvPr/>
          </p:nvSpPr>
          <p:spPr bwMode="auto">
            <a:xfrm>
              <a:off x="-1453" y="-1856"/>
              <a:ext cx="1453" cy="6659"/>
            </a:xfrm>
            <a:prstGeom prst="rect">
              <a:avLst/>
            </a:prstGeom>
            <a:solidFill>
              <a:srgbClr val="C0C0C0"/>
            </a:solidFill>
            <a:ln w="9525">
              <a:noFill/>
              <a:miter lim="800000"/>
              <a:headEnd/>
              <a:tailEnd/>
            </a:ln>
          </p:spPr>
          <p:txBody>
            <a:bodyPr wrap="none" anchor="ctr"/>
            <a:lstStyle/>
            <a:p>
              <a:endParaRPr lang="en-US"/>
            </a:p>
          </p:txBody>
        </p:sp>
      </p:grpSp>
      <p:sp>
        <p:nvSpPr>
          <p:cNvPr id="10" name="Rectangle 2"/>
          <p:cNvSpPr>
            <a:spLocks noGrp="1" noChangeArrowheads="1"/>
          </p:cNvSpPr>
          <p:nvPr>
            <p:ph type="title"/>
          </p:nvPr>
        </p:nvSpPr>
        <p:spPr>
          <a:xfrm>
            <a:off x="457200" y="274638"/>
            <a:ext cx="8229600" cy="1143000"/>
          </a:xfrm>
        </p:spPr>
        <p:txBody>
          <a:bodyPr/>
          <a:lstStyle/>
          <a:p>
            <a:pPr algn="l" eaLnBrk="1" hangingPunct="1"/>
            <a:r>
              <a:rPr lang="en-GB" dirty="0">
                <a:solidFill>
                  <a:srgbClr val="00157F"/>
                </a:solidFill>
              </a:rPr>
              <a:t>Things to consider </a:t>
            </a:r>
          </a:p>
        </p:txBody>
      </p:sp>
      <p:pic>
        <p:nvPicPr>
          <p:cNvPr id="11" name="Picture 10" descr="s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3633" y="1143000"/>
            <a:ext cx="2140367" cy="5213350"/>
          </a:xfrm>
          <a:prstGeom prst="rect">
            <a:avLst/>
          </a:prstGeom>
        </p:spPr>
      </p:pic>
    </p:spTree>
    <p:custDataLst>
      <p:tags r:id="rId1"/>
    </p:custDataLst>
    <p:extLst>
      <p:ext uri="{BB962C8B-B14F-4D97-AF65-F5344CB8AC3E}">
        <p14:creationId xmlns:p14="http://schemas.microsoft.com/office/powerpoint/2010/main" val="238416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a:solidFill>
                  <a:srgbClr val="00157F"/>
                </a:solidFill>
              </a:rPr>
              <a:t>Summary</a:t>
            </a:r>
          </a:p>
        </p:txBody>
      </p:sp>
      <p:sp>
        <p:nvSpPr>
          <p:cNvPr id="3" name="Content Placeholder 2"/>
          <p:cNvSpPr>
            <a:spLocks noGrp="1"/>
          </p:cNvSpPr>
          <p:nvPr>
            <p:ph idx="1"/>
          </p:nvPr>
        </p:nvSpPr>
        <p:spPr/>
        <p:txBody>
          <a:bodyPr/>
          <a:lstStyle/>
          <a:p>
            <a:r>
              <a:rPr lang="en-GB" dirty="0" smtClean="0">
                <a:solidFill>
                  <a:srgbClr val="00157F"/>
                </a:solidFill>
              </a:rPr>
              <a:t>Mathematics/Physics </a:t>
            </a:r>
            <a:r>
              <a:rPr lang="en-GB" dirty="0">
                <a:solidFill>
                  <a:srgbClr val="00157F"/>
                </a:solidFill>
              </a:rPr>
              <a:t>and related degrees are excellent choice of degree programme</a:t>
            </a:r>
          </a:p>
          <a:p>
            <a:r>
              <a:rPr lang="en-GB" dirty="0">
                <a:solidFill>
                  <a:srgbClr val="00157F"/>
                </a:solidFill>
              </a:rPr>
              <a:t>Good career opportunities</a:t>
            </a:r>
          </a:p>
          <a:p>
            <a:r>
              <a:rPr lang="en-GB" dirty="0">
                <a:solidFill>
                  <a:srgbClr val="00157F"/>
                </a:solidFill>
              </a:rPr>
              <a:t>Variety of degrees available – research the options and entry requirements</a:t>
            </a:r>
          </a:p>
          <a:p>
            <a:r>
              <a:rPr lang="en-GB" dirty="0">
                <a:solidFill>
                  <a:srgbClr val="00157F"/>
                </a:solidFill>
              </a:rPr>
              <a:t>Take care over your personal statement</a:t>
            </a:r>
          </a:p>
          <a:p>
            <a:r>
              <a:rPr lang="en-GB" dirty="0">
                <a:solidFill>
                  <a:srgbClr val="00157F"/>
                </a:solidFill>
              </a:rPr>
              <a:t>Good luck!! </a:t>
            </a:r>
          </a:p>
        </p:txBody>
      </p:sp>
    </p:spTree>
    <p:custDataLst>
      <p:tags r:id="rId1"/>
    </p:custDataLst>
    <p:extLst>
      <p:ext uri="{BB962C8B-B14F-4D97-AF65-F5344CB8AC3E}">
        <p14:creationId xmlns:p14="http://schemas.microsoft.com/office/powerpoint/2010/main" val="2546238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3419872" y="1485602"/>
            <a:ext cx="5037682" cy="4535686"/>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600" dirty="0" smtClean="0">
                <a:solidFill>
                  <a:srgbClr val="163462"/>
                </a:solidFill>
              </a:rPr>
              <a:t>A-levels: Maths, Further Maths, Physics, Art.</a:t>
            </a:r>
          </a:p>
          <a:p>
            <a:pPr marL="457200" indent="-457200" algn="l">
              <a:buFont typeface="Arial" panose="020B0604020202020204" pitchFamily="34" charset="0"/>
              <a:buChar char="•"/>
            </a:pPr>
            <a:r>
              <a:rPr lang="en-GB" sz="2600" dirty="0" smtClean="0">
                <a:solidFill>
                  <a:srgbClr val="163462"/>
                </a:solidFill>
              </a:rPr>
              <a:t>G100 3 Year BSc Mathematics and Statistics degree, just finished Stage 2.</a:t>
            </a:r>
          </a:p>
          <a:p>
            <a:pPr marL="457200" indent="-457200" algn="l">
              <a:buFont typeface="Arial" panose="020B0604020202020204" pitchFamily="34" charset="0"/>
              <a:buChar char="•"/>
            </a:pPr>
            <a:r>
              <a:rPr lang="en-GB" sz="2600" dirty="0" smtClean="0">
                <a:solidFill>
                  <a:srgbClr val="163462"/>
                </a:solidFill>
              </a:rPr>
              <a:t>Considering changing to 4 year </a:t>
            </a:r>
            <a:r>
              <a:rPr lang="en-GB" sz="2600" dirty="0" err="1" smtClean="0">
                <a:solidFill>
                  <a:srgbClr val="163462"/>
                </a:solidFill>
              </a:rPr>
              <a:t>MMath</a:t>
            </a:r>
            <a:r>
              <a:rPr lang="en-GB" sz="2600" dirty="0" smtClean="0">
                <a:solidFill>
                  <a:srgbClr val="163462"/>
                </a:solidFill>
              </a:rPr>
              <a:t> course.</a:t>
            </a:r>
          </a:p>
          <a:p>
            <a:pPr marL="457200" indent="-457200" algn="l">
              <a:buFont typeface="Arial" panose="020B0604020202020204" pitchFamily="34" charset="0"/>
              <a:buChar char="•"/>
            </a:pPr>
            <a:r>
              <a:rPr lang="en-GB" sz="2600" dirty="0" smtClean="0">
                <a:solidFill>
                  <a:srgbClr val="163462"/>
                </a:solidFill>
              </a:rPr>
              <a:t>Not entirely sure what I want to do after university, but know I want to do something using statistics.</a:t>
            </a:r>
          </a:p>
          <a:p>
            <a:endParaRPr lang="en-GB" sz="2600" dirty="0" smtClean="0">
              <a:solidFill>
                <a:srgbClr val="163462"/>
              </a:solidFill>
            </a:endParaRPr>
          </a:p>
          <a:p>
            <a:endParaRPr lang="en-GB" dirty="0">
              <a:solidFill>
                <a:srgbClr val="163462"/>
              </a:solidFill>
            </a:endParaRPr>
          </a:p>
        </p:txBody>
      </p:sp>
      <p:sp>
        <p:nvSpPr>
          <p:cNvPr id="6" name="Content Placeholder 4"/>
          <p:cNvSpPr txBox="1">
            <a:spLocks/>
          </p:cNvSpPr>
          <p:nvPr/>
        </p:nvSpPr>
        <p:spPr>
          <a:xfrm>
            <a:off x="395536" y="5229200"/>
            <a:ext cx="7840825" cy="1907616"/>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2600" dirty="0" smtClean="0">
                <a:solidFill>
                  <a:srgbClr val="163462"/>
                </a:solidFill>
              </a:rPr>
              <a:t>I love playing lacrosse and have been captain of the team this past year.</a:t>
            </a:r>
            <a:endParaRPr lang="en-GB" sz="2600" dirty="0">
              <a:solidFill>
                <a:srgbClr val="163462"/>
              </a:solidFill>
            </a:endParaRPr>
          </a:p>
        </p:txBody>
      </p:sp>
      <p:grpSp>
        <p:nvGrpSpPr>
          <p:cNvPr id="7" name="Group 6">
            <a:extLst>
              <a:ext uri="{FF2B5EF4-FFF2-40B4-BE49-F238E27FC236}">
                <a16:creationId xmlns="" xmlns:a16="http://schemas.microsoft.com/office/drawing/2014/main" id="{C7510E97-90F7-B248-A52A-CA4F0DFF56A7}"/>
              </a:ext>
            </a:extLst>
          </p:cNvPr>
          <p:cNvGrpSpPr/>
          <p:nvPr/>
        </p:nvGrpSpPr>
        <p:grpSpPr>
          <a:xfrm>
            <a:off x="159081" y="129804"/>
            <a:ext cx="6498272" cy="4974852"/>
            <a:chOff x="305976" y="274638"/>
            <a:chExt cx="6498272" cy="4974852"/>
          </a:xfrm>
        </p:grpSpPr>
        <p:sp>
          <p:nvSpPr>
            <p:cNvPr id="8" name="Title 2"/>
            <p:cNvSpPr txBox="1">
              <a:spLocks/>
            </p:cNvSpPr>
            <p:nvPr/>
          </p:nvSpPr>
          <p:spPr>
            <a:xfrm>
              <a:off x="305976" y="274638"/>
              <a:ext cx="6498272"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rgbClr val="CC0000"/>
                  </a:solidFill>
                  <a:latin typeface="Arial" pitchFamily="34" charset="0"/>
                  <a:ea typeface="+mj-ea"/>
                  <a:cs typeface="Arial" pitchFamily="34" charset="0"/>
                </a:defRPr>
              </a:lvl1pPr>
            </a:lstStyle>
            <a:p>
              <a:r>
                <a:rPr lang="en-GB" dirty="0">
                  <a:solidFill>
                    <a:srgbClr val="C60C30"/>
                  </a:solidFill>
                </a:rPr>
                <a:t>Olivia Savage – Stage 2</a:t>
              </a:r>
            </a:p>
          </p:txBody>
        </p:sp>
        <p:pic>
          <p:nvPicPr>
            <p:cNvPr id="9" name="Picture 8">
              <a:extLst>
                <a:ext uri="{FF2B5EF4-FFF2-40B4-BE49-F238E27FC236}">
                  <a16:creationId xmlns="" xmlns:a16="http://schemas.microsoft.com/office/drawing/2014/main" id="{86A9FB5C-D9BB-7749-8D01-6E7555E1D2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3383" y="2079041"/>
              <a:ext cx="3620690" cy="2720208"/>
            </a:xfrm>
            <a:prstGeom prst="rect">
              <a:avLst/>
            </a:prstGeom>
          </p:spPr>
        </p:pic>
      </p:grpSp>
    </p:spTree>
    <p:extLst>
      <p:ext uri="{BB962C8B-B14F-4D97-AF65-F5344CB8AC3E}">
        <p14:creationId xmlns:p14="http://schemas.microsoft.com/office/powerpoint/2010/main" val="35285879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C7510E97-90F7-B248-A52A-CA4F0DFF56A7}"/>
              </a:ext>
            </a:extLst>
          </p:cNvPr>
          <p:cNvGrpSpPr/>
          <p:nvPr/>
        </p:nvGrpSpPr>
        <p:grpSpPr>
          <a:xfrm>
            <a:off x="159081" y="129804"/>
            <a:ext cx="6498272" cy="4974852"/>
            <a:chOff x="305976" y="274638"/>
            <a:chExt cx="6498272" cy="4974852"/>
          </a:xfrm>
        </p:grpSpPr>
        <p:sp>
          <p:nvSpPr>
            <p:cNvPr id="8" name="Title 2"/>
            <p:cNvSpPr txBox="1">
              <a:spLocks/>
            </p:cNvSpPr>
            <p:nvPr/>
          </p:nvSpPr>
          <p:spPr>
            <a:xfrm>
              <a:off x="305976" y="274638"/>
              <a:ext cx="6498272"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rgbClr val="CC0000"/>
                  </a:solidFill>
                  <a:latin typeface="Arial" pitchFamily="34" charset="0"/>
                  <a:ea typeface="+mj-ea"/>
                  <a:cs typeface="Arial" pitchFamily="34" charset="0"/>
                </a:defRPr>
              </a:lvl1pPr>
            </a:lstStyle>
            <a:p>
              <a:r>
                <a:rPr lang="en-GB" dirty="0">
                  <a:solidFill>
                    <a:srgbClr val="C60C30"/>
                  </a:solidFill>
                </a:rPr>
                <a:t>Olivia Savage – Stage 2</a:t>
              </a:r>
            </a:p>
          </p:txBody>
        </p:sp>
        <p:pic>
          <p:nvPicPr>
            <p:cNvPr id="9" name="Picture 8">
              <a:extLst>
                <a:ext uri="{FF2B5EF4-FFF2-40B4-BE49-F238E27FC236}">
                  <a16:creationId xmlns="" xmlns:a16="http://schemas.microsoft.com/office/drawing/2014/main" id="{86A9FB5C-D9BB-7749-8D01-6E7555E1D2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3383" y="2079041"/>
              <a:ext cx="3620690" cy="2720208"/>
            </a:xfrm>
            <a:prstGeom prst="rect">
              <a:avLst/>
            </a:prstGeom>
          </p:spPr>
        </p:pic>
      </p:grpSp>
      <p:sp>
        <p:nvSpPr>
          <p:cNvPr id="10" name="Content Placeholder 3"/>
          <p:cNvSpPr txBox="1">
            <a:spLocks/>
          </p:cNvSpPr>
          <p:nvPr/>
        </p:nvSpPr>
        <p:spPr>
          <a:xfrm>
            <a:off x="3563888" y="1844824"/>
            <a:ext cx="5184576" cy="3456384"/>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buFont typeface="Arial" panose="020B0604020202020204" pitchFamily="34" charset="0"/>
              <a:buChar char="•"/>
            </a:pPr>
            <a:r>
              <a:rPr lang="en-GB" sz="2600" dirty="0" smtClean="0">
                <a:solidFill>
                  <a:srgbClr val="163462"/>
                </a:solidFill>
              </a:rPr>
              <a:t>Maths has always been one of my strongest subjects and is something have always enjoyed doing.</a:t>
            </a:r>
          </a:p>
          <a:p>
            <a:pPr marL="171450" indent="-171450" algn="l">
              <a:buFont typeface="Arial" panose="020B0604020202020204" pitchFamily="34" charset="0"/>
              <a:buChar char="•"/>
            </a:pPr>
            <a:r>
              <a:rPr lang="en-GB" sz="2600" dirty="0" smtClean="0">
                <a:solidFill>
                  <a:srgbClr val="163462"/>
                </a:solidFill>
              </a:rPr>
              <a:t>Having a maths degree on my CV will give me lots of career possibilities as I can apply all the skills I have learnt many different careers.</a:t>
            </a:r>
          </a:p>
          <a:p>
            <a:pPr marL="171450" indent="-171450" algn="l">
              <a:buFont typeface="Arial" panose="020B0604020202020204" pitchFamily="34" charset="0"/>
              <a:buChar char="•"/>
            </a:pPr>
            <a:endParaRPr lang="en-GB" sz="2600" dirty="0" smtClean="0"/>
          </a:p>
          <a:p>
            <a:pPr marL="171450" indent="-171450" algn="l">
              <a:buFont typeface="Arial" panose="020B0604020202020204" pitchFamily="34" charset="0"/>
              <a:buChar char="•"/>
            </a:pPr>
            <a:endParaRPr lang="en-GB" sz="2600" dirty="0"/>
          </a:p>
        </p:txBody>
      </p:sp>
      <p:sp>
        <p:nvSpPr>
          <p:cNvPr id="11" name="Rectangle 10"/>
          <p:cNvSpPr/>
          <p:nvPr/>
        </p:nvSpPr>
        <p:spPr>
          <a:xfrm>
            <a:off x="1174724" y="5344760"/>
            <a:ext cx="7408776" cy="892552"/>
          </a:xfrm>
          <a:prstGeom prst="rect">
            <a:avLst/>
          </a:prstGeom>
        </p:spPr>
        <p:txBody>
          <a:bodyPr wrap="square">
            <a:spAutoFit/>
          </a:bodyPr>
          <a:lstStyle/>
          <a:p>
            <a:pPr marL="457200" indent="-457200">
              <a:buFont typeface="Arial" panose="020B0604020202020204" pitchFamily="34" charset="0"/>
              <a:buChar char="•"/>
            </a:pPr>
            <a:r>
              <a:rPr lang="en-GB" sz="2600" dirty="0">
                <a:solidFill>
                  <a:srgbClr val="163462"/>
                </a:solidFill>
              </a:rPr>
              <a:t>I like the satisfaction of getting the right answer on a particularly difficult problem.</a:t>
            </a:r>
          </a:p>
        </p:txBody>
      </p:sp>
    </p:spTree>
    <p:extLst>
      <p:ext uri="{BB962C8B-B14F-4D97-AF65-F5344CB8AC3E}">
        <p14:creationId xmlns:p14="http://schemas.microsoft.com/office/powerpoint/2010/main" val="20819730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132711" y="1340768"/>
            <a:ext cx="5040560" cy="5328592"/>
          </a:xfrm>
        </p:spPr>
        <p:txBody>
          <a:bodyPr>
            <a:normAutofit lnSpcReduction="10000"/>
          </a:bodyPr>
          <a:lstStyle/>
          <a:p>
            <a:r>
              <a:rPr lang="en-GB" sz="2600" dirty="0">
                <a:solidFill>
                  <a:srgbClr val="163462"/>
                </a:solidFill>
              </a:rPr>
              <a:t>A-levels: Maths, </a:t>
            </a:r>
            <a:r>
              <a:rPr lang="en-GB" sz="2600" dirty="0" smtClean="0">
                <a:solidFill>
                  <a:srgbClr val="163462"/>
                </a:solidFill>
              </a:rPr>
              <a:t>Further Maths and Geography</a:t>
            </a:r>
          </a:p>
          <a:p>
            <a:r>
              <a:rPr lang="en-GB" sz="2600" dirty="0" smtClean="0">
                <a:solidFill>
                  <a:srgbClr val="163462"/>
                </a:solidFill>
              </a:rPr>
              <a:t>GGC3 – </a:t>
            </a:r>
            <a:r>
              <a:rPr lang="en-GB" sz="2600" dirty="0" err="1" smtClean="0">
                <a:solidFill>
                  <a:srgbClr val="163462"/>
                </a:solidFill>
              </a:rPr>
              <a:t>Mmath</a:t>
            </a:r>
            <a:r>
              <a:rPr lang="en-GB" sz="2600" dirty="0" smtClean="0">
                <a:solidFill>
                  <a:srgbClr val="163462"/>
                </a:solidFill>
              </a:rPr>
              <a:t> Hons Maths and Stats, 4 years</a:t>
            </a:r>
            <a:endParaRPr lang="en-GB" sz="2600" dirty="0">
              <a:solidFill>
                <a:srgbClr val="163462"/>
              </a:solidFill>
            </a:endParaRPr>
          </a:p>
          <a:p>
            <a:r>
              <a:rPr lang="en-GB" dirty="0" smtClean="0">
                <a:solidFill>
                  <a:srgbClr val="163462"/>
                </a:solidFill>
              </a:rPr>
              <a:t>I’m doing  a summer internship in Assurance with EY – hoping for a grad job offer!</a:t>
            </a:r>
          </a:p>
          <a:p>
            <a:r>
              <a:rPr lang="en-GB" dirty="0" smtClean="0">
                <a:solidFill>
                  <a:srgbClr val="163462"/>
                </a:solidFill>
              </a:rPr>
              <a:t>I decided to do maths as I find solving problems with certain answers extremely satisfying and it is such a broad subject that is relevant to almost any future career I choose.</a:t>
            </a:r>
          </a:p>
          <a:p>
            <a:endParaRPr lang="en-GB" dirty="0"/>
          </a:p>
        </p:txBody>
      </p:sp>
      <p:sp>
        <p:nvSpPr>
          <p:cNvPr id="9" name="Title 2"/>
          <p:cNvSpPr txBox="1">
            <a:spLocks/>
          </p:cNvSpPr>
          <p:nvPr/>
        </p:nvSpPr>
        <p:spPr>
          <a:xfrm>
            <a:off x="132788" y="110655"/>
            <a:ext cx="6527444"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rgbClr val="CC0000"/>
                </a:solidFill>
                <a:latin typeface="Arial" pitchFamily="34" charset="0"/>
                <a:ea typeface="+mj-ea"/>
                <a:cs typeface="Arial" pitchFamily="34" charset="0"/>
              </a:defRPr>
            </a:lvl1pPr>
          </a:lstStyle>
          <a:p>
            <a:r>
              <a:rPr lang="en-GB" dirty="0" smtClean="0">
                <a:solidFill>
                  <a:srgbClr val="C60C30"/>
                </a:solidFill>
                <a:latin typeface="+mj-lt"/>
              </a:rPr>
              <a:t>Christy Wharton – </a:t>
            </a:r>
            <a:r>
              <a:rPr lang="en-GB" dirty="0">
                <a:solidFill>
                  <a:srgbClr val="C60C30"/>
                </a:solidFill>
                <a:latin typeface="+mj-lt"/>
              </a:rPr>
              <a:t>Stage </a:t>
            </a:r>
            <a:r>
              <a:rPr lang="en-GB" dirty="0" smtClean="0">
                <a:solidFill>
                  <a:srgbClr val="C60C30"/>
                </a:solidFill>
                <a:latin typeface="+mj-lt"/>
              </a:rPr>
              <a:t>3</a:t>
            </a:r>
            <a:endParaRPr lang="en-GB" dirty="0">
              <a:solidFill>
                <a:srgbClr val="C60C30"/>
              </a:solidFill>
              <a:latin typeface="+mj-lt"/>
            </a:endParaRPr>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2788" y="1340768"/>
            <a:ext cx="3957850" cy="4525963"/>
          </a:xfrm>
        </p:spPr>
      </p:pic>
    </p:spTree>
    <p:extLst>
      <p:ext uri="{BB962C8B-B14F-4D97-AF65-F5344CB8AC3E}">
        <p14:creationId xmlns:p14="http://schemas.microsoft.com/office/powerpoint/2010/main" val="338931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4" y="116632"/>
            <a:ext cx="6203032" cy="1143000"/>
          </a:xfrm>
        </p:spPr>
        <p:txBody>
          <a:bodyPr>
            <a:normAutofit/>
          </a:bodyPr>
          <a:lstStyle/>
          <a:p>
            <a:r>
              <a:rPr lang="en-GB" sz="4300" dirty="0" smtClean="0">
                <a:solidFill>
                  <a:srgbClr val="C60C30"/>
                </a:solidFill>
              </a:rPr>
              <a:t>Christy Wharton – Stage 3</a:t>
            </a:r>
            <a:endParaRPr lang="en-GB" sz="4300" dirty="0">
              <a:solidFill>
                <a:srgbClr val="C60C30"/>
              </a:solidFill>
            </a:endParaRPr>
          </a:p>
        </p:txBody>
      </p:sp>
      <p:sp>
        <p:nvSpPr>
          <p:cNvPr id="4" name="Content Placeholder 3"/>
          <p:cNvSpPr>
            <a:spLocks noGrp="1"/>
          </p:cNvSpPr>
          <p:nvPr>
            <p:ph sz="half" idx="2"/>
          </p:nvPr>
        </p:nvSpPr>
        <p:spPr>
          <a:xfrm>
            <a:off x="4283968" y="1344039"/>
            <a:ext cx="4860032" cy="5194873"/>
          </a:xfrm>
        </p:spPr>
        <p:txBody>
          <a:bodyPr>
            <a:normAutofit fontScale="92500" lnSpcReduction="20000"/>
          </a:bodyPr>
          <a:lstStyle/>
          <a:p>
            <a:r>
              <a:rPr lang="en-GB" dirty="0" smtClean="0">
                <a:solidFill>
                  <a:srgbClr val="163462"/>
                </a:solidFill>
              </a:rPr>
              <a:t>I knew I wanted to do maths from a very young age as I had an encouraging maths teacher in middle school who made me realise my potential and made maths a fun subject. </a:t>
            </a:r>
          </a:p>
          <a:p>
            <a:endParaRPr lang="en-GB" dirty="0">
              <a:solidFill>
                <a:srgbClr val="163462"/>
              </a:solidFill>
            </a:endParaRPr>
          </a:p>
          <a:p>
            <a:r>
              <a:rPr lang="en-GB" dirty="0" smtClean="0">
                <a:solidFill>
                  <a:srgbClr val="163462"/>
                </a:solidFill>
              </a:rPr>
              <a:t>There is a social side to maths too! </a:t>
            </a:r>
            <a:r>
              <a:rPr lang="en-GB" dirty="0" err="1" smtClean="0">
                <a:solidFill>
                  <a:srgbClr val="163462"/>
                </a:solidFill>
              </a:rPr>
              <a:t>Mathsoc</a:t>
            </a:r>
            <a:r>
              <a:rPr lang="en-GB" dirty="0" smtClean="0">
                <a:solidFill>
                  <a:srgbClr val="163462"/>
                </a:solidFill>
              </a:rPr>
              <a:t> is one of the most popular societies at Newcastle University, organising weekly socials, a yearly holiday and a Winter and Summer Ball every year.</a:t>
            </a:r>
          </a:p>
          <a:p>
            <a:endParaRPr lang="en-GB" dirty="0"/>
          </a:p>
        </p:txBody>
      </p:sp>
      <p:pic>
        <p:nvPicPr>
          <p:cNvPr id="6" name="Picture 5"/>
          <p:cNvPicPr>
            <a:picLocks noChangeAspect="1"/>
          </p:cNvPicPr>
          <p:nvPr/>
        </p:nvPicPr>
        <p:blipFill>
          <a:blip r:embed="rId2"/>
          <a:stretch>
            <a:fillRect/>
          </a:stretch>
        </p:blipFill>
        <p:spPr>
          <a:xfrm>
            <a:off x="179512" y="1344039"/>
            <a:ext cx="3956647" cy="4523624"/>
          </a:xfrm>
          <a:prstGeom prst="rect">
            <a:avLst/>
          </a:prstGeom>
        </p:spPr>
      </p:pic>
    </p:spTree>
    <p:extLst>
      <p:ext uri="{BB962C8B-B14F-4D97-AF65-F5344CB8AC3E}">
        <p14:creationId xmlns:p14="http://schemas.microsoft.com/office/powerpoint/2010/main" val="47481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solidFill>
                  <a:srgbClr val="C60C30"/>
                </a:solidFill>
              </a:rPr>
              <a:t/>
            </a:r>
            <a:br>
              <a:rPr lang="en-GB" sz="3600" dirty="0" smtClean="0">
                <a:solidFill>
                  <a:srgbClr val="C60C30"/>
                </a:solidFill>
              </a:rPr>
            </a:br>
            <a:r>
              <a:rPr lang="en-GB" sz="3600" dirty="0" smtClean="0">
                <a:solidFill>
                  <a:srgbClr val="C60C30"/>
                </a:solidFill>
              </a:rPr>
              <a:t>Charlie Livingstone </a:t>
            </a:r>
            <a:br>
              <a:rPr lang="en-GB" sz="3600" dirty="0" smtClean="0">
                <a:solidFill>
                  <a:srgbClr val="C60C30"/>
                </a:solidFill>
              </a:rPr>
            </a:br>
            <a:r>
              <a:rPr lang="en-GB" sz="3600" dirty="0" smtClean="0">
                <a:solidFill>
                  <a:srgbClr val="C60C30"/>
                </a:solidFill>
              </a:rPr>
              <a:t>Stage </a:t>
            </a:r>
            <a:r>
              <a:rPr lang="en-GB" sz="3600" dirty="0">
                <a:solidFill>
                  <a:srgbClr val="C60C30"/>
                </a:solidFill>
              </a:rPr>
              <a:t>2</a:t>
            </a:r>
            <a:br>
              <a:rPr lang="en-GB" sz="3600" dirty="0">
                <a:solidFill>
                  <a:srgbClr val="C60C30"/>
                </a:solidFill>
              </a:rPr>
            </a:br>
            <a:endParaRPr lang="en-GB" sz="3600" dirty="0"/>
          </a:p>
        </p:txBody>
      </p:sp>
      <p:sp>
        <p:nvSpPr>
          <p:cNvPr id="4" name="Content Placeholder 3"/>
          <p:cNvSpPr>
            <a:spLocks noGrp="1"/>
          </p:cNvSpPr>
          <p:nvPr>
            <p:ph sz="half" idx="2"/>
          </p:nvPr>
        </p:nvSpPr>
        <p:spPr/>
        <p:txBody>
          <a:bodyPr>
            <a:normAutofit fontScale="85000" lnSpcReduction="20000"/>
          </a:bodyPr>
          <a:lstStyle/>
          <a:p>
            <a:pPr marL="457200" indent="-457200"/>
            <a:r>
              <a:rPr lang="en-GB" dirty="0">
                <a:solidFill>
                  <a:srgbClr val="163462"/>
                </a:solidFill>
              </a:rPr>
              <a:t>A-levels: Maths, Further Maths, Physics and Engineering.</a:t>
            </a:r>
          </a:p>
          <a:p>
            <a:pPr marL="457200" indent="-457200"/>
            <a:r>
              <a:rPr lang="en-GB" dirty="0">
                <a:solidFill>
                  <a:srgbClr val="163462"/>
                </a:solidFill>
              </a:rPr>
              <a:t>GGC3 – MMath Hons Maths and Stats, 4 year course</a:t>
            </a:r>
            <a:r>
              <a:rPr lang="en-GB" sz="2600" dirty="0">
                <a:solidFill>
                  <a:srgbClr val="163462"/>
                </a:solidFill>
              </a:rPr>
              <a:t>.</a:t>
            </a:r>
          </a:p>
          <a:p>
            <a:pPr marL="457200" indent="-457200"/>
            <a:r>
              <a:rPr lang="en-GB" dirty="0">
                <a:solidFill>
                  <a:srgbClr val="163462"/>
                </a:solidFill>
              </a:rPr>
              <a:t>Just recently changed to the 4 years masters course as I’ve decided I wanted to do more maths.</a:t>
            </a:r>
          </a:p>
          <a:p>
            <a:pPr marL="457200" indent="-457200"/>
            <a:r>
              <a:rPr lang="en-GB" dirty="0">
                <a:solidFill>
                  <a:srgbClr val="163462"/>
                </a:solidFill>
              </a:rPr>
              <a:t>I have no idea what I want to do after university but definitely leaning more towards statistics.</a:t>
            </a:r>
            <a:endParaRPr lang="en-GB" sz="2600" dirty="0">
              <a:solidFill>
                <a:srgbClr val="163462"/>
              </a:solidFill>
            </a:endParaRPr>
          </a:p>
          <a:p>
            <a:endParaRPr lang="en-GB" dirty="0"/>
          </a:p>
        </p:txBody>
      </p:sp>
      <p:sp>
        <p:nvSpPr>
          <p:cNvPr id="5" name="Slide Number Placeholder 4"/>
          <p:cNvSpPr>
            <a:spLocks noGrp="1"/>
          </p:cNvSpPr>
          <p:nvPr>
            <p:ph type="sldNum" sz="quarter" idx="12"/>
          </p:nvPr>
        </p:nvSpPr>
        <p:spPr/>
        <p:txBody>
          <a:bodyPr/>
          <a:lstStyle/>
          <a:p>
            <a:fld id="{5BFB4E06-6ADD-4255-A377-60E16C773855}" type="slidenum">
              <a:rPr lang="en-GB" smtClean="0"/>
              <a:t>8</a:t>
            </a:fld>
            <a:endParaRPr lang="en-GB"/>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a:prstGeom prst="rect">
            <a:avLst/>
          </a:prstGeom>
        </p:spPr>
      </p:pic>
    </p:spTree>
    <p:extLst>
      <p:ext uri="{BB962C8B-B14F-4D97-AF65-F5344CB8AC3E}">
        <p14:creationId xmlns:p14="http://schemas.microsoft.com/office/powerpoint/2010/main" val="1885420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C60C30"/>
                </a:solidFill>
              </a:rPr>
              <a:t/>
            </a:r>
            <a:br>
              <a:rPr lang="en-GB" dirty="0" smtClean="0">
                <a:solidFill>
                  <a:srgbClr val="C60C30"/>
                </a:solidFill>
              </a:rPr>
            </a:br>
            <a:r>
              <a:rPr lang="en-GB" dirty="0" smtClean="0">
                <a:solidFill>
                  <a:srgbClr val="C60C30"/>
                </a:solidFill>
              </a:rPr>
              <a:t>Charlie </a:t>
            </a:r>
            <a:r>
              <a:rPr lang="en-GB" dirty="0">
                <a:solidFill>
                  <a:srgbClr val="C60C30"/>
                </a:solidFill>
              </a:rPr>
              <a:t>Livingstone </a:t>
            </a:r>
            <a:br>
              <a:rPr lang="en-GB" dirty="0">
                <a:solidFill>
                  <a:srgbClr val="C60C30"/>
                </a:solidFill>
              </a:rPr>
            </a:br>
            <a:r>
              <a:rPr lang="en-GB" dirty="0">
                <a:solidFill>
                  <a:srgbClr val="C60C30"/>
                </a:solidFill>
              </a:rPr>
              <a:t>Stage 2</a:t>
            </a:r>
            <a:br>
              <a:rPr lang="en-GB" dirty="0">
                <a:solidFill>
                  <a:srgbClr val="C60C30"/>
                </a:solidFill>
              </a:rPr>
            </a:br>
            <a:endParaRPr lang="en-GB" dirty="0"/>
          </a:p>
        </p:txBody>
      </p:sp>
      <p:sp>
        <p:nvSpPr>
          <p:cNvPr id="4" name="Content Placeholder 3"/>
          <p:cNvSpPr>
            <a:spLocks noGrp="1"/>
          </p:cNvSpPr>
          <p:nvPr>
            <p:ph sz="half" idx="2"/>
          </p:nvPr>
        </p:nvSpPr>
        <p:spPr/>
        <p:txBody>
          <a:bodyPr>
            <a:normAutofit fontScale="85000" lnSpcReduction="10000"/>
          </a:bodyPr>
          <a:lstStyle/>
          <a:p>
            <a:pPr marL="457200" indent="-457200"/>
            <a:r>
              <a:rPr lang="en-GB" dirty="0">
                <a:solidFill>
                  <a:srgbClr val="163462"/>
                </a:solidFill>
              </a:rPr>
              <a:t>Always been good at maths and its something I enjoy so I knew from a young age it was something I wanted to study further.</a:t>
            </a:r>
          </a:p>
          <a:p>
            <a:pPr marL="457200" indent="-457200"/>
            <a:r>
              <a:rPr lang="en-GB" dirty="0">
                <a:solidFill>
                  <a:srgbClr val="163462"/>
                </a:solidFill>
              </a:rPr>
              <a:t>Such a broad subject and really opens doors to lots of different jobs. </a:t>
            </a:r>
          </a:p>
          <a:p>
            <a:pPr marL="457200" indent="-457200"/>
            <a:r>
              <a:rPr lang="en-GB" dirty="0">
                <a:solidFill>
                  <a:srgbClr val="163462"/>
                </a:solidFill>
              </a:rPr>
              <a:t>Next year I’m studying for a semester at a Canadian university – opportunity to work and study abroad with the degree</a:t>
            </a:r>
          </a:p>
          <a:p>
            <a:endParaRPr lang="en-GB" dirty="0"/>
          </a:p>
        </p:txBody>
      </p:sp>
      <p:sp>
        <p:nvSpPr>
          <p:cNvPr id="5" name="Slide Number Placeholder 4"/>
          <p:cNvSpPr>
            <a:spLocks noGrp="1"/>
          </p:cNvSpPr>
          <p:nvPr>
            <p:ph type="sldNum" sz="quarter" idx="12"/>
          </p:nvPr>
        </p:nvSpPr>
        <p:spPr/>
        <p:txBody>
          <a:bodyPr/>
          <a:lstStyle/>
          <a:p>
            <a:fld id="{5BFB4E06-6ADD-4255-A377-60E16C773855}" type="slidenum">
              <a:rPr lang="en-GB" smtClean="0"/>
              <a:t>9</a:t>
            </a:fld>
            <a:endParaRPr lang="en-GB"/>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a:prstGeom prst="rect">
            <a:avLst/>
          </a:prstGeom>
        </p:spPr>
      </p:pic>
    </p:spTree>
    <p:extLst>
      <p:ext uri="{BB962C8B-B14F-4D97-AF65-F5344CB8AC3E}">
        <p14:creationId xmlns:p14="http://schemas.microsoft.com/office/powerpoint/2010/main" val="97740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DateApproved xmlns="b839386e-b7d7-4cb6-bf9c-419cde42c50a" xsi:nil="true"/>
    <DocumentOwner xmlns="b839386e-b7d7-4cb6-bf9c-419cde42c50a">
      <UserInfo>
        <DisplayName/>
        <AccountId xsi:nil="true"/>
        <AccountType/>
      </UserInfo>
    </DocumentOwner>
    <DocumentCategory xmlns="b839386e-b7d7-4cb6-bf9c-419cde42c50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0366AA4CF9D14D8F90CABC765054A3" ma:contentTypeVersion="10" ma:contentTypeDescription="Create a new document." ma:contentTypeScope="" ma:versionID="f76e6da49224a0a0feafda4b22801fd8">
  <xsd:schema xmlns:xsd="http://www.w3.org/2001/XMLSchema" xmlns:xs="http://www.w3.org/2001/XMLSchema" xmlns:p="http://schemas.microsoft.com/office/2006/metadata/properties" xmlns:ns1="http://schemas.microsoft.com/sharepoint/v3" xmlns:ns2="b839386e-b7d7-4cb6-bf9c-419cde42c50a" targetNamespace="http://schemas.microsoft.com/office/2006/metadata/properties" ma:root="true" ma:fieldsID="8b18bf02911582e9510b6273fe11ea16" ns1:_="" ns2:_="">
    <xsd:import namespace="http://schemas.microsoft.com/sharepoint/v3"/>
    <xsd:import namespace="b839386e-b7d7-4cb6-bf9c-419cde42c50a"/>
    <xsd:element name="properties">
      <xsd:complexType>
        <xsd:sequence>
          <xsd:element name="documentManagement">
            <xsd:complexType>
              <xsd:all>
                <xsd:element ref="ns1:PublishingStartDate" minOccurs="0"/>
                <xsd:element ref="ns1:PublishingExpirationDate" minOccurs="0"/>
                <xsd:element ref="ns2:DocumentCategory" minOccurs="0"/>
                <xsd:element ref="ns2:DocumentDateApproved" minOccurs="0"/>
                <xsd:element ref="ns2:Document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39386e-b7d7-4cb6-bf9c-419cde42c50a" elementFormDefault="qualified">
    <xsd:import namespace="http://schemas.microsoft.com/office/2006/documentManagement/types"/>
    <xsd:import namespace="http://schemas.microsoft.com/office/infopath/2007/PartnerControls"/>
    <xsd:element name="DocumentCategory" ma:index="10" nillable="true" ma:displayName="Document Category" ma:format="Dropdown" ma:internalName="DocumentCategory">
      <xsd:simpleType>
        <xsd:restriction base="dms:Choice">
          <xsd:enumeration value="Category #1"/>
          <xsd:enumeration value="Category #2"/>
          <xsd:enumeration value="Category #3"/>
        </xsd:restriction>
      </xsd:simpleType>
    </xsd:element>
    <xsd:element name="DocumentDateApproved" ma:index="11" nillable="true" ma:displayName="Date Approved" ma:format="DateOnly" ma:internalName="DocumentDateApproved">
      <xsd:simpleType>
        <xsd:restriction base="dms:DateTime"/>
      </xsd:simpleType>
    </xsd:element>
    <xsd:element name="DocumentOwner" ma:index="12" nillable="true" ma:displayName="Document Owner" ma:list="UserInfo" ma:SharePointGroup="0" ma:internalName="Docum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DCB9A4-7326-42B3-A842-775175D4B86A}">
  <ds:schemaRefs>
    <ds:schemaRef ds:uri="http://schemas.microsoft.com/office/2006/documentManagement/types"/>
    <ds:schemaRef ds:uri="http://purl.org/dc/elements/1.1/"/>
    <ds:schemaRef ds:uri="http://www.w3.org/XML/1998/namespace"/>
    <ds:schemaRef ds:uri="b839386e-b7d7-4cb6-bf9c-419cde42c50a"/>
    <ds:schemaRef ds:uri="http://schemas.microsoft.com/sharepoint/v3"/>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839AA07-26A4-4377-B75E-D0A63AFB2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839386e-b7d7-4cb6-bf9c-419cde42c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2CCDFA-1490-40D8-9DAA-895598F5FF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1144</TotalTime>
  <Words>1924</Words>
  <Application>Microsoft Office PowerPoint</Application>
  <PresentationFormat>On-screen Show (4:3)</PresentationFormat>
  <Paragraphs>388</Paragraphs>
  <Slides>34</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ＭＳ Ｐゴシック</vt:lpstr>
      <vt:lpstr>Arial</vt:lpstr>
      <vt:lpstr>Arial Bold</vt:lpstr>
      <vt:lpstr>Calibri</vt:lpstr>
      <vt:lpstr>Helvetica Light</vt:lpstr>
      <vt:lpstr>Wingdings</vt:lpstr>
      <vt:lpstr>Custom Design</vt:lpstr>
      <vt:lpstr>1_Office Theme</vt:lpstr>
      <vt:lpstr>1_Custom Design</vt:lpstr>
      <vt:lpstr>Why choose a Mathematics, Statistics or Physics degree?</vt:lpstr>
      <vt:lpstr>PowerPoint Presentation</vt:lpstr>
      <vt:lpstr>PowerPoint Presentation</vt:lpstr>
      <vt:lpstr>PowerPoint Presentation</vt:lpstr>
      <vt:lpstr>PowerPoint Presentation</vt:lpstr>
      <vt:lpstr>PowerPoint Presentation</vt:lpstr>
      <vt:lpstr>Christy Wharton – Stage 3</vt:lpstr>
      <vt:lpstr> Charlie Livingstone  Stage 2 </vt:lpstr>
      <vt:lpstr> Charlie Livingstone  Stage 2 </vt:lpstr>
      <vt:lpstr>Amy Neild-Stage 3</vt:lpstr>
      <vt:lpstr>Amy Neild-Stage 3</vt:lpstr>
      <vt:lpstr>Key message!</vt:lpstr>
      <vt:lpstr>What are your options?</vt:lpstr>
      <vt:lpstr>What are your options?</vt:lpstr>
      <vt:lpstr>Some University degrees where  A-level Mathematics is important</vt:lpstr>
      <vt:lpstr>What will you study in a Maths degree?</vt:lpstr>
      <vt:lpstr>1st Year</vt:lpstr>
      <vt:lpstr>2nd Year</vt:lpstr>
      <vt:lpstr>3rd Year</vt:lpstr>
      <vt:lpstr>PowerPoint Presentation</vt:lpstr>
      <vt:lpstr>BSc Physics programme</vt:lpstr>
      <vt:lpstr>BSc Physics programme:  3rd year</vt:lpstr>
      <vt:lpstr>Other Physics programmes</vt:lpstr>
      <vt:lpstr>Where are Maths, Stats &amp; Physics used?</vt:lpstr>
      <vt:lpstr>Job Opportunities</vt:lpstr>
      <vt:lpstr>But more importantly.....</vt:lpstr>
      <vt:lpstr>Maths Admissions at Newcastle</vt:lpstr>
      <vt:lpstr>Physics Admissions at Newcastle</vt:lpstr>
      <vt:lpstr>Admissions at Newcastle University</vt:lpstr>
      <vt:lpstr>Personal statements</vt:lpstr>
      <vt:lpstr>Personal statements  (Maths &amp; Stats)</vt:lpstr>
      <vt:lpstr>Making a good impression </vt:lpstr>
      <vt:lpstr>Things to consider </vt:lpstr>
      <vt:lpstr>Summary</vt:lpstr>
    </vt:vector>
  </TitlesOfParts>
  <Company>Newcastle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Pickard</dc:creator>
  <cp:lastModifiedBy>Phil Ansell</cp:lastModifiedBy>
  <cp:revision>101</cp:revision>
  <cp:lastPrinted>2014-02-06T10:14:02Z</cp:lastPrinted>
  <dcterms:created xsi:type="dcterms:W3CDTF">2014-02-06T08:38:00Z</dcterms:created>
  <dcterms:modified xsi:type="dcterms:W3CDTF">2018-06-11T10:24:20Z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0x0101004C0366AA4CF9D14D8F90CABC765054A3</vt:lpwstr>
  </property>
  <property fmtid="{D5CDD505-2E9C-101B-9397-08002B2CF9AE}" pid="3" name="Order">
    <vt:r8>19600</vt:r8>
  </property>
</Properties>
</file>