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F48"/>
    <a:srgbClr val="6083CB"/>
    <a:srgbClr val="0F89CF"/>
    <a:srgbClr val="00257E"/>
    <a:srgbClr val="00467E"/>
    <a:srgbClr val="6FC5F5"/>
    <a:srgbClr val="477CFF"/>
    <a:srgbClr val="000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8B4F0-EDB5-4831-86E1-43E8D43C221C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C8FFD-1005-448B-8FA6-EE9521639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2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952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98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7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9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05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88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5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8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6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6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2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8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0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1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0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3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3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5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pects.ac.uk/systems_analyst_job_description.htm" TargetMode="External"/><Relationship Id="rId5" Type="http://schemas.openxmlformats.org/officeDocument/2006/relationships/hyperlink" Target="http://www.realgap.co.uk/" TargetMode="External"/><Relationship Id="rId4" Type="http://schemas.openxmlformats.org/officeDocument/2006/relationships/hyperlink" Target="http://www.ncl.ac.uk/maths/study/postgraduate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pects.ac.uk/actuary_job_description.htm" TargetMode="External"/><Relationship Id="rId5" Type="http://schemas.openxmlformats.org/officeDocument/2006/relationships/hyperlink" Target="http://www.prospects.ac.uk/systems_analyst_job_description.htm" TargetMode="External"/><Relationship Id="rId4" Type="http://schemas.openxmlformats.org/officeDocument/2006/relationships/hyperlink" Target="http://www.realgap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pects.ac.uk/systems_analyst_job_description.htm" TargetMode="External"/><Relationship Id="rId5" Type="http://schemas.openxmlformats.org/officeDocument/2006/relationships/hyperlink" Target="http://www.realgap.co.uk/" TargetMode="External"/><Relationship Id="rId4" Type="http://schemas.openxmlformats.org/officeDocument/2006/relationships/hyperlink" Target="http://www.ncl.ac.uk/maths/study/postgraduat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l.ac.uk/caree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jobsearchtech.about.com/od/historyoftechindustry/g/Cryptography.htm" TargetMode="External"/><Relationship Id="rId13" Type="http://schemas.openxmlformats.org/officeDocument/2006/relationships/hyperlink" Target="http://www.prospects.ac.uk/statistician_job_description.htm" TargetMode="External"/><Relationship Id="rId18" Type="http://schemas.openxmlformats.org/officeDocument/2006/relationships/hyperlink" Target="http://www.indeed.com/q-Sport-Betting-jobs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realgap.co.uk/" TargetMode="External"/><Relationship Id="rId12" Type="http://schemas.openxmlformats.org/officeDocument/2006/relationships/hyperlink" Target="http://www.prospects.ac.uk/air_traffic_controller_job_description.htm" TargetMode="External"/><Relationship Id="rId17" Type="http://schemas.openxmlformats.org/officeDocument/2006/relationships/hyperlink" Target="http://www.prospects.ac.uk/management_consultant_entry_requirements.htm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nationalcareersservice.direct.gov.uk/advice/planning/jobprofiles/Pages/softwaredeveloper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spects.ac.uk/games_developer_job_description.htm" TargetMode="External"/><Relationship Id="rId11" Type="http://schemas.openxmlformats.org/officeDocument/2006/relationships/hyperlink" Target="http://www.prospects.ac.uk/corporate_investment_banker_job_description.htm" TargetMode="External"/><Relationship Id="rId5" Type="http://schemas.openxmlformats.org/officeDocument/2006/relationships/hyperlink" Target="http://www.prospects.ac.uk/chartered_accountant_job_description.htm" TargetMode="External"/><Relationship Id="rId15" Type="http://schemas.openxmlformats.org/officeDocument/2006/relationships/hyperlink" Target="http://www.prospects.ac.uk/systems_analyst_job_description.htm" TargetMode="External"/><Relationship Id="rId10" Type="http://schemas.openxmlformats.org/officeDocument/2006/relationships/hyperlink" Target="http://www.prospects.ac.uk/intelligence_analyst_job_description.htm" TargetMode="External"/><Relationship Id="rId19" Type="http://schemas.openxmlformats.org/officeDocument/2006/relationships/hyperlink" Target="http://www.prospects.ac.uk/graduate_job_search_results.htm?criteria.typeOfJob=172" TargetMode="External"/><Relationship Id="rId4" Type="http://schemas.openxmlformats.org/officeDocument/2006/relationships/hyperlink" Target="http://www.ncl.ac.uk/maths/study/postgraduate/" TargetMode="External"/><Relationship Id="rId9" Type="http://schemas.openxmlformats.org/officeDocument/2006/relationships/hyperlink" Target="http://www.prospects.ac.uk/teaching_education_sector.htm" TargetMode="External"/><Relationship Id="rId14" Type="http://schemas.openxmlformats.org/officeDocument/2006/relationships/hyperlink" Target="http://www.prospects.ac.uk/actuary_job_description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http://nusufreshers.co.uk/cocktai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pects.ac.uk/systems_analyst_job_description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lgap.co.uk/" TargetMode="External"/><Relationship Id="rId5" Type="http://schemas.openxmlformats.org/officeDocument/2006/relationships/hyperlink" Target="http://www.ncl.ac.uk/maths/study/postgraduate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\\tower3\home18\nmb891\Downloads\2205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"/>
            <a:ext cx="91701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77723" y="526230"/>
            <a:ext cx="5733637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Careers</a:t>
            </a:r>
            <a:endParaRPr lang="en-GB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7722" y="1518558"/>
            <a:ext cx="5733637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Ryan Marr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59" y="224351"/>
            <a:ext cx="1512168" cy="5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My Advice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36759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36" name="Rounded Rectangle 35">
            <a:hlinkClick r:id="rId4"/>
          </p:cNvPr>
          <p:cNvSpPr/>
          <p:nvPr/>
        </p:nvSpPr>
        <p:spPr>
          <a:xfrm>
            <a:off x="1403648" y="2132856"/>
            <a:ext cx="6336704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Start looking in good time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Consider preferred division of employment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7" name="Rounded Rectangle 36">
            <a:hlinkClick r:id="rId5"/>
          </p:cNvPr>
          <p:cNvSpPr/>
          <p:nvPr/>
        </p:nvSpPr>
        <p:spPr>
          <a:xfrm>
            <a:off x="1403648" y="3412988"/>
            <a:ext cx="6336704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Start applying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Take your time and make each one count!</a:t>
            </a:r>
          </a:p>
        </p:txBody>
      </p:sp>
      <p:sp>
        <p:nvSpPr>
          <p:cNvPr id="38" name="Rounded Rectangle 37">
            <a:hlinkClick r:id="rId6"/>
          </p:cNvPr>
          <p:cNvSpPr/>
          <p:nvPr/>
        </p:nvSpPr>
        <p:spPr>
          <a:xfrm>
            <a:off x="1403648" y="4693120"/>
            <a:ext cx="6336704" cy="936104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Practice and prepare for next stages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Careers service – mock interviews and psychometric tests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570394" y="2996952"/>
            <a:ext cx="3212" cy="443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96712" y="4277084"/>
            <a:ext cx="3212" cy="443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15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Think Outside The Box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5" name="Rounded Rectangle 24">
            <a:hlinkClick r:id="rId4"/>
          </p:cNvPr>
          <p:cNvSpPr/>
          <p:nvPr/>
        </p:nvSpPr>
        <p:spPr>
          <a:xfrm>
            <a:off x="779802" y="3956388"/>
            <a:ext cx="2369840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Lloyds Banking Group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Mid-markets Banking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Summer </a:t>
            </a:r>
            <a:r>
              <a:rPr lang="en-GB" b="1" dirty="0">
                <a:solidFill>
                  <a:schemeClr val="bg1"/>
                </a:solidFill>
              </a:rPr>
              <a:t>P</a:t>
            </a:r>
            <a:r>
              <a:rPr lang="en-GB" b="1" dirty="0" smtClean="0">
                <a:solidFill>
                  <a:schemeClr val="bg1"/>
                </a:solidFill>
              </a:rPr>
              <a:t>lacement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31" name="Rounded Rectangle 30">
            <a:hlinkClick r:id="rId5"/>
          </p:cNvPr>
          <p:cNvSpPr/>
          <p:nvPr/>
        </p:nvSpPr>
        <p:spPr>
          <a:xfrm>
            <a:off x="6036386" y="3956388"/>
            <a:ext cx="2369840" cy="864096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</a:rPr>
              <a:t>MagTec</a:t>
            </a:r>
            <a:r>
              <a:rPr lang="en-GB" b="1" dirty="0" smtClean="0">
                <a:solidFill>
                  <a:schemeClr val="bg1"/>
                </a:solidFill>
              </a:rPr>
              <a:t> Ltd.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Data analysis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8-week Intern</a:t>
            </a:r>
          </a:p>
        </p:txBody>
      </p:sp>
      <p:sp>
        <p:nvSpPr>
          <p:cNvPr id="32" name="Rounded Rectangle 31">
            <a:hlinkClick r:id="rId5"/>
          </p:cNvPr>
          <p:cNvSpPr/>
          <p:nvPr/>
        </p:nvSpPr>
        <p:spPr>
          <a:xfrm>
            <a:off x="3399783" y="3956388"/>
            <a:ext cx="2341861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KPMG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Transaction Services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Summer </a:t>
            </a:r>
            <a:r>
              <a:rPr lang="en-GB" b="1" dirty="0">
                <a:solidFill>
                  <a:schemeClr val="bg1"/>
                </a:solidFill>
              </a:rPr>
              <a:t>P</a:t>
            </a:r>
            <a:r>
              <a:rPr lang="en-GB" b="1" dirty="0" smtClean="0">
                <a:solidFill>
                  <a:schemeClr val="bg1"/>
                </a:solidFill>
              </a:rPr>
              <a:t>lacement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33" name="Rounded Rectangle 32">
            <a:hlinkClick r:id="rId6"/>
          </p:cNvPr>
          <p:cNvSpPr/>
          <p:nvPr/>
        </p:nvSpPr>
        <p:spPr>
          <a:xfrm>
            <a:off x="779802" y="5085184"/>
            <a:ext cx="2369840" cy="86409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Went to careers fairs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Rounded Rectangle 33">
            <a:hlinkClick r:id="rId6"/>
          </p:cNvPr>
          <p:cNvSpPr/>
          <p:nvPr/>
        </p:nvSpPr>
        <p:spPr>
          <a:xfrm>
            <a:off x="3371804" y="5085184"/>
            <a:ext cx="2369840" cy="86409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Took business cards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Rounded Rectangle 34">
            <a:hlinkClick r:id="rId6"/>
          </p:cNvPr>
          <p:cNvSpPr/>
          <p:nvPr/>
        </p:nvSpPr>
        <p:spPr>
          <a:xfrm>
            <a:off x="6036386" y="5085184"/>
            <a:ext cx="2369840" cy="86409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Expanded my network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312" r="1083" b="26653"/>
          <a:stretch/>
        </p:blipFill>
        <p:spPr>
          <a:xfrm>
            <a:off x="779802" y="1466029"/>
            <a:ext cx="3737993" cy="22686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939"/>
          <a:stretch/>
        </p:blipFill>
        <p:spPr>
          <a:xfrm>
            <a:off x="4949841" y="1466030"/>
            <a:ext cx="3456385" cy="22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Graduate Profiles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764958" y="1443533"/>
            <a:ext cx="1656184" cy="601560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Jess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850456" y="1443533"/>
            <a:ext cx="1656184" cy="601560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Kathryn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88024" y="5028930"/>
            <a:ext cx="3744416" cy="1640429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/>
                </a:solidFill>
              </a:rPr>
              <a:t>Graduated in 2012, MMath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Atomic Weapons Establishment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62000" y="5028930"/>
            <a:ext cx="3593976" cy="1640429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/>
                </a:solidFill>
              </a:rPr>
              <a:t>Graduated in 2013, BSc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Technology Graduate at Sky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281085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2550">
            <a:solidFill>
              <a:schemeClr val="bg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286231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2550">
            <a:solidFill>
              <a:schemeClr val="bg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47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Graduate Profiles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40682" y="1372962"/>
            <a:ext cx="1656184" cy="601560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Will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15802" y="5057481"/>
            <a:ext cx="3305944" cy="1368152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/>
                </a:solidFill>
              </a:rPr>
              <a:t>Graduated in 2015, BSc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Statistical Analyst, </a:t>
            </a:r>
            <a:r>
              <a:rPr lang="en-GB" sz="2000" dirty="0" err="1" smtClean="0">
                <a:solidFill>
                  <a:schemeClr val="bg1"/>
                </a:solidFill>
              </a:rPr>
              <a:t>Servelec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234851"/>
            <a:ext cx="2562301" cy="2562301"/>
          </a:xfrm>
          <a:prstGeom prst="rect">
            <a:avLst/>
          </a:prstGeom>
          <a:solidFill>
            <a:srgbClr val="FFFFFF">
              <a:shade val="85000"/>
            </a:srgbClr>
          </a:solidFill>
          <a:ln w="82550">
            <a:solidFill>
              <a:schemeClr val="bg1"/>
            </a:solidFill>
            <a:miter lim="800000"/>
          </a:ln>
          <a:effectLst>
            <a:outerShdw blurRad="50038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 contourW="6350">
            <a:bevelT w="50800" h="16510"/>
            <a:contourClr>
              <a:schemeClr val="bg1"/>
            </a:contourClr>
          </a:sp3d>
        </p:spPr>
      </p:pic>
      <p:sp>
        <p:nvSpPr>
          <p:cNvPr id="29" name="Rounded Rectangle 28"/>
          <p:cNvSpPr/>
          <p:nvPr/>
        </p:nvSpPr>
        <p:spPr>
          <a:xfrm>
            <a:off x="5817146" y="1386318"/>
            <a:ext cx="1656184" cy="601560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Gary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92266" y="5070837"/>
            <a:ext cx="3305944" cy="1368152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bg1"/>
                </a:solidFill>
              </a:rPr>
              <a:t>Graduated in 2011, </a:t>
            </a:r>
            <a:r>
              <a:rPr lang="en-GB" sz="2000" dirty="0" err="1" smtClean="0">
                <a:solidFill>
                  <a:schemeClr val="bg1"/>
                </a:solidFill>
              </a:rPr>
              <a:t>MMath</a:t>
            </a: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Sports Trader, </a:t>
            </a:r>
            <a:r>
              <a:rPr lang="en-GB" sz="2000" dirty="0" err="1" smtClean="0">
                <a:solidFill>
                  <a:schemeClr val="bg1"/>
                </a:solidFill>
              </a:rPr>
              <a:t>Bodog</a:t>
            </a:r>
            <a:r>
              <a:rPr lang="en-GB" sz="2000" dirty="0" smtClean="0">
                <a:solidFill>
                  <a:schemeClr val="bg1"/>
                </a:solidFill>
              </a:rPr>
              <a:t> Europe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5732" t="10100" r="10015" b="29001"/>
          <a:stretch/>
        </p:blipFill>
        <p:spPr>
          <a:xfrm>
            <a:off x="5338455" y="2227885"/>
            <a:ext cx="2613565" cy="2569267"/>
          </a:xfrm>
          <a:prstGeom prst="rect">
            <a:avLst/>
          </a:prstGeom>
          <a:solidFill>
            <a:srgbClr val="FFFFFF">
              <a:shade val="85000"/>
            </a:srgbClr>
          </a:solidFill>
          <a:ln w="82550">
            <a:solidFill>
              <a:schemeClr val="bg1"/>
            </a:solidFill>
            <a:miter lim="800000"/>
          </a:ln>
          <a:effectLst>
            <a:outerShdw blurRad="50038" algn="ctr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 contourW="6350">
            <a:bevelT w="50800" h="16510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405710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Summary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16" name="Rounded Rectangle 15">
            <a:hlinkClick r:id="rId4"/>
          </p:cNvPr>
          <p:cNvSpPr/>
          <p:nvPr/>
        </p:nvSpPr>
        <p:spPr>
          <a:xfrm>
            <a:off x="1403648" y="2132856"/>
            <a:ext cx="6336704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Maths &amp; Stats opens many doors!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hlinkClick r:id="rId5"/>
          </p:cNvPr>
          <p:cNvSpPr/>
          <p:nvPr/>
        </p:nvSpPr>
        <p:spPr>
          <a:xfrm>
            <a:off x="1403648" y="3412988"/>
            <a:ext cx="6336704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NCL ensures the best chance for future employment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hlinkClick r:id="rId6"/>
          </p:cNvPr>
          <p:cNvSpPr/>
          <p:nvPr/>
        </p:nvSpPr>
        <p:spPr>
          <a:xfrm>
            <a:off x="1403648" y="4693120"/>
            <a:ext cx="6336704" cy="936104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@</a:t>
            </a:r>
            <a:r>
              <a:rPr lang="en-GB" sz="2000" b="1" dirty="0" err="1" smtClean="0">
                <a:solidFill>
                  <a:schemeClr val="bg1"/>
                </a:solidFill>
              </a:rPr>
              <a:t>NCLMathsStats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4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6390" y="-3877451"/>
            <a:ext cx="1171222" cy="9143999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1766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Facts and Figures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7" y="428186"/>
            <a:ext cx="1728192" cy="567983"/>
          </a:xfrm>
          <a:prstGeom prst="rect">
            <a:avLst/>
          </a:prstGeom>
        </p:spPr>
      </p:pic>
      <p:pic>
        <p:nvPicPr>
          <p:cNvPr id="24" name="Picture 2" descr="http://www.bismillahlogistics.com/images/j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33256"/>
            <a:ext cx="2575569" cy="2575570"/>
          </a:xfrm>
          <a:prstGeom prst="rect">
            <a:avLst/>
          </a:prstGeom>
          <a:noFill/>
          <a:ln w="8255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424456" y="5544839"/>
            <a:ext cx="3307901" cy="1026242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95% of NCL students go into graduate employment or future study within first six months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37917" y="5544839"/>
            <a:ext cx="3101598" cy="1026242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13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in the world for </a:t>
            </a:r>
            <a:r>
              <a:rPr lang="en-GB" dirty="0">
                <a:solidFill>
                  <a:schemeClr val="bg1"/>
                </a:solidFill>
              </a:rPr>
              <a:t>our careers advice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out of 163 </a:t>
            </a:r>
            <a:r>
              <a:rPr lang="en-GB" dirty="0" smtClean="0">
                <a:solidFill>
                  <a:schemeClr val="bg1"/>
                </a:solidFill>
              </a:rPr>
              <a:t>institutions.</a:t>
            </a:r>
          </a:p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(</a:t>
            </a:r>
            <a:r>
              <a:rPr lang="en-GB" sz="1000" dirty="0">
                <a:solidFill>
                  <a:schemeClr val="bg1"/>
                </a:solidFill>
              </a:rPr>
              <a:t>International Student Barometer 2012)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5965" y="4130733"/>
            <a:ext cx="2279810" cy="1011995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1</a:t>
            </a:r>
            <a:r>
              <a:rPr lang="en-GB" baseline="30000" dirty="0" smtClean="0">
                <a:solidFill>
                  <a:schemeClr val="bg1"/>
                </a:solidFill>
              </a:rPr>
              <a:t>st</a:t>
            </a:r>
            <a:r>
              <a:rPr lang="en-GB" dirty="0" smtClean="0">
                <a:solidFill>
                  <a:schemeClr val="bg1"/>
                </a:solidFill>
              </a:rPr>
              <a:t> in the UK for Quality of Social Life</a:t>
            </a:r>
          </a:p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Lloyds Bank Survey 2014 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01640" y="1561156"/>
            <a:ext cx="2682280" cy="2115852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are one of the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Top 20 ‘</a:t>
            </a:r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ost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argeted</a:t>
            </a:r>
            <a:r>
              <a:rPr lang="en-GB" dirty="0">
                <a:solidFill>
                  <a:schemeClr val="bg1"/>
                </a:solidFill>
              </a:rPr>
              <a:t>’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universities by the UK’s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leading employers</a:t>
            </a:r>
          </a:p>
          <a:p>
            <a:pPr algn="ctr"/>
            <a:r>
              <a:rPr lang="en-GB" sz="1000" dirty="0">
                <a:solidFill>
                  <a:schemeClr val="bg1"/>
                </a:solidFill>
              </a:rPr>
              <a:t>(The Graduate Market Report 2012–13)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029211" y="4143284"/>
            <a:ext cx="2447886" cy="1011995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in the UK for Quality of Student Life</a:t>
            </a:r>
          </a:p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Lloyds Bank Survey 2014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05030" y="2094468"/>
            <a:ext cx="2271426" cy="1011995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6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in the UK for Student Satisfaction</a:t>
            </a:r>
          </a:p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Lloyds Bank Survey 2014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80533" y="4130733"/>
            <a:ext cx="2895923" cy="1011995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Top 1% of world universities</a:t>
            </a:r>
          </a:p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QS World University Rankings 2014/2015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19872" y="2001078"/>
            <a:ext cx="2764883" cy="1195740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3</a:t>
            </a:r>
            <a:r>
              <a:rPr lang="en-GB" baseline="30000" dirty="0" smtClean="0">
                <a:solidFill>
                  <a:schemeClr val="bg1"/>
                </a:solidFill>
              </a:rPr>
              <a:t>rd</a:t>
            </a:r>
            <a:r>
              <a:rPr lang="en-GB" dirty="0" smtClean="0">
                <a:solidFill>
                  <a:schemeClr val="bg1"/>
                </a:solidFill>
              </a:rPr>
              <a:t> in the UK for quality of staff and lecturers</a:t>
            </a:r>
          </a:p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Times Higher Education Student Experience Survey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Careers Service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22899" y="1676667"/>
            <a:ext cx="1800200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Career Advice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56037" y="1676667"/>
            <a:ext cx="1800200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Drop in CV checks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7365" y="4217280"/>
            <a:ext cx="1791267" cy="887117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Rise-up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4730" y="2931564"/>
            <a:ext cx="1800200" cy="887117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Support after Graduation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25305" y="2931564"/>
            <a:ext cx="1791267" cy="86409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Careers Workshop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25304" y="4228790"/>
            <a:ext cx="1791267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Vacancies Online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15782" y="5464057"/>
            <a:ext cx="18002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Time Out Advice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32107" y="5464057"/>
            <a:ext cx="1791267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Great Employer Links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68797" y="1676667"/>
            <a:ext cx="1816511" cy="864096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Mock Assessments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3663" y="5464057"/>
            <a:ext cx="1791267" cy="86409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Further Advice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925305" y="1699688"/>
            <a:ext cx="1800200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Recruitment Fairs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956896" y="5464057"/>
            <a:ext cx="1791267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Newcastle Work Experience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388621" y="2540763"/>
            <a:ext cx="239119" cy="834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708377" y="2559922"/>
            <a:ext cx="539696" cy="815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0" idx="1"/>
          </p:cNvCxnSpPr>
          <p:nvPr/>
        </p:nvCxnSpPr>
        <p:spPr>
          <a:xfrm flipV="1">
            <a:off x="6544469" y="3363612"/>
            <a:ext cx="380836" cy="386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1" idx="1"/>
          </p:cNvCxnSpPr>
          <p:nvPr/>
        </p:nvCxnSpPr>
        <p:spPr>
          <a:xfrm>
            <a:off x="6544469" y="4037450"/>
            <a:ext cx="380835" cy="623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477330" y="4367868"/>
            <a:ext cx="479566" cy="1133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3" idx="0"/>
          </p:cNvCxnSpPr>
          <p:nvPr/>
        </p:nvCxnSpPr>
        <p:spPr>
          <a:xfrm>
            <a:off x="5315906" y="4404959"/>
            <a:ext cx="311835" cy="1059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556138" y="4389853"/>
            <a:ext cx="295782" cy="1028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285489" y="4367868"/>
            <a:ext cx="644884" cy="1133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323100" y="4149080"/>
            <a:ext cx="335316" cy="511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1"/>
          </p:cNvCxnSpPr>
          <p:nvPr/>
        </p:nvCxnSpPr>
        <p:spPr>
          <a:xfrm flipH="1" flipV="1">
            <a:off x="2304930" y="3401164"/>
            <a:ext cx="351107" cy="475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2301191" y="2457375"/>
            <a:ext cx="629182" cy="917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412444" y="2457375"/>
            <a:ext cx="544452" cy="9437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>
            <a:hlinkClick r:id="rId4"/>
          </p:cNvPr>
          <p:cNvSpPr/>
          <p:nvPr/>
        </p:nvSpPr>
        <p:spPr>
          <a:xfrm>
            <a:off x="2656037" y="3363612"/>
            <a:ext cx="3888432" cy="1026242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Multi-Award Winning Careers Service</a:t>
            </a:r>
          </a:p>
        </p:txBody>
      </p:sp>
    </p:spTree>
    <p:extLst>
      <p:ext uri="{BB962C8B-B14F-4D97-AF65-F5344CB8AC3E}">
        <p14:creationId xmlns:p14="http://schemas.microsoft.com/office/powerpoint/2010/main" val="41656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31" grpId="0" animBg="1"/>
      <p:bldP spid="32" grpId="0" animBg="1"/>
      <p:bldP spid="34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NCL+ Award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1" name="Rounded Rectangle 20"/>
          <p:cNvSpPr/>
          <p:nvPr/>
        </p:nvSpPr>
        <p:spPr>
          <a:xfrm>
            <a:off x="251520" y="1360078"/>
            <a:ext cx="1584176" cy="864096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Represent the University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79712" y="1365015"/>
            <a:ext cx="1584176" cy="864096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Clubs, Societies and Events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9912" y="1357134"/>
            <a:ext cx="1584176" cy="864096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Earn and Learn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0112" y="1336529"/>
            <a:ext cx="1584176" cy="864096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World and Media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80312" y="1344980"/>
            <a:ext cx="1584176" cy="864096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Volunteering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8939" y="4067363"/>
            <a:ext cx="1596751" cy="576064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Student Mentor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38940" y="3381239"/>
            <a:ext cx="1596751" cy="576064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Hall Rep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38941" y="2661159"/>
            <a:ext cx="1596751" cy="576064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Course Rep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8938" y="4749391"/>
            <a:ext cx="1596751" cy="576064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Student Ambassador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1520" y="5469471"/>
            <a:ext cx="1596751" cy="576064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Union Officer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009671" y="4749391"/>
            <a:ext cx="1596751" cy="576064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Student Society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009669" y="4067363"/>
            <a:ext cx="1596751" cy="576064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Rise up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009670" y="3381239"/>
            <a:ext cx="1596751" cy="576064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Events Crew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009671" y="2661159"/>
            <a:ext cx="1596751" cy="576064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Societies Officer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779912" y="2661159"/>
            <a:ext cx="1596751" cy="576064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CV Advisor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779912" y="3381239"/>
            <a:ext cx="1596751" cy="576064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Jobs OC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79912" y="4067363"/>
            <a:ext cx="1596751" cy="576064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Part-time Jobs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773624" y="4749391"/>
            <a:ext cx="1596751" cy="576064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Holiday 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73623" y="5469471"/>
            <a:ext cx="1596751" cy="576064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Student Ambassador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779912" y="6209010"/>
            <a:ext cx="1596751" cy="576064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Sports Centre Jobs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567537" y="2661159"/>
            <a:ext cx="1596751" cy="576064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Careering Ahead Blogger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67537" y="3381239"/>
            <a:ext cx="1596751" cy="576064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Language Learning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567537" y="4067363"/>
            <a:ext cx="1596751" cy="576064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Journalism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561249" y="4749391"/>
            <a:ext cx="1596751" cy="576064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Broadcaster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561248" y="5469471"/>
            <a:ext cx="1596751" cy="576064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Student Exchange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387119" y="2661159"/>
            <a:ext cx="1596751" cy="576064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Go Play Coach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387119" y="3381239"/>
            <a:ext cx="1596751" cy="576064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Passport to 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387119" y="4067363"/>
            <a:ext cx="1596751" cy="576064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Sports Volunteer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380831" y="4749391"/>
            <a:ext cx="1596751" cy="576064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Student Advice Centre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380830" y="5469471"/>
            <a:ext cx="1596751" cy="576064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Sustainability Volunteer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2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10" y="64678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Maths &amp; Stats Specific 					Advice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1" name="Rounded Rectangle 20"/>
          <p:cNvSpPr/>
          <p:nvPr/>
        </p:nvSpPr>
        <p:spPr>
          <a:xfrm>
            <a:off x="2771800" y="5301208"/>
            <a:ext cx="2294486" cy="648071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Careers Fairs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36096" y="4095482"/>
            <a:ext cx="2294486" cy="781082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Mathematical Skills and Career Development module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51520" y="1438083"/>
            <a:ext cx="3024336" cy="1121244"/>
            <a:chOff x="2386035" y="1268760"/>
            <a:chExt cx="4397901" cy="1129041"/>
          </a:xfrm>
          <a:solidFill>
            <a:srgbClr val="E52F48"/>
          </a:solidFill>
        </p:grpSpPr>
        <p:sp>
          <p:nvSpPr>
            <p:cNvPr id="27" name="Rounded Rectangle 26"/>
            <p:cNvSpPr/>
            <p:nvPr/>
          </p:nvSpPr>
          <p:spPr>
            <a:xfrm>
              <a:off x="2386035" y="1268760"/>
              <a:ext cx="4397901" cy="1095861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0837" y="1300695"/>
              <a:ext cx="4230541" cy="109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3600" dirty="0" smtClean="0">
                  <a:solidFill>
                    <a:schemeClr val="bg1"/>
                  </a:solidFill>
                </a:rPr>
                <a:t>Maths &amp; Stats Related Skills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6152513" y="5148649"/>
            <a:ext cx="2710657" cy="1430061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3600" dirty="0" smtClean="0">
                <a:solidFill>
                  <a:schemeClr val="bg1"/>
                </a:solidFill>
              </a:rPr>
              <a:t>Maths &amp; Stats Careers Help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65122" y="2690366"/>
            <a:ext cx="2302294" cy="667485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Presentation Skills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61554" y="1591645"/>
            <a:ext cx="2294486" cy="685270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Group work Experience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1520" y="3679834"/>
            <a:ext cx="2302294" cy="685270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Report Writing Experience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4" name="Picture 2" descr="http://www.mathscareers.org.uk/_db/_images/mmglog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11" y="1529159"/>
            <a:ext cx="1711285" cy="899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encrypted-tbn2.gstatic.com/images?q=tbn:ANd9GcRwRatdzUQGobrO3sLCBGas4TQkxw7OF5GBe6Kp0uerWn7xGyEsN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74862"/>
            <a:ext cx="1528967" cy="114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/>
          <p:nvPr/>
        </p:nvCxnSpPr>
        <p:spPr>
          <a:xfrm flipH="1">
            <a:off x="13648" y="2701049"/>
            <a:ext cx="9130353" cy="2662521"/>
          </a:xfrm>
          <a:prstGeom prst="line">
            <a:avLst/>
          </a:prstGeom>
          <a:ln w="6350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What Next?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73513" y="1711520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5" name="Rounded Rectangle 24">
            <a:hlinkClick r:id="rId4"/>
          </p:cNvPr>
          <p:cNvSpPr/>
          <p:nvPr/>
        </p:nvSpPr>
        <p:spPr>
          <a:xfrm>
            <a:off x="347181" y="1510413"/>
            <a:ext cx="1814117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Further Study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Rounded Rectangle 32">
            <a:hlinkClick r:id="rId5"/>
          </p:cNvPr>
          <p:cNvSpPr/>
          <p:nvPr/>
        </p:nvSpPr>
        <p:spPr>
          <a:xfrm>
            <a:off x="6841818" y="4102701"/>
            <a:ext cx="1814117" cy="86409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Accountant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Rounded Rectangle 34">
            <a:hlinkClick r:id="rId6"/>
          </p:cNvPr>
          <p:cNvSpPr/>
          <p:nvPr/>
        </p:nvSpPr>
        <p:spPr>
          <a:xfrm>
            <a:off x="4681577" y="2806557"/>
            <a:ext cx="1814117" cy="864096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Computer Game Designer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hlinkClick r:id="rId7"/>
          </p:cNvPr>
          <p:cNvSpPr/>
          <p:nvPr/>
        </p:nvSpPr>
        <p:spPr>
          <a:xfrm>
            <a:off x="347181" y="2806557"/>
            <a:ext cx="1814117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Time Out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Rounded Rectangle 36">
            <a:hlinkClick r:id="rId8"/>
          </p:cNvPr>
          <p:cNvSpPr/>
          <p:nvPr/>
        </p:nvSpPr>
        <p:spPr>
          <a:xfrm>
            <a:off x="347181" y="5398845"/>
            <a:ext cx="1814117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Cryptographer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Rounded Rectangle 37">
            <a:hlinkClick r:id="rId9"/>
          </p:cNvPr>
          <p:cNvSpPr/>
          <p:nvPr/>
        </p:nvSpPr>
        <p:spPr>
          <a:xfrm>
            <a:off x="347181" y="4102701"/>
            <a:ext cx="1814117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Teacher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Rounded Rectangle 38">
            <a:hlinkClick r:id="rId10"/>
          </p:cNvPr>
          <p:cNvSpPr/>
          <p:nvPr/>
        </p:nvSpPr>
        <p:spPr>
          <a:xfrm>
            <a:off x="2505030" y="1510413"/>
            <a:ext cx="1814117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Crime Analyst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ounded Rectangle 39">
            <a:hlinkClick r:id="rId11"/>
          </p:cNvPr>
          <p:cNvSpPr/>
          <p:nvPr/>
        </p:nvSpPr>
        <p:spPr>
          <a:xfrm>
            <a:off x="6841818" y="1510413"/>
            <a:ext cx="1814117" cy="86409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Investment Banker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Rounded Rectangle 40">
            <a:hlinkClick r:id="rId12"/>
          </p:cNvPr>
          <p:cNvSpPr/>
          <p:nvPr/>
        </p:nvSpPr>
        <p:spPr>
          <a:xfrm>
            <a:off x="2521338" y="5398845"/>
            <a:ext cx="1814117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Air Traffic Controller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Rounded Rectangle 41">
            <a:hlinkClick r:id="rId13"/>
          </p:cNvPr>
          <p:cNvSpPr/>
          <p:nvPr/>
        </p:nvSpPr>
        <p:spPr>
          <a:xfrm>
            <a:off x="2507422" y="2770355"/>
            <a:ext cx="1814117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Statistician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3" name="Rounded Rectangle 42">
            <a:hlinkClick r:id="rId14"/>
          </p:cNvPr>
          <p:cNvSpPr/>
          <p:nvPr/>
        </p:nvSpPr>
        <p:spPr>
          <a:xfrm>
            <a:off x="6841818" y="2806557"/>
            <a:ext cx="1814117" cy="86409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Actuary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9" name="Rounded Rectangle 48">
            <a:hlinkClick r:id="rId15"/>
          </p:cNvPr>
          <p:cNvSpPr/>
          <p:nvPr/>
        </p:nvSpPr>
        <p:spPr>
          <a:xfrm>
            <a:off x="4681577" y="5394221"/>
            <a:ext cx="1814117" cy="864096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Data Analyst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0" name="Rounded Rectangle 49">
            <a:hlinkClick r:id="rId16"/>
          </p:cNvPr>
          <p:cNvSpPr/>
          <p:nvPr/>
        </p:nvSpPr>
        <p:spPr>
          <a:xfrm>
            <a:off x="4681578" y="1510413"/>
            <a:ext cx="1814117" cy="864096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Software Developer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1" name="Rounded Rectangle 50">
            <a:hlinkClick r:id="rId17"/>
          </p:cNvPr>
          <p:cNvSpPr/>
          <p:nvPr/>
        </p:nvSpPr>
        <p:spPr>
          <a:xfrm>
            <a:off x="6841818" y="5398845"/>
            <a:ext cx="1814117" cy="86409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Consultant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2" name="Rounded Rectangle 51">
            <a:hlinkClick r:id="rId18"/>
          </p:cNvPr>
          <p:cNvSpPr/>
          <p:nvPr/>
        </p:nvSpPr>
        <p:spPr>
          <a:xfrm>
            <a:off x="2526979" y="4102701"/>
            <a:ext cx="1814117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Sports Betting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3" name="Rounded Rectangle 52">
            <a:hlinkClick r:id="rId19"/>
          </p:cNvPr>
          <p:cNvSpPr/>
          <p:nvPr/>
        </p:nvSpPr>
        <p:spPr>
          <a:xfrm>
            <a:off x="4681578" y="4102701"/>
            <a:ext cx="1814117" cy="864096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Engineer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0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Further Study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pic>
        <p:nvPicPr>
          <p:cNvPr id="22" name="Picture 2" descr="https://lh3.googleusercontent.com/MlsPxaNscjZpoxo2k12m4J761wCBrh-KnxxXWUclIaCYOtaeKfiBqaPmT_pYsgDnIO4dBWkgSfSCUMpxSyTlJjQOOPwd2Tgp7I4GmOm_qWltfGEXUU7msXxMdxmohtJrIfl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42" y="2413945"/>
            <a:ext cx="2880574" cy="115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www.findaphd.com/custadverts/4year/newcastle/images/neuro-head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9" y="2413945"/>
            <a:ext cx="3714601" cy="11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852839" y="3750907"/>
            <a:ext cx="3420380" cy="465630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4 Year PhD Programme – Systems Neuroscience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35555" y="3750907"/>
            <a:ext cx="3132348" cy="681654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4 Year Doctoral Training in Carbon Capture and  Storage, and Cleaner Fossil Energy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918" y="1676564"/>
            <a:ext cx="3708412" cy="442674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MSc or PhD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47523" y="1686011"/>
            <a:ext cx="3708412" cy="442674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Expertise in Interesting Subject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918" y="4583253"/>
            <a:ext cx="3708412" cy="442674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Funding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7523" y="4583253"/>
            <a:ext cx="3708412" cy="442674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Boost Career Prospects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Example Students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5748" y="2111152"/>
            <a:ext cx="3708412" cy="783193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Joint PhD in M&amp;S and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Civil Engineering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hlinkClick r:id="rId4"/>
          </p:cNvPr>
          <p:cNvSpPr/>
          <p:nvPr/>
        </p:nvSpPr>
        <p:spPr>
          <a:xfrm>
            <a:off x="286312" y="3130940"/>
            <a:ext cx="3737848" cy="473190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chemeClr val="bg1"/>
                </a:solidFill>
              </a:rPr>
              <a:t>Statistical analysis of road safety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35896" y="35453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093888" y="1946727"/>
            <a:ext cx="3708412" cy="1123712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EPSRC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Centre for Doctoral Training in Cloud Computing for Big 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Data</a:t>
            </a:r>
            <a:r>
              <a:rPr lang="en-GB" sz="2000" dirty="0" smtClean="0">
                <a:solidFill>
                  <a:schemeClr val="bg1"/>
                </a:solidFill>
              </a:rPr>
              <a:t> 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1" name="Rounded Rectangle 30">
            <a:hlinkClick r:id="rId4"/>
          </p:cNvPr>
          <p:cNvSpPr/>
          <p:nvPr/>
        </p:nvSpPr>
        <p:spPr>
          <a:xfrm>
            <a:off x="5076056" y="3294864"/>
            <a:ext cx="3724248" cy="47318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>
                <a:solidFill>
                  <a:schemeClr val="bg1"/>
                </a:solidFill>
              </a:rPr>
              <a:t>Only 12% of data recorded is </a:t>
            </a:r>
            <a:r>
              <a:rPr lang="en-GB" sz="1600" dirty="0" smtClean="0">
                <a:solidFill>
                  <a:schemeClr val="bg1"/>
                </a:solidFill>
              </a:rPr>
              <a:t>used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Rounded Rectangle 31">
            <a:hlinkClick r:id="rId4"/>
          </p:cNvPr>
          <p:cNvSpPr/>
          <p:nvPr/>
        </p:nvSpPr>
        <p:spPr>
          <a:xfrm>
            <a:off x="5076056" y="3992478"/>
            <a:ext cx="3724248" cy="603308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 smtClean="0">
                <a:solidFill>
                  <a:schemeClr val="bg1"/>
                </a:solidFill>
              </a:rPr>
              <a:t> Sites like </a:t>
            </a:r>
            <a:r>
              <a:rPr lang="en-GB" sz="1600" dirty="0">
                <a:solidFill>
                  <a:schemeClr val="bg1"/>
                </a:solidFill>
              </a:rPr>
              <a:t>F</a:t>
            </a:r>
            <a:r>
              <a:rPr lang="en-GB" sz="1600" dirty="0" smtClean="0">
                <a:solidFill>
                  <a:schemeClr val="bg1"/>
                </a:solidFill>
              </a:rPr>
              <a:t>acebook </a:t>
            </a:r>
            <a:r>
              <a:rPr lang="en-GB" sz="1600" dirty="0">
                <a:solidFill>
                  <a:schemeClr val="bg1"/>
                </a:solidFill>
              </a:rPr>
              <a:t>and Amazon use data to recommend to </a:t>
            </a:r>
            <a:r>
              <a:rPr lang="en-GB" sz="1600" dirty="0" smtClean="0">
                <a:solidFill>
                  <a:schemeClr val="bg1"/>
                </a:solidFill>
              </a:rPr>
              <a:t>users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3" name="Rounded Rectangle 32">
            <a:hlinkClick r:id="rId4"/>
          </p:cNvPr>
          <p:cNvSpPr/>
          <p:nvPr/>
        </p:nvSpPr>
        <p:spPr>
          <a:xfrm>
            <a:off x="286312" y="3860679"/>
            <a:ext cx="3737848" cy="60330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1600" dirty="0">
                <a:solidFill>
                  <a:schemeClr val="bg1"/>
                </a:solidFill>
              </a:rPr>
              <a:t>Working with a </a:t>
            </a:r>
            <a:r>
              <a:rPr lang="en-GB" sz="1600" dirty="0" smtClean="0">
                <a:solidFill>
                  <a:schemeClr val="bg1"/>
                </a:solidFill>
              </a:rPr>
              <a:t>large, </a:t>
            </a:r>
            <a:r>
              <a:rPr lang="en-GB" sz="1600" dirty="0">
                <a:solidFill>
                  <a:schemeClr val="bg1"/>
                </a:solidFill>
              </a:rPr>
              <a:t>multinational German company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5748" y="1369694"/>
            <a:ext cx="3708412" cy="442674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Joe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3888" y="1369694"/>
            <a:ext cx="3708412" cy="442674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j-lt"/>
              </a:rPr>
              <a:t>Jack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0" name="Picture 39" descr="http://www.creativespaceman.com/wp/wp-content/uploads/2013/02/newcastle-science-centr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r="15518"/>
          <a:stretch/>
        </p:blipFill>
        <p:spPr bwMode="auto">
          <a:xfrm>
            <a:off x="5570152" y="4842732"/>
            <a:ext cx="2755883" cy="169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7" y="4842733"/>
            <a:ext cx="2630309" cy="16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rId3"/>
          </p:cNvPr>
          <p:cNvSpPr/>
          <p:nvPr/>
        </p:nvSpPr>
        <p:spPr>
          <a:xfrm>
            <a:off x="838800" y="1590514"/>
            <a:ext cx="3514303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Summer Internship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rId3"/>
          </p:cNvPr>
          <p:cNvSpPr/>
          <p:nvPr/>
        </p:nvSpPr>
        <p:spPr>
          <a:xfrm>
            <a:off x="838799" y="2913533"/>
            <a:ext cx="3514304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4-10 week summer vacation work placement</a:t>
            </a:r>
          </a:p>
        </p:txBody>
      </p:sp>
      <p:sp>
        <p:nvSpPr>
          <p:cNvPr id="25" name="Rounded Rectangle 24">
            <a:hlinkClick r:id="rId3"/>
          </p:cNvPr>
          <p:cNvSpPr/>
          <p:nvPr/>
        </p:nvSpPr>
        <p:spPr>
          <a:xfrm>
            <a:off x="833044" y="4229093"/>
            <a:ext cx="3514304" cy="864096"/>
          </a:xfrm>
          <a:prstGeom prst="roundRect">
            <a:avLst/>
          </a:prstGeom>
          <a:solidFill>
            <a:srgbClr val="0046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May</a:t>
            </a:r>
            <a:r>
              <a:rPr lang="en-GB" dirty="0" smtClean="0">
                <a:solidFill>
                  <a:schemeClr val="bg1"/>
                </a:solidFill>
              </a:rPr>
              <a:t> lead to conditional offer of employment subject to graduation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83936" y="3809102"/>
            <a:ext cx="3212" cy="443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87148" y="2486083"/>
            <a:ext cx="3212" cy="443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80725" y="5108653"/>
            <a:ext cx="3211" cy="462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Employment Routes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17" name="Rounded Rectangle 16">
            <a:hlinkClick r:id="rId5"/>
          </p:cNvPr>
          <p:cNvSpPr/>
          <p:nvPr/>
        </p:nvSpPr>
        <p:spPr>
          <a:xfrm>
            <a:off x="5045675" y="1590514"/>
            <a:ext cx="3449960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Graduate Scheme or Job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hlinkClick r:id="rId6"/>
          </p:cNvPr>
          <p:cNvSpPr/>
          <p:nvPr/>
        </p:nvSpPr>
        <p:spPr>
          <a:xfrm>
            <a:off x="1403648" y="5570981"/>
            <a:ext cx="6336704" cy="864096"/>
          </a:xfrm>
          <a:prstGeom prst="roundRect">
            <a:avLst/>
          </a:prstGeom>
          <a:solidFill>
            <a:srgbClr val="E52F4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Employment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hlinkClick r:id="rId5"/>
          </p:cNvPr>
          <p:cNvSpPr/>
          <p:nvPr/>
        </p:nvSpPr>
        <p:spPr>
          <a:xfrm>
            <a:off x="5045675" y="3551288"/>
            <a:ext cx="3449960" cy="864096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Full-time work beginning September after graduation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endCxn id="21" idx="0"/>
          </p:cNvCxnSpPr>
          <p:nvPr/>
        </p:nvCxnSpPr>
        <p:spPr>
          <a:xfrm>
            <a:off x="6767443" y="2477755"/>
            <a:ext cx="3212" cy="1073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67443" y="4438529"/>
            <a:ext cx="0" cy="1144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7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528</Words>
  <Application>Microsoft Office PowerPoint</Application>
  <PresentationFormat>On-screen Show (4:3)</PresentationFormat>
  <Paragraphs>173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  Facts and Figures</vt:lpstr>
      <vt:lpstr>  Careers Service</vt:lpstr>
      <vt:lpstr>  NCL+ Award</vt:lpstr>
      <vt:lpstr>  Maths &amp; Stats Specific      Advice</vt:lpstr>
      <vt:lpstr>  What Next?</vt:lpstr>
      <vt:lpstr>  Further Study</vt:lpstr>
      <vt:lpstr>  Example Students</vt:lpstr>
      <vt:lpstr>  Employment Routes</vt:lpstr>
      <vt:lpstr>  My Advice</vt:lpstr>
      <vt:lpstr>  Think Outside The Box</vt:lpstr>
      <vt:lpstr>  Graduate Profiles</vt:lpstr>
      <vt:lpstr>  Graduate Profiles</vt:lpstr>
      <vt:lpstr> 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Cooper</dc:creator>
  <cp:lastModifiedBy>Kate Henderson</cp:lastModifiedBy>
  <cp:revision>29</cp:revision>
  <dcterms:created xsi:type="dcterms:W3CDTF">2016-02-06T18:41:07Z</dcterms:created>
  <dcterms:modified xsi:type="dcterms:W3CDTF">2016-11-18T13:25:32Z</dcterms:modified>
</cp:coreProperties>
</file>