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6.jpg" ContentType="image/jpe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3.jpg" ContentType="image/jpeg"/>
  <Override PartName="/ppt/media/image24.jpg" ContentType="image/jpeg"/>
  <Override PartName="/ppt/notesSlides/notesSlide8.xml" ContentType="application/vnd.openxmlformats-officedocument.presentationml.notesSlide+xml"/>
  <Override PartName="/ppt/media/image26.jp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F48"/>
    <a:srgbClr val="6083CB"/>
    <a:srgbClr val="0F89CF"/>
    <a:srgbClr val="00257E"/>
    <a:srgbClr val="00467E"/>
    <a:srgbClr val="6FC5F5"/>
    <a:srgbClr val="477CFF"/>
    <a:srgbClr val="000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8B4F0-EDB5-4831-86E1-43E8D43C221C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C8FFD-1005-448B-8FA6-EE9521639E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22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0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76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75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75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07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5339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44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3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2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00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0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14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71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76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1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2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8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0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46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41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0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83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37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03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346-211D-456B-BA66-1CC582BFD008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1E6C-4ECA-41FD-B53E-64CDE53F63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75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18" Type="http://schemas.openxmlformats.org/officeDocument/2006/relationships/hyperlink" Target="http://www.ncl.ac.uk/accommodation/students/accommodation/castleleazes/" TargetMode="External"/><Relationship Id="rId26" Type="http://schemas.openxmlformats.org/officeDocument/2006/relationships/image" Target="../media/image36.jpeg"/><Relationship Id="rId3" Type="http://schemas.openxmlformats.org/officeDocument/2006/relationships/image" Target="../media/image2.png"/><Relationship Id="rId21" Type="http://schemas.openxmlformats.org/officeDocument/2006/relationships/image" Target="../media/image32.jpeg"/><Relationship Id="rId7" Type="http://schemas.openxmlformats.org/officeDocument/2006/relationships/image" Target="../media/image6.jpeg"/><Relationship Id="rId12" Type="http://schemas.openxmlformats.org/officeDocument/2006/relationships/image" Target="../media/image5.png"/><Relationship Id="rId17" Type="http://schemas.openxmlformats.org/officeDocument/2006/relationships/image" Target="../media/image4.gif"/><Relationship Id="rId25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accommodation/students/accommodation/windsor/" TargetMode="External"/><Relationship Id="rId11" Type="http://schemas.openxmlformats.org/officeDocument/2006/relationships/hyperlink" Target="http://www.ncl.ac.uk/accommodation/students/accommodation/stmary/" TargetMode="External"/><Relationship Id="rId24" Type="http://schemas.openxmlformats.org/officeDocument/2006/relationships/image" Target="../media/image34.jpeg"/><Relationship Id="rId5" Type="http://schemas.openxmlformats.org/officeDocument/2006/relationships/hyperlink" Target="http://www.ncl.ac.uk/accommodation/students/accommodation/castlecourt/" TargetMode="External"/><Relationship Id="rId15" Type="http://schemas.openxmlformats.org/officeDocument/2006/relationships/image" Target="../media/image30.jpeg"/><Relationship Id="rId23" Type="http://schemas.openxmlformats.org/officeDocument/2006/relationships/image" Target="../media/image33.jpeg"/><Relationship Id="rId28" Type="http://schemas.openxmlformats.org/officeDocument/2006/relationships/image" Target="../media/image10.jpg"/><Relationship Id="rId10" Type="http://schemas.openxmlformats.org/officeDocument/2006/relationships/image" Target="../media/image29.jpeg"/><Relationship Id="rId19" Type="http://schemas.openxmlformats.org/officeDocument/2006/relationships/hyperlink" Target="http://www.ncl.ac.uk/accommodation/students/accommodation/centrallink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ncl.ac.uk/accommodation/students/accommodation/marris/" TargetMode="External"/><Relationship Id="rId14" Type="http://schemas.openxmlformats.org/officeDocument/2006/relationships/hyperlink" Target="http://www.ncl.ac.uk/accommodation/students/accommodation/victoriahall/" TargetMode="External"/><Relationship Id="rId22" Type="http://schemas.openxmlformats.org/officeDocument/2006/relationships/hyperlink" Target="http://www.ncl.ac.uk/accommodation/students/accommodation/richardsonroad/" TargetMode="External"/><Relationship Id="rId27" Type="http://schemas.openxmlformats.org/officeDocument/2006/relationships/hyperlink" Target="http://www.ncl.ac.uk/accommodation/students/accommodation/bowsden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18" Type="http://schemas.openxmlformats.org/officeDocument/2006/relationships/hyperlink" Target="http://www.ncl.ac.uk/accommodation/students/accommodation/castleleazes/" TargetMode="External"/><Relationship Id="rId26" Type="http://schemas.openxmlformats.org/officeDocument/2006/relationships/image" Target="../media/image36.jpeg"/><Relationship Id="rId3" Type="http://schemas.openxmlformats.org/officeDocument/2006/relationships/image" Target="../media/image2.png"/><Relationship Id="rId21" Type="http://schemas.openxmlformats.org/officeDocument/2006/relationships/image" Target="../media/image32.jpeg"/><Relationship Id="rId7" Type="http://schemas.openxmlformats.org/officeDocument/2006/relationships/image" Target="../media/image6.jpeg"/><Relationship Id="rId12" Type="http://schemas.openxmlformats.org/officeDocument/2006/relationships/image" Target="../media/image5.png"/><Relationship Id="rId17" Type="http://schemas.openxmlformats.org/officeDocument/2006/relationships/image" Target="../media/image4.gif"/><Relationship Id="rId25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accommodation/students/accommodation/windsor/" TargetMode="External"/><Relationship Id="rId11" Type="http://schemas.openxmlformats.org/officeDocument/2006/relationships/hyperlink" Target="http://www.ncl.ac.uk/accommodation/students/accommodation/stmary/" TargetMode="External"/><Relationship Id="rId24" Type="http://schemas.openxmlformats.org/officeDocument/2006/relationships/image" Target="../media/image34.jpeg"/><Relationship Id="rId5" Type="http://schemas.openxmlformats.org/officeDocument/2006/relationships/hyperlink" Target="http://www.ncl.ac.uk/accommodation/students/accommodation/castlecourt/" TargetMode="External"/><Relationship Id="rId15" Type="http://schemas.openxmlformats.org/officeDocument/2006/relationships/image" Target="../media/image30.jpeg"/><Relationship Id="rId23" Type="http://schemas.openxmlformats.org/officeDocument/2006/relationships/image" Target="../media/image33.jpeg"/><Relationship Id="rId28" Type="http://schemas.openxmlformats.org/officeDocument/2006/relationships/image" Target="../media/image10.jpg"/><Relationship Id="rId10" Type="http://schemas.openxmlformats.org/officeDocument/2006/relationships/image" Target="../media/image29.jpeg"/><Relationship Id="rId19" Type="http://schemas.openxmlformats.org/officeDocument/2006/relationships/hyperlink" Target="http://www.ncl.ac.uk/accommodation/students/accommodation/centrallink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ncl.ac.uk/accommodation/students/accommodation/marris/" TargetMode="External"/><Relationship Id="rId14" Type="http://schemas.openxmlformats.org/officeDocument/2006/relationships/hyperlink" Target="http://www.ncl.ac.uk/accommodation/students/accommodation/victoriahall/" TargetMode="External"/><Relationship Id="rId22" Type="http://schemas.openxmlformats.org/officeDocument/2006/relationships/hyperlink" Target="http://www.ncl.ac.uk/accommodation/students/accommodation/richardsonroad/" TargetMode="External"/><Relationship Id="rId27" Type="http://schemas.openxmlformats.org/officeDocument/2006/relationships/hyperlink" Target="http://www.ncl.ac.uk/accommodation/students/accommodation/bowsden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ac.uk/accommodation/students/accommodation/windsor/" TargetMode="External"/><Relationship Id="rId3" Type="http://schemas.openxmlformats.org/officeDocument/2006/relationships/image" Target="../media/image37.png"/><Relationship Id="rId7" Type="http://schemas.openxmlformats.org/officeDocument/2006/relationships/hyperlink" Target="http://www.ncl.ac.uk/accommodation/students/accommodation/victoriahal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accommodation/students/accommodation/centrallink/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://www.ncl.ac.uk/accommodation/students/accommodation/stmary/" TargetMode="External"/><Relationship Id="rId10" Type="http://schemas.openxmlformats.org/officeDocument/2006/relationships/hyperlink" Target="http://www.nexus.org.uk/metro" TargetMode="External"/><Relationship Id="rId4" Type="http://schemas.openxmlformats.org/officeDocument/2006/relationships/hyperlink" Target="http://www.ncl.ac.uk/undergraduate/" TargetMode="External"/><Relationship Id="rId9" Type="http://schemas.openxmlformats.org/officeDocument/2006/relationships/hyperlink" Target="http://www.ncl.ac.uk/accommodation/students/accommodation/bowsden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://www.roseworth.co.uk/" TargetMode="External"/><Relationship Id="rId18" Type="http://schemas.openxmlformats.org/officeDocument/2006/relationships/image" Target="../media/image46.png"/><Relationship Id="rId3" Type="http://schemas.openxmlformats.org/officeDocument/2006/relationships/image" Target="../media/image2.png"/><Relationship Id="rId21" Type="http://schemas.openxmlformats.org/officeDocument/2006/relationships/image" Target="../media/image48.jpeg"/><Relationship Id="rId7" Type="http://schemas.openxmlformats.org/officeDocument/2006/relationships/hyperlink" Target="http://www.patrobson.com/" TargetMode="External"/><Relationship Id="rId12" Type="http://schemas.openxmlformats.org/officeDocument/2006/relationships/image" Target="../media/image43.png"/><Relationship Id="rId17" Type="http://schemas.openxmlformats.org/officeDocument/2006/relationships/hyperlink" Target="http://www.waltonrobinson.com/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5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hyperlink" Target="http://www.letslivehere.co.uk/" TargetMode="External"/><Relationship Id="rId5" Type="http://schemas.openxmlformats.org/officeDocument/2006/relationships/hyperlink" Target="http://www.stud-lets.co.uk/" TargetMode="External"/><Relationship Id="rId15" Type="http://schemas.openxmlformats.org/officeDocument/2006/relationships/hyperlink" Target="http://www.acornproperties.co.uk/" TargetMode="External"/><Relationship Id="rId10" Type="http://schemas.openxmlformats.org/officeDocument/2006/relationships/image" Target="../media/image42.png"/><Relationship Id="rId19" Type="http://schemas.openxmlformats.org/officeDocument/2006/relationships/hyperlink" Target="http://www.portlandresidential.co.uk/" TargetMode="External"/><Relationship Id="rId4" Type="http://schemas.openxmlformats.org/officeDocument/2006/relationships/image" Target="../media/image39.png"/><Relationship Id="rId9" Type="http://schemas.openxmlformats.org/officeDocument/2006/relationships/hyperlink" Target="http://pro-lets.co.uk/" TargetMode="External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pital_Tongues" TargetMode="External"/><Relationship Id="rId3" Type="http://schemas.openxmlformats.org/officeDocument/2006/relationships/image" Target="../media/image49.png"/><Relationship Id="rId7" Type="http://schemas.openxmlformats.org/officeDocument/2006/relationships/hyperlink" Target="http://www.jesmond.org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eaton,_Newcastle" TargetMode="External"/><Relationship Id="rId5" Type="http://schemas.openxmlformats.org/officeDocument/2006/relationships/hyperlink" Target="http://en.wikipedia.org/wiki/Sandyford,_Newcastle_upon_Tyne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://en.wikipedia.org/wiki/Fenham" TargetMode="External"/><Relationship Id="rId9" Type="http://schemas.openxmlformats.org/officeDocument/2006/relationships/hyperlink" Target="http://www.ncl.ac.uk/undergraduate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:/www.ncl.ac.uk/accommodation/private/nustudenthomes/" TargetMode="External"/><Relationship Id="rId5" Type="http://schemas.openxmlformats.org/officeDocument/2006/relationships/hyperlink" Target="http://www.ncl.ac.uk/accommodation/private/nustudenthomes/barkerhouse/" TargetMode="External"/><Relationship Id="rId4" Type="http://schemas.openxmlformats.org/officeDocument/2006/relationships/hyperlink" Target="http://www.ncl.ac.uk/accommodation/about/contact.htm" TargetMode="External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accommodation/assets/documents/AccommodationOverview.pdf" TargetMode="External"/><Relationship Id="rId5" Type="http://schemas.openxmlformats.org/officeDocument/2006/relationships/hyperlink" Target=":/www.ncl.ac.uk/accommodation/private/nustudenthomes/" TargetMode="External"/><Relationship Id="rId4" Type="http://schemas.openxmlformats.org/officeDocument/2006/relationships/hyperlink" Target="http://www.ncl.ac.uk/accommodation/about/contact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:/www.ncl.ac.uk/accommodation/private/nustudenthom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usufreshers.co.uk/info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ac.uk/accommodation/students/accommodation/stmary/" TargetMode="External"/><Relationship Id="rId13" Type="http://schemas.openxmlformats.org/officeDocument/2006/relationships/hyperlink" Target="http://www.ncl.ac.uk/accommodation/students/accommodation/richardsonroad/" TargetMode="External"/><Relationship Id="rId18" Type="http://schemas.openxmlformats.org/officeDocument/2006/relationships/image" Target="../media/image10.jpg"/><Relationship Id="rId3" Type="http://schemas.openxmlformats.org/officeDocument/2006/relationships/hyperlink" Target="http://www.ncl.ac.uk/accommodation/students/accommodation/castlecourt/" TargetMode="External"/><Relationship Id="rId7" Type="http://schemas.openxmlformats.org/officeDocument/2006/relationships/image" Target="../media/image4.gif"/><Relationship Id="rId12" Type="http://schemas.openxmlformats.org/officeDocument/2006/relationships/image" Target="../media/image7.jpeg"/><Relationship Id="rId17" Type="http://schemas.openxmlformats.org/officeDocument/2006/relationships/hyperlink" Target="http://www.ncl.ac.uk/accommodation/students/accommodation/bowsden/" TargetMode="Externa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accommodation/students/accommodation/castleleazes/" TargetMode="External"/><Relationship Id="rId11" Type="http://schemas.openxmlformats.org/officeDocument/2006/relationships/image" Target="../media/image6.jpeg"/><Relationship Id="rId5" Type="http://schemas.openxmlformats.org/officeDocument/2006/relationships/hyperlink" Target="http://nusufreshers.co.uk/info/" TargetMode="External"/><Relationship Id="rId15" Type="http://schemas.openxmlformats.org/officeDocument/2006/relationships/hyperlink" Target="http://www.ncl.ac.uk/accommodation/students/accommodation/marris/" TargetMode="External"/><Relationship Id="rId10" Type="http://schemas.openxmlformats.org/officeDocument/2006/relationships/hyperlink" Target="http://www.ncl.ac.uk/accommodation/students/accommodation/windsor/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5.pn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l.ac.uk/accommodation/students/accommodation/richardsonroad/" TargetMode="External"/><Relationship Id="rId3" Type="http://schemas.openxmlformats.org/officeDocument/2006/relationships/hyperlink" Target="http://www.ncl.ac.uk/accommodation/students/accommodation/bowsden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accommodation/students/accommodation/victoriahall/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ncl.ac.uk/accommodation/students/accommodation/stmary/" TargetMode="External"/><Relationship Id="rId4" Type="http://schemas.openxmlformats.org/officeDocument/2006/relationships/hyperlink" Target="http://www.ncl.ac.uk/accommodation/students/accommodation/centrallink/" TargetMode="Externa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l.ac.uk/accommodation" TargetMode="Externa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.uk/url?sa=i&amp;source=images&amp;cd=&amp;cad=rja&amp;docid=Vjy5-theYAFWmM&amp;tbnid=L2QvhMXFp-JjxM&amp;ved=0CAgQjRw&amp;url=https://www.cmich.edu/ess/studentaffairs/SDS/Pages/Time-Management.aspx&amp;ei=FuToUo-WNoSqhAe7uIDYAw&amp;psig=AFQjCNGeZ57kCSbsN9QmXaWgmoho6w495w&amp;ust=1391080854976234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2" descr="\\tower3\home18\nmb891\Downloads\22058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"/>
            <a:ext cx="91701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77723" y="526230"/>
            <a:ext cx="5733637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Accommodation</a:t>
            </a:r>
            <a:endParaRPr lang="en-GB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7722" y="1518558"/>
            <a:ext cx="5733637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Emma Bradley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Amy Green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59" y="224351"/>
            <a:ext cx="1512168" cy="5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Comparing Price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661000" y="1357134"/>
            <a:ext cx="8064500" cy="720724"/>
            <a:chOff x="635070" y="1340669"/>
            <a:chExt cx="8065120" cy="721091"/>
          </a:xfrm>
          <a:gradFill flip="none" rotWithShape="1">
            <a:gsLst>
              <a:gs pos="0">
                <a:srgbClr val="F4AAB5"/>
              </a:gs>
              <a:gs pos="50000">
                <a:srgbClr val="ED6D7F"/>
              </a:gs>
              <a:gs pos="100000">
                <a:srgbClr val="E52F48"/>
              </a:gs>
            </a:gsLst>
            <a:lin ang="0" scaled="1"/>
            <a:tileRect/>
          </a:gradFill>
        </p:grpSpPr>
        <p:sp>
          <p:nvSpPr>
            <p:cNvPr id="19" name="Right Arrow 18"/>
            <p:cNvSpPr/>
            <p:nvPr/>
          </p:nvSpPr>
          <p:spPr>
            <a:xfrm>
              <a:off x="635070" y="1340669"/>
              <a:ext cx="8065120" cy="719503"/>
            </a:xfrm>
            <a:prstGeom prst="rightArrow">
              <a:avLst>
                <a:gd name="adj1" fmla="val 64268"/>
                <a:gd name="adj2" fmla="val 105644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Text Placeholder 39"/>
            <p:cNvSpPr txBox="1">
              <a:spLocks/>
            </p:cNvSpPr>
            <p:nvPr/>
          </p:nvSpPr>
          <p:spPr>
            <a:xfrm>
              <a:off x="706513" y="1556679"/>
              <a:ext cx="2879946" cy="360694"/>
            </a:xfrm>
            <a:prstGeom prst="rect">
              <a:avLst/>
            </a:prstGeom>
            <a:grpFill/>
          </p:spPr>
          <p:txBody>
            <a:bodyPr>
              <a:normAutofit fontScale="700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GB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Least Expensive- £</a:t>
              </a:r>
              <a:r>
                <a:rPr lang="en-GB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79 </a:t>
              </a:r>
              <a:r>
                <a:rPr lang="en-GB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p/w</a:t>
              </a:r>
            </a:p>
          </p:txBody>
        </p:sp>
        <p:sp>
          <p:nvSpPr>
            <p:cNvPr id="21" name="Text Placeholder 45"/>
            <p:cNvSpPr txBox="1">
              <a:spLocks/>
            </p:cNvSpPr>
            <p:nvPr/>
          </p:nvSpPr>
          <p:spPr>
            <a:xfrm>
              <a:off x="4954990" y="1485204"/>
              <a:ext cx="3311780" cy="576556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marL="342900" indent="-342900" algn="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GB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Most Expensive- </a:t>
              </a:r>
              <a:r>
                <a:rPr lang="en-GB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£128 p/w</a:t>
              </a:r>
              <a:endPara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05110" y="3759203"/>
            <a:ext cx="1337208" cy="1343747"/>
            <a:chOff x="1246794" y="2218997"/>
            <a:chExt cx="1276277" cy="1343747"/>
          </a:xfrm>
          <a:solidFill>
            <a:srgbClr val="0F89CF"/>
          </a:solidFill>
        </p:grpSpPr>
        <p:grpSp>
          <p:nvGrpSpPr>
            <p:cNvPr id="26" name="Group 67"/>
            <p:cNvGrpSpPr/>
            <p:nvPr/>
          </p:nvGrpSpPr>
          <p:grpSpPr>
            <a:xfrm>
              <a:off x="1331623" y="2321746"/>
              <a:ext cx="1152160" cy="1152160"/>
              <a:chOff x="3779890" y="1700760"/>
              <a:chExt cx="1584220" cy="1440210"/>
            </a:xfrm>
            <a:grp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Rectangle 32"/>
              <p:cNvSpPr/>
              <p:nvPr/>
            </p:nvSpPr>
            <p:spPr>
              <a:xfrm>
                <a:off x="3779890" y="1700760"/>
                <a:ext cx="1584220" cy="144021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4" name="Picture 2" descr="http://www.ncl.ac.uk/press.office/photo-library/assets/photos/CastleCourtOpening-3_00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59145" y="1774980"/>
                <a:ext cx="1425711" cy="933922"/>
              </a:xfrm>
              <a:prstGeom prst="rect">
                <a:avLst/>
              </a:prstGeom>
              <a:grpFill/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779938" y="2708822"/>
                <a:ext cx="1584122" cy="34881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chemeClr val="bg1"/>
                    </a:solidFill>
                  </a:rPr>
                  <a:t>Castle Court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246794" y="2218997"/>
              <a:ext cx="1276277" cy="1343747"/>
              <a:chOff x="1497753" y="200318"/>
              <a:chExt cx="2025503" cy="2019159"/>
            </a:xfrm>
            <a:grpFill/>
          </p:grpSpPr>
          <p:sp>
            <p:nvSpPr>
              <p:cNvPr id="28" name="Rounded Rectangle 27"/>
              <p:cNvSpPr/>
              <p:nvPr/>
            </p:nvSpPr>
            <p:spPr>
              <a:xfrm>
                <a:off x="1497753" y="200318"/>
                <a:ext cx="2025503" cy="2019159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pic>
            <p:nvPicPr>
              <p:cNvPr id="29" name="Picture 2" descr="http://www.ncl.ac.uk/press.office/photo-library/assets/photos/CastleCourtOpening-3_000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10558" y="273282"/>
                <a:ext cx="1837881" cy="144514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30" name="TextBox 29">
                <a:hlinkClick r:id="rId5"/>
              </p:cNvPr>
              <p:cNvSpPr txBox="1"/>
              <p:nvPr/>
            </p:nvSpPr>
            <p:spPr>
              <a:xfrm>
                <a:off x="1593250" y="1721224"/>
                <a:ext cx="1799889" cy="462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Castle Court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2235868" y="2166340"/>
            <a:ext cx="1466950" cy="1371262"/>
            <a:chOff x="4345908" y="2528038"/>
            <a:chExt cx="2151311" cy="2006061"/>
          </a:xfrm>
          <a:solidFill>
            <a:srgbClr val="6083CB"/>
          </a:solidFill>
        </p:grpSpPr>
        <p:grpSp>
          <p:nvGrpSpPr>
            <p:cNvPr id="50" name="Group 49"/>
            <p:cNvGrpSpPr/>
            <p:nvPr/>
          </p:nvGrpSpPr>
          <p:grpSpPr>
            <a:xfrm>
              <a:off x="4345908" y="2528038"/>
              <a:ext cx="2151311" cy="2006061"/>
              <a:chOff x="3818338" y="1954400"/>
              <a:chExt cx="2151311" cy="2006061"/>
            </a:xfrm>
            <a:grpFill/>
          </p:grpSpPr>
          <p:sp>
            <p:nvSpPr>
              <p:cNvPr id="52" name="Rounded Rectangle 51"/>
              <p:cNvSpPr/>
              <p:nvPr/>
            </p:nvSpPr>
            <p:spPr>
              <a:xfrm>
                <a:off x="3881244" y="1954400"/>
                <a:ext cx="2025503" cy="1991818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TextBox 52">
                <a:hlinkClick r:id="rId6"/>
              </p:cNvPr>
              <p:cNvSpPr txBox="1"/>
              <p:nvPr/>
            </p:nvSpPr>
            <p:spPr>
              <a:xfrm>
                <a:off x="3818338" y="3330103"/>
                <a:ext cx="2151311" cy="630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Windsor</a:t>
                </a:r>
                <a:r>
                  <a:rPr lang="en-GB" sz="2200" dirty="0">
                    <a:solidFill>
                      <a:schemeClr val="bg1"/>
                    </a:solidFill>
                  </a:rPr>
                  <a:t> </a:t>
                </a:r>
                <a:r>
                  <a:rPr lang="en-GB" sz="1400" dirty="0">
                    <a:solidFill>
                      <a:schemeClr val="bg1"/>
                    </a:solidFill>
                  </a:rPr>
                  <a:t>Terrace</a:t>
                </a:r>
              </a:p>
            </p:txBody>
          </p:sp>
        </p:grpSp>
        <p:pic>
          <p:nvPicPr>
            <p:cNvPr id="51" name="Picture 36" descr="Windor Terrcae Exterio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654" b="18106"/>
            <a:stretch>
              <a:fillRect/>
            </a:stretch>
          </p:blipFill>
          <p:spPr bwMode="auto">
            <a:xfrm>
              <a:off x="4501084" y="2614756"/>
              <a:ext cx="1840961" cy="139339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2254762" y="3690498"/>
            <a:ext cx="1473851" cy="1373678"/>
            <a:chOff x="6826344" y="3588717"/>
            <a:chExt cx="1472150" cy="1373678"/>
          </a:xfrm>
          <a:solidFill>
            <a:srgbClr val="00257E"/>
          </a:solidFill>
        </p:grpSpPr>
        <p:grpSp>
          <p:nvGrpSpPr>
            <p:cNvPr id="55" name="Group 69"/>
            <p:cNvGrpSpPr/>
            <p:nvPr/>
          </p:nvGrpSpPr>
          <p:grpSpPr>
            <a:xfrm>
              <a:off x="6935539" y="3699476"/>
              <a:ext cx="1152160" cy="1152160"/>
              <a:chOff x="3779890" y="3356980"/>
              <a:chExt cx="1584220" cy="1440210"/>
            </a:xfrm>
            <a:grp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Rectangle 60"/>
              <p:cNvSpPr/>
              <p:nvPr/>
            </p:nvSpPr>
            <p:spPr>
              <a:xfrm>
                <a:off x="3779890" y="3356980"/>
                <a:ext cx="1584220" cy="144021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779938" y="4365042"/>
                <a:ext cx="1584122" cy="34881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chemeClr val="bg1"/>
                    </a:solidFill>
                  </a:rPr>
                  <a:t>Marris House</a:t>
                </a:r>
              </a:p>
            </p:txBody>
          </p:sp>
          <p:pic>
            <p:nvPicPr>
              <p:cNvPr id="63" name="Picture 62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b="16403"/>
              <a:stretch>
                <a:fillRect/>
              </a:stretch>
            </p:blipFill>
            <p:spPr bwMode="auto">
              <a:xfrm>
                <a:off x="3851902" y="3429001"/>
                <a:ext cx="1440200" cy="9361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6826344" y="3588717"/>
              <a:ext cx="1472150" cy="1373678"/>
              <a:chOff x="4593413" y="2609420"/>
              <a:chExt cx="2119949" cy="1991818"/>
            </a:xfrm>
            <a:grpFill/>
          </p:grpSpPr>
          <p:grpSp>
            <p:nvGrpSpPr>
              <p:cNvPr id="57" name="Group 56"/>
              <p:cNvGrpSpPr/>
              <p:nvPr/>
            </p:nvGrpSpPr>
            <p:grpSpPr>
              <a:xfrm>
                <a:off x="4593413" y="2609420"/>
                <a:ext cx="2119949" cy="1991818"/>
                <a:chOff x="3581492" y="2609421"/>
                <a:chExt cx="2119949" cy="1991818"/>
              </a:xfrm>
              <a:grpFill/>
            </p:grpSpPr>
            <p:sp>
              <p:nvSpPr>
                <p:cNvPr id="59" name="Rounded Rectangle 58"/>
                <p:cNvSpPr/>
                <p:nvPr/>
              </p:nvSpPr>
              <p:spPr>
                <a:xfrm>
                  <a:off x="3596576" y="2609421"/>
                  <a:ext cx="2025503" cy="1991818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0" name="TextBox 59">
                  <a:hlinkClick r:id="rId9"/>
                </p:cNvPr>
                <p:cNvSpPr txBox="1"/>
                <p:nvPr/>
              </p:nvSpPr>
              <p:spPr bwMode="auto">
                <a:xfrm>
                  <a:off x="3581492" y="4154776"/>
                  <a:ext cx="2119949" cy="4462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 err="1">
                      <a:solidFill>
                        <a:schemeClr val="bg1"/>
                      </a:solidFill>
                    </a:rPr>
                    <a:t>Marris</a:t>
                  </a:r>
                  <a:r>
                    <a:rPr lang="en-GB" sz="1400" dirty="0">
                      <a:solidFill>
                        <a:schemeClr val="bg1"/>
                      </a:solidFill>
                    </a:rPr>
                    <a:t> House</a:t>
                  </a:r>
                </a:p>
              </p:txBody>
            </p:sp>
          </p:grpSp>
          <p:pic>
            <p:nvPicPr>
              <p:cNvPr id="58" name="Picture 38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b="16403"/>
              <a:stretch>
                <a:fillRect/>
              </a:stretch>
            </p:blipFill>
            <p:spPr bwMode="auto">
              <a:xfrm>
                <a:off x="4678653" y="2715629"/>
                <a:ext cx="1834522" cy="140806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554356" y="3618587"/>
            <a:ext cx="1534396" cy="1426004"/>
            <a:chOff x="6096259" y="5081827"/>
            <a:chExt cx="1534396" cy="1426004"/>
          </a:xfrm>
          <a:solidFill>
            <a:srgbClr val="6083CB"/>
          </a:solidFill>
        </p:grpSpPr>
        <p:grpSp>
          <p:nvGrpSpPr>
            <p:cNvPr id="65" name="Group 84"/>
            <p:cNvGrpSpPr>
              <a:grpSpLocks/>
            </p:cNvGrpSpPr>
            <p:nvPr/>
          </p:nvGrpSpPr>
          <p:grpSpPr bwMode="auto">
            <a:xfrm>
              <a:off x="6171521" y="5085842"/>
              <a:ext cx="1296987" cy="1220421"/>
              <a:chOff x="7010288" y="4551482"/>
              <a:chExt cx="1296179" cy="1219864"/>
            </a:xfrm>
            <a:grpFill/>
          </p:grpSpPr>
          <p:grpSp>
            <p:nvGrpSpPr>
              <p:cNvPr id="71" name="Group 62"/>
              <p:cNvGrpSpPr/>
              <p:nvPr/>
            </p:nvGrpSpPr>
            <p:grpSpPr>
              <a:xfrm>
                <a:off x="7010288" y="4619347"/>
                <a:ext cx="1296179" cy="1151999"/>
                <a:chOff x="3667040" y="5150981"/>
                <a:chExt cx="1782494" cy="1440210"/>
              </a:xfrm>
              <a:grpFill/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3779889" y="5150981"/>
                  <a:ext cx="1584220" cy="144021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3667040" y="5881045"/>
                  <a:ext cx="1782494" cy="34630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200" dirty="0">
                      <a:solidFill>
                        <a:schemeClr val="bg1"/>
                      </a:solidFill>
                    </a:rPr>
                    <a:t>St Marys College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2" name="Picture 3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22" b="23878"/>
              <a:stretch>
                <a:fillRect/>
              </a:stretch>
            </p:blipFill>
            <p:spPr bwMode="auto">
              <a:xfrm>
                <a:off x="7135202" y="4551482"/>
                <a:ext cx="1061135" cy="712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6096259" y="5081827"/>
              <a:ext cx="1534396" cy="1426004"/>
              <a:chOff x="2737798" y="4798370"/>
              <a:chExt cx="2166046" cy="2019159"/>
            </a:xfrm>
            <a:grpFill/>
          </p:grpSpPr>
          <p:grpSp>
            <p:nvGrpSpPr>
              <p:cNvPr id="67" name="Group 66"/>
              <p:cNvGrpSpPr/>
              <p:nvPr/>
            </p:nvGrpSpPr>
            <p:grpSpPr>
              <a:xfrm>
                <a:off x="2737798" y="4798370"/>
                <a:ext cx="2166046" cy="2019159"/>
                <a:chOff x="4122344" y="2247418"/>
                <a:chExt cx="2166046" cy="2019159"/>
              </a:xfrm>
              <a:grpFill/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4184763" y="2247418"/>
                  <a:ext cx="2025503" cy="2019159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TextBox 69">
                  <a:hlinkClick r:id="rId11"/>
                </p:cNvPr>
                <p:cNvSpPr txBox="1"/>
                <p:nvPr/>
              </p:nvSpPr>
              <p:spPr>
                <a:xfrm>
                  <a:off x="4122344" y="3792774"/>
                  <a:ext cx="2166046" cy="4357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>
                      <a:solidFill>
                        <a:schemeClr val="bg1"/>
                      </a:solidFill>
                    </a:rPr>
                    <a:t>St Marys College</a:t>
                  </a:r>
                </a:p>
              </p:txBody>
            </p:sp>
          </p:grpSp>
          <p:pic>
            <p:nvPicPr>
              <p:cNvPr id="68" name="Picture 37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22" b="23878"/>
              <a:stretch>
                <a:fillRect/>
              </a:stretch>
            </p:blipFill>
            <p:spPr bwMode="auto">
              <a:xfrm>
                <a:off x="2844042" y="4918968"/>
                <a:ext cx="1881126" cy="14068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5" name="Group 74"/>
          <p:cNvGrpSpPr/>
          <p:nvPr/>
        </p:nvGrpSpPr>
        <p:grpSpPr>
          <a:xfrm>
            <a:off x="4785325" y="2232294"/>
            <a:ext cx="1387485" cy="1348964"/>
            <a:chOff x="4752203" y="3947721"/>
            <a:chExt cx="1387485" cy="1348964"/>
          </a:xfrm>
          <a:solidFill>
            <a:srgbClr val="477CFF"/>
          </a:solidFill>
        </p:grpSpPr>
        <p:grpSp>
          <p:nvGrpSpPr>
            <p:cNvPr id="76" name="Group 62"/>
            <p:cNvGrpSpPr/>
            <p:nvPr/>
          </p:nvGrpSpPr>
          <p:grpSpPr>
            <a:xfrm>
              <a:off x="4851579" y="4060474"/>
              <a:ext cx="1224567" cy="1166601"/>
              <a:chOff x="3680047" y="5091559"/>
              <a:chExt cx="1684014" cy="1458464"/>
            </a:xfrm>
            <a:grp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1" name="Rectangle 80"/>
              <p:cNvSpPr/>
              <p:nvPr/>
            </p:nvSpPr>
            <p:spPr>
              <a:xfrm>
                <a:off x="3680047" y="5109813"/>
                <a:ext cx="1584220" cy="144021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3779938" y="6021359"/>
                <a:ext cx="1584123" cy="34881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chemeClr val="bg1"/>
                    </a:solidFill>
                  </a:rPr>
                  <a:t>Victoria Halls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3" name="Picture 39" descr="Artist Impression of Victoria Hall Exterior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t="6250" b="12500"/>
              <a:stretch>
                <a:fillRect/>
              </a:stretch>
            </p:blipFill>
            <p:spPr bwMode="auto">
              <a:xfrm>
                <a:off x="3848432" y="5091559"/>
                <a:ext cx="1447135" cy="9361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7" name="Group 76"/>
            <p:cNvGrpSpPr/>
            <p:nvPr/>
          </p:nvGrpSpPr>
          <p:grpSpPr>
            <a:xfrm>
              <a:off x="4752203" y="3947721"/>
              <a:ext cx="1387485" cy="1348964"/>
              <a:chOff x="4616249" y="788135"/>
              <a:chExt cx="2025502" cy="1991818"/>
            </a:xfrm>
            <a:grpFill/>
          </p:grpSpPr>
          <p:sp>
            <p:nvSpPr>
              <p:cNvPr id="78" name="Rounded Rectangle 77"/>
              <p:cNvSpPr/>
              <p:nvPr/>
            </p:nvSpPr>
            <p:spPr>
              <a:xfrm>
                <a:off x="4616249" y="788135"/>
                <a:ext cx="2025502" cy="1991818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hlinkClick r:id="rId14"/>
              </p:cNvPr>
              <p:cNvSpPr txBox="1"/>
              <p:nvPr/>
            </p:nvSpPr>
            <p:spPr>
              <a:xfrm>
                <a:off x="4700220" y="2314243"/>
                <a:ext cx="1849973" cy="4544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Victoria </a:t>
                </a:r>
                <a:r>
                  <a:rPr lang="en-GB" sz="1400" dirty="0" smtClean="0">
                    <a:solidFill>
                      <a:schemeClr val="bg1"/>
                    </a:solidFill>
                  </a:rPr>
                  <a:t>Halls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0" name="Picture 39" descr="Artist Impression of Victoria Hall Exterior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t="6250" b="12500"/>
              <a:stretch>
                <a:fillRect/>
              </a:stretch>
            </p:blipFill>
            <p:spPr bwMode="auto">
              <a:xfrm>
                <a:off x="4699020" y="862085"/>
                <a:ext cx="1849972" cy="1402853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84" name="Group 83"/>
          <p:cNvGrpSpPr/>
          <p:nvPr/>
        </p:nvGrpSpPr>
        <p:grpSpPr>
          <a:xfrm>
            <a:off x="4754246" y="5342209"/>
            <a:ext cx="1387485" cy="1340833"/>
            <a:chOff x="3066828" y="4968440"/>
            <a:chExt cx="1385656" cy="1340833"/>
          </a:xfrm>
          <a:solidFill>
            <a:srgbClr val="477CFF"/>
          </a:solidFill>
        </p:grpSpPr>
        <p:grpSp>
          <p:nvGrpSpPr>
            <p:cNvPr id="85" name="Group 84"/>
            <p:cNvGrpSpPr/>
            <p:nvPr/>
          </p:nvGrpSpPr>
          <p:grpSpPr>
            <a:xfrm>
              <a:off x="3179164" y="5043489"/>
              <a:ext cx="1176779" cy="1168530"/>
              <a:chOff x="3140821" y="4943712"/>
              <a:chExt cx="1294654" cy="1266367"/>
            </a:xfrm>
            <a:grpFill/>
          </p:grpSpPr>
          <p:sp>
            <p:nvSpPr>
              <p:cNvPr id="90" name="Rectangle 89"/>
              <p:cNvSpPr/>
              <p:nvPr/>
            </p:nvSpPr>
            <p:spPr bwMode="auto">
              <a:xfrm>
                <a:off x="3140821" y="4943712"/>
                <a:ext cx="1066675" cy="103252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1" name="Picture 2" descr="http://www.graham.co.uk/DatabaseImages/img_2071401_newc2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9693" y="5009682"/>
                <a:ext cx="1180290" cy="786500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92" name="TextBox 91"/>
              <p:cNvSpPr txBox="1"/>
              <p:nvPr/>
            </p:nvSpPr>
            <p:spPr>
              <a:xfrm>
                <a:off x="3217544" y="5876533"/>
                <a:ext cx="1217931" cy="33354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400" dirty="0" smtClean="0">
                    <a:solidFill>
                      <a:schemeClr val="bg1"/>
                    </a:solidFill>
                  </a:rPr>
                  <a:t>Park Terrace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066828" y="4968440"/>
              <a:ext cx="1385656" cy="1340833"/>
              <a:chOff x="6918254" y="2127701"/>
              <a:chExt cx="2022835" cy="1973072"/>
            </a:xfrm>
            <a:grpFill/>
          </p:grpSpPr>
          <p:sp>
            <p:nvSpPr>
              <p:cNvPr id="87" name="Rounded Rectangle 86"/>
              <p:cNvSpPr/>
              <p:nvPr/>
            </p:nvSpPr>
            <p:spPr>
              <a:xfrm>
                <a:off x="6918254" y="2127701"/>
                <a:ext cx="2022835" cy="1973072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7029239" y="3640609"/>
                <a:ext cx="1770910" cy="452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Park Terrace</a:t>
                </a:r>
              </a:p>
            </p:txBody>
          </p:sp>
          <p:pic>
            <p:nvPicPr>
              <p:cNvPr id="89" name="Picture 2" descr="http://www.graham.co.uk/DatabaseImages/img_2071401_newc2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0378" y="2238137"/>
                <a:ext cx="1821685" cy="1402009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</p:grpSp>
      </p:grpSp>
      <p:grpSp>
        <p:nvGrpSpPr>
          <p:cNvPr id="93" name="Group 92"/>
          <p:cNvGrpSpPr/>
          <p:nvPr/>
        </p:nvGrpSpPr>
        <p:grpSpPr>
          <a:xfrm>
            <a:off x="7125039" y="3739612"/>
            <a:ext cx="1406748" cy="1377110"/>
            <a:chOff x="2417766" y="3601793"/>
            <a:chExt cx="1406748" cy="1377110"/>
          </a:xfrm>
          <a:solidFill>
            <a:srgbClr val="6083CB"/>
          </a:solidFill>
        </p:grpSpPr>
        <p:grpSp>
          <p:nvGrpSpPr>
            <p:cNvPr id="94" name="Group 68"/>
            <p:cNvGrpSpPr/>
            <p:nvPr/>
          </p:nvGrpSpPr>
          <p:grpSpPr>
            <a:xfrm>
              <a:off x="2536123" y="3652472"/>
              <a:ext cx="1152160" cy="1152160"/>
              <a:chOff x="5580052" y="1700760"/>
              <a:chExt cx="1584308" cy="1440210"/>
            </a:xfrm>
            <a:grp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0" name="Rectangle 99"/>
              <p:cNvSpPr/>
              <p:nvPr/>
            </p:nvSpPr>
            <p:spPr>
              <a:xfrm>
                <a:off x="5580052" y="1700760"/>
                <a:ext cx="1584308" cy="144021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5580100" y="2708822"/>
                <a:ext cx="1584211" cy="34881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chemeClr val="bg1"/>
                    </a:solidFill>
                  </a:rPr>
                  <a:t>Castle Leazes</a:t>
                </a:r>
              </a:p>
            </p:txBody>
          </p:sp>
          <p:pic>
            <p:nvPicPr>
              <p:cNvPr id="102" name="Picture 5" descr="C:\Users\Matt\Desktop\Accomm\leazes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652149" y="1752607"/>
                <a:ext cx="1440200" cy="956293"/>
              </a:xfrm>
              <a:prstGeom prst="rect">
                <a:avLst/>
              </a:prstGeom>
              <a:grpFill/>
            </p:spPr>
          </p:pic>
        </p:grpSp>
        <p:grpSp>
          <p:nvGrpSpPr>
            <p:cNvPr id="95" name="Group 94"/>
            <p:cNvGrpSpPr/>
            <p:nvPr/>
          </p:nvGrpSpPr>
          <p:grpSpPr>
            <a:xfrm>
              <a:off x="2417766" y="3601793"/>
              <a:ext cx="1406748" cy="1377110"/>
              <a:chOff x="6456481" y="17087"/>
              <a:chExt cx="2025503" cy="2019159"/>
            </a:xfrm>
            <a:grpFill/>
          </p:grpSpPr>
          <p:grpSp>
            <p:nvGrpSpPr>
              <p:cNvPr id="96" name="Group 95"/>
              <p:cNvGrpSpPr/>
              <p:nvPr/>
            </p:nvGrpSpPr>
            <p:grpSpPr>
              <a:xfrm>
                <a:off x="6456481" y="17087"/>
                <a:ext cx="2025503" cy="2019159"/>
                <a:chOff x="4361356" y="485446"/>
                <a:chExt cx="2025503" cy="2019159"/>
              </a:xfrm>
              <a:grpFill/>
            </p:grpSpPr>
            <p:sp>
              <p:nvSpPr>
                <p:cNvPr id="98" name="Rounded Rectangle 97"/>
                <p:cNvSpPr/>
                <p:nvPr/>
              </p:nvSpPr>
              <p:spPr>
                <a:xfrm>
                  <a:off x="4361356" y="485446"/>
                  <a:ext cx="2025503" cy="2019159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99" name="Picture 5" descr="C:\Users\Matt\Desktop\Accomm\leazes.jpg">
                  <a:hlinkClick r:id="rId1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447024" y="576729"/>
                  <a:ext cx="1871314" cy="1426828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97" name="TextBox 96">
                <a:hlinkClick r:id="rId18"/>
              </p:cNvPr>
              <p:cNvSpPr txBox="1"/>
              <p:nvPr/>
            </p:nvSpPr>
            <p:spPr>
              <a:xfrm>
                <a:off x="6579287" y="1564063"/>
                <a:ext cx="1799890" cy="455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Castle Leazes</a:t>
                </a: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6335405" y="5335541"/>
            <a:ext cx="1397431" cy="1364222"/>
            <a:chOff x="4211960" y="2634842"/>
            <a:chExt cx="2025503" cy="2019159"/>
          </a:xfrm>
          <a:solidFill>
            <a:srgbClr val="0F89CF"/>
          </a:solidFill>
        </p:grpSpPr>
        <p:sp>
          <p:nvSpPr>
            <p:cNvPr id="104" name="Rounded Rectangle 103"/>
            <p:cNvSpPr/>
            <p:nvPr/>
          </p:nvSpPr>
          <p:spPr>
            <a:xfrm>
              <a:off x="4211960" y="2634842"/>
              <a:ext cx="2025503" cy="2019159"/>
            </a:xfrm>
            <a:prstGeom prst="roundRect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5" name="TextBox 53">
              <a:hlinkClick r:id="rId19"/>
            </p:cNvPr>
            <p:cNvSpPr txBox="1">
              <a:spLocks noChangeArrowheads="1"/>
            </p:cNvSpPr>
            <p:nvPr/>
          </p:nvSpPr>
          <p:spPr bwMode="auto">
            <a:xfrm>
              <a:off x="4412686" y="4197373"/>
              <a:ext cx="1689521" cy="456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400" dirty="0">
                  <a:solidFill>
                    <a:schemeClr val="bg1"/>
                  </a:solidFill>
                  <a:latin typeface="Calibri"/>
                </a:rPr>
                <a:t>Central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  <a:latin typeface="Calibri"/>
                </a:rPr>
                <a:t>Link</a:t>
              </a:r>
            </a:p>
          </p:txBody>
        </p:sp>
        <p:pic>
          <p:nvPicPr>
            <p:cNvPr id="106" name="Picture 16">
              <a:hlinkClick r:id="rId19"/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815" y="2717346"/>
              <a:ext cx="1897791" cy="144496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106"/>
          <p:cNvGrpSpPr/>
          <p:nvPr/>
        </p:nvGrpSpPr>
        <p:grpSpPr>
          <a:xfrm>
            <a:off x="6970774" y="2236007"/>
            <a:ext cx="1436011" cy="1348965"/>
            <a:chOff x="4357678" y="2512683"/>
            <a:chExt cx="1436011" cy="1348965"/>
          </a:xfrm>
          <a:solidFill>
            <a:srgbClr val="00467E"/>
          </a:solidFill>
        </p:grpSpPr>
        <p:grpSp>
          <p:nvGrpSpPr>
            <p:cNvPr id="108" name="Group 107"/>
            <p:cNvGrpSpPr/>
            <p:nvPr/>
          </p:nvGrpSpPr>
          <p:grpSpPr>
            <a:xfrm>
              <a:off x="4357678" y="2512683"/>
              <a:ext cx="1436011" cy="1348965"/>
              <a:chOff x="4357678" y="2521449"/>
              <a:chExt cx="1436011" cy="1348965"/>
            </a:xfrm>
            <a:grpFill/>
          </p:grpSpPr>
          <p:grpSp>
            <p:nvGrpSpPr>
              <p:cNvPr id="110" name="Group 79"/>
              <p:cNvGrpSpPr>
                <a:grpSpLocks/>
              </p:cNvGrpSpPr>
              <p:nvPr/>
            </p:nvGrpSpPr>
            <p:grpSpPr bwMode="auto">
              <a:xfrm>
                <a:off x="4435475" y="2617788"/>
                <a:ext cx="1152525" cy="1152525"/>
                <a:chOff x="5652150" y="3068950"/>
                <a:chExt cx="1152000" cy="1152000"/>
              </a:xfrm>
              <a:grpFill/>
            </p:grpSpPr>
            <p:grpSp>
              <p:nvGrpSpPr>
                <p:cNvPr id="114" name="Group 62"/>
                <p:cNvGrpSpPr/>
                <p:nvPr/>
              </p:nvGrpSpPr>
              <p:grpSpPr>
                <a:xfrm>
                  <a:off x="5652150" y="3068950"/>
                  <a:ext cx="1152000" cy="1152000"/>
                  <a:chOff x="3779890" y="5013211"/>
                  <a:chExt cx="1584220" cy="1440210"/>
                </a:xfrm>
                <a:grpFill/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3779890" y="5013211"/>
                    <a:ext cx="1584220" cy="144021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7" name="TextBox 116"/>
                  <p:cNvSpPr txBox="1"/>
                  <p:nvPr/>
                </p:nvSpPr>
                <p:spPr>
                  <a:xfrm>
                    <a:off x="3779938" y="5943505"/>
                    <a:ext cx="1584122" cy="346299"/>
                  </a:xfrm>
                  <a:prstGeom prst="rect">
                    <a:avLst/>
                  </a:prstGeom>
                  <a:grp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200" dirty="0">
                        <a:solidFill>
                          <a:schemeClr val="bg1"/>
                        </a:solidFill>
                      </a:rPr>
                      <a:t>Richardson Rd</a:t>
                    </a:r>
                    <a:endParaRPr lang="en-GB" sz="1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115" name="Picture 37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354" b="7143"/>
                <a:stretch>
                  <a:fillRect/>
                </a:stretch>
              </p:blipFill>
              <p:spPr bwMode="auto">
                <a:xfrm>
                  <a:off x="5715000" y="3118820"/>
                  <a:ext cx="1037685" cy="71711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11" name="Group 110"/>
              <p:cNvGrpSpPr/>
              <p:nvPr/>
            </p:nvGrpSpPr>
            <p:grpSpPr>
              <a:xfrm>
                <a:off x="4357678" y="2521449"/>
                <a:ext cx="1436011" cy="1348965"/>
                <a:chOff x="3051146" y="2600967"/>
                <a:chExt cx="2119949" cy="1991818"/>
              </a:xfrm>
              <a:grpFill/>
            </p:grpSpPr>
            <p:sp>
              <p:nvSpPr>
                <p:cNvPr id="112" name="Rounded Rectangle 111"/>
                <p:cNvSpPr/>
                <p:nvPr/>
              </p:nvSpPr>
              <p:spPr>
                <a:xfrm>
                  <a:off x="3071398" y="2600967"/>
                  <a:ext cx="2025503" cy="1991818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TextBox 112">
                  <a:hlinkClick r:id="rId22"/>
                </p:cNvPr>
                <p:cNvSpPr txBox="1"/>
                <p:nvPr/>
              </p:nvSpPr>
              <p:spPr bwMode="auto">
                <a:xfrm>
                  <a:off x="3051146" y="4125661"/>
                  <a:ext cx="2119949" cy="4544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 smtClean="0">
                      <a:solidFill>
                        <a:schemeClr val="bg1"/>
                      </a:solidFill>
                    </a:rPr>
                    <a:t>The View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09" name="Picture 108" descr="http://i1193.photobucket.com/albums/aa358/KenOHeed/Ken%20Album%2013%20from%2016%20March%202015/IMG_9465_zpsvtovpmfx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35" b="25903"/>
            <a:stretch/>
          </p:blipFill>
          <p:spPr bwMode="auto">
            <a:xfrm>
              <a:off x="4427984" y="2582764"/>
              <a:ext cx="1261617" cy="97332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118" name="Group 117"/>
          <p:cNvGrpSpPr/>
          <p:nvPr/>
        </p:nvGrpSpPr>
        <p:grpSpPr>
          <a:xfrm>
            <a:off x="1499781" y="5337563"/>
            <a:ext cx="1407918" cy="1364222"/>
            <a:chOff x="1881717" y="3711335"/>
            <a:chExt cx="1407918" cy="1364222"/>
          </a:xfrm>
          <a:solidFill>
            <a:srgbClr val="0F89CF"/>
          </a:solidFill>
        </p:grpSpPr>
        <p:grpSp>
          <p:nvGrpSpPr>
            <p:cNvPr id="119" name="Group 118"/>
            <p:cNvGrpSpPr/>
            <p:nvPr/>
          </p:nvGrpSpPr>
          <p:grpSpPr>
            <a:xfrm>
              <a:off x="1881717" y="3711335"/>
              <a:ext cx="1407918" cy="1364222"/>
              <a:chOff x="4211960" y="2634842"/>
              <a:chExt cx="2040703" cy="2019159"/>
            </a:xfrm>
            <a:grpFill/>
          </p:grpSpPr>
          <p:sp>
            <p:nvSpPr>
              <p:cNvPr id="121" name="Rounded Rectangle 120"/>
              <p:cNvSpPr/>
              <p:nvPr/>
            </p:nvSpPr>
            <p:spPr>
              <a:xfrm>
                <a:off x="4211960" y="2634842"/>
                <a:ext cx="2025503" cy="2019159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TextBox 53">
                <a:hlinkClick r:id="rId19"/>
              </p:cNvPr>
              <p:cNvSpPr txBox="1">
                <a:spLocks noChangeArrowheads="1"/>
              </p:cNvSpPr>
              <p:nvPr/>
            </p:nvSpPr>
            <p:spPr bwMode="auto">
              <a:xfrm>
                <a:off x="4238099" y="4197372"/>
                <a:ext cx="2014564" cy="455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sz="1400" dirty="0" smtClean="0">
                    <a:solidFill>
                      <a:schemeClr val="bg1"/>
                    </a:solidFill>
                    <a:latin typeface="Calibri"/>
                  </a:rPr>
                  <a:t>Henderson Hall</a:t>
                </a:r>
                <a:endParaRPr lang="en-GB" sz="14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pic>
          <p:nvPicPr>
            <p:cNvPr id="120" name="Picture 2" descr="https://c1.staticflickr.com/3/2113/2043943629_883d5fffd2_b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6"/>
            <a:stretch/>
          </p:blipFill>
          <p:spPr bwMode="auto">
            <a:xfrm>
              <a:off x="1964856" y="3798954"/>
              <a:ext cx="1256628" cy="9048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123" name="Group 122"/>
          <p:cNvGrpSpPr/>
          <p:nvPr/>
        </p:nvGrpSpPr>
        <p:grpSpPr>
          <a:xfrm>
            <a:off x="5469097" y="3741328"/>
            <a:ext cx="1473851" cy="1373678"/>
            <a:chOff x="4856503" y="5106529"/>
            <a:chExt cx="1473851" cy="1373678"/>
          </a:xfrm>
          <a:solidFill>
            <a:srgbClr val="00257E"/>
          </a:solidFill>
        </p:grpSpPr>
        <p:grpSp>
          <p:nvGrpSpPr>
            <p:cNvPr id="124" name="Group 123"/>
            <p:cNvGrpSpPr/>
            <p:nvPr/>
          </p:nvGrpSpPr>
          <p:grpSpPr>
            <a:xfrm>
              <a:off x="4856503" y="5106529"/>
              <a:ext cx="1473851" cy="1373678"/>
              <a:chOff x="6826344" y="3588717"/>
              <a:chExt cx="1472150" cy="1373678"/>
            </a:xfrm>
            <a:grpFill/>
          </p:grpSpPr>
          <p:grpSp>
            <p:nvGrpSpPr>
              <p:cNvPr id="126" name="Group 69"/>
              <p:cNvGrpSpPr/>
              <p:nvPr/>
            </p:nvGrpSpPr>
            <p:grpSpPr>
              <a:xfrm>
                <a:off x="6935539" y="3699476"/>
                <a:ext cx="1152160" cy="1152160"/>
                <a:chOff x="3779890" y="3356980"/>
                <a:chExt cx="1584220" cy="1440210"/>
              </a:xfrm>
              <a:grpFill/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3779890" y="3356980"/>
                  <a:ext cx="1584220" cy="144021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779938" y="4365042"/>
                  <a:ext cx="1584122" cy="348816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200" dirty="0">
                      <a:solidFill>
                        <a:schemeClr val="bg1"/>
                      </a:solidFill>
                    </a:rPr>
                    <a:t>Marris House</a:t>
                  </a:r>
                </a:p>
              </p:txBody>
            </p:sp>
            <p:pic>
              <p:nvPicPr>
                <p:cNvPr id="132" name="Picture 131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b="16403"/>
                <a:stretch>
                  <a:fillRect/>
                </a:stretch>
              </p:blipFill>
              <p:spPr bwMode="auto">
                <a:xfrm>
                  <a:off x="3851902" y="3429001"/>
                  <a:ext cx="1440200" cy="9361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7" name="Group 126"/>
              <p:cNvGrpSpPr/>
              <p:nvPr/>
            </p:nvGrpSpPr>
            <p:grpSpPr>
              <a:xfrm>
                <a:off x="6826344" y="3588717"/>
                <a:ext cx="1472150" cy="1373678"/>
                <a:chOff x="3581492" y="2609421"/>
                <a:chExt cx="2119949" cy="1991818"/>
              </a:xfrm>
              <a:grpFill/>
            </p:grpSpPr>
            <p:sp>
              <p:nvSpPr>
                <p:cNvPr id="128" name="Rounded Rectangle 127"/>
                <p:cNvSpPr/>
                <p:nvPr/>
              </p:nvSpPr>
              <p:spPr>
                <a:xfrm>
                  <a:off x="3596576" y="2609421"/>
                  <a:ext cx="2025503" cy="1991818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" name="TextBox 128">
                  <a:hlinkClick r:id="rId9"/>
                </p:cNvPr>
                <p:cNvSpPr txBox="1"/>
                <p:nvPr/>
              </p:nvSpPr>
              <p:spPr bwMode="auto">
                <a:xfrm>
                  <a:off x="3581492" y="4154776"/>
                  <a:ext cx="2119949" cy="4462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 smtClean="0">
                      <a:solidFill>
                        <a:schemeClr val="bg1"/>
                      </a:solidFill>
                    </a:rPr>
                    <a:t>Turner Court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25" name="Picture 4" descr="http://digstudent.co.uk/photoer/800x600-c79.jp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5"/>
            <a:stretch/>
          </p:blipFill>
          <p:spPr bwMode="auto">
            <a:xfrm>
              <a:off x="4942292" y="5173785"/>
              <a:ext cx="1263754" cy="101888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3" name="Group 2"/>
          <p:cNvGrpSpPr/>
          <p:nvPr/>
        </p:nvGrpSpPr>
        <p:grpSpPr>
          <a:xfrm>
            <a:off x="3168473" y="5337563"/>
            <a:ext cx="1392099" cy="1371579"/>
            <a:chOff x="3168473" y="5337563"/>
            <a:chExt cx="1392099" cy="1371579"/>
          </a:xfrm>
        </p:grpSpPr>
        <p:grpSp>
          <p:nvGrpSpPr>
            <p:cNvPr id="36" name="Group 35"/>
            <p:cNvGrpSpPr/>
            <p:nvPr/>
          </p:nvGrpSpPr>
          <p:grpSpPr>
            <a:xfrm>
              <a:off x="3168473" y="5337563"/>
              <a:ext cx="1392099" cy="1371579"/>
              <a:chOff x="2947636" y="2196382"/>
              <a:chExt cx="1392099" cy="1371579"/>
            </a:xfrm>
            <a:solidFill>
              <a:srgbClr val="00467E"/>
            </a:solidFill>
          </p:grpSpPr>
          <p:grpSp>
            <p:nvGrpSpPr>
              <p:cNvPr id="40" name="Group 66"/>
              <p:cNvGrpSpPr/>
              <p:nvPr/>
            </p:nvGrpSpPr>
            <p:grpSpPr>
              <a:xfrm>
                <a:off x="3059832" y="2287640"/>
                <a:ext cx="1152160" cy="1152160"/>
                <a:chOff x="1979640" y="1700760"/>
                <a:chExt cx="1584220" cy="1440210"/>
              </a:xfrm>
              <a:grpFill/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1979640" y="1700760"/>
                  <a:ext cx="1584220" cy="144021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1979738" y="2618248"/>
                  <a:ext cx="1584122" cy="348816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200" dirty="0">
                      <a:solidFill>
                        <a:schemeClr val="bg1"/>
                      </a:solidFill>
                    </a:rPr>
                    <a:t>Bowsden Court</a:t>
                  </a:r>
                </a:p>
              </p:txBody>
            </p:sp>
            <p:pic>
              <p:nvPicPr>
                <p:cNvPr id="48" name="Picture 4" descr="Bowsden Court kitchen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 b="2695"/>
                <a:stretch>
                  <a:fillRect/>
                </a:stretch>
              </p:blipFill>
              <p:spPr bwMode="auto">
                <a:xfrm>
                  <a:off x="2051650" y="1768908"/>
                  <a:ext cx="1440200" cy="891287"/>
                </a:xfrm>
                <a:prstGeom prst="rect">
                  <a:avLst/>
                </a:prstGeom>
                <a:grpFill/>
              </p:spPr>
            </p:pic>
          </p:grpSp>
          <p:grpSp>
            <p:nvGrpSpPr>
              <p:cNvPr id="42" name="Group 41"/>
              <p:cNvGrpSpPr/>
              <p:nvPr/>
            </p:nvGrpSpPr>
            <p:grpSpPr>
              <a:xfrm>
                <a:off x="2947636" y="2196382"/>
                <a:ext cx="1392099" cy="1371579"/>
                <a:chOff x="1821678" y="1996553"/>
                <a:chExt cx="2101259" cy="1991818"/>
              </a:xfrm>
              <a:grpFill/>
            </p:grpSpPr>
            <p:sp>
              <p:nvSpPr>
                <p:cNvPr id="44" name="Rounded Rectangle 43"/>
                <p:cNvSpPr/>
                <p:nvPr/>
              </p:nvSpPr>
              <p:spPr>
                <a:xfrm>
                  <a:off x="1845373" y="1996553"/>
                  <a:ext cx="2025503" cy="1991818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TextBox 44">
                  <a:hlinkClick r:id="rId27"/>
                </p:cNvPr>
                <p:cNvSpPr txBox="1"/>
                <p:nvPr/>
              </p:nvSpPr>
              <p:spPr>
                <a:xfrm>
                  <a:off x="1821678" y="3481625"/>
                  <a:ext cx="2101259" cy="4469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>
                      <a:solidFill>
                        <a:schemeClr val="bg1"/>
                      </a:solidFill>
                    </a:rPr>
                    <a:t>Bowsden Court</a:t>
                  </a:r>
                </a:p>
              </p:txBody>
            </p:sp>
          </p:grp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586" y="5402351"/>
              <a:ext cx="1192244" cy="89656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652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Comparing Size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36759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grpSp>
        <p:nvGrpSpPr>
          <p:cNvPr id="36" name="Group 53"/>
          <p:cNvGrpSpPr>
            <a:grpSpLocks/>
          </p:cNvGrpSpPr>
          <p:nvPr/>
        </p:nvGrpSpPr>
        <p:grpSpPr bwMode="auto">
          <a:xfrm>
            <a:off x="661000" y="1278971"/>
            <a:ext cx="8064500" cy="720724"/>
            <a:chOff x="635070" y="1340669"/>
            <a:chExt cx="8065120" cy="721091"/>
          </a:xfrm>
          <a:gradFill>
            <a:gsLst>
              <a:gs pos="0">
                <a:srgbClr val="F4AAB5"/>
              </a:gs>
              <a:gs pos="50000">
                <a:srgbClr val="ED6D7F"/>
              </a:gs>
              <a:gs pos="100000">
                <a:srgbClr val="E52F48"/>
              </a:gs>
            </a:gsLst>
            <a:lin ang="0" scaled="1"/>
          </a:gradFill>
        </p:grpSpPr>
        <p:sp>
          <p:nvSpPr>
            <p:cNvPr id="37" name="Right Arrow 36"/>
            <p:cNvSpPr/>
            <p:nvPr/>
          </p:nvSpPr>
          <p:spPr>
            <a:xfrm>
              <a:off x="635070" y="1340669"/>
              <a:ext cx="8065120" cy="719503"/>
            </a:xfrm>
            <a:prstGeom prst="rightArrow">
              <a:avLst>
                <a:gd name="adj1" fmla="val 64268"/>
                <a:gd name="adj2" fmla="val 105644"/>
              </a:avLst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38" name="Text Placeholder 39"/>
            <p:cNvSpPr txBox="1">
              <a:spLocks/>
            </p:cNvSpPr>
            <p:nvPr/>
          </p:nvSpPr>
          <p:spPr>
            <a:xfrm>
              <a:off x="706513" y="1556679"/>
              <a:ext cx="2879946" cy="360694"/>
            </a:xfrm>
            <a:prstGeom prst="rect">
              <a:avLst/>
            </a:prstGeom>
            <a:grpFill/>
          </p:spPr>
          <p:txBody>
            <a:bodyPr>
              <a:normAutofit fontScale="775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GB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Smallest - 50 rooms</a:t>
              </a:r>
              <a:endParaRPr lang="en-GB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9" name="Text Placeholder 45"/>
            <p:cNvSpPr txBox="1">
              <a:spLocks/>
            </p:cNvSpPr>
            <p:nvPr/>
          </p:nvSpPr>
          <p:spPr>
            <a:xfrm>
              <a:off x="4954990" y="1485204"/>
              <a:ext cx="3311780" cy="576556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marL="342900" indent="-342900" algn="r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GB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Largest - 1100 rooms</a:t>
              </a:r>
              <a:endParaRPr lang="en-GB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892229" y="3032185"/>
            <a:ext cx="1152089" cy="279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prstClr val="white"/>
                </a:solidFill>
              </a:rPr>
              <a:t>Bowsden Court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9869" y="5887092"/>
            <a:ext cx="12179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prstClr val="white"/>
                </a:solidFill>
              </a:rPr>
              <a:t>Park Terrace</a:t>
            </a:r>
            <a:endParaRPr lang="en-GB" sz="1200" dirty="0">
              <a:solidFill>
                <a:prstClr val="white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680594" y="2221566"/>
            <a:ext cx="1337208" cy="1343747"/>
            <a:chOff x="1246794" y="2218997"/>
            <a:chExt cx="1276277" cy="1343747"/>
          </a:xfrm>
          <a:solidFill>
            <a:srgbClr val="00467E"/>
          </a:solidFill>
        </p:grpSpPr>
        <p:grpSp>
          <p:nvGrpSpPr>
            <p:cNvPr id="43" name="Group 67"/>
            <p:cNvGrpSpPr/>
            <p:nvPr/>
          </p:nvGrpSpPr>
          <p:grpSpPr>
            <a:xfrm>
              <a:off x="1331623" y="2321746"/>
              <a:ext cx="1152160" cy="1152160"/>
              <a:chOff x="3779890" y="1700760"/>
              <a:chExt cx="1584220" cy="1440210"/>
            </a:xfrm>
            <a:grp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Rectangle 51"/>
              <p:cNvSpPr/>
              <p:nvPr/>
            </p:nvSpPr>
            <p:spPr>
              <a:xfrm>
                <a:off x="3779890" y="1700760"/>
                <a:ext cx="1584220" cy="144021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53" name="Picture 2" descr="http://www.ncl.ac.uk/press.office/photo-library/assets/photos/CastleCourtOpening-3_00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59145" y="1774980"/>
                <a:ext cx="1425711" cy="933922"/>
              </a:xfrm>
              <a:prstGeom prst="rect">
                <a:avLst/>
              </a:prstGeom>
              <a:grpFill/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3779938" y="2708822"/>
                <a:ext cx="1584122" cy="34881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chemeClr val="bg1"/>
                    </a:solidFill>
                  </a:rPr>
                  <a:t>Castle Court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246794" y="2218997"/>
              <a:ext cx="1276277" cy="1343747"/>
              <a:chOff x="1497753" y="200318"/>
              <a:chExt cx="2025503" cy="2019159"/>
            </a:xfrm>
            <a:grpFill/>
          </p:grpSpPr>
          <p:sp>
            <p:nvSpPr>
              <p:cNvPr id="49" name="Rounded Rectangle 48"/>
              <p:cNvSpPr/>
              <p:nvPr/>
            </p:nvSpPr>
            <p:spPr>
              <a:xfrm>
                <a:off x="1497753" y="200318"/>
                <a:ext cx="2025503" cy="2019159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pic>
            <p:nvPicPr>
              <p:cNvPr id="50" name="Picture 2" descr="http://www.ncl.ac.uk/press.office/photo-library/assets/photos/CastleCourtOpening-3_000.jpg">
                <a:hlinkClick r:id="rId5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10558" y="273282"/>
                <a:ext cx="1837881" cy="144514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sp>
            <p:nvSpPr>
              <p:cNvPr id="51" name="TextBox 50">
                <a:hlinkClick r:id="rId5"/>
              </p:cNvPr>
              <p:cNvSpPr txBox="1"/>
              <p:nvPr/>
            </p:nvSpPr>
            <p:spPr>
              <a:xfrm>
                <a:off x="1593250" y="1721224"/>
                <a:ext cx="1799889" cy="462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Castle Court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3763868" y="2203787"/>
            <a:ext cx="1466950" cy="1371262"/>
            <a:chOff x="4345908" y="2528038"/>
            <a:chExt cx="2151311" cy="2006061"/>
          </a:xfrm>
          <a:solidFill>
            <a:srgbClr val="00257E"/>
          </a:solidFill>
        </p:grpSpPr>
        <p:grpSp>
          <p:nvGrpSpPr>
            <p:cNvPr id="66" name="Group 65"/>
            <p:cNvGrpSpPr/>
            <p:nvPr/>
          </p:nvGrpSpPr>
          <p:grpSpPr>
            <a:xfrm>
              <a:off x="4345908" y="2528038"/>
              <a:ext cx="2151311" cy="2006061"/>
              <a:chOff x="3818338" y="1954400"/>
              <a:chExt cx="2151311" cy="2006061"/>
            </a:xfrm>
            <a:grpFill/>
          </p:grpSpPr>
          <p:sp>
            <p:nvSpPr>
              <p:cNvPr id="68" name="Rounded Rectangle 67"/>
              <p:cNvSpPr/>
              <p:nvPr/>
            </p:nvSpPr>
            <p:spPr>
              <a:xfrm>
                <a:off x="3881244" y="1954400"/>
                <a:ext cx="2025503" cy="1991818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TextBox 68">
                <a:hlinkClick r:id="rId6"/>
              </p:cNvPr>
              <p:cNvSpPr txBox="1"/>
              <p:nvPr/>
            </p:nvSpPr>
            <p:spPr>
              <a:xfrm>
                <a:off x="3818338" y="3330103"/>
                <a:ext cx="2151311" cy="630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Windsor</a:t>
                </a:r>
                <a:r>
                  <a:rPr lang="en-GB" sz="2200" dirty="0">
                    <a:solidFill>
                      <a:schemeClr val="bg1"/>
                    </a:solidFill>
                  </a:rPr>
                  <a:t> </a:t>
                </a:r>
                <a:r>
                  <a:rPr lang="en-GB" sz="1400" dirty="0">
                    <a:solidFill>
                      <a:schemeClr val="bg1"/>
                    </a:solidFill>
                  </a:rPr>
                  <a:t>Terrace</a:t>
                </a:r>
              </a:p>
            </p:txBody>
          </p:sp>
        </p:grpSp>
        <p:pic>
          <p:nvPicPr>
            <p:cNvPr id="67" name="Picture 36" descr="Windor Terrcae Exterio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654" b="18106"/>
            <a:stretch>
              <a:fillRect/>
            </a:stretch>
          </p:blipFill>
          <p:spPr bwMode="auto">
            <a:xfrm>
              <a:off x="4501084" y="2614756"/>
              <a:ext cx="1840961" cy="139339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0" name="Group 69"/>
          <p:cNvGrpSpPr/>
          <p:nvPr/>
        </p:nvGrpSpPr>
        <p:grpSpPr>
          <a:xfrm>
            <a:off x="2233318" y="2236543"/>
            <a:ext cx="1473851" cy="1373678"/>
            <a:chOff x="6826344" y="3588717"/>
            <a:chExt cx="1472150" cy="1373678"/>
          </a:xfrm>
          <a:solidFill>
            <a:srgbClr val="477CFF"/>
          </a:solidFill>
        </p:grpSpPr>
        <p:grpSp>
          <p:nvGrpSpPr>
            <p:cNvPr id="71" name="Group 69"/>
            <p:cNvGrpSpPr/>
            <p:nvPr/>
          </p:nvGrpSpPr>
          <p:grpSpPr>
            <a:xfrm>
              <a:off x="6935539" y="3699476"/>
              <a:ext cx="1152160" cy="1152160"/>
              <a:chOff x="3779890" y="3356980"/>
              <a:chExt cx="1584220" cy="1440210"/>
            </a:xfrm>
            <a:grp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7" name="Rectangle 76"/>
              <p:cNvSpPr/>
              <p:nvPr/>
            </p:nvSpPr>
            <p:spPr>
              <a:xfrm>
                <a:off x="3779890" y="3356980"/>
                <a:ext cx="1584220" cy="144021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779938" y="4365042"/>
                <a:ext cx="1584122" cy="34881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chemeClr val="bg1"/>
                    </a:solidFill>
                  </a:rPr>
                  <a:t>Marris House</a:t>
                </a:r>
              </a:p>
            </p:txBody>
          </p:sp>
          <p:pic>
            <p:nvPicPr>
              <p:cNvPr id="79" name="Picture 78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b="16403"/>
              <a:stretch>
                <a:fillRect/>
              </a:stretch>
            </p:blipFill>
            <p:spPr bwMode="auto">
              <a:xfrm>
                <a:off x="3851902" y="3429001"/>
                <a:ext cx="1440200" cy="9361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2" name="Group 71"/>
            <p:cNvGrpSpPr/>
            <p:nvPr/>
          </p:nvGrpSpPr>
          <p:grpSpPr>
            <a:xfrm>
              <a:off x="6826344" y="3588717"/>
              <a:ext cx="1472150" cy="1373678"/>
              <a:chOff x="4593413" y="2609420"/>
              <a:chExt cx="2119949" cy="1991818"/>
            </a:xfrm>
            <a:grpFill/>
          </p:grpSpPr>
          <p:grpSp>
            <p:nvGrpSpPr>
              <p:cNvPr id="73" name="Group 72"/>
              <p:cNvGrpSpPr/>
              <p:nvPr/>
            </p:nvGrpSpPr>
            <p:grpSpPr>
              <a:xfrm>
                <a:off x="4593413" y="2609420"/>
                <a:ext cx="2119949" cy="1991818"/>
                <a:chOff x="3581492" y="2609421"/>
                <a:chExt cx="2119949" cy="1991818"/>
              </a:xfrm>
              <a:grpFill/>
            </p:grpSpPr>
            <p:sp>
              <p:nvSpPr>
                <p:cNvPr id="75" name="Rounded Rectangle 74"/>
                <p:cNvSpPr/>
                <p:nvPr/>
              </p:nvSpPr>
              <p:spPr>
                <a:xfrm>
                  <a:off x="3596576" y="2609421"/>
                  <a:ext cx="2025503" cy="1991818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TextBox 75">
                  <a:hlinkClick r:id="rId9"/>
                </p:cNvPr>
                <p:cNvSpPr txBox="1"/>
                <p:nvPr/>
              </p:nvSpPr>
              <p:spPr bwMode="auto">
                <a:xfrm>
                  <a:off x="3581492" y="4154776"/>
                  <a:ext cx="2119949" cy="4462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 err="1">
                      <a:solidFill>
                        <a:schemeClr val="bg1"/>
                      </a:solidFill>
                    </a:rPr>
                    <a:t>Marris</a:t>
                  </a:r>
                  <a:r>
                    <a:rPr lang="en-GB" sz="1400" dirty="0">
                      <a:solidFill>
                        <a:schemeClr val="bg1"/>
                      </a:solidFill>
                    </a:rPr>
                    <a:t> House</a:t>
                  </a:r>
                </a:p>
              </p:txBody>
            </p:sp>
          </p:grpSp>
          <p:pic>
            <p:nvPicPr>
              <p:cNvPr id="74" name="Picture 38">
                <a:hlinkClick r:id="rId9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b="16403"/>
              <a:stretch>
                <a:fillRect/>
              </a:stretch>
            </p:blipFill>
            <p:spPr bwMode="auto">
              <a:xfrm>
                <a:off x="4678653" y="2715629"/>
                <a:ext cx="1834522" cy="1408060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80" name="Group 79"/>
          <p:cNvGrpSpPr/>
          <p:nvPr/>
        </p:nvGrpSpPr>
        <p:grpSpPr>
          <a:xfrm>
            <a:off x="6144601" y="5338650"/>
            <a:ext cx="1534396" cy="1426004"/>
            <a:chOff x="6096259" y="5081827"/>
            <a:chExt cx="1534396" cy="1426004"/>
          </a:xfrm>
          <a:solidFill>
            <a:srgbClr val="477CFF"/>
          </a:solidFill>
        </p:grpSpPr>
        <p:grpSp>
          <p:nvGrpSpPr>
            <p:cNvPr id="81" name="Group 84"/>
            <p:cNvGrpSpPr>
              <a:grpSpLocks/>
            </p:cNvGrpSpPr>
            <p:nvPr/>
          </p:nvGrpSpPr>
          <p:grpSpPr bwMode="auto">
            <a:xfrm>
              <a:off x="6171521" y="5085842"/>
              <a:ext cx="1296987" cy="1220421"/>
              <a:chOff x="7010288" y="4551482"/>
              <a:chExt cx="1296179" cy="1219864"/>
            </a:xfrm>
            <a:grpFill/>
          </p:grpSpPr>
          <p:grpSp>
            <p:nvGrpSpPr>
              <p:cNvPr id="87" name="Group 62"/>
              <p:cNvGrpSpPr/>
              <p:nvPr/>
            </p:nvGrpSpPr>
            <p:grpSpPr>
              <a:xfrm>
                <a:off x="7010288" y="4619347"/>
                <a:ext cx="1296179" cy="1151999"/>
                <a:chOff x="3667040" y="5150981"/>
                <a:chExt cx="1782494" cy="1440210"/>
              </a:xfrm>
              <a:grpFill/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779889" y="5150981"/>
                  <a:ext cx="1584220" cy="144021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3667040" y="5881045"/>
                  <a:ext cx="1782494" cy="346300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200" dirty="0">
                      <a:solidFill>
                        <a:schemeClr val="bg1"/>
                      </a:solidFill>
                    </a:rPr>
                    <a:t>St Marys College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88" name="Picture 3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22" b="23878"/>
              <a:stretch>
                <a:fillRect/>
              </a:stretch>
            </p:blipFill>
            <p:spPr bwMode="auto">
              <a:xfrm>
                <a:off x="7135202" y="4551482"/>
                <a:ext cx="1061135" cy="71290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" name="Group 81"/>
            <p:cNvGrpSpPr/>
            <p:nvPr/>
          </p:nvGrpSpPr>
          <p:grpSpPr>
            <a:xfrm>
              <a:off x="6096259" y="5081827"/>
              <a:ext cx="1534396" cy="1426004"/>
              <a:chOff x="2737798" y="4798370"/>
              <a:chExt cx="2166046" cy="2019159"/>
            </a:xfrm>
            <a:grpFill/>
          </p:grpSpPr>
          <p:grpSp>
            <p:nvGrpSpPr>
              <p:cNvPr id="83" name="Group 82"/>
              <p:cNvGrpSpPr/>
              <p:nvPr/>
            </p:nvGrpSpPr>
            <p:grpSpPr>
              <a:xfrm>
                <a:off x="2737798" y="4798370"/>
                <a:ext cx="2166046" cy="2019159"/>
                <a:chOff x="4122344" y="2247418"/>
                <a:chExt cx="2166046" cy="2019159"/>
              </a:xfrm>
              <a:grpFill/>
            </p:grpSpPr>
            <p:sp>
              <p:nvSpPr>
                <p:cNvPr id="85" name="Rounded Rectangle 84"/>
                <p:cNvSpPr/>
                <p:nvPr/>
              </p:nvSpPr>
              <p:spPr>
                <a:xfrm>
                  <a:off x="4184763" y="2247418"/>
                  <a:ext cx="2025503" cy="2019159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TextBox 85">
                  <a:hlinkClick r:id="rId11"/>
                </p:cNvPr>
                <p:cNvSpPr txBox="1"/>
                <p:nvPr/>
              </p:nvSpPr>
              <p:spPr>
                <a:xfrm>
                  <a:off x="4122344" y="3792774"/>
                  <a:ext cx="2166046" cy="4357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>
                      <a:solidFill>
                        <a:schemeClr val="bg1"/>
                      </a:solidFill>
                    </a:rPr>
                    <a:t>St Marys College</a:t>
                  </a:r>
                </a:p>
              </p:txBody>
            </p:sp>
          </p:grpSp>
          <p:pic>
            <p:nvPicPr>
              <p:cNvPr id="84" name="Picture 37">
                <a:hlinkClick r:id="rId11"/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422" b="23878"/>
              <a:stretch>
                <a:fillRect/>
              </a:stretch>
            </p:blipFill>
            <p:spPr bwMode="auto">
              <a:xfrm>
                <a:off x="2844042" y="4918968"/>
                <a:ext cx="1881126" cy="1406866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1" name="Group 90"/>
          <p:cNvGrpSpPr/>
          <p:nvPr/>
        </p:nvGrpSpPr>
        <p:grpSpPr>
          <a:xfrm>
            <a:off x="3765518" y="3827096"/>
            <a:ext cx="1387485" cy="1348964"/>
            <a:chOff x="4752203" y="3947721"/>
            <a:chExt cx="1387485" cy="1348964"/>
          </a:xfrm>
          <a:solidFill>
            <a:srgbClr val="0F89CF"/>
          </a:solidFill>
        </p:grpSpPr>
        <p:grpSp>
          <p:nvGrpSpPr>
            <p:cNvPr id="92" name="Group 62"/>
            <p:cNvGrpSpPr/>
            <p:nvPr/>
          </p:nvGrpSpPr>
          <p:grpSpPr>
            <a:xfrm>
              <a:off x="4851579" y="4060474"/>
              <a:ext cx="1224567" cy="1166601"/>
              <a:chOff x="3680047" y="5091559"/>
              <a:chExt cx="1684014" cy="1458464"/>
            </a:xfrm>
            <a:grp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7" name="Rectangle 96"/>
              <p:cNvSpPr/>
              <p:nvPr/>
            </p:nvSpPr>
            <p:spPr>
              <a:xfrm>
                <a:off x="3680047" y="5109813"/>
                <a:ext cx="1584220" cy="144021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779938" y="6021359"/>
                <a:ext cx="1584123" cy="34881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chemeClr val="bg1"/>
                    </a:solidFill>
                  </a:rPr>
                  <a:t>Victoria Halls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9" name="Picture 39" descr="Artist Impression of Victoria Hall Exterior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t="6250" b="12500"/>
              <a:stretch>
                <a:fillRect/>
              </a:stretch>
            </p:blipFill>
            <p:spPr bwMode="auto">
              <a:xfrm>
                <a:off x="3848432" y="5091559"/>
                <a:ext cx="1447135" cy="93613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3" name="Group 92"/>
            <p:cNvGrpSpPr/>
            <p:nvPr/>
          </p:nvGrpSpPr>
          <p:grpSpPr>
            <a:xfrm>
              <a:off x="4752203" y="3947721"/>
              <a:ext cx="1387485" cy="1348964"/>
              <a:chOff x="4616249" y="788135"/>
              <a:chExt cx="2025502" cy="1991818"/>
            </a:xfrm>
            <a:grpFill/>
          </p:grpSpPr>
          <p:sp>
            <p:nvSpPr>
              <p:cNvPr id="94" name="Rounded Rectangle 93"/>
              <p:cNvSpPr/>
              <p:nvPr/>
            </p:nvSpPr>
            <p:spPr>
              <a:xfrm>
                <a:off x="4616249" y="788135"/>
                <a:ext cx="2025502" cy="1991818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TextBox 94">
                <a:hlinkClick r:id="rId14"/>
              </p:cNvPr>
              <p:cNvSpPr txBox="1"/>
              <p:nvPr/>
            </p:nvSpPr>
            <p:spPr>
              <a:xfrm>
                <a:off x="4700220" y="2314243"/>
                <a:ext cx="1849973" cy="4544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Victoria </a:t>
                </a:r>
                <a:r>
                  <a:rPr lang="en-GB" sz="1400" dirty="0" smtClean="0">
                    <a:solidFill>
                      <a:schemeClr val="bg1"/>
                    </a:solidFill>
                  </a:rPr>
                  <a:t>Halls</a:t>
                </a:r>
                <a:endParaRPr lang="en-GB" sz="14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6" name="Picture 39" descr="Artist Impression of Victoria Hall Exterior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 t="6250" b="12500"/>
              <a:stretch>
                <a:fillRect/>
              </a:stretch>
            </p:blipFill>
            <p:spPr bwMode="auto">
              <a:xfrm>
                <a:off x="4699020" y="862085"/>
                <a:ext cx="1849972" cy="1402853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</p:grpSp>
      <p:grpSp>
        <p:nvGrpSpPr>
          <p:cNvPr id="100" name="Group 99"/>
          <p:cNvGrpSpPr/>
          <p:nvPr/>
        </p:nvGrpSpPr>
        <p:grpSpPr>
          <a:xfrm>
            <a:off x="4625890" y="5385131"/>
            <a:ext cx="1387485" cy="1340833"/>
            <a:chOff x="3066828" y="4968440"/>
            <a:chExt cx="1385656" cy="1340833"/>
          </a:xfrm>
          <a:solidFill>
            <a:srgbClr val="6083CB"/>
          </a:solidFill>
        </p:grpSpPr>
        <p:grpSp>
          <p:nvGrpSpPr>
            <p:cNvPr id="101" name="Group 100"/>
            <p:cNvGrpSpPr/>
            <p:nvPr/>
          </p:nvGrpSpPr>
          <p:grpSpPr>
            <a:xfrm>
              <a:off x="3179164" y="5043489"/>
              <a:ext cx="1176779" cy="1168530"/>
              <a:chOff x="3140821" y="4943712"/>
              <a:chExt cx="1294654" cy="1266367"/>
            </a:xfrm>
            <a:grpFill/>
          </p:grpSpPr>
          <p:sp>
            <p:nvSpPr>
              <p:cNvPr id="106" name="Rectangle 105"/>
              <p:cNvSpPr/>
              <p:nvPr/>
            </p:nvSpPr>
            <p:spPr bwMode="auto">
              <a:xfrm>
                <a:off x="3140821" y="4943712"/>
                <a:ext cx="1066675" cy="103252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07" name="Picture 2" descr="http://www.graham.co.uk/DatabaseImages/img_2071401_newc2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9693" y="5009682"/>
                <a:ext cx="1180290" cy="786500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08" name="TextBox 107"/>
              <p:cNvSpPr txBox="1"/>
              <p:nvPr/>
            </p:nvSpPr>
            <p:spPr>
              <a:xfrm>
                <a:off x="3217544" y="5876533"/>
                <a:ext cx="1217931" cy="333546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400" dirty="0" smtClean="0">
                    <a:solidFill>
                      <a:schemeClr val="bg1"/>
                    </a:solidFill>
                  </a:rPr>
                  <a:t>Park Terrace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3066828" y="4968440"/>
              <a:ext cx="1385656" cy="1340833"/>
              <a:chOff x="6918254" y="2127701"/>
              <a:chExt cx="2022835" cy="1973072"/>
            </a:xfrm>
            <a:grpFill/>
          </p:grpSpPr>
          <p:sp>
            <p:nvSpPr>
              <p:cNvPr id="103" name="Rounded Rectangle 102"/>
              <p:cNvSpPr/>
              <p:nvPr/>
            </p:nvSpPr>
            <p:spPr>
              <a:xfrm>
                <a:off x="6918254" y="2127701"/>
                <a:ext cx="2022835" cy="1973072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7029239" y="3640609"/>
                <a:ext cx="1770910" cy="452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Park Terrace</a:t>
                </a:r>
              </a:p>
            </p:txBody>
          </p:sp>
          <p:pic>
            <p:nvPicPr>
              <p:cNvPr id="105" name="Picture 2" descr="http://www.graham.co.uk/DatabaseImages/img_2071401_newc2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0378" y="2238137"/>
                <a:ext cx="1821685" cy="1402009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/>
            </p:spPr>
          </p:pic>
        </p:grpSp>
      </p:grpSp>
      <p:grpSp>
        <p:nvGrpSpPr>
          <p:cNvPr id="109" name="Group 108"/>
          <p:cNvGrpSpPr/>
          <p:nvPr/>
        </p:nvGrpSpPr>
        <p:grpSpPr>
          <a:xfrm>
            <a:off x="6920281" y="3729340"/>
            <a:ext cx="1406748" cy="1377110"/>
            <a:chOff x="2417766" y="3601793"/>
            <a:chExt cx="1406748" cy="1377110"/>
          </a:xfrm>
          <a:solidFill>
            <a:srgbClr val="0F89CF"/>
          </a:solidFill>
        </p:grpSpPr>
        <p:grpSp>
          <p:nvGrpSpPr>
            <p:cNvPr id="110" name="Group 68"/>
            <p:cNvGrpSpPr/>
            <p:nvPr/>
          </p:nvGrpSpPr>
          <p:grpSpPr>
            <a:xfrm>
              <a:off x="2536123" y="3652472"/>
              <a:ext cx="1152160" cy="1152160"/>
              <a:chOff x="5580052" y="1700760"/>
              <a:chExt cx="1584308" cy="1440210"/>
            </a:xfrm>
            <a:grpFill/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6" name="Rectangle 115"/>
              <p:cNvSpPr/>
              <p:nvPr/>
            </p:nvSpPr>
            <p:spPr>
              <a:xfrm>
                <a:off x="5580052" y="1700760"/>
                <a:ext cx="1584308" cy="144021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5580100" y="2708822"/>
                <a:ext cx="1584211" cy="348816"/>
              </a:xfrm>
              <a:prstGeom prst="rect">
                <a:avLst/>
              </a:prstGeom>
              <a:grp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200" dirty="0">
                    <a:solidFill>
                      <a:schemeClr val="bg1"/>
                    </a:solidFill>
                  </a:rPr>
                  <a:t>Castle Leazes</a:t>
                </a:r>
              </a:p>
            </p:txBody>
          </p:sp>
          <p:pic>
            <p:nvPicPr>
              <p:cNvPr id="118" name="Picture 5" descr="C:\Users\Matt\Desktop\Accomm\leazes.jpg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5652149" y="1752607"/>
                <a:ext cx="1440200" cy="956293"/>
              </a:xfrm>
              <a:prstGeom prst="rect">
                <a:avLst/>
              </a:prstGeom>
              <a:grpFill/>
            </p:spPr>
          </p:pic>
        </p:grpSp>
        <p:grpSp>
          <p:nvGrpSpPr>
            <p:cNvPr id="111" name="Group 110"/>
            <p:cNvGrpSpPr/>
            <p:nvPr/>
          </p:nvGrpSpPr>
          <p:grpSpPr>
            <a:xfrm>
              <a:off x="2417766" y="3601793"/>
              <a:ext cx="1406748" cy="1377110"/>
              <a:chOff x="6456481" y="17087"/>
              <a:chExt cx="2025503" cy="2019159"/>
            </a:xfrm>
            <a:grpFill/>
          </p:grpSpPr>
          <p:grpSp>
            <p:nvGrpSpPr>
              <p:cNvPr id="112" name="Group 111"/>
              <p:cNvGrpSpPr/>
              <p:nvPr/>
            </p:nvGrpSpPr>
            <p:grpSpPr>
              <a:xfrm>
                <a:off x="6456481" y="17087"/>
                <a:ext cx="2025503" cy="2019159"/>
                <a:chOff x="4361356" y="485446"/>
                <a:chExt cx="2025503" cy="2019159"/>
              </a:xfrm>
              <a:grpFill/>
            </p:grpSpPr>
            <p:sp>
              <p:nvSpPr>
                <p:cNvPr id="114" name="Rounded Rectangle 113"/>
                <p:cNvSpPr/>
                <p:nvPr/>
              </p:nvSpPr>
              <p:spPr>
                <a:xfrm>
                  <a:off x="4361356" y="485446"/>
                  <a:ext cx="2025503" cy="2019159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115" name="Picture 5" descr="C:\Users\Matt\Desktop\Accomm\leazes.jpg">
                  <a:hlinkClick r:id="rId18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4447024" y="576729"/>
                  <a:ext cx="1871314" cy="1426828"/>
                </a:xfrm>
                <a:prstGeom prst="roundRect">
                  <a:avLst>
                    <a:gd name="adj" fmla="val 16667"/>
                  </a:avLst>
                </a:prstGeom>
                <a:grpFill/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sp>
            <p:nvSpPr>
              <p:cNvPr id="113" name="TextBox 112">
                <a:hlinkClick r:id="rId18"/>
              </p:cNvPr>
              <p:cNvSpPr txBox="1"/>
              <p:nvPr/>
            </p:nvSpPr>
            <p:spPr>
              <a:xfrm>
                <a:off x="6579287" y="1564063"/>
                <a:ext cx="1799890" cy="4552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chemeClr val="bg1"/>
                    </a:solidFill>
                  </a:rPr>
                  <a:t>Castle Leazes</a:t>
                </a:r>
              </a:p>
            </p:txBody>
          </p:sp>
        </p:grpSp>
      </p:grpSp>
      <p:grpSp>
        <p:nvGrpSpPr>
          <p:cNvPr id="119" name="Group 118"/>
          <p:cNvGrpSpPr/>
          <p:nvPr/>
        </p:nvGrpSpPr>
        <p:grpSpPr>
          <a:xfrm>
            <a:off x="5309359" y="3784727"/>
            <a:ext cx="1397431" cy="1364222"/>
            <a:chOff x="4211960" y="2634842"/>
            <a:chExt cx="2025503" cy="2019159"/>
          </a:xfrm>
          <a:solidFill>
            <a:srgbClr val="00467E"/>
          </a:solidFill>
        </p:grpSpPr>
        <p:sp>
          <p:nvSpPr>
            <p:cNvPr id="120" name="Rounded Rectangle 119"/>
            <p:cNvSpPr/>
            <p:nvPr/>
          </p:nvSpPr>
          <p:spPr>
            <a:xfrm>
              <a:off x="4211960" y="2634842"/>
              <a:ext cx="2025503" cy="2019159"/>
            </a:xfrm>
            <a:prstGeom prst="roundRect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1" name="TextBox 53">
              <a:hlinkClick r:id="rId19"/>
            </p:cNvPr>
            <p:cNvSpPr txBox="1">
              <a:spLocks noChangeArrowheads="1"/>
            </p:cNvSpPr>
            <p:nvPr/>
          </p:nvSpPr>
          <p:spPr bwMode="auto">
            <a:xfrm>
              <a:off x="4412686" y="4197373"/>
              <a:ext cx="1689521" cy="456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1400" dirty="0">
                  <a:solidFill>
                    <a:schemeClr val="bg1"/>
                  </a:solidFill>
                  <a:latin typeface="Calibri"/>
                </a:rPr>
                <a:t>Central</a:t>
              </a:r>
              <a:r>
                <a:rPr lang="en-GB" sz="1400" dirty="0">
                  <a:solidFill>
                    <a:schemeClr val="bg1"/>
                  </a:solidFill>
                </a:rPr>
                <a:t> </a:t>
              </a:r>
              <a:r>
                <a:rPr lang="en-GB" sz="1400" dirty="0">
                  <a:solidFill>
                    <a:schemeClr val="bg1"/>
                  </a:solidFill>
                  <a:latin typeface="Calibri"/>
                </a:rPr>
                <a:t>Link</a:t>
              </a:r>
            </a:p>
          </p:txBody>
        </p:sp>
        <p:pic>
          <p:nvPicPr>
            <p:cNvPr id="122" name="Picture 16">
              <a:hlinkClick r:id="rId19"/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815" y="2717346"/>
              <a:ext cx="1897791" cy="1444961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3" name="Group 122"/>
          <p:cNvGrpSpPr/>
          <p:nvPr/>
        </p:nvGrpSpPr>
        <p:grpSpPr>
          <a:xfrm>
            <a:off x="3064028" y="5402962"/>
            <a:ext cx="1436011" cy="1348965"/>
            <a:chOff x="4357678" y="2512683"/>
            <a:chExt cx="1436011" cy="1348965"/>
          </a:xfrm>
          <a:solidFill>
            <a:srgbClr val="00257E"/>
          </a:solidFill>
        </p:grpSpPr>
        <p:grpSp>
          <p:nvGrpSpPr>
            <p:cNvPr id="124" name="Group 123"/>
            <p:cNvGrpSpPr/>
            <p:nvPr/>
          </p:nvGrpSpPr>
          <p:grpSpPr>
            <a:xfrm>
              <a:off x="4357678" y="2512683"/>
              <a:ext cx="1436011" cy="1348965"/>
              <a:chOff x="4357678" y="2521449"/>
              <a:chExt cx="1436011" cy="1348965"/>
            </a:xfrm>
            <a:grpFill/>
          </p:grpSpPr>
          <p:grpSp>
            <p:nvGrpSpPr>
              <p:cNvPr id="126" name="Group 79"/>
              <p:cNvGrpSpPr>
                <a:grpSpLocks/>
              </p:cNvGrpSpPr>
              <p:nvPr/>
            </p:nvGrpSpPr>
            <p:grpSpPr bwMode="auto">
              <a:xfrm>
                <a:off x="4435475" y="2617788"/>
                <a:ext cx="1152525" cy="1152525"/>
                <a:chOff x="5652150" y="3068950"/>
                <a:chExt cx="1152000" cy="1152000"/>
              </a:xfrm>
              <a:grpFill/>
            </p:grpSpPr>
            <p:grpSp>
              <p:nvGrpSpPr>
                <p:cNvPr id="130" name="Group 62"/>
                <p:cNvGrpSpPr/>
                <p:nvPr/>
              </p:nvGrpSpPr>
              <p:grpSpPr>
                <a:xfrm>
                  <a:off x="5652150" y="3068950"/>
                  <a:ext cx="1152000" cy="1152000"/>
                  <a:chOff x="3779890" y="5013211"/>
                  <a:chExt cx="1584220" cy="1440210"/>
                </a:xfrm>
                <a:grpFill/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2" name="Rectangle 131"/>
                  <p:cNvSpPr/>
                  <p:nvPr/>
                </p:nvSpPr>
                <p:spPr>
                  <a:xfrm>
                    <a:off x="3779890" y="5013211"/>
                    <a:ext cx="1584220" cy="1440210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33" name="TextBox 132"/>
                  <p:cNvSpPr txBox="1"/>
                  <p:nvPr/>
                </p:nvSpPr>
                <p:spPr>
                  <a:xfrm>
                    <a:off x="3779938" y="5943505"/>
                    <a:ext cx="1584122" cy="346299"/>
                  </a:xfrm>
                  <a:prstGeom prst="rect">
                    <a:avLst/>
                  </a:prstGeom>
                  <a:grpFill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GB" sz="1200" dirty="0">
                        <a:solidFill>
                          <a:schemeClr val="bg1"/>
                        </a:solidFill>
                      </a:rPr>
                      <a:t>Richardson Rd</a:t>
                    </a:r>
                    <a:endParaRPr lang="en-GB" sz="14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pic>
              <p:nvPicPr>
                <p:cNvPr id="131" name="Picture 37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354" b="7143"/>
                <a:stretch>
                  <a:fillRect/>
                </a:stretch>
              </p:blipFill>
              <p:spPr bwMode="auto">
                <a:xfrm>
                  <a:off x="5715000" y="3118820"/>
                  <a:ext cx="1037685" cy="71711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7" name="Group 126"/>
              <p:cNvGrpSpPr/>
              <p:nvPr/>
            </p:nvGrpSpPr>
            <p:grpSpPr>
              <a:xfrm>
                <a:off x="4357678" y="2521449"/>
                <a:ext cx="1436011" cy="1348965"/>
                <a:chOff x="3051146" y="2600967"/>
                <a:chExt cx="2119949" cy="1991818"/>
              </a:xfrm>
              <a:grpFill/>
            </p:grpSpPr>
            <p:sp>
              <p:nvSpPr>
                <p:cNvPr id="128" name="Rounded Rectangle 127"/>
                <p:cNvSpPr/>
                <p:nvPr/>
              </p:nvSpPr>
              <p:spPr>
                <a:xfrm>
                  <a:off x="3071398" y="2600967"/>
                  <a:ext cx="2025503" cy="1991818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9" name="TextBox 128">
                  <a:hlinkClick r:id="rId22"/>
                </p:cNvPr>
                <p:cNvSpPr txBox="1"/>
                <p:nvPr/>
              </p:nvSpPr>
              <p:spPr bwMode="auto">
                <a:xfrm>
                  <a:off x="3051146" y="4125661"/>
                  <a:ext cx="2119949" cy="4544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 smtClean="0">
                      <a:solidFill>
                        <a:schemeClr val="bg1"/>
                      </a:solidFill>
                    </a:rPr>
                    <a:t>The View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25" name="Picture 124" descr="http://i1193.photobucket.com/albums/aa358/KenOHeed/Ken%20Album%2013%20from%2016%20March%202015/IMG_9465_zpsvtovpmfx.jpg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35" b="25903"/>
            <a:stretch/>
          </p:blipFill>
          <p:spPr bwMode="auto">
            <a:xfrm>
              <a:off x="4427984" y="2582764"/>
              <a:ext cx="1261617" cy="97332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134" name="Group 133"/>
          <p:cNvGrpSpPr/>
          <p:nvPr/>
        </p:nvGrpSpPr>
        <p:grpSpPr>
          <a:xfrm>
            <a:off x="1092437" y="5356807"/>
            <a:ext cx="1407918" cy="1364222"/>
            <a:chOff x="1881717" y="3711335"/>
            <a:chExt cx="1407918" cy="1364222"/>
          </a:xfrm>
          <a:solidFill>
            <a:srgbClr val="00467E"/>
          </a:solidFill>
        </p:grpSpPr>
        <p:grpSp>
          <p:nvGrpSpPr>
            <p:cNvPr id="135" name="Group 134"/>
            <p:cNvGrpSpPr/>
            <p:nvPr/>
          </p:nvGrpSpPr>
          <p:grpSpPr>
            <a:xfrm>
              <a:off x="1881717" y="3711335"/>
              <a:ext cx="1407918" cy="1364222"/>
              <a:chOff x="4211960" y="2634842"/>
              <a:chExt cx="2040703" cy="2019159"/>
            </a:xfrm>
            <a:grpFill/>
          </p:grpSpPr>
          <p:sp>
            <p:nvSpPr>
              <p:cNvPr id="137" name="Rounded Rectangle 136"/>
              <p:cNvSpPr/>
              <p:nvPr/>
            </p:nvSpPr>
            <p:spPr>
              <a:xfrm>
                <a:off x="4211960" y="2634842"/>
                <a:ext cx="2025503" cy="2019159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TextBox 53">
                <a:hlinkClick r:id="rId19"/>
              </p:cNvPr>
              <p:cNvSpPr txBox="1">
                <a:spLocks noChangeArrowheads="1"/>
              </p:cNvSpPr>
              <p:nvPr/>
            </p:nvSpPr>
            <p:spPr bwMode="auto">
              <a:xfrm>
                <a:off x="4238099" y="4197372"/>
                <a:ext cx="2014564" cy="455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sz="1400" dirty="0" smtClean="0">
                    <a:solidFill>
                      <a:schemeClr val="bg1"/>
                    </a:solidFill>
                    <a:latin typeface="Calibri"/>
                  </a:rPr>
                  <a:t>Henderson Hall</a:t>
                </a:r>
                <a:endParaRPr lang="en-GB" sz="1400" dirty="0">
                  <a:solidFill>
                    <a:schemeClr val="bg1"/>
                  </a:solidFill>
                  <a:latin typeface="Calibri"/>
                </a:endParaRPr>
              </a:p>
            </p:txBody>
          </p:sp>
        </p:grpSp>
        <p:pic>
          <p:nvPicPr>
            <p:cNvPr id="136" name="Picture 2" descr="https://c1.staticflickr.com/3/2113/2043943629_883d5fffd2_b.jpg"/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16"/>
            <a:stretch/>
          </p:blipFill>
          <p:spPr bwMode="auto">
            <a:xfrm>
              <a:off x="1964856" y="3798954"/>
              <a:ext cx="1256628" cy="9048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139" name="Group 138"/>
          <p:cNvGrpSpPr/>
          <p:nvPr/>
        </p:nvGrpSpPr>
        <p:grpSpPr>
          <a:xfrm>
            <a:off x="5341578" y="2177265"/>
            <a:ext cx="1473851" cy="1373678"/>
            <a:chOff x="4856503" y="5106529"/>
            <a:chExt cx="1473851" cy="1373678"/>
          </a:xfrm>
          <a:solidFill>
            <a:srgbClr val="6083CB"/>
          </a:solidFill>
        </p:grpSpPr>
        <p:grpSp>
          <p:nvGrpSpPr>
            <p:cNvPr id="140" name="Group 139"/>
            <p:cNvGrpSpPr/>
            <p:nvPr/>
          </p:nvGrpSpPr>
          <p:grpSpPr>
            <a:xfrm>
              <a:off x="4856503" y="5106529"/>
              <a:ext cx="1473851" cy="1373678"/>
              <a:chOff x="6826344" y="3588717"/>
              <a:chExt cx="1472150" cy="1373678"/>
            </a:xfrm>
            <a:grpFill/>
          </p:grpSpPr>
          <p:grpSp>
            <p:nvGrpSpPr>
              <p:cNvPr id="142" name="Group 69"/>
              <p:cNvGrpSpPr/>
              <p:nvPr/>
            </p:nvGrpSpPr>
            <p:grpSpPr>
              <a:xfrm>
                <a:off x="6935539" y="3699476"/>
                <a:ext cx="1152160" cy="1152160"/>
                <a:chOff x="3779890" y="3356980"/>
                <a:chExt cx="1584220" cy="1440210"/>
              </a:xfrm>
              <a:grpFill/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6" name="Rectangle 145"/>
                <p:cNvSpPr/>
                <p:nvPr/>
              </p:nvSpPr>
              <p:spPr>
                <a:xfrm>
                  <a:off x="3779890" y="3356980"/>
                  <a:ext cx="1584220" cy="144021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7" name="TextBox 146"/>
                <p:cNvSpPr txBox="1"/>
                <p:nvPr/>
              </p:nvSpPr>
              <p:spPr>
                <a:xfrm>
                  <a:off x="3779938" y="4365042"/>
                  <a:ext cx="1584122" cy="348816"/>
                </a:xfrm>
                <a:prstGeom prst="rect">
                  <a:avLst/>
                </a:prstGeom>
                <a:grp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200" dirty="0">
                      <a:solidFill>
                        <a:schemeClr val="bg1"/>
                      </a:solidFill>
                    </a:rPr>
                    <a:t>Marris House</a:t>
                  </a:r>
                </a:p>
              </p:txBody>
            </p:sp>
            <p:pic>
              <p:nvPicPr>
                <p:cNvPr id="148" name="Picture 147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 b="16403"/>
                <a:stretch>
                  <a:fillRect/>
                </a:stretch>
              </p:blipFill>
              <p:spPr bwMode="auto">
                <a:xfrm>
                  <a:off x="3851902" y="3429001"/>
                  <a:ext cx="1440200" cy="9361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3" name="Group 142"/>
              <p:cNvGrpSpPr/>
              <p:nvPr/>
            </p:nvGrpSpPr>
            <p:grpSpPr>
              <a:xfrm>
                <a:off x="6826344" y="3588717"/>
                <a:ext cx="1472150" cy="1373678"/>
                <a:chOff x="3581492" y="2609421"/>
                <a:chExt cx="2119949" cy="1991818"/>
              </a:xfrm>
              <a:grpFill/>
            </p:grpSpPr>
            <p:sp>
              <p:nvSpPr>
                <p:cNvPr id="144" name="Rounded Rectangle 143"/>
                <p:cNvSpPr/>
                <p:nvPr/>
              </p:nvSpPr>
              <p:spPr>
                <a:xfrm>
                  <a:off x="3596576" y="2609421"/>
                  <a:ext cx="2025503" cy="1991818"/>
                </a:xfrm>
                <a:prstGeom prst="roundRect">
                  <a:avLst/>
                </a:prstGeom>
                <a:grpFill/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5" name="TextBox 144">
                  <a:hlinkClick r:id="rId9"/>
                </p:cNvPr>
                <p:cNvSpPr txBox="1"/>
                <p:nvPr/>
              </p:nvSpPr>
              <p:spPr bwMode="auto">
                <a:xfrm>
                  <a:off x="3581492" y="4154776"/>
                  <a:ext cx="2119949" cy="44627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 smtClean="0">
                      <a:solidFill>
                        <a:schemeClr val="bg1"/>
                      </a:solidFill>
                    </a:rPr>
                    <a:t>Turner Court</a:t>
                  </a:r>
                  <a:endParaRPr lang="en-GB" sz="14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41" name="Picture 4" descr="http://digstudent.co.uk/photoer/800x600-c79.jp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5"/>
            <a:stretch/>
          </p:blipFill>
          <p:spPr bwMode="auto">
            <a:xfrm>
              <a:off x="4942292" y="5173785"/>
              <a:ext cx="1263754" cy="101888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  <p:grpSp>
        <p:nvGrpSpPr>
          <p:cNvPr id="3" name="Group 2"/>
          <p:cNvGrpSpPr/>
          <p:nvPr/>
        </p:nvGrpSpPr>
        <p:grpSpPr>
          <a:xfrm>
            <a:off x="2239729" y="3767930"/>
            <a:ext cx="1392099" cy="1371579"/>
            <a:chOff x="2239729" y="3767930"/>
            <a:chExt cx="1392099" cy="1371579"/>
          </a:xfrm>
        </p:grpSpPr>
        <p:grpSp>
          <p:nvGrpSpPr>
            <p:cNvPr id="55" name="Group 54"/>
            <p:cNvGrpSpPr/>
            <p:nvPr/>
          </p:nvGrpSpPr>
          <p:grpSpPr>
            <a:xfrm>
              <a:off x="2239729" y="3767930"/>
              <a:ext cx="1392099" cy="1371579"/>
              <a:chOff x="2947636" y="2196382"/>
              <a:chExt cx="1392099" cy="1371579"/>
            </a:xfrm>
          </p:grpSpPr>
          <p:grpSp>
            <p:nvGrpSpPr>
              <p:cNvPr id="56" name="Group 66"/>
              <p:cNvGrpSpPr/>
              <p:nvPr/>
            </p:nvGrpSpPr>
            <p:grpSpPr>
              <a:xfrm>
                <a:off x="3059832" y="2287640"/>
                <a:ext cx="1152160" cy="1152160"/>
                <a:chOff x="1979640" y="1700760"/>
                <a:chExt cx="1584220" cy="1440210"/>
              </a:xfrm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Rectangle 61"/>
                <p:cNvSpPr/>
                <p:nvPr/>
              </p:nvSpPr>
              <p:spPr>
                <a:xfrm>
                  <a:off x="1979640" y="1700760"/>
                  <a:ext cx="1584220" cy="144021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979738" y="2618248"/>
                  <a:ext cx="1584122" cy="34881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200" dirty="0">
                      <a:solidFill>
                        <a:prstClr val="white"/>
                      </a:solidFill>
                    </a:rPr>
                    <a:t>Bowsden Court</a:t>
                  </a:r>
                </a:p>
              </p:txBody>
            </p:sp>
            <p:pic>
              <p:nvPicPr>
                <p:cNvPr id="64" name="Picture 4" descr="Bowsden Court kitchen"/>
                <p:cNvPicPr>
                  <a:picLocks noChangeAspect="1" noChangeArrowheads="1"/>
                </p:cNvPicPr>
                <p:nvPr/>
              </p:nvPicPr>
              <p:blipFill>
                <a:blip r:embed="rId26" cstate="print"/>
                <a:srcRect b="2695"/>
                <a:stretch>
                  <a:fillRect/>
                </a:stretch>
              </p:blipFill>
              <p:spPr bwMode="auto">
                <a:xfrm>
                  <a:off x="2051650" y="1768908"/>
                  <a:ext cx="1440200" cy="891287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8" name="Group 57"/>
              <p:cNvGrpSpPr/>
              <p:nvPr/>
            </p:nvGrpSpPr>
            <p:grpSpPr>
              <a:xfrm>
                <a:off x="2947636" y="2196382"/>
                <a:ext cx="1392099" cy="1371579"/>
                <a:chOff x="1821678" y="1996553"/>
                <a:chExt cx="2101259" cy="1991818"/>
              </a:xfrm>
            </p:grpSpPr>
            <p:sp>
              <p:nvSpPr>
                <p:cNvPr id="60" name="Rounded Rectangle 59"/>
                <p:cNvSpPr/>
                <p:nvPr/>
              </p:nvSpPr>
              <p:spPr>
                <a:xfrm>
                  <a:off x="1845373" y="1996553"/>
                  <a:ext cx="2025503" cy="1991818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1" name="TextBox 60">
                  <a:hlinkClick r:id="rId27"/>
                </p:cNvPr>
                <p:cNvSpPr txBox="1"/>
                <p:nvPr/>
              </p:nvSpPr>
              <p:spPr>
                <a:xfrm>
                  <a:off x="1821678" y="3481625"/>
                  <a:ext cx="2101259" cy="4469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400" dirty="0">
                      <a:solidFill>
                        <a:schemeClr val="bg1"/>
                      </a:solidFill>
                    </a:rPr>
                    <a:t>Bowsden Court</a:t>
                  </a:r>
                </a:p>
              </p:txBody>
            </p:sp>
          </p:grpSp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7269" y="3844224"/>
              <a:ext cx="1225660" cy="92169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28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/>
              <a:t>Routes from further away.</a:t>
            </a:r>
            <a:endParaRPr lang="en-GB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t="18621" r="5437" b="6130"/>
          <a:stretch/>
        </p:blipFill>
        <p:spPr bwMode="auto">
          <a:xfrm>
            <a:off x="-157896" y="7938"/>
            <a:ext cx="9301896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ounded Rectangle 31">
            <a:hlinkClick r:id="rId4"/>
          </p:cNvPr>
          <p:cNvSpPr/>
          <p:nvPr/>
        </p:nvSpPr>
        <p:spPr>
          <a:xfrm>
            <a:off x="5736883" y="4603886"/>
            <a:ext cx="1715437" cy="526325"/>
          </a:xfrm>
          <a:prstGeom prst="roundRect">
            <a:avLst/>
          </a:prstGeom>
          <a:solidFill>
            <a:srgbClr val="E52F48"/>
          </a:solidFill>
          <a:ln>
            <a:solidFill>
              <a:srgbClr val="E52F4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Newcastle University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>
            <a:stCxn id="32" idx="1"/>
          </p:cNvCxnSpPr>
          <p:nvPr/>
        </p:nvCxnSpPr>
        <p:spPr>
          <a:xfrm flipH="1">
            <a:off x="4461879" y="4867049"/>
            <a:ext cx="1275004" cy="2196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2628920" y="3735888"/>
            <a:ext cx="1553813" cy="458156"/>
          </a:xfrm>
          <a:prstGeom prst="roundRect">
            <a:avLst/>
          </a:prstGeom>
          <a:solidFill>
            <a:srgbClr val="6083CB"/>
          </a:solidFill>
          <a:ln>
            <a:solidFill>
              <a:srgbClr val="6083CB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prstClr val="white"/>
                </a:solidFill>
              </a:rPr>
              <a:t>Marris</a:t>
            </a:r>
            <a:r>
              <a:rPr lang="en-GB" sz="1600" dirty="0" smtClean="0">
                <a:solidFill>
                  <a:prstClr val="white"/>
                </a:solidFill>
              </a:rPr>
              <a:t> House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491880" y="4194044"/>
            <a:ext cx="144016" cy="4590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1187624" y="4869160"/>
            <a:ext cx="1344298" cy="813698"/>
          </a:xfrm>
          <a:prstGeom prst="roundRect">
            <a:avLst/>
          </a:prstGeom>
          <a:solidFill>
            <a:srgbClr val="0F89CF"/>
          </a:solidFill>
          <a:ln>
            <a:solidFill>
              <a:srgbClr val="0F89C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Castle </a:t>
            </a:r>
            <a:r>
              <a:rPr lang="en-GB" sz="1600" dirty="0" err="1" smtClean="0">
                <a:solidFill>
                  <a:prstClr val="white"/>
                </a:solidFill>
              </a:rPr>
              <a:t>Leazes</a:t>
            </a:r>
            <a:r>
              <a:rPr lang="en-GB" sz="1600" dirty="0" smtClean="0">
                <a:solidFill>
                  <a:prstClr val="white"/>
                </a:solidFill>
              </a:rPr>
              <a:t> and Castle Court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531922" y="5013176"/>
            <a:ext cx="527910" cy="2847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hlinkClick r:id="rId5"/>
          </p:cNvPr>
          <p:cNvSpPr/>
          <p:nvPr/>
        </p:nvSpPr>
        <p:spPr>
          <a:xfrm>
            <a:off x="307975" y="3140967"/>
            <a:ext cx="1239690" cy="594921"/>
          </a:xfrm>
          <a:prstGeom prst="roundRect">
            <a:avLst/>
          </a:prstGeom>
          <a:solidFill>
            <a:srgbClr val="00257E"/>
          </a:solidFill>
          <a:ln>
            <a:solidFill>
              <a:srgbClr val="00257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St Mary’s College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39189" y="3740690"/>
            <a:ext cx="330448" cy="1008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>
            <a:hlinkClick r:id="rId6"/>
          </p:cNvPr>
          <p:cNvSpPr/>
          <p:nvPr/>
        </p:nvSpPr>
        <p:spPr>
          <a:xfrm>
            <a:off x="1843412" y="6164246"/>
            <a:ext cx="1434718" cy="504569"/>
          </a:xfrm>
          <a:prstGeom prst="roundRect">
            <a:avLst/>
          </a:prstGeom>
          <a:solidFill>
            <a:srgbClr val="477CFF"/>
          </a:solidFill>
          <a:ln>
            <a:solidFill>
              <a:srgbClr val="477C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Central Link and The View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42" name="Straight Arrow Connector 41"/>
          <p:cNvCxnSpPr>
            <a:stCxn id="41" idx="3"/>
          </p:cNvCxnSpPr>
          <p:nvPr/>
        </p:nvCxnSpPr>
        <p:spPr>
          <a:xfrm flipV="1">
            <a:off x="3278130" y="6093567"/>
            <a:ext cx="357766" cy="3229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2795877" y="5392671"/>
            <a:ext cx="1243698" cy="536609"/>
          </a:xfrm>
          <a:prstGeom prst="roundRect">
            <a:avLst/>
          </a:prstGeom>
          <a:solidFill>
            <a:srgbClr val="00257E"/>
          </a:solidFill>
          <a:ln>
            <a:solidFill>
              <a:srgbClr val="00467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Park Terrace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918852" y="4755145"/>
            <a:ext cx="543026" cy="63826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hlinkClick r:id="rId7"/>
          </p:cNvPr>
          <p:cNvSpPr/>
          <p:nvPr/>
        </p:nvSpPr>
        <p:spPr>
          <a:xfrm>
            <a:off x="6012160" y="5278020"/>
            <a:ext cx="1368152" cy="404838"/>
          </a:xfrm>
          <a:prstGeom prst="roundRect">
            <a:avLst/>
          </a:prstGeom>
          <a:solidFill>
            <a:srgbClr val="6083CB"/>
          </a:solidFill>
          <a:ln>
            <a:solidFill>
              <a:srgbClr val="6083CB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Victoria Hall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>
          <a:xfrm flipH="1">
            <a:off x="5526192" y="5480439"/>
            <a:ext cx="485968" cy="1808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>
            <a:hlinkClick r:id="rId8"/>
          </p:cNvPr>
          <p:cNvSpPr/>
          <p:nvPr/>
        </p:nvSpPr>
        <p:spPr>
          <a:xfrm>
            <a:off x="4470440" y="3573016"/>
            <a:ext cx="1397703" cy="558368"/>
          </a:xfrm>
          <a:prstGeom prst="roundRect">
            <a:avLst/>
          </a:prstGeom>
          <a:solidFill>
            <a:srgbClr val="00467E"/>
          </a:solidFill>
          <a:ln>
            <a:solidFill>
              <a:srgbClr val="00467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Windsor Terrace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52" name="Rounded Rectangle 51">
            <a:hlinkClick r:id="rId9"/>
          </p:cNvPr>
          <p:cNvSpPr/>
          <p:nvPr/>
        </p:nvSpPr>
        <p:spPr>
          <a:xfrm>
            <a:off x="4355976" y="908721"/>
            <a:ext cx="1170216" cy="501022"/>
          </a:xfrm>
          <a:prstGeom prst="roundRect">
            <a:avLst/>
          </a:prstGeom>
          <a:solidFill>
            <a:srgbClr val="477CFF"/>
          </a:solidFill>
          <a:ln>
            <a:solidFill>
              <a:srgbClr val="477C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prstClr val="white"/>
                </a:solidFill>
              </a:rPr>
              <a:t>Bowsden</a:t>
            </a:r>
            <a:r>
              <a:rPr lang="en-GB" sz="1600" dirty="0" smtClean="0">
                <a:solidFill>
                  <a:prstClr val="white"/>
                </a:solidFill>
              </a:rPr>
              <a:t> Court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H="1">
            <a:off x="4616478" y="4122036"/>
            <a:ext cx="44478" cy="74712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241379" y="548681"/>
            <a:ext cx="122709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456" y="461427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62" y="1484784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50" y="2636912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88" y="4452627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626763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44" y="5942305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110288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929" y="6012987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52" y="5380340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33" y="9079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" descr="C:\Users\Joe\Documents\nexus-logo-metr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4423590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Straight Arrow Connector 65"/>
          <p:cNvCxnSpPr/>
          <p:nvPr/>
        </p:nvCxnSpPr>
        <p:spPr>
          <a:xfrm>
            <a:off x="8339665" y="1903080"/>
            <a:ext cx="530706" cy="3951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>
            <a:hlinkClick r:id="rId8"/>
          </p:cNvPr>
          <p:cNvSpPr/>
          <p:nvPr/>
        </p:nvSpPr>
        <p:spPr>
          <a:xfrm>
            <a:off x="7596336" y="1356859"/>
            <a:ext cx="1397703" cy="558368"/>
          </a:xfrm>
          <a:prstGeom prst="roundRect">
            <a:avLst/>
          </a:prstGeom>
          <a:solidFill>
            <a:srgbClr val="0F89CF"/>
          </a:solidFill>
          <a:ln>
            <a:solidFill>
              <a:srgbClr val="0F89C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Henderson Hall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68" name="Rounded Rectangle 67">
            <a:hlinkClick r:id="rId7"/>
          </p:cNvPr>
          <p:cNvSpPr/>
          <p:nvPr/>
        </p:nvSpPr>
        <p:spPr>
          <a:xfrm>
            <a:off x="6178920" y="6315505"/>
            <a:ext cx="1368152" cy="404838"/>
          </a:xfrm>
          <a:prstGeom prst="roundRect">
            <a:avLst/>
          </a:prstGeom>
          <a:solidFill>
            <a:srgbClr val="00467E"/>
          </a:solidFill>
          <a:ln>
            <a:solidFill>
              <a:srgbClr val="00467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prstClr val="white"/>
                </a:solidFill>
              </a:rPr>
              <a:t>Turner Court</a:t>
            </a:r>
            <a:endParaRPr lang="en-GB" sz="1600" dirty="0">
              <a:solidFill>
                <a:prstClr val="white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6246871" y="5982195"/>
            <a:ext cx="378072" cy="311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3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 animBg="1"/>
      <p:bldP spid="41" grpId="0" animBg="1"/>
      <p:bldP spid="43" grpId="0" animBg="1"/>
      <p:bldP spid="49" grpId="0" animBg="1"/>
      <p:bldP spid="51" grpId="0" animBg="1"/>
      <p:bldP spid="52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After Halls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5765248" y="2025480"/>
            <a:ext cx="3096344" cy="983438"/>
            <a:chOff x="3030220" y="1484784"/>
            <a:chExt cx="3096344" cy="983438"/>
          </a:xfrm>
        </p:grpSpPr>
        <p:sp>
          <p:nvSpPr>
            <p:cNvPr id="38" name="Rounded Rectangle 37"/>
            <p:cNvSpPr/>
            <p:nvPr/>
          </p:nvSpPr>
          <p:spPr>
            <a:xfrm>
              <a:off x="3030220" y="1484784"/>
              <a:ext cx="3096344" cy="954107"/>
            </a:xfrm>
            <a:prstGeom prst="roundRect">
              <a:avLst/>
            </a:prstGeom>
            <a:solidFill>
              <a:srgbClr val="00467E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5438" y="1514115"/>
              <a:ext cx="26642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Remember extra costs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6119">
            <a:off x="5847112" y="3403171"/>
            <a:ext cx="2448272" cy="179485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82550">
            <a:noFill/>
            <a:miter lim="800000"/>
            <a:headEnd/>
            <a:tailEnd/>
          </a:ln>
          <a:extLst/>
        </p:spPr>
      </p:pic>
      <p:grpSp>
        <p:nvGrpSpPr>
          <p:cNvPr id="46" name="Group 45"/>
          <p:cNvGrpSpPr/>
          <p:nvPr/>
        </p:nvGrpSpPr>
        <p:grpSpPr>
          <a:xfrm>
            <a:off x="3143734" y="1543688"/>
            <a:ext cx="2079151" cy="1529011"/>
            <a:chOff x="6184935" y="-209148"/>
            <a:chExt cx="2664296" cy="1529011"/>
          </a:xfrm>
          <a:solidFill>
            <a:srgbClr val="6083CB"/>
          </a:solidFill>
        </p:grpSpPr>
        <p:sp>
          <p:nvSpPr>
            <p:cNvPr id="47" name="Rounded Rectangle 46"/>
            <p:cNvSpPr/>
            <p:nvPr/>
          </p:nvSpPr>
          <p:spPr>
            <a:xfrm>
              <a:off x="6184935" y="-209148"/>
              <a:ext cx="2664296" cy="1529011"/>
            </a:xfrm>
            <a:prstGeom prst="roundRect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00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18837" y="-137141"/>
              <a:ext cx="2232248" cy="13849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Lots of student properties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rot="21068972">
            <a:off x="398195" y="1630526"/>
            <a:ext cx="2243031" cy="2041787"/>
            <a:chOff x="6430341" y="3311119"/>
            <a:chExt cx="2334641" cy="2278120"/>
          </a:xfrm>
        </p:grpSpPr>
        <p:pic>
          <p:nvPicPr>
            <p:cNvPr id="60" name="Picture 4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341" y="3311119"/>
              <a:ext cx="1093988" cy="63936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825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pic>
          <p:nvPicPr>
            <p:cNvPr id="61" name="Picture 5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40" y="3311119"/>
              <a:ext cx="1116124" cy="54992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825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pic>
          <p:nvPicPr>
            <p:cNvPr id="62" name="Picture 6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342" y="3950479"/>
              <a:ext cx="1143000" cy="41462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825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pic>
          <p:nvPicPr>
            <p:cNvPr id="63" name="Picture 7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444" y="3950479"/>
              <a:ext cx="1135020" cy="46849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825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pic>
          <p:nvPicPr>
            <p:cNvPr id="64" name="Picture 8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342" y="4479971"/>
              <a:ext cx="1143000" cy="461197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825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pic>
          <p:nvPicPr>
            <p:cNvPr id="65" name="Picture 9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444" y="4418972"/>
              <a:ext cx="1135020" cy="583193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825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pic>
          <p:nvPicPr>
            <p:cNvPr id="66" name="Picture 10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0341" y="5085184"/>
              <a:ext cx="1093987" cy="50405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825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pic>
          <p:nvPicPr>
            <p:cNvPr id="67" name="Picture 11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340" y="5085184"/>
              <a:ext cx="1132642" cy="504055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tx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tx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82550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</p:grpSp>
      <p:grpSp>
        <p:nvGrpSpPr>
          <p:cNvPr id="68" name="Group 67"/>
          <p:cNvGrpSpPr/>
          <p:nvPr/>
        </p:nvGrpSpPr>
        <p:grpSpPr>
          <a:xfrm>
            <a:off x="2206053" y="4018306"/>
            <a:ext cx="3096344" cy="626642"/>
            <a:chOff x="380787" y="3033674"/>
            <a:chExt cx="3096344" cy="626642"/>
          </a:xfrm>
          <a:solidFill>
            <a:srgbClr val="00257E"/>
          </a:solidFill>
        </p:grpSpPr>
        <p:sp>
          <p:nvSpPr>
            <p:cNvPr id="69" name="Rounded Rectangle 68"/>
            <p:cNvSpPr/>
            <p:nvPr/>
          </p:nvSpPr>
          <p:spPr>
            <a:xfrm>
              <a:off x="479128" y="3033674"/>
              <a:ext cx="2859314" cy="626642"/>
            </a:xfrm>
            <a:prstGeom prst="roundRect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00" dirty="0">
                <a:solidFill>
                  <a:schemeClr val="bg1"/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80787" y="3060192"/>
              <a:ext cx="3096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Support available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677095" y="5657143"/>
            <a:ext cx="3136627" cy="1015930"/>
            <a:chOff x="383890" y="1346017"/>
            <a:chExt cx="3136627" cy="1015930"/>
          </a:xfrm>
          <a:solidFill>
            <a:srgbClr val="477CFF"/>
          </a:solidFill>
        </p:grpSpPr>
        <p:sp>
          <p:nvSpPr>
            <p:cNvPr id="72" name="Rounded Rectangle 71"/>
            <p:cNvSpPr/>
            <p:nvPr/>
          </p:nvSpPr>
          <p:spPr>
            <a:xfrm>
              <a:off x="383890" y="1346017"/>
              <a:ext cx="3136627" cy="1015930"/>
            </a:xfrm>
            <a:prstGeom prst="roundRect">
              <a:avLst/>
            </a:prstGeom>
            <a:grpFill/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6252" y="1435354"/>
              <a:ext cx="3114124" cy="867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Typically 12 month contracts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4" name="Picture 2" descr="http://www.civilliberty.org.uk/images/ncl_students_union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426">
            <a:off x="622834" y="4806302"/>
            <a:ext cx="1955626" cy="163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95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5234" r="6953" b="53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ounded Rectangle 27">
            <a:hlinkClick r:id="rId4"/>
          </p:cNvPr>
          <p:cNvSpPr/>
          <p:nvPr/>
        </p:nvSpPr>
        <p:spPr>
          <a:xfrm>
            <a:off x="496771" y="3672068"/>
            <a:ext cx="1386775" cy="430531"/>
          </a:xfrm>
          <a:prstGeom prst="roundRect">
            <a:avLst/>
          </a:prstGeom>
          <a:solidFill>
            <a:srgbClr val="00257E"/>
          </a:solidFill>
          <a:ln>
            <a:solidFill>
              <a:srgbClr val="00257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prstClr val="white"/>
                </a:solidFill>
              </a:rPr>
              <a:t>Fenham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V="1">
            <a:off x="1190159" y="3155431"/>
            <a:ext cx="154380" cy="51663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12908" y="2413655"/>
            <a:ext cx="635826" cy="311244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261590" y="1261093"/>
            <a:ext cx="508661" cy="51663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532440" y="2257400"/>
            <a:ext cx="89807" cy="59553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6884894" y="3155431"/>
            <a:ext cx="279394" cy="947168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ounded Rectangle 33">
            <a:hlinkClick r:id="rId5"/>
          </p:cNvPr>
          <p:cNvSpPr/>
          <p:nvPr/>
        </p:nvSpPr>
        <p:spPr>
          <a:xfrm>
            <a:off x="6562846" y="4102598"/>
            <a:ext cx="1386775" cy="430531"/>
          </a:xfrm>
          <a:prstGeom prst="roundRect">
            <a:avLst/>
          </a:prstGeom>
          <a:solidFill>
            <a:srgbClr val="0F89CF"/>
          </a:solidFill>
          <a:ln>
            <a:solidFill>
              <a:srgbClr val="0F89C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Sandyford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5" name="Rounded Rectangle 34">
            <a:hlinkClick r:id="rId6"/>
          </p:cNvPr>
          <p:cNvSpPr/>
          <p:nvPr/>
        </p:nvSpPr>
        <p:spPr>
          <a:xfrm>
            <a:off x="7716919" y="1826869"/>
            <a:ext cx="1386775" cy="430531"/>
          </a:xfrm>
          <a:prstGeom prst="roundRect">
            <a:avLst/>
          </a:prstGeom>
          <a:solidFill>
            <a:srgbClr val="00467E"/>
          </a:solidFill>
          <a:ln>
            <a:solidFill>
              <a:srgbClr val="00467E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Heaton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6" name="Rounded Rectangle 35">
            <a:hlinkClick r:id="rId7"/>
          </p:cNvPr>
          <p:cNvSpPr/>
          <p:nvPr/>
        </p:nvSpPr>
        <p:spPr>
          <a:xfrm>
            <a:off x="6400797" y="830562"/>
            <a:ext cx="1386775" cy="430531"/>
          </a:xfrm>
          <a:prstGeom prst="roundRect">
            <a:avLst/>
          </a:prstGeom>
          <a:solidFill>
            <a:srgbClr val="6083CB"/>
          </a:solidFill>
          <a:ln>
            <a:solidFill>
              <a:srgbClr val="6083CB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prstClr val="white"/>
                </a:solidFill>
              </a:rPr>
              <a:t>Jesmond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7" name="Rounded Rectangle 36">
            <a:hlinkClick r:id="rId8"/>
          </p:cNvPr>
          <p:cNvSpPr/>
          <p:nvPr/>
        </p:nvSpPr>
        <p:spPr>
          <a:xfrm>
            <a:off x="2277083" y="1777731"/>
            <a:ext cx="1271651" cy="633163"/>
          </a:xfrm>
          <a:prstGeom prst="roundRect">
            <a:avLst/>
          </a:prstGeom>
          <a:solidFill>
            <a:srgbClr val="477CFF"/>
          </a:solidFill>
          <a:ln>
            <a:solidFill>
              <a:srgbClr val="477C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prstClr val="white"/>
                </a:solidFill>
              </a:rPr>
              <a:t>Spital</a:t>
            </a:r>
            <a:r>
              <a:rPr lang="en-GB" dirty="0" smtClean="0">
                <a:solidFill>
                  <a:prstClr val="white"/>
                </a:solidFill>
              </a:rPr>
              <a:t> Tongues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38" name="Straight Arrow Connector 37"/>
          <p:cNvCxnSpPr>
            <a:stCxn id="39" idx="2"/>
          </p:cNvCxnSpPr>
          <p:nvPr/>
        </p:nvCxnSpPr>
        <p:spPr>
          <a:xfrm>
            <a:off x="4947551" y="2152575"/>
            <a:ext cx="215955" cy="1096189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ounded Rectangle 38">
            <a:hlinkClick r:id="rId9"/>
          </p:cNvPr>
          <p:cNvSpPr/>
          <p:nvPr/>
        </p:nvSpPr>
        <p:spPr>
          <a:xfrm>
            <a:off x="4226948" y="1519412"/>
            <a:ext cx="1441205" cy="633163"/>
          </a:xfrm>
          <a:prstGeom prst="roundRect">
            <a:avLst/>
          </a:prstGeom>
          <a:solidFill>
            <a:srgbClr val="E52F48"/>
          </a:solidFill>
          <a:ln>
            <a:solidFill>
              <a:srgbClr val="E52F4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Newcastle University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64" y="3678554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28" y="5013176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28" y="4241232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27" y="2724899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6604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18" y="4317863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424" y="3874707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91" y="1045827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625" y="6237312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:\Users\Joe\Documents\nexus-logo-met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90" y="29908"/>
            <a:ext cx="265923" cy="30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21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University Properties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23382" y="1598401"/>
            <a:ext cx="8132553" cy="1008112"/>
            <a:chOff x="327878" y="1628800"/>
            <a:chExt cx="8601115" cy="1008112"/>
          </a:xfrm>
          <a:solidFill>
            <a:srgbClr val="00467E"/>
          </a:solidFill>
        </p:grpSpPr>
        <p:sp>
          <p:nvSpPr>
            <p:cNvPr id="17" name="Rounded Rectangle 16">
              <a:hlinkClick r:id="rId4"/>
            </p:cNvPr>
            <p:cNvSpPr/>
            <p:nvPr/>
          </p:nvSpPr>
          <p:spPr>
            <a:xfrm>
              <a:off x="327879" y="1628800"/>
              <a:ext cx="8601114" cy="1008112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hlinkClick r:id="rId4"/>
            </p:cNvPr>
            <p:cNvSpPr txBox="1"/>
            <p:nvPr/>
          </p:nvSpPr>
          <p:spPr>
            <a:xfrm>
              <a:off x="327878" y="1906869"/>
              <a:ext cx="8348578" cy="4801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Accommodation service - Level 1, Kings Gate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58566" y="2782237"/>
            <a:ext cx="3797370" cy="1965953"/>
            <a:chOff x="5057000" y="2824393"/>
            <a:chExt cx="3528393" cy="1907548"/>
          </a:xfrm>
          <a:solidFill>
            <a:srgbClr val="0F89CF"/>
          </a:solidFill>
        </p:grpSpPr>
        <p:sp>
          <p:nvSpPr>
            <p:cNvPr id="20" name="Rounded Rectangle 19">
              <a:hlinkClick r:id="rId5"/>
            </p:cNvPr>
            <p:cNvSpPr/>
            <p:nvPr/>
          </p:nvSpPr>
          <p:spPr>
            <a:xfrm>
              <a:off x="5057000" y="2824393"/>
              <a:ext cx="3528393" cy="1907548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hlinkClick r:id="rId5"/>
            </p:cNvPr>
            <p:cNvSpPr txBox="1"/>
            <p:nvPr/>
          </p:nvSpPr>
          <p:spPr>
            <a:xfrm>
              <a:off x="5172938" y="2933757"/>
              <a:ext cx="3296516" cy="176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Barker </a:t>
              </a:r>
              <a:r>
                <a:rPr lang="en-GB" sz="2800" dirty="0" smtClean="0">
                  <a:solidFill>
                    <a:schemeClr val="bg1"/>
                  </a:solidFill>
                </a:rPr>
                <a:t>House and Albion House; </a:t>
              </a:r>
              <a:r>
                <a:rPr lang="en-GB" sz="2800" dirty="0">
                  <a:solidFill>
                    <a:schemeClr val="bg1"/>
                  </a:solidFill>
                </a:rPr>
                <a:t>available to all students (</a:t>
              </a:r>
              <a:r>
                <a:rPr lang="en-GB" sz="2800" dirty="0" smtClean="0">
                  <a:solidFill>
                    <a:schemeClr val="bg1"/>
                  </a:solidFill>
                </a:rPr>
                <a:t>Stage 2+)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4279" y="2782238"/>
            <a:ext cx="4045379" cy="1965953"/>
            <a:chOff x="452840" y="2795195"/>
            <a:chExt cx="3319060" cy="1814196"/>
          </a:xfrm>
          <a:solidFill>
            <a:srgbClr val="6083CB"/>
          </a:solidFill>
        </p:grpSpPr>
        <p:sp>
          <p:nvSpPr>
            <p:cNvPr id="23" name="Rounded Rectangle 22">
              <a:hlinkClick r:id="rId6" action="ppaction://hlinkfile"/>
            </p:cNvPr>
            <p:cNvSpPr/>
            <p:nvPr/>
          </p:nvSpPr>
          <p:spPr>
            <a:xfrm>
              <a:off x="452840" y="2795195"/>
              <a:ext cx="3319060" cy="1814196"/>
            </a:xfrm>
            <a:prstGeom prst="roundRect">
              <a:avLst/>
            </a:prstGeom>
            <a:grpFill/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36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hlinkClick r:id="rId6" action="ppaction://hlinkfile"/>
            </p:cNvPr>
            <p:cNvSpPr txBox="1"/>
            <p:nvPr/>
          </p:nvSpPr>
          <p:spPr>
            <a:xfrm>
              <a:off x="611560" y="2965863"/>
              <a:ext cx="3024336" cy="151665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NUStudentHomes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University owned/managed accommodation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7994" r="4703" b="8083"/>
          <a:stretch/>
        </p:blipFill>
        <p:spPr bwMode="auto">
          <a:xfrm rot="20653511">
            <a:off x="4242994" y="5120241"/>
            <a:ext cx="1231143" cy="136219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82550">
            <a:noFill/>
            <a:miter lim="800000"/>
            <a:headEnd/>
            <a:tailEnd/>
          </a:ln>
          <a:extLst/>
        </p:spPr>
      </p:pic>
      <p:pic>
        <p:nvPicPr>
          <p:cNvPr id="26" name="Picture 2" descr="http://www.ncl.ac.uk/accommodation/assets/photos/External4_0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77">
            <a:off x="6303423" y="5147234"/>
            <a:ext cx="1806836" cy="13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3"/>
          <a:stretch/>
        </p:blipFill>
        <p:spPr bwMode="auto">
          <a:xfrm rot="746012">
            <a:off x="1037037" y="5061538"/>
            <a:ext cx="2184930" cy="136818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82550">
            <a:noFill/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1052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Overview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3382" y="1676564"/>
            <a:ext cx="8132553" cy="1310080"/>
            <a:chOff x="327878" y="1628800"/>
            <a:chExt cx="8601115" cy="1008112"/>
          </a:xfrm>
          <a:solidFill>
            <a:srgbClr val="6083CB"/>
          </a:solidFill>
        </p:grpSpPr>
        <p:sp>
          <p:nvSpPr>
            <p:cNvPr id="18" name="Rounded Rectangle 17">
              <a:hlinkClick r:id="rId4"/>
            </p:cNvPr>
            <p:cNvSpPr/>
            <p:nvPr/>
          </p:nvSpPr>
          <p:spPr>
            <a:xfrm>
              <a:off x="327879" y="1628800"/>
              <a:ext cx="8601114" cy="1008112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hlinkClick r:id="rId4"/>
            </p:cNvPr>
            <p:cNvSpPr txBox="1"/>
            <p:nvPr/>
          </p:nvSpPr>
          <p:spPr>
            <a:xfrm>
              <a:off x="327878" y="1906869"/>
              <a:ext cx="8348576" cy="66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Find brief facts and figures for each accommodation on: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hlinkClick r:id="rId5" action="ppaction://hlinkfile"/>
          </p:cNvPr>
          <p:cNvSpPr txBox="1"/>
          <p:nvPr/>
        </p:nvSpPr>
        <p:spPr>
          <a:xfrm>
            <a:off x="790616" y="5142203"/>
            <a:ext cx="36861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en-GB" sz="2800" dirty="0">
              <a:solidFill>
                <a:prstClr val="black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58166" y="3278184"/>
            <a:ext cx="6768752" cy="2952328"/>
            <a:chOff x="1187624" y="2281527"/>
            <a:chExt cx="6768752" cy="2952328"/>
          </a:xfrm>
          <a:solidFill>
            <a:srgbClr val="00467E"/>
          </a:solidFill>
        </p:grpSpPr>
        <p:sp>
          <p:nvSpPr>
            <p:cNvPr id="23" name="Rounded Rectangle 22">
              <a:hlinkClick r:id="rId6"/>
            </p:cNvPr>
            <p:cNvSpPr/>
            <p:nvPr/>
          </p:nvSpPr>
          <p:spPr>
            <a:xfrm>
              <a:off x="1187624" y="2281527"/>
              <a:ext cx="6768752" cy="2952328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60488" y="2777353"/>
              <a:ext cx="6520589" cy="1588127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3600" dirty="0" smtClean="0">
                  <a:solidFill>
                    <a:schemeClr val="bg1"/>
                  </a:solidFill>
                </a:rPr>
                <a:t>http</a:t>
              </a:r>
              <a:r>
                <a:rPr lang="en-GB" sz="3600" dirty="0">
                  <a:solidFill>
                    <a:schemeClr val="bg1"/>
                  </a:solidFill>
                </a:rPr>
                <a:t>://www.ncl.ac.uk/accommodation/assets/documents/AccommodationOverview.pdf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6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Overview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1" name="TextBox 20">
            <a:hlinkClick r:id="rId4" action="ppaction://hlinkfile"/>
          </p:cNvPr>
          <p:cNvSpPr txBox="1"/>
          <p:nvPr/>
        </p:nvSpPr>
        <p:spPr>
          <a:xfrm>
            <a:off x="790616" y="5142203"/>
            <a:ext cx="36861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hlinkClick r:id="rId4" action="ppaction://hlinkfile"/>
          </p:cNvPr>
          <p:cNvSpPr txBox="1"/>
          <p:nvPr/>
        </p:nvSpPr>
        <p:spPr>
          <a:xfrm>
            <a:off x="667190" y="5142203"/>
            <a:ext cx="368616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endParaRPr lang="en-GB" sz="2800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99369" y="5142978"/>
            <a:ext cx="4514565" cy="1395967"/>
            <a:chOff x="4715154" y="3605429"/>
            <a:chExt cx="4248472" cy="2016280"/>
          </a:xfrm>
          <a:solidFill>
            <a:srgbClr val="0F89CF"/>
          </a:solidFill>
        </p:grpSpPr>
        <p:sp>
          <p:nvSpPr>
            <p:cNvPr id="19" name="Rounded Rectangle 18"/>
            <p:cNvSpPr/>
            <p:nvPr/>
          </p:nvSpPr>
          <p:spPr>
            <a:xfrm>
              <a:off x="4715154" y="3605429"/>
              <a:ext cx="4248472" cy="201628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69696" y="3780547"/>
              <a:ext cx="4029157" cy="18137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dirty="0" smtClean="0">
                  <a:solidFill>
                    <a:schemeClr val="bg1"/>
                  </a:solidFill>
                </a:rPr>
                <a:t>“It was a nice local area and good to have an en-suite without breaking the bank.” </a:t>
              </a:r>
            </a:p>
            <a:p>
              <a:pPr algn="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400" dirty="0" smtClean="0">
                  <a:solidFill>
                    <a:schemeClr val="bg1"/>
                  </a:solidFill>
                </a:rPr>
                <a:t>Theo,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Bowsden</a:t>
              </a:r>
              <a:r>
                <a:rPr lang="en-GB" sz="2400" dirty="0" smtClean="0">
                  <a:solidFill>
                    <a:schemeClr val="bg1"/>
                  </a:solidFill>
                </a:rPr>
                <a:t> Court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73997" y="1578315"/>
            <a:ext cx="4578504" cy="1874163"/>
            <a:chOff x="4691480" y="3605429"/>
            <a:chExt cx="4272146" cy="2092035"/>
          </a:xfrm>
          <a:solidFill>
            <a:srgbClr val="00467E"/>
          </a:solidFill>
        </p:grpSpPr>
        <p:sp>
          <p:nvSpPr>
            <p:cNvPr id="27" name="Rounded Rectangle 26"/>
            <p:cNvSpPr/>
            <p:nvPr/>
          </p:nvSpPr>
          <p:spPr>
            <a:xfrm>
              <a:off x="4715154" y="3605429"/>
              <a:ext cx="4248472" cy="201628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91480" y="3677356"/>
              <a:ext cx="4236160" cy="202010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dirty="0" smtClean="0">
                  <a:solidFill>
                    <a:schemeClr val="bg1"/>
                  </a:solidFill>
                </a:rPr>
                <a:t>“There </a:t>
              </a:r>
              <a:r>
                <a:rPr lang="en-GB" sz="2000" dirty="0">
                  <a:solidFill>
                    <a:schemeClr val="bg1"/>
                  </a:solidFill>
                </a:rPr>
                <a:t>was only 3 of us in our flat so it’s not the most social accommodation but we made friends with the rest of our block. The flat was lovely, especially the kitchen</a:t>
              </a:r>
              <a:r>
                <a:rPr lang="en-GB" sz="2000" dirty="0" smtClean="0">
                  <a:solidFill>
                    <a:schemeClr val="bg1"/>
                  </a:solidFill>
                </a:rPr>
                <a:t>.”</a:t>
              </a:r>
              <a:endParaRPr lang="en-GB" sz="2000" dirty="0">
                <a:solidFill>
                  <a:schemeClr val="bg1"/>
                </a:solidFill>
              </a:endParaRPr>
            </a:p>
            <a:p>
              <a:pPr algn="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400" dirty="0" smtClean="0">
                  <a:solidFill>
                    <a:schemeClr val="bg1"/>
                  </a:solidFill>
                </a:rPr>
                <a:t>Tom, Victoria Halls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5262" y="4398497"/>
            <a:ext cx="3773404" cy="2081055"/>
            <a:chOff x="4624094" y="3605429"/>
            <a:chExt cx="4339532" cy="2016280"/>
          </a:xfrm>
          <a:solidFill>
            <a:srgbClr val="00257E"/>
          </a:solidFill>
        </p:grpSpPr>
        <p:sp>
          <p:nvSpPr>
            <p:cNvPr id="30" name="Rounded Rectangle 29"/>
            <p:cNvSpPr/>
            <p:nvPr/>
          </p:nvSpPr>
          <p:spPr>
            <a:xfrm>
              <a:off x="4715154" y="3605429"/>
              <a:ext cx="4248472" cy="201628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24094" y="3637771"/>
              <a:ext cx="4324809" cy="195159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</a:rPr>
                <a:t>“Being catered was good, even though it would probably have worked out cheaper cooking for myself, I enjoyed the social aspect of going to the dining </a:t>
              </a:r>
              <a:r>
                <a:rPr lang="en-GB" sz="2000" dirty="0" smtClean="0">
                  <a:solidFill>
                    <a:schemeClr val="bg1"/>
                  </a:solidFill>
                </a:rPr>
                <a:t>hall.”</a:t>
              </a:r>
              <a:endParaRPr lang="en-GB" sz="2000" dirty="0">
                <a:solidFill>
                  <a:schemeClr val="bg1"/>
                </a:solidFill>
              </a:endParaRPr>
            </a:p>
            <a:p>
              <a:pPr algn="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400" dirty="0" smtClean="0">
                  <a:solidFill>
                    <a:schemeClr val="bg1"/>
                  </a:solidFill>
                </a:rPr>
                <a:t>Georgia, Castle </a:t>
              </a:r>
              <a:r>
                <a:rPr lang="en-GB" sz="2400" dirty="0" err="1" smtClean="0">
                  <a:solidFill>
                    <a:schemeClr val="bg1"/>
                  </a:solidFill>
                </a:rPr>
                <a:t>Leazes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74441" y="1574554"/>
            <a:ext cx="3694223" cy="2655423"/>
            <a:chOff x="4624095" y="3605429"/>
            <a:chExt cx="4339531" cy="2016280"/>
          </a:xfrm>
          <a:solidFill>
            <a:srgbClr val="477CFF"/>
          </a:solidFill>
        </p:grpSpPr>
        <p:sp>
          <p:nvSpPr>
            <p:cNvPr id="33" name="Rounded Rectangle 32"/>
            <p:cNvSpPr/>
            <p:nvPr/>
          </p:nvSpPr>
          <p:spPr>
            <a:xfrm>
              <a:off x="4715154" y="3605429"/>
              <a:ext cx="4248472" cy="201628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24095" y="3843698"/>
              <a:ext cx="4324810" cy="153974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</a:rPr>
                <a:t>“</a:t>
              </a:r>
              <a:r>
                <a:rPr lang="en-GB" sz="2000" dirty="0">
                  <a:solidFill>
                    <a:schemeClr val="bg1"/>
                  </a:solidFill>
                </a:rPr>
                <a:t>“The facilities were really nice and my room was huge, there was a really big common room with a pool table and </a:t>
              </a:r>
              <a:r>
                <a:rPr lang="en-GB" sz="2000" dirty="0" err="1">
                  <a:solidFill>
                    <a:schemeClr val="bg1"/>
                  </a:solidFill>
                </a:rPr>
                <a:t>tv’s</a:t>
              </a:r>
              <a:r>
                <a:rPr lang="en-GB" sz="2000" dirty="0">
                  <a:solidFill>
                    <a:schemeClr val="bg1"/>
                  </a:solidFill>
                </a:rPr>
                <a:t>. It was a bit quiet but I enjoyed that</a:t>
              </a:r>
              <a:r>
                <a:rPr lang="en-GB" sz="2000" dirty="0" smtClean="0">
                  <a:solidFill>
                    <a:schemeClr val="bg1"/>
                  </a:solidFill>
                </a:rPr>
                <a:t>.”</a:t>
              </a:r>
              <a:endParaRPr lang="en-GB" sz="2000" dirty="0">
                <a:solidFill>
                  <a:schemeClr val="bg1"/>
                </a:solidFill>
              </a:endParaRPr>
            </a:p>
            <a:p>
              <a:pPr algn="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400" dirty="0" smtClean="0">
                  <a:solidFill>
                    <a:schemeClr val="bg1"/>
                  </a:solidFill>
                </a:rPr>
                <a:t>Jenny, St Mary’s College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72663" y="3565811"/>
            <a:ext cx="4539937" cy="1395967"/>
            <a:chOff x="4715154" y="3605429"/>
            <a:chExt cx="4248472" cy="2016280"/>
          </a:xfrm>
          <a:solidFill>
            <a:srgbClr val="6083CB"/>
          </a:solidFill>
        </p:grpSpPr>
        <p:sp>
          <p:nvSpPr>
            <p:cNvPr id="36" name="Rounded Rectangle 35"/>
            <p:cNvSpPr/>
            <p:nvPr/>
          </p:nvSpPr>
          <p:spPr>
            <a:xfrm>
              <a:off x="4715154" y="3605429"/>
              <a:ext cx="4248472" cy="201628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69696" y="3780548"/>
              <a:ext cx="4029157" cy="18137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000" dirty="0" smtClean="0">
                  <a:solidFill>
                    <a:schemeClr val="bg1"/>
                  </a:solidFill>
                </a:rPr>
                <a:t>“Great atmosphere, lovely mix. Great location for going to town and only a 15 minute walk to </a:t>
              </a:r>
              <a:r>
                <a:rPr lang="en-GB" sz="2000" dirty="0" err="1" smtClean="0">
                  <a:solidFill>
                    <a:schemeClr val="bg1"/>
                  </a:solidFill>
                </a:rPr>
                <a:t>uni.</a:t>
              </a:r>
              <a:r>
                <a:rPr lang="en-GB" sz="2000" dirty="0" smtClean="0">
                  <a:solidFill>
                    <a:schemeClr val="bg1"/>
                  </a:solidFill>
                </a:rPr>
                <a:t>” </a:t>
              </a:r>
            </a:p>
            <a:p>
              <a:pPr algn="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400" dirty="0" smtClean="0">
                  <a:solidFill>
                    <a:schemeClr val="bg1"/>
                  </a:solidFill>
                </a:rPr>
                <a:t>Anna, Central Link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-3599" y="6507639"/>
            <a:ext cx="9145800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dirty="0" smtClean="0"/>
              <a:t>If you have any further questions, feel free to contact us on Twitter:                                          @</a:t>
            </a:r>
            <a:r>
              <a:rPr lang="en-US" sz="1600" dirty="0" err="1" smtClean="0"/>
              <a:t>NCLMathsStats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74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6390" y="-3877451"/>
            <a:ext cx="1171222" cy="9143999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1766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Accommodation 			             Guarantee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7" y="428186"/>
            <a:ext cx="1728192" cy="56798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13236" y="3356992"/>
            <a:ext cx="8202551" cy="1114937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3600" dirty="0">
                <a:solidFill>
                  <a:schemeClr val="bg1"/>
                </a:solidFill>
              </a:rPr>
              <a:t>You complete the online application form before 30</a:t>
            </a:r>
            <a:r>
              <a:rPr lang="en-GB" sz="3600" baseline="30000" dirty="0">
                <a:solidFill>
                  <a:schemeClr val="bg1"/>
                </a:solidFill>
              </a:rPr>
              <a:t>th</a:t>
            </a:r>
            <a:r>
              <a:rPr lang="en-GB" sz="3600" dirty="0">
                <a:solidFill>
                  <a:schemeClr val="bg1"/>
                </a:solidFill>
              </a:rPr>
              <a:t> June </a:t>
            </a:r>
            <a:r>
              <a:rPr lang="en-GB" sz="3600" dirty="0" smtClean="0">
                <a:solidFill>
                  <a:schemeClr val="bg1"/>
                </a:solidFill>
              </a:rPr>
              <a:t>2016</a:t>
            </a:r>
            <a:endParaRPr lang="en-GB" sz="36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9565" y="1628800"/>
            <a:ext cx="8232037" cy="1114937"/>
            <a:chOff x="416797" y="1484784"/>
            <a:chExt cx="8232037" cy="1114937"/>
          </a:xfrm>
          <a:solidFill>
            <a:srgbClr val="6083CB"/>
          </a:solidFill>
        </p:grpSpPr>
        <p:sp>
          <p:nvSpPr>
            <p:cNvPr id="26" name="Rounded Rectangle 25">
              <a:hlinkClick r:id="rId4"/>
            </p:cNvPr>
            <p:cNvSpPr/>
            <p:nvPr/>
          </p:nvSpPr>
          <p:spPr>
            <a:xfrm>
              <a:off x="416797" y="1484784"/>
              <a:ext cx="8202551" cy="1114937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7154" y="1510192"/>
              <a:ext cx="817168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3600" dirty="0" smtClean="0">
                  <a:solidFill>
                    <a:schemeClr val="bg1"/>
                  </a:solidFill>
                </a:rPr>
                <a:t>Choose Newcastle as your first choice before 30</a:t>
              </a:r>
              <a:r>
                <a:rPr lang="en-GB" sz="3600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GB" sz="3600" dirty="0" smtClean="0">
                  <a:solidFill>
                    <a:schemeClr val="bg1"/>
                  </a:solidFill>
                </a:rPr>
                <a:t> June 2016</a:t>
              </a:r>
              <a:endParaRPr lang="en-GB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30310" y="4965952"/>
            <a:ext cx="8191212" cy="1125779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33400">
              <a:lnSpc>
                <a:spcPct val="90000"/>
              </a:lnSpc>
              <a:spcBef>
                <a:spcPct val="0"/>
              </a:spcBef>
            </a:pPr>
            <a:r>
              <a:rPr lang="en-GB" sz="3600" dirty="0">
                <a:solidFill>
                  <a:schemeClr val="bg1"/>
                </a:solidFill>
              </a:rPr>
              <a:t>Guaranteed a place in a halls, regardless of where you currently live</a:t>
            </a:r>
          </a:p>
        </p:txBody>
      </p:sp>
    </p:spTree>
    <p:extLst>
      <p:ext uri="{BB962C8B-B14F-4D97-AF65-F5344CB8AC3E}">
        <p14:creationId xmlns:p14="http://schemas.microsoft.com/office/powerpoint/2010/main" val="26793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79512" y="1268760"/>
            <a:ext cx="2025503" cy="2019159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23" name="Picture 2" descr="http://www.ncl.ac.uk/press.office/photo-library/assets/photos/CastleCourtOpening-3_0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318" y="1358350"/>
            <a:ext cx="1837881" cy="1445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TextBox 23">
            <a:hlinkClick r:id="rId3"/>
          </p:cNvPr>
          <p:cNvSpPr txBox="1"/>
          <p:nvPr/>
        </p:nvSpPr>
        <p:spPr>
          <a:xfrm>
            <a:off x="292264" y="2815735"/>
            <a:ext cx="1799890" cy="430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chemeClr val="bg1"/>
                </a:solidFill>
              </a:rPr>
              <a:t>Castle Court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432608" y="2984202"/>
            <a:ext cx="2344508" cy="936399"/>
            <a:chOff x="3430041" y="2830998"/>
            <a:chExt cx="2339339" cy="936399"/>
          </a:xfrm>
        </p:grpSpPr>
        <p:sp>
          <p:nvSpPr>
            <p:cNvPr id="43" name="TextBox 42"/>
            <p:cNvSpPr txBox="1"/>
            <p:nvPr/>
          </p:nvSpPr>
          <p:spPr>
            <a:xfrm>
              <a:off x="3857480" y="3000490"/>
              <a:ext cx="1484459" cy="47695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GB" sz="2400" b="1" dirty="0" smtClean="0">
                  <a:solidFill>
                    <a:prstClr val="black"/>
                  </a:solidFill>
                </a:rPr>
                <a:t>The Halls </a:t>
              </a:r>
              <a:endParaRPr lang="en-GB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430041" y="2830998"/>
              <a:ext cx="2339339" cy="93639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cxnSp>
        <p:nvCxnSpPr>
          <p:cNvPr id="35" name="Straight Arrow Connector 34"/>
          <p:cNvCxnSpPr/>
          <p:nvPr/>
        </p:nvCxnSpPr>
        <p:spPr>
          <a:xfrm flipV="1">
            <a:off x="3419871" y="2180459"/>
            <a:ext cx="0" cy="8037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195735" y="2294356"/>
            <a:ext cx="1485572" cy="9906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652118" y="2180460"/>
            <a:ext cx="0" cy="8037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417148" y="2375398"/>
            <a:ext cx="1531185" cy="969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652118" y="3920601"/>
            <a:ext cx="0" cy="65905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419871" y="3920601"/>
            <a:ext cx="0" cy="829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262822" y="3492075"/>
            <a:ext cx="1675202" cy="103265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205014" y="3493235"/>
            <a:ext cx="1668922" cy="1030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3092036" y="2737806"/>
            <a:ext cx="3011250" cy="138694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prstClr val="black"/>
                </a:solidFill>
              </a:rPr>
              <a:t>The Halls</a:t>
            </a:r>
            <a:endParaRPr lang="en-GB" sz="3600" dirty="0">
              <a:solidFill>
                <a:prstClr val="black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93679" y="2737806"/>
            <a:ext cx="3019906" cy="1386948"/>
            <a:chOff x="3092036" y="2737806"/>
            <a:chExt cx="3011250" cy="1386948"/>
          </a:xfrm>
          <a:solidFill>
            <a:srgbClr val="E52F48"/>
          </a:solidFill>
        </p:grpSpPr>
        <p:sp>
          <p:nvSpPr>
            <p:cNvPr id="50" name="Rounded Rectangle 49">
              <a:hlinkClick r:id="rId5"/>
            </p:cNvPr>
            <p:cNvSpPr/>
            <p:nvPr/>
          </p:nvSpPr>
          <p:spPr>
            <a:xfrm>
              <a:off x="3092036" y="2737806"/>
              <a:ext cx="3011250" cy="1386948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099651" y="3091732"/>
              <a:ext cx="2993365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The Halls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411760" y="161299"/>
            <a:ext cx="2025503" cy="2019159"/>
            <a:chOff x="4055178" y="2665066"/>
            <a:chExt cx="2025503" cy="2019159"/>
          </a:xfrm>
          <a:solidFill>
            <a:srgbClr val="6083CB"/>
          </a:solidFill>
        </p:grpSpPr>
        <p:sp>
          <p:nvSpPr>
            <p:cNvPr id="56" name="Rounded Rectangle 55"/>
            <p:cNvSpPr/>
            <p:nvPr/>
          </p:nvSpPr>
          <p:spPr>
            <a:xfrm>
              <a:off x="4055178" y="2665066"/>
              <a:ext cx="2025503" cy="2019159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57" name="Picture 5" descr="C:\Users\Matt\Desktop\Accomm\leazes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40846" y="2756349"/>
              <a:ext cx="1871314" cy="1426828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55" name="TextBox 54">
            <a:hlinkClick r:id="rId6"/>
          </p:cNvPr>
          <p:cNvSpPr txBox="1"/>
          <p:nvPr/>
        </p:nvSpPr>
        <p:spPr>
          <a:xfrm>
            <a:off x="2534566" y="1708275"/>
            <a:ext cx="179989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chemeClr val="bg1"/>
                </a:solidFill>
              </a:rPr>
              <a:t>Castle Leazes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938677" y="3570081"/>
            <a:ext cx="2025503" cy="2019159"/>
            <a:chOff x="6150303" y="2196707"/>
            <a:chExt cx="2025503" cy="2019159"/>
          </a:xfrm>
          <a:solidFill>
            <a:srgbClr val="00257E"/>
          </a:solidFill>
        </p:grpSpPr>
        <p:sp>
          <p:nvSpPr>
            <p:cNvPr id="66" name="Rounded Rectangle 65"/>
            <p:cNvSpPr/>
            <p:nvPr/>
          </p:nvSpPr>
          <p:spPr>
            <a:xfrm>
              <a:off x="6150303" y="2196707"/>
              <a:ext cx="2025503" cy="2019159"/>
            </a:xfrm>
            <a:prstGeom prst="round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7" name="TextBox 66">
              <a:hlinkClick r:id="rId8"/>
            </p:cNvPr>
            <p:cNvSpPr txBox="1"/>
            <p:nvPr/>
          </p:nvSpPr>
          <p:spPr>
            <a:xfrm>
              <a:off x="6363053" y="3748373"/>
              <a:ext cx="1613485" cy="43088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200" dirty="0">
                  <a:solidFill>
                    <a:schemeClr val="bg1"/>
                  </a:solidFill>
                </a:rPr>
                <a:t>St </a:t>
              </a:r>
              <a:r>
                <a:rPr lang="en-GB" sz="2200" dirty="0" smtClean="0">
                  <a:solidFill>
                    <a:schemeClr val="bg1"/>
                  </a:solidFill>
                </a:rPr>
                <a:t>Mary’s</a:t>
              </a:r>
              <a:endParaRPr lang="en-GB" sz="2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5" name="Picture 37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23878"/>
          <a:stretch>
            <a:fillRect/>
          </a:stretch>
        </p:blipFill>
        <p:spPr bwMode="auto">
          <a:xfrm>
            <a:off x="7011353" y="3678276"/>
            <a:ext cx="1881127" cy="1406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2348681" y="4749978"/>
            <a:ext cx="2151311" cy="1991818"/>
            <a:chOff x="3818338" y="1954400"/>
            <a:chExt cx="2151311" cy="1991818"/>
          </a:xfrm>
        </p:grpSpPr>
        <p:sp>
          <p:nvSpPr>
            <p:cNvPr id="76" name="Rounded Rectangle 75"/>
            <p:cNvSpPr/>
            <p:nvPr/>
          </p:nvSpPr>
          <p:spPr>
            <a:xfrm>
              <a:off x="3881244" y="1954400"/>
              <a:ext cx="2025503" cy="1991818"/>
            </a:xfrm>
            <a:prstGeom prst="roundRect">
              <a:avLst/>
            </a:prstGeom>
            <a:solidFill>
              <a:srgbClr val="00467E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7" name="TextBox 76">
              <a:hlinkClick r:id="rId10"/>
            </p:cNvPr>
            <p:cNvSpPr txBox="1"/>
            <p:nvPr/>
          </p:nvSpPr>
          <p:spPr>
            <a:xfrm>
              <a:off x="3818338" y="3468157"/>
              <a:ext cx="2151311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200" dirty="0">
                  <a:solidFill>
                    <a:schemeClr val="bg1"/>
                  </a:solidFill>
                </a:rPr>
                <a:t>Windsor Terrace</a:t>
              </a:r>
            </a:p>
          </p:txBody>
        </p:sp>
      </p:grpSp>
      <p:pic>
        <p:nvPicPr>
          <p:cNvPr id="75" name="Picture 36" descr="Windor Terrcae Exterio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54" b="18106"/>
          <a:stretch>
            <a:fillRect/>
          </a:stretch>
        </p:blipFill>
        <p:spPr bwMode="auto">
          <a:xfrm>
            <a:off x="2503857" y="4836696"/>
            <a:ext cx="1840961" cy="1393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ounded Rectangle 78"/>
          <p:cNvSpPr/>
          <p:nvPr/>
        </p:nvSpPr>
        <p:spPr>
          <a:xfrm>
            <a:off x="170233" y="3503943"/>
            <a:ext cx="2025503" cy="1991818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1220" y="5016850"/>
            <a:ext cx="1849972" cy="43595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200" dirty="0">
                <a:solidFill>
                  <a:schemeClr val="bg1"/>
                </a:solidFill>
              </a:rPr>
              <a:t>Park Terrace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81" name="Picture 2" descr="http://www.graham.co.uk/DatabaseImages/img_2071401_newc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9" y="3614379"/>
            <a:ext cx="1821685" cy="1402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3" name="Group 82"/>
          <p:cNvGrpSpPr/>
          <p:nvPr/>
        </p:nvGrpSpPr>
        <p:grpSpPr>
          <a:xfrm>
            <a:off x="4644008" y="188642"/>
            <a:ext cx="2119949" cy="1991818"/>
            <a:chOff x="4604162" y="2582331"/>
            <a:chExt cx="2119949" cy="1991818"/>
          </a:xfrm>
        </p:grpSpPr>
        <p:sp>
          <p:nvSpPr>
            <p:cNvPr id="85" name="Rounded Rectangle 84"/>
            <p:cNvSpPr/>
            <p:nvPr/>
          </p:nvSpPr>
          <p:spPr>
            <a:xfrm>
              <a:off x="4624413" y="2582331"/>
              <a:ext cx="2025503" cy="1991818"/>
            </a:xfrm>
            <a:prstGeom prst="roundRect">
              <a:avLst/>
            </a:prstGeom>
            <a:solidFill>
              <a:srgbClr val="00467E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6" name="TextBox 85">
              <a:hlinkClick r:id="rId13"/>
            </p:cNvPr>
            <p:cNvSpPr txBox="1"/>
            <p:nvPr/>
          </p:nvSpPr>
          <p:spPr bwMode="auto">
            <a:xfrm>
              <a:off x="4604162" y="4094497"/>
              <a:ext cx="2119949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2200" dirty="0" smtClean="0">
                  <a:solidFill>
                    <a:schemeClr val="bg1"/>
                  </a:solidFill>
                </a:rPr>
                <a:t>Henderson Hall</a:t>
              </a:r>
              <a:endParaRPr lang="en-GB" sz="2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4" name="Picture 4" descr="https://www.studentcrowd.com/media/cache/subject_header/media/image/1431705319_found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716" b="-2412"/>
          <a:stretch/>
        </p:blipFill>
        <p:spPr bwMode="auto">
          <a:xfrm>
            <a:off x="4740955" y="276556"/>
            <a:ext cx="1883381" cy="1424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624578" y="4579660"/>
            <a:ext cx="2104863" cy="2110341"/>
            <a:chOff x="4659094" y="4747658"/>
            <a:chExt cx="2104863" cy="2110341"/>
          </a:xfrm>
        </p:grpSpPr>
        <p:grpSp>
          <p:nvGrpSpPr>
            <p:cNvPr id="69" name="Group 68"/>
            <p:cNvGrpSpPr/>
            <p:nvPr/>
          </p:nvGrpSpPr>
          <p:grpSpPr>
            <a:xfrm>
              <a:off x="4659094" y="4747658"/>
              <a:ext cx="2104863" cy="2110341"/>
              <a:chOff x="4624413" y="2582331"/>
              <a:chExt cx="2025503" cy="1991818"/>
            </a:xfrm>
            <a:solidFill>
              <a:srgbClr val="6083CB"/>
            </a:solidFill>
          </p:grpSpPr>
          <p:sp>
            <p:nvSpPr>
              <p:cNvPr id="71" name="Rounded Rectangle 70"/>
              <p:cNvSpPr/>
              <p:nvPr/>
            </p:nvSpPr>
            <p:spPr>
              <a:xfrm>
                <a:off x="4624413" y="2582331"/>
                <a:ext cx="2025503" cy="1991818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extBox 71">
                <a:hlinkClick r:id="rId15"/>
              </p:cNvPr>
              <p:cNvSpPr txBox="1"/>
              <p:nvPr/>
            </p:nvSpPr>
            <p:spPr bwMode="auto">
              <a:xfrm>
                <a:off x="4790654" y="4096598"/>
                <a:ext cx="1693020" cy="406687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2200" dirty="0" err="1">
                    <a:solidFill>
                      <a:schemeClr val="bg1"/>
                    </a:solidFill>
                  </a:rPr>
                  <a:t>Marris</a:t>
                </a:r>
                <a:r>
                  <a:rPr lang="en-GB" sz="2200" dirty="0">
                    <a:solidFill>
                      <a:schemeClr val="bg1"/>
                    </a:solidFill>
                  </a:rPr>
                  <a:t> House</a:t>
                </a:r>
              </a:p>
            </p:txBody>
          </p:sp>
        </p:grpSp>
        <p:pic>
          <p:nvPicPr>
            <p:cNvPr id="70" name="Picture 38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 b="16403"/>
            <a:stretch>
              <a:fillRect/>
            </a:stretch>
          </p:blipFill>
          <p:spPr bwMode="auto">
            <a:xfrm>
              <a:off x="4731997" y="4860186"/>
              <a:ext cx="1906399" cy="149184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" name="Group 2"/>
          <p:cNvGrpSpPr/>
          <p:nvPr/>
        </p:nvGrpSpPr>
        <p:grpSpPr>
          <a:xfrm>
            <a:off x="6938024" y="1340260"/>
            <a:ext cx="2025503" cy="1991818"/>
            <a:chOff x="6938024" y="1340260"/>
            <a:chExt cx="2025503" cy="1991818"/>
          </a:xfrm>
        </p:grpSpPr>
        <p:grpSp>
          <p:nvGrpSpPr>
            <p:cNvPr id="59" name="Group 58"/>
            <p:cNvGrpSpPr/>
            <p:nvPr/>
          </p:nvGrpSpPr>
          <p:grpSpPr>
            <a:xfrm>
              <a:off x="6938024" y="1340260"/>
              <a:ext cx="2025503" cy="1991818"/>
              <a:chOff x="3881244" y="1954400"/>
              <a:chExt cx="2025503" cy="1991818"/>
            </a:xfrm>
            <a:solidFill>
              <a:srgbClr val="0F89CF"/>
            </a:solidFill>
          </p:grpSpPr>
          <p:sp>
            <p:nvSpPr>
              <p:cNvPr id="61" name="Rounded Rectangle 60"/>
              <p:cNvSpPr/>
              <p:nvPr/>
            </p:nvSpPr>
            <p:spPr>
              <a:xfrm>
                <a:off x="3881244" y="1954400"/>
                <a:ext cx="2025503" cy="1991818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>
                <a:hlinkClick r:id="rId17"/>
              </p:cNvPr>
              <p:cNvSpPr txBox="1"/>
              <p:nvPr/>
            </p:nvSpPr>
            <p:spPr>
              <a:xfrm>
                <a:off x="3933682" y="3382898"/>
                <a:ext cx="1920625" cy="43088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200" dirty="0">
                    <a:solidFill>
                      <a:schemeClr val="bg1"/>
                    </a:solidFill>
                  </a:rPr>
                  <a:t>Bowsden Court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1098" y="1434026"/>
              <a:ext cx="1821103" cy="136946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9607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45" grpId="0" animBg="1"/>
      <p:bldP spid="55" grpId="0"/>
      <p:bldP spid="79" grpId="0" animBg="1"/>
      <p:bldP spid="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flipV="1">
            <a:off x="3303714" y="2404779"/>
            <a:ext cx="0" cy="8037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756618" y="2404780"/>
            <a:ext cx="0" cy="8037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540595" y="3836688"/>
            <a:ext cx="1160051" cy="41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04491" y="4272891"/>
            <a:ext cx="0" cy="8270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388651" y="3836688"/>
            <a:ext cx="1207727" cy="41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2870123" y="2766564"/>
            <a:ext cx="3492680" cy="1805288"/>
          </a:xfrm>
          <a:prstGeom prst="roundRect">
            <a:avLst/>
          </a:prstGeom>
          <a:solidFill>
            <a:srgbClr val="E52F48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Managed Partnership Accommodation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912182" y="5105547"/>
            <a:ext cx="3498184" cy="1419797"/>
            <a:chOff x="3918058" y="4517504"/>
            <a:chExt cx="2025503" cy="1991818"/>
          </a:xfrm>
          <a:solidFill>
            <a:srgbClr val="0F89CF"/>
          </a:solidFill>
        </p:grpSpPr>
        <p:sp>
          <p:nvSpPr>
            <p:cNvPr id="25" name="Rounded Rectangle 24"/>
            <p:cNvSpPr/>
            <p:nvPr/>
          </p:nvSpPr>
          <p:spPr>
            <a:xfrm>
              <a:off x="3918058" y="4517504"/>
              <a:ext cx="2025503" cy="1991818"/>
            </a:xfrm>
            <a:prstGeom prst="roundRect">
              <a:avLst/>
            </a:prstGeom>
            <a:grpFill/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hlinkClick r:id="rId3"/>
            </p:cNvPr>
            <p:cNvSpPr txBox="1"/>
            <p:nvPr/>
          </p:nvSpPr>
          <p:spPr>
            <a:xfrm>
              <a:off x="3944551" y="4725029"/>
              <a:ext cx="1920625" cy="1554396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200" dirty="0">
                  <a:solidFill>
                    <a:schemeClr val="bg1"/>
                  </a:solidFill>
                </a:rPr>
                <a:t>More managed partnership sites to be released soon for 2016/17…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002" y="2672033"/>
            <a:ext cx="2192878" cy="2168457"/>
            <a:chOff x="212002" y="2672033"/>
            <a:chExt cx="2192878" cy="2168457"/>
          </a:xfrm>
        </p:grpSpPr>
        <p:grpSp>
          <p:nvGrpSpPr>
            <p:cNvPr id="35" name="Group 34"/>
            <p:cNvGrpSpPr/>
            <p:nvPr/>
          </p:nvGrpSpPr>
          <p:grpSpPr>
            <a:xfrm>
              <a:off x="212002" y="2672033"/>
              <a:ext cx="2192878" cy="2168457"/>
              <a:chOff x="4211960" y="2634842"/>
              <a:chExt cx="2025503" cy="2019159"/>
            </a:xfrm>
            <a:solidFill>
              <a:srgbClr val="00257E"/>
            </a:solidFill>
          </p:grpSpPr>
          <p:sp>
            <p:nvSpPr>
              <p:cNvPr id="36" name="Rounded Rectangle 35"/>
              <p:cNvSpPr/>
              <p:nvPr/>
            </p:nvSpPr>
            <p:spPr>
              <a:xfrm>
                <a:off x="4211960" y="2634842"/>
                <a:ext cx="2025503" cy="2019159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53">
                <a:hlinkClick r:id="rId4"/>
              </p:cNvPr>
              <p:cNvSpPr txBox="1">
                <a:spLocks noChangeArrowheads="1"/>
              </p:cNvSpPr>
              <p:nvPr/>
            </p:nvSpPr>
            <p:spPr bwMode="auto">
              <a:xfrm>
                <a:off x="4412686" y="4197373"/>
                <a:ext cx="1689521" cy="40122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GB" sz="2200" dirty="0">
                    <a:solidFill>
                      <a:schemeClr val="bg1"/>
                    </a:solidFill>
                    <a:latin typeface="Calibri"/>
                  </a:rPr>
                  <a:t>Liberty Plaza</a:t>
                </a:r>
              </a:p>
            </p:txBody>
          </p:sp>
        </p:grpSp>
        <p:pic>
          <p:nvPicPr>
            <p:cNvPr id="41" name="Picture 16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11" y="2748596"/>
              <a:ext cx="2009254" cy="160150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228226" y="226528"/>
            <a:ext cx="2192878" cy="2168457"/>
            <a:chOff x="2228226" y="226528"/>
            <a:chExt cx="2192878" cy="2168457"/>
          </a:xfrm>
        </p:grpSpPr>
        <p:grpSp>
          <p:nvGrpSpPr>
            <p:cNvPr id="32" name="Group 31"/>
            <p:cNvGrpSpPr/>
            <p:nvPr/>
          </p:nvGrpSpPr>
          <p:grpSpPr>
            <a:xfrm>
              <a:off x="2228226" y="226528"/>
              <a:ext cx="2192878" cy="2168457"/>
              <a:chOff x="4317799" y="2331083"/>
              <a:chExt cx="2025503" cy="1991818"/>
            </a:xfrm>
            <a:solidFill>
              <a:srgbClr val="477CFF"/>
            </a:solidFill>
          </p:grpSpPr>
          <p:sp>
            <p:nvSpPr>
              <p:cNvPr id="33" name="Rounded Rectangle 32"/>
              <p:cNvSpPr/>
              <p:nvPr/>
            </p:nvSpPr>
            <p:spPr>
              <a:xfrm>
                <a:off x="4317799" y="2331083"/>
                <a:ext cx="2025503" cy="1991818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TextBox 33">
                <a:hlinkClick r:id="rId6"/>
              </p:cNvPr>
              <p:cNvSpPr txBox="1"/>
              <p:nvPr/>
            </p:nvSpPr>
            <p:spPr>
              <a:xfrm>
                <a:off x="4401771" y="3857192"/>
                <a:ext cx="1849972" cy="395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2200" dirty="0">
                    <a:solidFill>
                      <a:schemeClr val="bg1"/>
                    </a:solidFill>
                  </a:rPr>
                  <a:t>Victoria Hall</a:t>
                </a:r>
              </a:p>
            </p:txBody>
          </p:sp>
        </p:grpSp>
        <p:pic>
          <p:nvPicPr>
            <p:cNvPr id="42" name="Picture 39" descr="Artist Impression of Victoria Hall Exterior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t="6250" b="12500"/>
            <a:stretch>
              <a:fillRect/>
            </a:stretch>
          </p:blipFill>
          <p:spPr bwMode="auto">
            <a:xfrm>
              <a:off x="2315265" y="300220"/>
              <a:ext cx="2006714" cy="16141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" name="Group 3"/>
          <p:cNvGrpSpPr/>
          <p:nvPr/>
        </p:nvGrpSpPr>
        <p:grpSpPr>
          <a:xfrm>
            <a:off x="6672111" y="2760637"/>
            <a:ext cx="2292377" cy="2165477"/>
            <a:chOff x="6672111" y="2760637"/>
            <a:chExt cx="2292377" cy="2165477"/>
          </a:xfrm>
        </p:grpSpPr>
        <p:grpSp>
          <p:nvGrpSpPr>
            <p:cNvPr id="38" name="Group 37"/>
            <p:cNvGrpSpPr/>
            <p:nvPr/>
          </p:nvGrpSpPr>
          <p:grpSpPr>
            <a:xfrm>
              <a:off x="6672111" y="2760637"/>
              <a:ext cx="2292377" cy="2165477"/>
              <a:chOff x="4597834" y="2582331"/>
              <a:chExt cx="2119949" cy="1991818"/>
            </a:xfrm>
            <a:solidFill>
              <a:srgbClr val="00467E"/>
            </a:solidFill>
          </p:grpSpPr>
          <p:sp>
            <p:nvSpPr>
              <p:cNvPr id="39" name="Rounded Rectangle 38"/>
              <p:cNvSpPr/>
              <p:nvPr/>
            </p:nvSpPr>
            <p:spPr>
              <a:xfrm>
                <a:off x="4624413" y="2582331"/>
                <a:ext cx="2025503" cy="1991818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>
                <a:hlinkClick r:id="rId8"/>
              </p:cNvPr>
              <p:cNvSpPr txBox="1"/>
              <p:nvPr/>
            </p:nvSpPr>
            <p:spPr bwMode="auto">
              <a:xfrm>
                <a:off x="4597834" y="4102563"/>
                <a:ext cx="2119949" cy="396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2200" dirty="0">
                    <a:solidFill>
                      <a:schemeClr val="bg1"/>
                    </a:solidFill>
                  </a:rPr>
                  <a:t>The View</a:t>
                </a:r>
              </a:p>
            </p:txBody>
          </p:sp>
        </p:grpSp>
        <p:pic>
          <p:nvPicPr>
            <p:cNvPr id="43" name="Picture 42" descr="http://i1193.photobucket.com/albums/aa358/KenOHeed/Ken%20Album%2013%20from%2016%20March%202015/IMG_9465_zpsvtovpmfx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235" b="25903"/>
            <a:stretch/>
          </p:blipFill>
          <p:spPr bwMode="auto">
            <a:xfrm>
              <a:off x="6788081" y="2839924"/>
              <a:ext cx="2024078" cy="15734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612904" y="226527"/>
            <a:ext cx="2367851" cy="2174156"/>
            <a:chOff x="4612904" y="226527"/>
            <a:chExt cx="2367851" cy="2174156"/>
          </a:xfrm>
        </p:grpSpPr>
        <p:grpSp>
          <p:nvGrpSpPr>
            <p:cNvPr id="45" name="Group 44"/>
            <p:cNvGrpSpPr/>
            <p:nvPr/>
          </p:nvGrpSpPr>
          <p:grpSpPr>
            <a:xfrm>
              <a:off x="4612904" y="226527"/>
              <a:ext cx="2367851" cy="2174156"/>
              <a:chOff x="6087882" y="2196707"/>
              <a:chExt cx="2166046" cy="2019159"/>
            </a:xfrm>
            <a:solidFill>
              <a:srgbClr val="6083CB"/>
            </a:solidFill>
          </p:grpSpPr>
          <p:sp>
            <p:nvSpPr>
              <p:cNvPr id="47" name="Rounded Rectangle 46"/>
              <p:cNvSpPr/>
              <p:nvPr/>
            </p:nvSpPr>
            <p:spPr>
              <a:xfrm>
                <a:off x="6150303" y="2196707"/>
                <a:ext cx="2025503" cy="2019159"/>
              </a:xfrm>
              <a:prstGeom prst="roundRect">
                <a:avLst/>
              </a:prstGeom>
              <a:grpFill/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>
                <a:hlinkClick r:id="rId10"/>
              </p:cNvPr>
              <p:cNvSpPr txBox="1"/>
              <p:nvPr/>
            </p:nvSpPr>
            <p:spPr>
              <a:xfrm>
                <a:off x="6087882" y="3742063"/>
                <a:ext cx="2166046" cy="4001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GB" sz="2200" dirty="0">
                    <a:solidFill>
                      <a:schemeClr val="bg1"/>
                    </a:solidFill>
                  </a:rPr>
                  <a:t>Turner Court</a:t>
                </a:r>
              </a:p>
            </p:txBody>
          </p:sp>
        </p:grpSp>
        <p:pic>
          <p:nvPicPr>
            <p:cNvPr id="46" name="Picture 2" descr="http://digstudent.co.uk/photoer/800x600-c79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906" y="300349"/>
              <a:ext cx="2008175" cy="1586063"/>
            </a:xfrm>
            <a:prstGeom prst="roundRect">
              <a:avLst>
                <a:gd name="adj" fmla="val 16667"/>
              </a:avLst>
            </a:prstGeom>
            <a:solidFill>
              <a:srgbClr val="6083CB"/>
            </a:solidFill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</p:grpSp>
    </p:spTree>
    <p:extLst>
      <p:ext uri="{BB962C8B-B14F-4D97-AF65-F5344CB8AC3E}">
        <p14:creationId xmlns:p14="http://schemas.microsoft.com/office/powerpoint/2010/main" val="11338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Typical Rooms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1" name="Rectangle 20"/>
          <p:cNvSpPr/>
          <p:nvPr/>
        </p:nvSpPr>
        <p:spPr>
          <a:xfrm>
            <a:off x="4505469" y="345103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786">
            <a:off x="1051332" y="1834700"/>
            <a:ext cx="3525361" cy="235758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7871">
            <a:off x="4852190" y="1804285"/>
            <a:ext cx="3099602" cy="2736268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5" name="Group 24"/>
          <p:cNvGrpSpPr/>
          <p:nvPr/>
        </p:nvGrpSpPr>
        <p:grpSpPr>
          <a:xfrm>
            <a:off x="591804" y="4892830"/>
            <a:ext cx="7920880" cy="1767208"/>
            <a:chOff x="1187624" y="2281527"/>
            <a:chExt cx="6091877" cy="2952328"/>
          </a:xfrm>
          <a:solidFill>
            <a:srgbClr val="00257E"/>
          </a:solidFill>
        </p:grpSpPr>
        <p:sp>
          <p:nvSpPr>
            <p:cNvPr id="26" name="Rounded Rectangle 25">
              <a:hlinkClick r:id="rId6"/>
            </p:cNvPr>
            <p:cNvSpPr/>
            <p:nvPr/>
          </p:nvSpPr>
          <p:spPr>
            <a:xfrm>
              <a:off x="1187624" y="2281527"/>
              <a:ext cx="6091877" cy="2952328"/>
            </a:xfrm>
            <a:prstGeom prst="roundRect">
              <a:avLst/>
            </a:prstGeom>
            <a:grpFill/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hlinkClick r:id="rId6"/>
            </p:cNvPr>
            <p:cNvSpPr txBox="1"/>
            <p:nvPr/>
          </p:nvSpPr>
          <p:spPr>
            <a:xfrm>
              <a:off x="1244030" y="2663843"/>
              <a:ext cx="5979064" cy="209784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To find out more detailed information and view our virtual tours for each of our halls of residence visit: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www.ncl.ac.uk/accommodation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1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Included In All Halls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1" name="Rounded Rectangle 20"/>
          <p:cNvSpPr/>
          <p:nvPr/>
        </p:nvSpPr>
        <p:spPr>
          <a:xfrm>
            <a:off x="382473" y="1414907"/>
            <a:ext cx="2808313" cy="1259957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Free </a:t>
            </a:r>
            <a:r>
              <a:rPr lang="en-GB" sz="2800" dirty="0" smtClean="0">
                <a:solidFill>
                  <a:schemeClr val="bg1"/>
                </a:solidFill>
              </a:rPr>
              <a:t>internet </a:t>
            </a:r>
            <a:r>
              <a:rPr lang="en-GB" sz="2800" dirty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onnection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99278" y="1416545"/>
            <a:ext cx="2453243" cy="628340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Launderette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33391" y="5398026"/>
            <a:ext cx="2803122" cy="685525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24 h</a:t>
            </a:r>
            <a:r>
              <a:rPr lang="en-GB" sz="2800" dirty="0" smtClean="0">
                <a:solidFill>
                  <a:schemeClr val="bg1"/>
                </a:solidFill>
              </a:rPr>
              <a:t>our security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362011" y="4579814"/>
            <a:ext cx="2242598" cy="915323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Bicycle Storage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73064" y="6004956"/>
            <a:ext cx="1379021" cy="628340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Bills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29" name="Picture 2" descr="http://www.calderdale.gov.uk/socialcare/learning-disability/for-learning-disabilities/images/bil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6858">
            <a:off x="3782196" y="3831277"/>
            <a:ext cx="1800975" cy="194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astuceclub.net/wp-content/uploads/2015/08/wifi-password-cracking-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5" y="3075819"/>
            <a:ext cx="2977524" cy="166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trade-bangladesh.com/wp-content/uploads/2013/04/11412095-clothes-with-detergent-and-washing-powder-in-orange-plastic-basket-isolated-on-whit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72" y="1942133"/>
            <a:ext cx="2682876" cy="19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bikemania.biz/media/catalog/product/g/r/gree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436">
            <a:off x="6384314" y="5578970"/>
            <a:ext cx="1858116" cy="112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/>
          <p:nvPr/>
        </p:nvSpPr>
        <p:spPr>
          <a:xfrm>
            <a:off x="3190786" y="2822510"/>
            <a:ext cx="2803122" cy="685525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Holidays included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3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6" grpId="0" animBg="1"/>
      <p:bldP spid="27" grpId="0" animBg="1"/>
      <p:bldP spid="28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Things To Consider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90600" y="1783527"/>
            <a:ext cx="2672039" cy="1508998"/>
            <a:chOff x="578876" y="1637282"/>
            <a:chExt cx="2376264" cy="1314253"/>
          </a:xfrm>
          <a:solidFill>
            <a:srgbClr val="00467E"/>
          </a:solidFill>
        </p:grpSpPr>
        <p:sp>
          <p:nvSpPr>
            <p:cNvPr id="33" name="Rounded Rectangle 32"/>
            <p:cNvSpPr/>
            <p:nvPr/>
          </p:nvSpPr>
          <p:spPr>
            <a:xfrm>
              <a:off x="578876" y="1637282"/>
              <a:ext cx="2376264" cy="113937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4133" y="2002210"/>
              <a:ext cx="2282700" cy="94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Affordability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14338" y="1816168"/>
            <a:ext cx="2553883" cy="1476357"/>
            <a:chOff x="629327" y="1750156"/>
            <a:chExt cx="2376264" cy="1318729"/>
          </a:xfrm>
          <a:solidFill>
            <a:srgbClr val="00467E"/>
          </a:solidFill>
        </p:grpSpPr>
        <p:sp>
          <p:nvSpPr>
            <p:cNvPr id="37" name="Rounded Rectangle 36"/>
            <p:cNvSpPr/>
            <p:nvPr/>
          </p:nvSpPr>
          <p:spPr>
            <a:xfrm>
              <a:off x="629327" y="1750156"/>
              <a:ext cx="2376264" cy="113937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52999" y="2119560"/>
              <a:ext cx="2179747" cy="94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Location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019920" y="1816167"/>
            <a:ext cx="2661962" cy="1275559"/>
            <a:chOff x="-23924" y="-3736050"/>
            <a:chExt cx="2397888" cy="2008307"/>
          </a:xfrm>
          <a:solidFill>
            <a:srgbClr val="477CFF"/>
          </a:solidFill>
        </p:grpSpPr>
        <p:sp>
          <p:nvSpPr>
            <p:cNvPr id="40" name="Rounded Rectangle 39"/>
            <p:cNvSpPr/>
            <p:nvPr/>
          </p:nvSpPr>
          <p:spPr>
            <a:xfrm>
              <a:off x="-17210" y="-3736050"/>
              <a:ext cx="2376264" cy="2008307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23924" y="-3443833"/>
              <a:ext cx="2397888" cy="171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Self Catered/Catered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0601" y="4705877"/>
            <a:ext cx="2668610" cy="1480241"/>
            <a:chOff x="578876" y="1637280"/>
            <a:chExt cx="2376264" cy="2150454"/>
          </a:xfrm>
          <a:solidFill>
            <a:srgbClr val="0F89CF"/>
          </a:solidFill>
        </p:grpSpPr>
        <p:sp>
          <p:nvSpPr>
            <p:cNvPr id="43" name="Rounded Rectangle 42"/>
            <p:cNvSpPr/>
            <p:nvPr/>
          </p:nvSpPr>
          <p:spPr>
            <a:xfrm>
              <a:off x="578876" y="1637280"/>
              <a:ext cx="2376264" cy="1902468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91962" y="2071644"/>
              <a:ext cx="2179747" cy="171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Smaller/Larger Community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90600" y="3296863"/>
            <a:ext cx="2668610" cy="1235333"/>
            <a:chOff x="578876" y="1637280"/>
            <a:chExt cx="2376264" cy="1918571"/>
          </a:xfrm>
          <a:solidFill>
            <a:srgbClr val="0F89CF"/>
          </a:solidFill>
        </p:grpSpPr>
        <p:sp>
          <p:nvSpPr>
            <p:cNvPr id="51" name="Rounded Rectangle 50"/>
            <p:cNvSpPr/>
            <p:nvPr/>
          </p:nvSpPr>
          <p:spPr>
            <a:xfrm>
              <a:off x="578876" y="1637280"/>
              <a:ext cx="2376264" cy="1902468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1963" y="2037279"/>
              <a:ext cx="2179747" cy="1518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Mixed/Single Gender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044844" y="4673601"/>
            <a:ext cx="2637956" cy="1361785"/>
            <a:chOff x="576219" y="1195322"/>
            <a:chExt cx="2376264" cy="4453404"/>
          </a:xfrm>
          <a:solidFill>
            <a:srgbClr val="6083CB"/>
          </a:solidFill>
        </p:grpSpPr>
        <p:sp>
          <p:nvSpPr>
            <p:cNvPr id="54" name="Rounded Rectangle 53"/>
            <p:cNvSpPr/>
            <p:nvPr/>
          </p:nvSpPr>
          <p:spPr>
            <a:xfrm>
              <a:off x="576219" y="1195322"/>
              <a:ext cx="2376264" cy="438811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667" y="1529635"/>
              <a:ext cx="2179747" cy="411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Standard Washbasin Room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14338" y="3292868"/>
            <a:ext cx="2541362" cy="1413220"/>
            <a:chOff x="578876" y="2053871"/>
            <a:chExt cx="2376264" cy="2218564"/>
          </a:xfrm>
          <a:solidFill>
            <a:srgbClr val="6083CB"/>
          </a:solidFill>
        </p:grpSpPr>
        <p:sp>
          <p:nvSpPr>
            <p:cNvPr id="57" name="Rounded Rectangle 56"/>
            <p:cNvSpPr/>
            <p:nvPr/>
          </p:nvSpPr>
          <p:spPr>
            <a:xfrm>
              <a:off x="578876" y="2053871"/>
              <a:ext cx="2376264" cy="1902468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93038" y="2697489"/>
              <a:ext cx="2179747" cy="1574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Deluxe Room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14338" y="4705877"/>
            <a:ext cx="2464295" cy="1647568"/>
            <a:chOff x="578876" y="1637280"/>
            <a:chExt cx="2376264" cy="3703832"/>
          </a:xfrm>
          <a:solidFill>
            <a:srgbClr val="6083CB"/>
          </a:solidFill>
        </p:grpSpPr>
        <p:sp>
          <p:nvSpPr>
            <p:cNvPr id="60" name="Rounded Rectangle 59"/>
            <p:cNvSpPr/>
            <p:nvPr/>
          </p:nvSpPr>
          <p:spPr>
            <a:xfrm>
              <a:off x="578876" y="1637280"/>
              <a:ext cx="2376264" cy="2943931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85992" y="2579332"/>
              <a:ext cx="2179748" cy="2761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err="1" smtClean="0">
                  <a:solidFill>
                    <a:schemeClr val="bg1"/>
                  </a:solidFill>
                </a:rPr>
                <a:t>Ensuite</a:t>
              </a:r>
              <a:r>
                <a:rPr lang="en-GB" sz="2800" dirty="0" smtClean="0">
                  <a:solidFill>
                    <a:schemeClr val="bg1"/>
                  </a:solidFill>
                </a:rPr>
                <a:t> Room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027085" y="3292525"/>
            <a:ext cx="2637956" cy="1361110"/>
            <a:chOff x="555135" y="1611270"/>
            <a:chExt cx="2376264" cy="2071478"/>
          </a:xfrm>
          <a:solidFill>
            <a:srgbClr val="477CFF"/>
          </a:solidFill>
        </p:grpSpPr>
        <p:sp>
          <p:nvSpPr>
            <p:cNvPr id="63" name="Rounded Rectangle 62"/>
            <p:cNvSpPr/>
            <p:nvPr/>
          </p:nvSpPr>
          <p:spPr>
            <a:xfrm>
              <a:off x="555135" y="1611270"/>
              <a:ext cx="2376264" cy="184487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0580" y="1966657"/>
              <a:ext cx="2179747" cy="1716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Flat/Corridor Layout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506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Why Catered Is Best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6791" t="24118" r="38022" b="21680"/>
          <a:stretch/>
        </p:blipFill>
        <p:spPr>
          <a:xfrm rot="1436050">
            <a:off x="-1770" y="3481223"/>
            <a:ext cx="2661510" cy="3221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" descr="http://t3.gstatic.com/images?q=tbn:ANd9GcSrW9rD-uFJIKBYUS7HTV_uIlhN4u2DVnB7Wk_X9rqqXw1w7JJG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489">
            <a:off x="3713276" y="3515075"/>
            <a:ext cx="1537145" cy="1318588"/>
          </a:xfrm>
          <a:prstGeom prst="rect">
            <a:avLst/>
          </a:prstGeom>
          <a:noFill/>
          <a:ln w="825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523996" y="1773446"/>
            <a:ext cx="2731113" cy="1080120"/>
          </a:xfrm>
          <a:prstGeom prst="roundRect">
            <a:avLst/>
          </a:prstGeom>
          <a:solidFill>
            <a:srgbClr val="6083CB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Get your meals cooked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98794" y="5301208"/>
            <a:ext cx="2731113" cy="1080120"/>
          </a:xfrm>
          <a:prstGeom prst="roundRect">
            <a:avLst/>
          </a:prstGeom>
          <a:solidFill>
            <a:srgbClr val="0025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Saves time and effort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261533" y="1727550"/>
            <a:ext cx="3172276" cy="1232442"/>
          </a:xfrm>
          <a:prstGeom prst="roundRect">
            <a:avLst/>
          </a:prstGeom>
          <a:solidFill>
            <a:srgbClr val="00467E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Cleaner for kitchen &amp; bedroom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78175" y="3634310"/>
            <a:ext cx="2731113" cy="1080120"/>
          </a:xfrm>
          <a:prstGeom prst="roundRect">
            <a:avLst/>
          </a:prstGeom>
          <a:solidFill>
            <a:srgbClr val="0F89CF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Small kitchen provided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7410">
            <a:off x="6681596" y="5300366"/>
            <a:ext cx="1780141" cy="11813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14" y="1163016"/>
            <a:ext cx="1533986" cy="230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3985200" y="-3877200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800" y="32400"/>
            <a:ext cx="78867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		Why Self-Catered Is Best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428400"/>
            <a:ext cx="1728192" cy="567983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-28162" y="1942133"/>
            <a:ext cx="8670487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856746" y="1942133"/>
            <a:ext cx="76361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Aft>
                <a:spcPct val="50000"/>
              </a:spcAft>
              <a:buClr>
                <a:srgbClr val="163462"/>
              </a:buClr>
            </a:pPr>
            <a:endParaRPr lang="en-US" sz="2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77860" y="1412592"/>
            <a:ext cx="3270290" cy="1566798"/>
            <a:chOff x="578876" y="1637282"/>
            <a:chExt cx="2376264" cy="1139370"/>
          </a:xfrm>
          <a:solidFill>
            <a:srgbClr val="6083CB"/>
          </a:solidFill>
        </p:grpSpPr>
        <p:sp>
          <p:nvSpPr>
            <p:cNvPr id="20" name="Rounded Rectangle 19"/>
            <p:cNvSpPr/>
            <p:nvPr/>
          </p:nvSpPr>
          <p:spPr>
            <a:xfrm>
              <a:off x="578876" y="1637282"/>
              <a:ext cx="2376264" cy="1139370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9391" y="1766063"/>
              <a:ext cx="2282700" cy="91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</a:pPr>
              <a:r>
                <a:rPr lang="en-GB" sz="2800" dirty="0" smtClean="0">
                  <a:solidFill>
                    <a:schemeClr val="bg1"/>
                  </a:solidFill>
                </a:rPr>
                <a:t>More freedom to choose what/when you eat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42882" y="2220245"/>
            <a:ext cx="2736304" cy="1248666"/>
            <a:chOff x="6300192" y="1316238"/>
            <a:chExt cx="2736304" cy="1248666"/>
          </a:xfrm>
          <a:solidFill>
            <a:srgbClr val="0F89CF"/>
          </a:solidFill>
        </p:grpSpPr>
        <p:sp>
          <p:nvSpPr>
            <p:cNvPr id="25" name="Rounded Rectangle 24"/>
            <p:cNvSpPr/>
            <p:nvPr/>
          </p:nvSpPr>
          <p:spPr>
            <a:xfrm>
              <a:off x="6300192" y="1316238"/>
              <a:ext cx="2736304" cy="1248666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00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27244" y="1443996"/>
              <a:ext cx="2304256" cy="95410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Can still buy catered meals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4353">
            <a:off x="6050542" y="4128299"/>
            <a:ext cx="2181393" cy="205469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82550">
            <a:noFill/>
            <a:miter lim="800000"/>
            <a:headEnd/>
            <a:tailEnd/>
          </a:ln>
          <a:extLst/>
        </p:spPr>
      </p:pic>
      <p:grpSp>
        <p:nvGrpSpPr>
          <p:cNvPr id="33" name="Group 32"/>
          <p:cNvGrpSpPr/>
          <p:nvPr/>
        </p:nvGrpSpPr>
        <p:grpSpPr>
          <a:xfrm>
            <a:off x="2285941" y="4986978"/>
            <a:ext cx="2595436" cy="1600229"/>
            <a:chOff x="3347864" y="1324715"/>
            <a:chExt cx="2595436" cy="1600229"/>
          </a:xfrm>
          <a:solidFill>
            <a:srgbClr val="00467E"/>
          </a:solidFill>
        </p:grpSpPr>
        <p:sp>
          <p:nvSpPr>
            <p:cNvPr id="34" name="Rounded Rectangle 33"/>
            <p:cNvSpPr/>
            <p:nvPr/>
          </p:nvSpPr>
          <p:spPr>
            <a:xfrm>
              <a:off x="3347864" y="1324715"/>
              <a:ext cx="2595436" cy="1600229"/>
            </a:xfrm>
            <a:prstGeom prst="roundRect">
              <a:avLst/>
            </a:prstGeom>
            <a:grpFill/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4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19872" y="1443996"/>
              <a:ext cx="25234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/>
                  </a:solidFill>
                </a:rPr>
                <a:t>Larger kitchen &amp; free crockery pack </a:t>
              </a:r>
              <a:endParaRPr lang="en-GB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5543">
            <a:off x="3493490" y="3196670"/>
            <a:ext cx="1786991" cy="124673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6838">
            <a:off x="3889671" y="1962131"/>
            <a:ext cx="1773906" cy="118214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697">
            <a:off x="638515" y="3374559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568</Words>
  <Application>Microsoft Office PowerPoint</Application>
  <PresentationFormat>On-screen Show (4:3)</PresentationFormat>
  <Paragraphs>163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  Accommodation                 Guarantee</vt:lpstr>
      <vt:lpstr>PowerPoint Presentation</vt:lpstr>
      <vt:lpstr>PowerPoint Presentation</vt:lpstr>
      <vt:lpstr>  Typical Rooms</vt:lpstr>
      <vt:lpstr>  Included In All Halls</vt:lpstr>
      <vt:lpstr>  Things To Consider</vt:lpstr>
      <vt:lpstr>  Why Catered Is Best</vt:lpstr>
      <vt:lpstr>  Why Self-Catered Is Best</vt:lpstr>
      <vt:lpstr>  Comparing Price</vt:lpstr>
      <vt:lpstr>  Comparing Size</vt:lpstr>
      <vt:lpstr>Routes from further away.</vt:lpstr>
      <vt:lpstr>  After Halls</vt:lpstr>
      <vt:lpstr>PowerPoint Presentation</vt:lpstr>
      <vt:lpstr>  University Properties</vt:lpstr>
      <vt:lpstr>  Overview</vt:lpstr>
      <vt:lpstr>  Overview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Cooper</dc:creator>
  <cp:lastModifiedBy>Kate Henderson (MAS)</cp:lastModifiedBy>
  <cp:revision>29</cp:revision>
  <dcterms:created xsi:type="dcterms:W3CDTF">2016-02-06T18:41:07Z</dcterms:created>
  <dcterms:modified xsi:type="dcterms:W3CDTF">2016-11-18T13:24:54Z</dcterms:modified>
</cp:coreProperties>
</file>