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5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48"/>
    <a:srgbClr val="6083CB"/>
    <a:srgbClr val="0F89CF"/>
    <a:srgbClr val="00257E"/>
    <a:srgbClr val="00467E"/>
    <a:srgbClr val="6FC5F5"/>
    <a:srgbClr val="477CFF"/>
    <a:srgbClr val="00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WER8\home48\b1008229\Miscillanious\Open%20Days%202015\chart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weighting 3 year degree</c:v>
                </c:pt>
              </c:strCache>
            </c:strRef>
          </c:tx>
          <c:spPr>
            <a:solidFill>
              <a:srgbClr val="00467E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6083CB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</c:dPt>
          <c:cat>
            <c:strRef>
              <c:f>Sheet1!$A$2:$A$3</c:f>
              <c:strCache>
                <c:ptCount val="2"/>
                <c:pt idx="0">
                  <c:v>2nd Year (1/3)</c:v>
                </c:pt>
                <c:pt idx="1">
                  <c:v>3rd Year (2/3)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2633420822399E-2"/>
          <c:y val="0.10736704811934145"/>
          <c:w val="0.80416795794619311"/>
          <c:h val="0.679330426266625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Module Mark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Module Mark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2:2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Module Mark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2:1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Module Mark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1st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Module Mark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865888"/>
        <c:axId val="373869416"/>
      </c:barChart>
      <c:catAx>
        <c:axId val="37386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869416"/>
        <c:crosses val="autoZero"/>
        <c:auto val="1"/>
        <c:lblAlgn val="ctr"/>
        <c:lblOffset val="100"/>
        <c:noMultiLvlLbl val="0"/>
      </c:catAx>
      <c:valAx>
        <c:axId val="373869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86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90111745406824151"/>
          <c:y val="7.9418476844794444E-2"/>
          <c:w val="7.8320647419072589E-2"/>
          <c:h val="0.89229228000083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lang="en-US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Grade weighting 4 year degree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6083CB">
                  <a:alpha val="99000"/>
                </a:srgbClr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467E">
                  <a:alpha val="88000"/>
                </a:srgbClr>
              </a:solidFill>
              <a:ln w="25400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6FC5F5">
                  <a:alpha val="96000"/>
                </a:srgbClr>
              </a:solidFill>
              <a:ln w="25400">
                <a:solidFill>
                  <a:schemeClr val="tx1"/>
                </a:solidFill>
              </a:ln>
            </c:spPr>
          </c:dPt>
          <c:cat>
            <c:strRef>
              <c:f>Sheet1!$A$2:$A$4</c:f>
              <c:strCache>
                <c:ptCount val="3"/>
                <c:pt idx="0">
                  <c:v>2nd year (1/6)</c:v>
                </c:pt>
                <c:pt idx="1">
                  <c:v>3rd year (2/6)</c:v>
                </c:pt>
                <c:pt idx="2">
                  <c:v>4th year (3/6)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01482188253614E-2"/>
          <c:y val="0.33746877059535596"/>
          <c:w val="0.8979152643170365"/>
          <c:h val="0.43124149040032173"/>
        </c:manualLayout>
      </c:layout>
      <c:barChart>
        <c:barDir val="bar"/>
        <c:grouping val="percentStacked"/>
        <c:varyColors val="0"/>
        <c:ser>
          <c:idx val="1"/>
          <c:order val="1"/>
          <c:tx>
            <c:strRef>
              <c:f>Sheet2!$B$1</c:f>
              <c:strCache>
                <c:ptCount val="1"/>
                <c:pt idx="0">
                  <c:v>Fail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Sheet2!$B$2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Sheet2!$C$1</c:f>
              <c:strCache>
                <c:ptCount val="1"/>
                <c:pt idx="0">
                  <c:v>2:2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Sheet2!$C$2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Sheet2!$D$1</c:f>
              <c:strCache>
                <c:ptCount val="1"/>
                <c:pt idx="0">
                  <c:v>2:1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Sheet2!$D$2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Sheet2!$E$1</c:f>
              <c:strCache>
                <c:ptCount val="1"/>
                <c:pt idx="0">
                  <c:v>1st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Sheet2!$E$2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3872160"/>
        <c:axId val="373871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Sheet2!$A$1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Sheet2!$A$2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</c15:ser>
            </c15:filteredBarSeries>
          </c:ext>
        </c:extLst>
      </c:barChart>
      <c:catAx>
        <c:axId val="3738721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3871376"/>
        <c:crosses val="autoZero"/>
        <c:auto val="1"/>
        <c:lblAlgn val="ctr"/>
        <c:lblOffset val="100"/>
        <c:noMultiLvlLbl val="0"/>
      </c:catAx>
      <c:valAx>
        <c:axId val="373871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738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B4F0-EDB5-4831-86E1-43E8D43C221C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8FFD-1005-448B-8FA6-EE9521639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0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4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6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54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1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7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37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55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7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9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2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37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14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29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25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6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95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27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45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Placement</a:t>
            </a:r>
            <a:r>
              <a:rPr lang="en-GB" baseline="0" dirty="0" smtClean="0"/>
              <a:t> Year has £1,000 tuition fees, you then continue your 3</a:t>
            </a:r>
            <a:r>
              <a:rPr lang="en-GB" baseline="30000" dirty="0" smtClean="0"/>
              <a:t>rd</a:t>
            </a:r>
            <a:r>
              <a:rPr lang="en-GB" baseline="0" dirty="0" smtClean="0"/>
              <a:t> year as before, students arrange themselves</a:t>
            </a:r>
          </a:p>
          <a:p>
            <a:r>
              <a:rPr lang="en-GB" baseline="0" dirty="0" smtClean="0"/>
              <a:t>Stage 3 Semester 1 abroad pay full tuition fees, must have 60+ in Stage 2, students arrange themselves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0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19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0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1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8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4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0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3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0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3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module-catalogue/module.php?code=MAS3209" TargetMode="External"/><Relationship Id="rId13" Type="http://schemas.openxmlformats.org/officeDocument/2006/relationships/hyperlink" Target="http://www.ncl.ac.uk/module-catalogue/module.php?code=MAS3328" TargetMode="External"/><Relationship Id="rId18" Type="http://schemas.openxmlformats.org/officeDocument/2006/relationships/hyperlink" Target="http://www.ncl.ac.uk/module-catalogue/module.php?code=MAS3322" TargetMode="External"/><Relationship Id="rId26" Type="http://schemas.openxmlformats.org/officeDocument/2006/relationships/hyperlink" Target="http://www.ncl.ac.uk/module-catalogue/module.php?code=MAS3120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ncl.ac.uk/module-catalogue/module.php?code=MAS3329" TargetMode="External"/><Relationship Id="rId7" Type="http://schemas.openxmlformats.org/officeDocument/2006/relationships/hyperlink" Target="http://www.ncl.ac.uk/module-catalogue/module.php?code=MAS3207" TargetMode="External"/><Relationship Id="rId12" Type="http://schemas.openxmlformats.org/officeDocument/2006/relationships/hyperlink" Target="http://www.ncl.ac.uk/module-catalogue/module.php?code=MAS3215" TargetMode="External"/><Relationship Id="rId17" Type="http://schemas.openxmlformats.org/officeDocument/2006/relationships/hyperlink" Target="http://www.ncl.ac.uk/module-catalogue/module.php?code=MAS3323" TargetMode="External"/><Relationship Id="rId25" Type="http://schemas.openxmlformats.org/officeDocument/2006/relationships/hyperlink" Target="http://www.ncl.ac.uk/module-catalogue/module.php?code=MAS3119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ncl.ac.uk/module-catalogue/module.php?code=MAS3324" TargetMode="External"/><Relationship Id="rId20" Type="http://schemas.openxmlformats.org/officeDocument/2006/relationships/hyperlink" Target="http://www.ncl.ac.uk/module-catalogue/module.php?code=MAS3326" TargetMode="External"/><Relationship Id="rId29" Type="http://schemas.openxmlformats.org/officeDocument/2006/relationships/hyperlink" Target="http://www.ncl.ac.uk/module-catalogue/module.php?code=MAS31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module-catalogue/module.php?code=MAS3219" TargetMode="External"/><Relationship Id="rId11" Type="http://schemas.openxmlformats.org/officeDocument/2006/relationships/hyperlink" Target="http://www.ncl.ac.uk/module-catalogue/module.php?code=MAS3217" TargetMode="External"/><Relationship Id="rId24" Type="http://schemas.openxmlformats.org/officeDocument/2006/relationships/hyperlink" Target="http://www.ncl.ac.uk/module-catalogue/module.php?code=MAS3112" TargetMode="External"/><Relationship Id="rId5" Type="http://schemas.openxmlformats.org/officeDocument/2006/relationships/hyperlink" Target="http://www.ncl.ac.uk/module-catalogue/module.php?code=MAS3214" TargetMode="External"/><Relationship Id="rId15" Type="http://schemas.openxmlformats.org/officeDocument/2006/relationships/hyperlink" Target="http://www.ncl.ac.uk/module-catalogue/module.php?code=MAS3327" TargetMode="External"/><Relationship Id="rId23" Type="http://schemas.openxmlformats.org/officeDocument/2006/relationships/hyperlink" Target="http://www.ncl.ac.uk/module-catalogue/module.php?code=MAS3111" TargetMode="External"/><Relationship Id="rId28" Type="http://schemas.openxmlformats.org/officeDocument/2006/relationships/hyperlink" Target="http://www.ncl.ac.uk/module-catalogue/module.php?code=MAS3115" TargetMode="External"/><Relationship Id="rId10" Type="http://schemas.openxmlformats.org/officeDocument/2006/relationships/hyperlink" Target="http://www.ncl.ac.uk/module-catalogue/module.php?code=MAS3202" TargetMode="External"/><Relationship Id="rId19" Type="http://schemas.openxmlformats.org/officeDocument/2006/relationships/hyperlink" Target="http://www.ncl.ac.uk/module-catalogue/module.php?code=MAS3321" TargetMode="External"/><Relationship Id="rId4" Type="http://schemas.openxmlformats.org/officeDocument/2006/relationships/hyperlink" Target="http://www.ncl.ac.uk/module-catalogue/module.php?code=MAS3122" TargetMode="External"/><Relationship Id="rId9" Type="http://schemas.openxmlformats.org/officeDocument/2006/relationships/hyperlink" Target="http://www.ncl.ac.uk/module-catalogue/module.php?code=MAS3210" TargetMode="External"/><Relationship Id="rId14" Type="http://schemas.openxmlformats.org/officeDocument/2006/relationships/hyperlink" Target="http://www.ncl.ac.uk/module-catalogue/module.php?code=MAS3320" TargetMode="External"/><Relationship Id="rId22" Type="http://schemas.openxmlformats.org/officeDocument/2006/relationships/hyperlink" Target="http://www.ncl.ac.uk/module-catalogue/module.php?code=MAS3325" TargetMode="External"/><Relationship Id="rId27" Type="http://schemas.openxmlformats.org/officeDocument/2006/relationships/hyperlink" Target="http://www.ncl.ac.uk/module-catalogue/module.php?code=MAS31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ckboard.ncl.ac.uk/webapps/blackboard/content/listContentEditable.jsp?content_id=_1019580_1&amp;course_id=_30945_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l.ac.uk/students/wellbein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undergraduate/degrees/g103/courseoverview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l.ac.uk/undergraduate/degrees/g100/courseovervie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undergraduate/degrees/gg13/courseoverview/" TargetMode="External"/><Relationship Id="rId5" Type="http://schemas.openxmlformats.org/officeDocument/2006/relationships/hyperlink" Target="http://www.ncl.ac.uk/undergraduate/degrees/g300/courseoverview/" TargetMode="External"/><Relationship Id="rId4" Type="http://schemas.openxmlformats.org/officeDocument/2006/relationships/hyperlink" Target="http://www.ncl.ac.uk/undergraduate/degrees/ggc3/courseoverview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undergraduate/degrees/g103/courseoverview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l.ac.uk/undergraduate/degrees/g100/courseoverview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undergraduate/degrees/gg13/courseoverview/" TargetMode="External"/><Relationship Id="rId5" Type="http://schemas.openxmlformats.org/officeDocument/2006/relationships/hyperlink" Target="http://www.ncl.ac.uk/undergraduate/degrees/g300/courseoverview/" TargetMode="External"/><Relationship Id="rId4" Type="http://schemas.openxmlformats.org/officeDocument/2006/relationships/hyperlink" Target="http://www.ncl.ac.uk/undergraduate/degrees/ggc3/courseoverview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l.ac.uk/undergraduate/degrees/g1nf/courseoverview/" TargetMode="External"/><Relationship Id="rId4" Type="http://schemas.openxmlformats.org/officeDocument/2006/relationships/hyperlink" Target="http://www.ncl.ac.uk/undergraduate/degrees/g1n2/courseovervie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module-catalogue/module.php?code=MAS1801" TargetMode="External"/><Relationship Id="rId13" Type="http://schemas.openxmlformats.org/officeDocument/2006/relationships/hyperlink" Target="http://www.ncl.ac.uk/module-catalogue/module.php?code=MAS1902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ncl.ac.uk/module-catalogue/module.php?code=MAS1601" TargetMode="External"/><Relationship Id="rId12" Type="http://schemas.openxmlformats.org/officeDocument/2006/relationships/hyperlink" Target="http://www.ncl.ac.uk/module-catalogue/module.php?code=MAS180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module-catalogue/module.php?code=MAS1701" TargetMode="External"/><Relationship Id="rId11" Type="http://schemas.openxmlformats.org/officeDocument/2006/relationships/hyperlink" Target="http://www.ncl.ac.uk/module-catalogue/module.php?code=MAS1702" TargetMode="External"/><Relationship Id="rId5" Type="http://schemas.openxmlformats.org/officeDocument/2006/relationships/hyperlink" Target="http://www.ncl.ac.uk/module-catalogue/module.php?code=MAS1604" TargetMode="External"/><Relationship Id="rId10" Type="http://schemas.openxmlformats.org/officeDocument/2006/relationships/hyperlink" Target="http://www.ncl.ac.uk/module-catalogue/module.php?code=MAS1603" TargetMode="External"/><Relationship Id="rId4" Type="http://schemas.openxmlformats.org/officeDocument/2006/relationships/hyperlink" Target="http://www.ncl.ac.uk/module-catalogue/module.php?code=MAS1602" TargetMode="External"/><Relationship Id="rId9" Type="http://schemas.openxmlformats.org/officeDocument/2006/relationships/hyperlink" Target="http://www.ncl.ac.uk/module-catalogue/module.php?code=MAS19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\\tower3\home18\nmb891\Downloads\2205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91701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62501" y="670192"/>
            <a:ext cx="801899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Studying At Newcastle</a:t>
            </a:r>
            <a:endParaRPr lang="en-GB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18242" y="1678304"/>
            <a:ext cx="573363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Chloe Johnston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Tom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owe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9" y="224351"/>
            <a:ext cx="1512168" cy="5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Year Structure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71845" y="2042112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Algebra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83568" y="4172954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An Introduction to Bayesian Methods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83568" y="3081483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Transforms, Waves and Fluid Dynamics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18356" y="5143078"/>
            <a:ext cx="2313026" cy="910189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Group Project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83568" y="5161334"/>
            <a:ext cx="2313026" cy="885152"/>
          </a:xfrm>
          <a:prstGeom prst="roundRect">
            <a:avLst/>
          </a:prstGeom>
          <a:solidFill>
            <a:srgbClr val="6FC5F5"/>
          </a:solidFill>
          <a:ln w="2540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Computing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94868" y="5143078"/>
            <a:ext cx="2313026" cy="903673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Careers Management and Mathematical Skills 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0925" y="1340768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35496" y="4072007"/>
            <a:ext cx="9085058" cy="506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909539" y="6339942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00946" y="2036812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Complex Variable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8356" y="2031505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Linear Algebra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21512" y="3091926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Differential Equations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18356" y="3091926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Vector Calculus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425366" y="4172955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Stochastic Modelling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8356" y="4164797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Introduction to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33972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00277 -0.2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-0.301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5834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148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26111 0.300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1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648 L 0.25885 -0.00648 C 0.37482 -0.00648 0.51771 -0.09305 0.51771 -0.16296 L 0.51771 -0.3194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-15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7 L -0.26094 -0.0037 C -0.37708 -0.0037 -0.51962 0.08148 -0.51962 0.15093 L -0.51962 0.3055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85" y="15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  <p:bldP spid="20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3</a:t>
            </a:r>
            <a:r>
              <a:rPr lang="en-GB" baseline="30000" dirty="0" smtClean="0">
                <a:solidFill>
                  <a:schemeClr val="bg1"/>
                </a:solidFill>
              </a:rPr>
              <a:t>rd</a:t>
            </a:r>
            <a:r>
              <a:rPr lang="en-GB" dirty="0" smtClean="0">
                <a:solidFill>
                  <a:schemeClr val="bg1"/>
                </a:solidFill>
              </a:rPr>
              <a:t> Year Modules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ounded Rectangle 8">
            <a:hlinkClick r:id="rId4"/>
          </p:cNvPr>
          <p:cNvSpPr/>
          <p:nvPr/>
        </p:nvSpPr>
        <p:spPr>
          <a:xfrm>
            <a:off x="122224" y="5925454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Introduction to Numerical &amp; Computational Modelling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Rounded Rectangle 9">
            <a:hlinkClick r:id="rId5"/>
          </p:cNvPr>
          <p:cNvSpPr/>
          <p:nvPr/>
        </p:nvSpPr>
        <p:spPr>
          <a:xfrm>
            <a:off x="3722019" y="2292277"/>
            <a:ext cx="3493782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Number Theory &amp; Cryptography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hlinkClick r:id="rId6"/>
          </p:cNvPr>
          <p:cNvSpPr/>
          <p:nvPr/>
        </p:nvSpPr>
        <p:spPr>
          <a:xfrm>
            <a:off x="1914893" y="2282401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Groups, Graphs &amp; Symmetry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hlinkClick r:id="rId7"/>
          </p:cNvPr>
          <p:cNvSpPr/>
          <p:nvPr/>
        </p:nvSpPr>
        <p:spPr>
          <a:xfrm>
            <a:off x="5521971" y="1375744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Linear Analysis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hlinkClick r:id="rId8"/>
          </p:cNvPr>
          <p:cNvSpPr/>
          <p:nvPr/>
        </p:nvSpPr>
        <p:spPr>
          <a:xfrm>
            <a:off x="7322172" y="1382730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Topology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hlinkClick r:id="rId9"/>
          </p:cNvPr>
          <p:cNvSpPr/>
          <p:nvPr/>
        </p:nvSpPr>
        <p:spPr>
          <a:xfrm>
            <a:off x="119632" y="2276822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Geometries &amp; Designs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10"/>
          </p:cNvPr>
          <p:cNvSpPr/>
          <p:nvPr/>
        </p:nvSpPr>
        <p:spPr>
          <a:xfrm>
            <a:off x="1904010" y="1358366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Foundations of Group Theory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rId11"/>
          </p:cNvPr>
          <p:cNvSpPr/>
          <p:nvPr/>
        </p:nvSpPr>
        <p:spPr>
          <a:xfrm>
            <a:off x="3725613" y="1358366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Coding Theory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12"/>
          </p:cNvPr>
          <p:cNvSpPr/>
          <p:nvPr/>
        </p:nvSpPr>
        <p:spPr>
          <a:xfrm>
            <a:off x="117737" y="1357199"/>
            <a:ext cx="1693831" cy="824146"/>
          </a:xfrm>
          <a:prstGeom prst="roundRect">
            <a:avLst/>
          </a:pr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Stochastic Calculus &amp; Applications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hlinkClick r:id="rId13"/>
          </p:cNvPr>
          <p:cNvSpPr/>
          <p:nvPr/>
        </p:nvSpPr>
        <p:spPr>
          <a:xfrm>
            <a:off x="7321922" y="2303887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Survival Analysis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hlinkClick r:id="rId14"/>
          </p:cNvPr>
          <p:cNvSpPr/>
          <p:nvPr/>
        </p:nvSpPr>
        <p:spPr>
          <a:xfrm>
            <a:off x="96609" y="3209000"/>
            <a:ext cx="3510680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Statistical Modelling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rId15"/>
          </p:cNvPr>
          <p:cNvSpPr/>
          <p:nvPr/>
        </p:nvSpPr>
        <p:spPr>
          <a:xfrm>
            <a:off x="3735583" y="3213646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Markov Processes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Rounded Rectangle 24">
            <a:hlinkClick r:id="rId16"/>
          </p:cNvPr>
          <p:cNvSpPr/>
          <p:nvPr/>
        </p:nvSpPr>
        <p:spPr>
          <a:xfrm>
            <a:off x="5519184" y="4094735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Stochastic Financial Modelling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ounded Rectangle 25">
            <a:hlinkClick r:id="rId17"/>
          </p:cNvPr>
          <p:cNvSpPr/>
          <p:nvPr/>
        </p:nvSpPr>
        <p:spPr>
          <a:xfrm>
            <a:off x="7321921" y="4097640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Time Series &amp; Forecasting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hlinkClick r:id="rId18"/>
          </p:cNvPr>
          <p:cNvSpPr/>
          <p:nvPr/>
        </p:nvSpPr>
        <p:spPr>
          <a:xfrm>
            <a:off x="1913458" y="4081961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Applied Probability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hlinkClick r:id="rId19"/>
          </p:cNvPr>
          <p:cNvSpPr/>
          <p:nvPr/>
        </p:nvSpPr>
        <p:spPr>
          <a:xfrm>
            <a:off x="5540190" y="3203558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Bayesian Inference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hlinkClick r:id="rId20"/>
          </p:cNvPr>
          <p:cNvSpPr/>
          <p:nvPr/>
        </p:nvSpPr>
        <p:spPr>
          <a:xfrm>
            <a:off x="122794" y="4094735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Discrete Stochastic Modelling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hlinkClick r:id="rId21"/>
          </p:cNvPr>
          <p:cNvSpPr/>
          <p:nvPr/>
        </p:nvSpPr>
        <p:spPr>
          <a:xfrm>
            <a:off x="7321922" y="3213646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Randomised Clinical Trials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hlinkClick r:id="rId22"/>
          </p:cNvPr>
          <p:cNvSpPr/>
          <p:nvPr/>
        </p:nvSpPr>
        <p:spPr>
          <a:xfrm>
            <a:off x="3724318" y="4081961"/>
            <a:ext cx="1693831" cy="824146"/>
          </a:xfrm>
          <a:prstGeom prst="roundRect">
            <a:avLst/>
          </a:pr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Multivariate Data Analysis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Rounded Rectangle 31">
            <a:hlinkClick r:id="rId23"/>
          </p:cNvPr>
          <p:cNvSpPr/>
          <p:nvPr/>
        </p:nvSpPr>
        <p:spPr>
          <a:xfrm>
            <a:off x="122224" y="5005831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Partial Differential Equations with Applications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24"/>
          </p:cNvPr>
          <p:cNvSpPr/>
          <p:nvPr/>
        </p:nvSpPr>
        <p:spPr>
          <a:xfrm>
            <a:off x="3735286" y="5925454"/>
            <a:ext cx="3498498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Introduction to Fluids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hlinkClick r:id="rId25"/>
          </p:cNvPr>
          <p:cNvSpPr/>
          <p:nvPr/>
        </p:nvSpPr>
        <p:spPr>
          <a:xfrm>
            <a:off x="7326411" y="5926988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Differential Equations, Transform Methods &amp; Fields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5" name="Rounded Rectangle 34">
            <a:hlinkClick r:id="rId26"/>
          </p:cNvPr>
          <p:cNvSpPr/>
          <p:nvPr/>
        </p:nvSpPr>
        <p:spPr>
          <a:xfrm>
            <a:off x="5526458" y="5039388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Electromagnetism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hlinkClick r:id="rId27"/>
          </p:cNvPr>
          <p:cNvSpPr/>
          <p:nvPr/>
        </p:nvSpPr>
        <p:spPr>
          <a:xfrm>
            <a:off x="1939841" y="5036202"/>
            <a:ext cx="349177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Instabilities, Turbulence &amp; Scaling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hlinkClick r:id="rId28"/>
          </p:cNvPr>
          <p:cNvSpPr/>
          <p:nvPr/>
        </p:nvSpPr>
        <p:spPr>
          <a:xfrm>
            <a:off x="1928755" y="5941123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Quantum Mechanics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Rounded Rectangle 37">
            <a:hlinkClick r:id="rId29"/>
          </p:cNvPr>
          <p:cNvSpPr/>
          <p:nvPr/>
        </p:nvSpPr>
        <p:spPr>
          <a:xfrm>
            <a:off x="7326411" y="5005831"/>
            <a:ext cx="1693831" cy="824146"/>
          </a:xfrm>
          <a:prstGeom prst="roundRect">
            <a:avLst/>
          </a:pr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chemeClr val="bg1"/>
                </a:solidFill>
              </a:rPr>
              <a:t>Variational</a:t>
            </a:r>
            <a:r>
              <a:rPr lang="en-GB" sz="1400" dirty="0" smtClean="0">
                <a:solidFill>
                  <a:schemeClr val="bg1"/>
                </a:solidFill>
              </a:rPr>
              <a:t> Methods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Year Project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2419070" y="6331467"/>
            <a:ext cx="589134" cy="0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78793" y="4949875"/>
            <a:ext cx="529410" cy="6186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122886" y="4949875"/>
            <a:ext cx="611753" cy="1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04646" y="6331467"/>
            <a:ext cx="2890427" cy="1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4972898" y="1900658"/>
            <a:ext cx="2155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Meetings with potential supervisors</a:t>
            </a:r>
          </a:p>
        </p:txBody>
      </p:sp>
      <p:sp>
        <p:nvSpPr>
          <p:cNvPr id="44" name="Freeform 43"/>
          <p:cNvSpPr/>
          <p:nvPr/>
        </p:nvSpPr>
        <p:spPr>
          <a:xfrm>
            <a:off x="2922756" y="1900659"/>
            <a:ext cx="1552806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Given topic choices</a:t>
            </a:r>
          </a:p>
        </p:txBody>
      </p:sp>
      <p:sp>
        <p:nvSpPr>
          <p:cNvPr id="45" name="Freeform 44"/>
          <p:cNvSpPr/>
          <p:nvPr/>
        </p:nvSpPr>
        <p:spPr>
          <a:xfrm>
            <a:off x="7462100" y="1900659"/>
            <a:ext cx="1636485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Give list of choices</a:t>
            </a:r>
          </a:p>
        </p:txBody>
      </p:sp>
      <p:sp>
        <p:nvSpPr>
          <p:cNvPr id="46" name="Freeform 45"/>
          <p:cNvSpPr/>
          <p:nvPr/>
        </p:nvSpPr>
        <p:spPr>
          <a:xfrm>
            <a:off x="836327" y="1900659"/>
            <a:ext cx="1647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6083C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Introductory presentation</a:t>
            </a:r>
          </a:p>
        </p:txBody>
      </p:sp>
      <p:sp>
        <p:nvSpPr>
          <p:cNvPr id="47" name="Freeform 46"/>
          <p:cNvSpPr/>
          <p:nvPr/>
        </p:nvSpPr>
        <p:spPr>
          <a:xfrm>
            <a:off x="831645" y="3268808"/>
            <a:ext cx="1647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Given topic of study</a:t>
            </a:r>
          </a:p>
        </p:txBody>
      </p:sp>
      <p:sp>
        <p:nvSpPr>
          <p:cNvPr id="48" name="Freeform 47"/>
          <p:cNvSpPr/>
          <p:nvPr/>
        </p:nvSpPr>
        <p:spPr>
          <a:xfrm>
            <a:off x="3024210" y="3268809"/>
            <a:ext cx="212078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Meeting with confirmed supervisor </a:t>
            </a:r>
          </a:p>
        </p:txBody>
      </p:sp>
      <p:sp>
        <p:nvSpPr>
          <p:cNvPr id="49" name="Freeform 48"/>
          <p:cNvSpPr/>
          <p:nvPr/>
        </p:nvSpPr>
        <p:spPr>
          <a:xfrm>
            <a:off x="5734640" y="3268811"/>
            <a:ext cx="2100721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46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Begin research/collect data</a:t>
            </a:r>
          </a:p>
        </p:txBody>
      </p:sp>
      <p:sp>
        <p:nvSpPr>
          <p:cNvPr id="50" name="Freeform 49"/>
          <p:cNvSpPr/>
          <p:nvPr/>
        </p:nvSpPr>
        <p:spPr>
          <a:xfrm>
            <a:off x="5734639" y="4635431"/>
            <a:ext cx="1810546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477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Give presentation on topic</a:t>
            </a:r>
          </a:p>
        </p:txBody>
      </p:sp>
      <p:sp>
        <p:nvSpPr>
          <p:cNvPr id="51" name="Freeform 50"/>
          <p:cNvSpPr/>
          <p:nvPr/>
        </p:nvSpPr>
        <p:spPr>
          <a:xfrm>
            <a:off x="3008203" y="4635431"/>
            <a:ext cx="2114683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477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Project gets going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10671" y="6014020"/>
            <a:ext cx="1652118" cy="59426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257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Report starting </a:t>
            </a:r>
            <a:r>
              <a:rPr lang="en-GB" sz="1600" dirty="0">
                <a:solidFill>
                  <a:schemeClr val="bg1"/>
                </a:solidFill>
              </a:rPr>
              <a:t>to take shape</a:t>
            </a:r>
          </a:p>
        </p:txBody>
      </p:sp>
      <p:sp>
        <p:nvSpPr>
          <p:cNvPr id="53" name="Freeform 52"/>
          <p:cNvSpPr/>
          <p:nvPr/>
        </p:nvSpPr>
        <p:spPr>
          <a:xfrm>
            <a:off x="810670" y="4635431"/>
            <a:ext cx="1668124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477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Regular meetings with supervisor</a:t>
            </a:r>
          </a:p>
        </p:txBody>
      </p:sp>
      <p:sp>
        <p:nvSpPr>
          <p:cNvPr id="54" name="Freeform 53"/>
          <p:cNvSpPr/>
          <p:nvPr/>
        </p:nvSpPr>
        <p:spPr>
          <a:xfrm>
            <a:off x="3024210" y="6002051"/>
            <a:ext cx="1810546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257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Produce a poster summarising work</a:t>
            </a:r>
          </a:p>
        </p:txBody>
      </p:sp>
      <p:sp>
        <p:nvSpPr>
          <p:cNvPr id="55" name="Freeform 54"/>
          <p:cNvSpPr/>
          <p:nvPr/>
        </p:nvSpPr>
        <p:spPr>
          <a:xfrm>
            <a:off x="7288039" y="5539380"/>
            <a:ext cx="1810546" cy="1068908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257E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ctr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Finalise report and hand in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483476" y="2200323"/>
            <a:ext cx="439280" cy="0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475562" y="2200321"/>
            <a:ext cx="497336" cy="0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128047" y="2200323"/>
            <a:ext cx="334053" cy="0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478794" y="3568472"/>
            <a:ext cx="545416" cy="4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44999" y="3568472"/>
            <a:ext cx="589641" cy="0"/>
          </a:xfrm>
          <a:prstGeom prst="straightConnector1">
            <a:avLst/>
          </a:prstGeom>
          <a:ln>
            <a:solidFill>
              <a:schemeClr val="tx1">
                <a:alpha val="99000"/>
              </a:schemeClr>
            </a:solidFill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113195" y="1333160"/>
            <a:ext cx="1627155" cy="42253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Before 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year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13194" y="5467371"/>
            <a:ext cx="1627155" cy="422486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Semester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113194" y="4099728"/>
            <a:ext cx="1627155" cy="391581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1</a:t>
            </a:r>
            <a:r>
              <a:rPr lang="en-GB" baseline="30000" dirty="0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 Semester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113195" y="2727311"/>
            <a:ext cx="1627155" cy="360045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Summer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5" grpId="0" animBg="1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Year Project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11130" y="2969369"/>
            <a:ext cx="1647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Analysis of Sport Data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13">
            <a:off x="2464141" y="1862117"/>
            <a:ext cx="2768236" cy="1824070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770">
            <a:off x="6615565" y="2066512"/>
            <a:ext cx="2204864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793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reeform 15"/>
          <p:cNvSpPr/>
          <p:nvPr/>
        </p:nvSpPr>
        <p:spPr>
          <a:xfrm>
            <a:off x="510383" y="1583237"/>
            <a:ext cx="1930546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Quantum Ferrofluid Hedgehogs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44208" y="1393200"/>
            <a:ext cx="1647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C*-algebras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048">
            <a:off x="484260" y="4657271"/>
            <a:ext cx="2514504" cy="1695355"/>
          </a:xfrm>
          <a:prstGeom prst="rect">
            <a:avLst/>
          </a:prstGeom>
          <a:ln w="79375">
            <a:solidFill>
              <a:srgbClr val="FFFFFF"/>
            </a:solidFill>
          </a:ln>
        </p:spPr>
      </p:pic>
      <p:sp>
        <p:nvSpPr>
          <p:cNvPr id="19" name="Freeform 18"/>
          <p:cNvSpPr/>
          <p:nvPr/>
        </p:nvSpPr>
        <p:spPr>
          <a:xfrm rot="259022">
            <a:off x="2007969" y="3993126"/>
            <a:ext cx="1930546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477C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Galactic Winds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4">
            <a:off x="6105440" y="4843545"/>
            <a:ext cx="2857500" cy="1607343"/>
          </a:xfrm>
          <a:prstGeom prst="rect">
            <a:avLst/>
          </a:prstGeom>
          <a:ln w="79375">
            <a:solidFill>
              <a:srgbClr val="FFFFFF"/>
            </a:solidFill>
          </a:ln>
        </p:spPr>
      </p:pic>
      <p:sp>
        <p:nvSpPr>
          <p:cNvPr id="21" name="Freeform 20"/>
          <p:cNvSpPr/>
          <p:nvPr/>
        </p:nvSpPr>
        <p:spPr>
          <a:xfrm rot="589879">
            <a:off x="3602990" y="5348940"/>
            <a:ext cx="2279828" cy="654084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0C2A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Randomized Clinical Trials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21123956">
            <a:off x="4513919" y="3966252"/>
            <a:ext cx="1647149" cy="59932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0025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1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 smtClean="0">
                <a:solidFill>
                  <a:schemeClr val="bg1"/>
                </a:solidFill>
              </a:rPr>
              <a:t>Convexity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This Talk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952393" y="2152543"/>
            <a:ext cx="7016659" cy="446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9" name="Right Arrow 8"/>
          <p:cNvSpPr/>
          <p:nvPr/>
        </p:nvSpPr>
        <p:spPr>
          <a:xfrm>
            <a:off x="2041788" y="172265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041788" y="2736220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41788" y="3744332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42338" y="4752473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2041788" y="580204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27858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8026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4037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4825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10836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24657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7858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14037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10836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7504" y="1556792"/>
            <a:ext cx="1926305" cy="60884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Degree Types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11760" y="1661585"/>
            <a:ext cx="200227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Single Honours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23473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Other Types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41676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Physics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504" y="2581296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11760" y="2669697"/>
            <a:ext cx="200227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baseline="30000" dirty="0" smtClean="0">
                <a:solidFill>
                  <a:schemeClr val="bg1"/>
                </a:solidFill>
              </a:rPr>
              <a:t>st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23473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2</a:t>
            </a:r>
            <a:r>
              <a:rPr lang="en-GB" sz="1600" baseline="30000" dirty="0" smtClean="0">
                <a:solidFill>
                  <a:schemeClr val="bg1"/>
                </a:solidFill>
              </a:rPr>
              <a:t>nd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41676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Projects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7504" y="3589408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Learning &amp; Assessment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11760" y="3677809"/>
            <a:ext cx="200227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Teaching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23473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Assessment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041676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Grades &amp; Weighting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7504" y="4597520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11760" y="4685920"/>
            <a:ext cx="200227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The Herschel Building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23473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Internet Resources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041676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Support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7504" y="5589239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Timetabling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724657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411760" y="5694032"/>
            <a:ext cx="2002277" cy="432050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Typical Week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23473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Semester Calendars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041676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Dates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03031" y="1279800"/>
            <a:ext cx="9981127" cy="200518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-103031" y="4437112"/>
            <a:ext cx="9981127" cy="253035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6390" y="-3877451"/>
            <a:ext cx="1171222" cy="9143999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766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Learning and Assessment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7" y="428186"/>
            <a:ext cx="1728192" cy="567983"/>
          </a:xfrm>
          <a:prstGeom prst="rect">
            <a:avLst/>
          </a:prstGeom>
        </p:spPr>
      </p:pic>
      <p:sp>
        <p:nvSpPr>
          <p:cNvPr id="9" name="Content Placeholder 21"/>
          <p:cNvSpPr>
            <a:spLocks noGrp="1"/>
          </p:cNvSpPr>
          <p:nvPr>
            <p:ph idx="1"/>
          </p:nvPr>
        </p:nvSpPr>
        <p:spPr>
          <a:xfrm>
            <a:off x="1259632" y="1972684"/>
            <a:ext cx="2664296" cy="67667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Learning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54856" y="3969682"/>
            <a:ext cx="1775081" cy="112798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Seminars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06089" y="2649356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Problems Classes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552" y="2649356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Lectures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2055" y="5313652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Drop Ins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63673" y="3969640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Computing Practicals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57356" y="3969640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Presentations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5277" y="3969640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57357" y="2649356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</a:rPr>
              <a:t>CBAs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(Numbas)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57353" y="5313652"/>
            <a:ext cx="1775083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Exams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15730" y="2641538"/>
            <a:ext cx="1753159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Assignments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572000" y="2641538"/>
            <a:ext cx="0" cy="39677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1"/>
          <p:cNvSpPr txBox="1">
            <a:spLocks/>
          </p:cNvSpPr>
          <p:nvPr/>
        </p:nvSpPr>
        <p:spPr>
          <a:xfrm>
            <a:off x="4709118" y="1957191"/>
            <a:ext cx="316835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Assessment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49978" y="5313652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</a:rPr>
              <a:t>Office Hours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13838" y="1423881"/>
            <a:ext cx="2916324" cy="505395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Inner Core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05275" y="5313652"/>
            <a:ext cx="1775083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Mid Semester Tests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Learning and Assessment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Content Placeholder 21"/>
          <p:cNvSpPr>
            <a:spLocks noGrp="1"/>
          </p:cNvSpPr>
          <p:nvPr>
            <p:ph idx="1"/>
          </p:nvPr>
        </p:nvSpPr>
        <p:spPr>
          <a:xfrm>
            <a:off x="1272511" y="2006183"/>
            <a:ext cx="2664296" cy="67667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Learning</a:t>
            </a:r>
            <a:endParaRPr lang="en-GB" b="1" dirty="0"/>
          </a:p>
        </p:txBody>
      </p:sp>
      <p:sp>
        <p:nvSpPr>
          <p:cNvPr id="10" name="Content Placeholder 21"/>
          <p:cNvSpPr txBox="1">
            <a:spLocks/>
          </p:cNvSpPr>
          <p:nvPr/>
        </p:nvSpPr>
        <p:spPr>
          <a:xfrm>
            <a:off x="4721997" y="1990690"/>
            <a:ext cx="3168352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GB" b="1" dirty="0" smtClean="0">
                <a:solidFill>
                  <a:prstClr val="black"/>
                </a:solidFill>
              </a:rPr>
              <a:t>Assessment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935" y="2682855"/>
            <a:ext cx="1775081" cy="112798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Seminars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935" y="4003139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Problems Classes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2431" y="2682855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Lectures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14934" y="5347151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Drop Ins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2431" y="5347151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Computing Practicals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70235" y="4003139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Presentations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8156" y="4003139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70236" y="2682855"/>
            <a:ext cx="1775081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</a:rPr>
              <a:t>CBAs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(Numbas)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18154" y="5347151"/>
            <a:ext cx="1775083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Exams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828609" y="2675037"/>
            <a:ext cx="1753159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Assignments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52430" y="4003139"/>
            <a:ext cx="1775081" cy="1127988"/>
          </a:xfrm>
          <a:prstGeom prst="roundRect">
            <a:avLst/>
          </a:prstGeom>
          <a:solidFill>
            <a:srgbClr val="0F89C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dirty="0">
                <a:solidFill>
                  <a:schemeClr val="bg1"/>
                </a:solidFill>
              </a:rPr>
              <a:t>Office Hours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70233" y="5323423"/>
            <a:ext cx="1775083" cy="1127988"/>
          </a:xfrm>
          <a:prstGeom prst="roundRect">
            <a:avLst/>
          </a:prstGeom>
          <a:solidFill>
            <a:srgbClr val="6083C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Mid Semester Tests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39537" y="1386711"/>
            <a:ext cx="2903504" cy="579705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Numerical &amp; Computational Modelling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572000" y="2641538"/>
            <a:ext cx="0" cy="396778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Grades and Weighting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95596329"/>
              </p:ext>
            </p:extLst>
          </p:nvPr>
        </p:nvGraphicFramePr>
        <p:xfrm>
          <a:off x="0" y="1157515"/>
          <a:ext cx="4528457" cy="3109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043608" y="4077072"/>
          <a:ext cx="6840760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99207220"/>
              </p:ext>
            </p:extLst>
          </p:nvPr>
        </p:nvGraphicFramePr>
        <p:xfrm>
          <a:off x="4296228" y="1143000"/>
          <a:ext cx="4847771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115616" y="2921948"/>
          <a:ext cx="6120680" cy="423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92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This Talk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41788" y="172265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041788" y="2736220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41788" y="3744332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042338" y="4752473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41788" y="580204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27858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8026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4037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4825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0836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4657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27858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4037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10836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7504" y="1556792"/>
            <a:ext cx="1926305" cy="60884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Degree Types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11760" y="1661585"/>
            <a:ext cx="200227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Single Honours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23473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Other Types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41676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Physics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2581296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11760" y="2669697"/>
            <a:ext cx="200227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baseline="30000" dirty="0" smtClean="0">
                <a:solidFill>
                  <a:schemeClr val="bg1"/>
                </a:solidFill>
              </a:rPr>
              <a:t>st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3473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2</a:t>
            </a:r>
            <a:r>
              <a:rPr lang="en-GB" sz="1600" baseline="30000" dirty="0" smtClean="0">
                <a:solidFill>
                  <a:schemeClr val="bg1"/>
                </a:solidFill>
              </a:rPr>
              <a:t>nd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41676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Projects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504" y="3589408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Learning &amp; Assessment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411760" y="3677809"/>
            <a:ext cx="200227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Teaching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23473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Assessment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41676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Grades &amp; Weighting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7504" y="4597520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11760" y="4685920"/>
            <a:ext cx="200227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The Herschel Building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23473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Internet Resources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041676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Support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504" y="5589239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Timetabling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724657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411760" y="5694032"/>
            <a:ext cx="2002277" cy="432050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Typical Week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23473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Semester Calendars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41676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Dates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03031" y="1279800"/>
            <a:ext cx="9981127" cy="304985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-103031" y="5367760"/>
            <a:ext cx="9981127" cy="159970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The Herschel Building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10" name="Rounded Rectangle 9"/>
          <p:cNvSpPr/>
          <p:nvPr/>
        </p:nvSpPr>
        <p:spPr>
          <a:xfrm>
            <a:off x="774879" y="3766080"/>
            <a:ext cx="2086000" cy="435652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Computer Cluster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60743" y="5854312"/>
            <a:ext cx="2016224" cy="435652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Penthouse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36807" y="1609444"/>
            <a:ext cx="2016224" cy="43565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Herschel Library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5119" y="4915966"/>
            <a:ext cx="2016224" cy="435652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School Office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0681" r="2606" b="10384"/>
          <a:stretch/>
        </p:blipFill>
        <p:spPr bwMode="auto">
          <a:xfrm rot="660554">
            <a:off x="590012" y="4573955"/>
            <a:ext cx="2675892" cy="1777822"/>
          </a:xfrm>
          <a:prstGeom prst="rect">
            <a:avLst/>
          </a:prstGeom>
          <a:solidFill>
            <a:srgbClr val="FFFFFF">
              <a:shade val="85000"/>
            </a:srgbClr>
          </a:solidFill>
          <a:ln w="82550">
            <a:solidFill>
              <a:schemeClr val="bg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07" y="3518233"/>
            <a:ext cx="2645429" cy="1763619"/>
          </a:xfrm>
          <a:prstGeom prst="rect">
            <a:avLst/>
          </a:prstGeom>
          <a:solidFill>
            <a:srgbClr val="FFFFFF">
              <a:shade val="85000"/>
            </a:srgbClr>
          </a:solidFill>
          <a:ln w="825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767">
            <a:off x="6089642" y="1621566"/>
            <a:ext cx="2717521" cy="1811681"/>
          </a:xfrm>
          <a:prstGeom prst="rect">
            <a:avLst/>
          </a:prstGeom>
          <a:ln w="82550">
            <a:solidFill>
              <a:srgbClr val="FFFF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4975">
            <a:off x="385634" y="1641349"/>
            <a:ext cx="2658168" cy="1772112"/>
          </a:xfrm>
          <a:prstGeom prst="rect">
            <a:avLst/>
          </a:prstGeom>
          <a:solidFill>
            <a:srgbClr val="FFFFFF">
              <a:shade val="85000"/>
            </a:srgbClr>
          </a:solidFill>
          <a:ln w="825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525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This Talk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9" name="Right Arrow 8"/>
          <p:cNvSpPr/>
          <p:nvPr/>
        </p:nvSpPr>
        <p:spPr>
          <a:xfrm>
            <a:off x="2041788" y="172265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041788" y="2736220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41788" y="3744332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042338" y="4752473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41788" y="580204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27858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8026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4037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4825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0836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4657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7858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14037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10836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7504" y="1556792"/>
            <a:ext cx="1926305" cy="60884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Degree Types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11760" y="1661585"/>
            <a:ext cx="200227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Single Honours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23473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Other Types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41676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Physics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7504" y="2581296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11760" y="2669697"/>
            <a:ext cx="200227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baseline="30000" dirty="0" smtClean="0">
                <a:solidFill>
                  <a:schemeClr val="bg1"/>
                </a:solidFill>
              </a:rPr>
              <a:t>st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23473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2</a:t>
            </a:r>
            <a:r>
              <a:rPr lang="en-GB" sz="1600" baseline="30000" dirty="0" smtClean="0">
                <a:solidFill>
                  <a:schemeClr val="bg1"/>
                </a:solidFill>
              </a:rPr>
              <a:t>nd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41676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Projects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7504" y="3589408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Learning &amp; Assessment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11760" y="3677809"/>
            <a:ext cx="200227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Teaching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23473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Assessment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041676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Grades &amp; Weighting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7504" y="4597520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11760" y="4685920"/>
            <a:ext cx="200227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The Herschel Building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723473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Internet Resources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041676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Support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7504" y="5589239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Timetabling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724657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411760" y="5694032"/>
            <a:ext cx="2002277" cy="432050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Typical Week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23473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Semester Calendars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041676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Dates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103031" y="2397254"/>
            <a:ext cx="9981127" cy="457021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Internet Resources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3513" y="1711520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10" name="Rounded Rectangle 9"/>
          <p:cNvSpPr/>
          <p:nvPr/>
        </p:nvSpPr>
        <p:spPr>
          <a:xfrm>
            <a:off x="925910" y="3105865"/>
            <a:ext cx="2016224" cy="435652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Lecture Notes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hlinkClick r:id="rId4"/>
          </p:cNvPr>
          <p:cNvSpPr/>
          <p:nvPr/>
        </p:nvSpPr>
        <p:spPr>
          <a:xfrm>
            <a:off x="755576" y="1412776"/>
            <a:ext cx="2265295" cy="1224136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400" dirty="0" smtClean="0">
                <a:solidFill>
                  <a:schemeClr val="bg1"/>
                </a:solidFill>
              </a:rPr>
              <a:t>Blackboard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1880" y="1412776"/>
            <a:ext cx="2265295" cy="1224136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400" dirty="0" err="1" smtClean="0">
                <a:solidFill>
                  <a:schemeClr val="bg1"/>
                </a:solidFill>
              </a:rPr>
              <a:t>ReCap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28184" y="1412776"/>
            <a:ext cx="2265295" cy="1224136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400" dirty="0" smtClean="0">
                <a:solidFill>
                  <a:schemeClr val="bg1"/>
                </a:solidFill>
              </a:rPr>
              <a:t>RAS</a:t>
            </a:r>
            <a:endParaRPr lang="en-GB" sz="3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5910" y="4513861"/>
            <a:ext cx="2016224" cy="435652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Announcements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5910" y="3809863"/>
            <a:ext cx="2016224" cy="435652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Assignments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6415" y="3105865"/>
            <a:ext cx="2016224" cy="6141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Lecture Recordings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72200" y="3105865"/>
            <a:ext cx="2016224" cy="83199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Remote Application Service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72301" y="5047157"/>
            <a:ext cx="2016224" cy="57966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University Software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72200" y="4204474"/>
            <a:ext cx="2016224" cy="57606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University Documents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16415" y="3989272"/>
            <a:ext cx="2016224" cy="614164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Open Day </a:t>
            </a:r>
            <a:r>
              <a:rPr lang="en-GB" sz="2000" dirty="0" err="1" smtClean="0">
                <a:solidFill>
                  <a:schemeClr val="bg1"/>
                </a:solidFill>
              </a:rPr>
              <a:t>ReCap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862" y="5219785"/>
            <a:ext cx="2016224" cy="435652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Smartphone App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Support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cxnSp>
        <p:nvCxnSpPr>
          <p:cNvPr id="10" name="Straight Connector 9"/>
          <p:cNvCxnSpPr>
            <a:stCxn id="26" idx="3"/>
            <a:endCxn id="27" idx="1"/>
          </p:cNvCxnSpPr>
          <p:nvPr/>
        </p:nvCxnSpPr>
        <p:spPr>
          <a:xfrm>
            <a:off x="5238870" y="3104271"/>
            <a:ext cx="123083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38869" y="4361950"/>
            <a:ext cx="1230839" cy="1264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27732" y="5710579"/>
            <a:ext cx="1224641" cy="1466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1" idx="3"/>
            <a:endCxn id="22" idx="1"/>
          </p:cNvCxnSpPr>
          <p:nvPr/>
        </p:nvCxnSpPr>
        <p:spPr>
          <a:xfrm>
            <a:off x="5215553" y="1976597"/>
            <a:ext cx="125415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dist="20000" dir="5400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4871" y="1758771"/>
            <a:ext cx="1926305" cy="435652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Buddy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60734" y="4014118"/>
            <a:ext cx="1942634" cy="69819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Undergraduate Secretary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734" y="2854805"/>
            <a:ext cx="1926305" cy="498931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Personal Tutor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13276" y="1580553"/>
            <a:ext cx="2002277" cy="79208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Current Maths &amp; Stats Student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69708" y="1580553"/>
            <a:ext cx="2008767" cy="79208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Regular contact through emails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207607" y="5335010"/>
            <a:ext cx="2023201" cy="774086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Financial Matters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28061" y="2708227"/>
            <a:ext cx="2010809" cy="792088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Module Selection &amp; Registration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69709" y="2708227"/>
            <a:ext cx="2008767" cy="792088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Academic &amp; Personal issues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69708" y="5395085"/>
            <a:ext cx="2023201" cy="653935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Counselling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28061" y="3958418"/>
            <a:ext cx="2010808" cy="809593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Personal Issues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84144" y="3967128"/>
            <a:ext cx="2008766" cy="792171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Exams &amp; Assignments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hlinkClick r:id="rId4"/>
          </p:cNvPr>
          <p:cNvSpPr/>
          <p:nvPr/>
        </p:nvSpPr>
        <p:spPr>
          <a:xfrm>
            <a:off x="560734" y="5372956"/>
            <a:ext cx="1942634" cy="69819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Student Wellbeing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This Talk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10" name="Right Arrow 9"/>
          <p:cNvSpPr/>
          <p:nvPr/>
        </p:nvSpPr>
        <p:spPr>
          <a:xfrm>
            <a:off x="2041788" y="172265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41788" y="2736220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041788" y="3744332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42338" y="4752473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2041788" y="580204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427858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8026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14037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4825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10836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24657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27858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4037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10836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7504" y="1556792"/>
            <a:ext cx="1926305" cy="60884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Degree Types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11760" y="1661585"/>
            <a:ext cx="200227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Single Honours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23473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Other Types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41676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Physics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7504" y="2581296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11760" y="2669697"/>
            <a:ext cx="200227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baseline="30000" dirty="0" smtClean="0">
                <a:solidFill>
                  <a:schemeClr val="bg1"/>
                </a:solidFill>
              </a:rPr>
              <a:t>st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3473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2</a:t>
            </a:r>
            <a:r>
              <a:rPr lang="en-GB" sz="1600" baseline="30000" dirty="0" smtClean="0">
                <a:solidFill>
                  <a:schemeClr val="bg1"/>
                </a:solidFill>
              </a:rPr>
              <a:t>nd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41676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Projects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7504" y="3589408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Learning &amp; Assessment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11760" y="3677809"/>
            <a:ext cx="200227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Teaching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23473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Assessment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041676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Grades &amp; Weighting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7504" y="4597520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11760" y="4685920"/>
            <a:ext cx="200227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The Herschel Building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723473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Internet Resources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41676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Support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7504" y="5589239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Timetabling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24657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411760" y="5694032"/>
            <a:ext cx="2002277" cy="432050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Typical Week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23473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Semester Calendars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41676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Dates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03031" y="1279800"/>
            <a:ext cx="9981127" cy="40415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Week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8"/>
          <a:ext cx="8640960" cy="518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11-12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12-1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3-4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979712" y="2276872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4869160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3808" y="5733256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Week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6759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8"/>
          <a:ext cx="8640960" cy="51845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11-12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12-1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3-4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979712" y="2276872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4869160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733256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Week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8"/>
          <a:ext cx="864096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11-12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12-1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3-4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15616" y="227687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12" y="2276872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4869160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733256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808" y="3140968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3808" y="4005064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7904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0192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400506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Week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6759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8"/>
          <a:ext cx="864096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11-12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12-1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3-4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15616" y="227687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9712" y="2276872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4869160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808" y="5733256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3808" y="3140968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43808" y="4005064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07904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00192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5616" y="400506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DI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Week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12778"/>
          <a:ext cx="8640960" cy="518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9-10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10-11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11-12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12-1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1-2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2-3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3-4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4-5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5-6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15616" y="227687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12" y="2276872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4869160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5733256"/>
            <a:ext cx="864096" cy="864096"/>
          </a:xfrm>
          <a:prstGeom prst="rect">
            <a:avLst/>
          </a:prstGeom>
          <a:solidFill>
            <a:srgbClr val="0F89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808" y="3140968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3808" y="4005064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07904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00192" y="5733256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5616" y="4005062"/>
            <a:ext cx="864096" cy="864096"/>
          </a:xfrm>
          <a:prstGeom prst="rect">
            <a:avLst/>
          </a:prstGeom>
          <a:solidFill>
            <a:srgbClr val="6083C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4005064"/>
            <a:ext cx="4320480" cy="864096"/>
          </a:xfrm>
          <a:prstGeom prst="rect">
            <a:avLst/>
          </a:prstGeom>
          <a:solidFill>
            <a:srgbClr val="6FC5F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Sports and Societies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9712" y="3140968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2276870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0192" y="2276870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64288" y="2276870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47556" y="3140968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PC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16924" y="3140967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79712" y="4005062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79712" y="4869160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47556" y="5733252"/>
            <a:ext cx="864096" cy="864096"/>
          </a:xfrm>
          <a:prstGeom prst="rect">
            <a:avLst/>
          </a:prstGeom>
          <a:solidFill>
            <a:srgbClr val="00467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Semester One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29552"/>
              </p:ext>
            </p:extLst>
          </p:nvPr>
        </p:nvGraphicFramePr>
        <p:xfrm>
          <a:off x="519028" y="1357199"/>
          <a:ext cx="2448275" cy="20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80"/>
                <a:gridCol w="335980"/>
              </a:tblGrid>
              <a:tr h="3233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September 2016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67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7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59115"/>
              </p:ext>
            </p:extLst>
          </p:nvPr>
        </p:nvGraphicFramePr>
        <p:xfrm>
          <a:off x="3399348" y="1357199"/>
          <a:ext cx="2448275" cy="20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80"/>
                <a:gridCol w="335980"/>
              </a:tblGrid>
              <a:tr h="3233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October 2016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67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354262"/>
              </p:ext>
            </p:extLst>
          </p:nvPr>
        </p:nvGraphicFramePr>
        <p:xfrm>
          <a:off x="6207660" y="1357199"/>
          <a:ext cx="2448275" cy="20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80"/>
                <a:gridCol w="335980"/>
              </a:tblGrid>
              <a:tr h="3233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November 2016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67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14750"/>
              </p:ext>
            </p:extLst>
          </p:nvPr>
        </p:nvGraphicFramePr>
        <p:xfrm>
          <a:off x="1815169" y="3517439"/>
          <a:ext cx="2448275" cy="20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80"/>
                <a:gridCol w="335980"/>
              </a:tblGrid>
              <a:tr h="3233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December 2016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67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61666"/>
              </p:ext>
            </p:extLst>
          </p:nvPr>
        </p:nvGraphicFramePr>
        <p:xfrm>
          <a:off x="4983524" y="3517439"/>
          <a:ext cx="2448275" cy="20586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80"/>
                <a:gridCol w="335980"/>
              </a:tblGrid>
              <a:tr h="3233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January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167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  <a:tr h="35029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63044" y="5749687"/>
            <a:ext cx="7992888" cy="923330"/>
            <a:chOff x="611560" y="5589240"/>
            <a:chExt cx="7992888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611560" y="5589240"/>
              <a:ext cx="79928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Key:                   Teaching Weeks		</a:t>
              </a:r>
            </a:p>
            <a:p>
              <a:r>
                <a:rPr lang="en-GB" dirty="0" smtClean="0"/>
                <a:t>	         Holidays</a:t>
              </a:r>
            </a:p>
            <a:p>
              <a:r>
                <a:rPr lang="en-GB" dirty="0" smtClean="0"/>
                <a:t>	         Exam Period			</a:t>
              </a:r>
              <a:endParaRPr lang="en-GB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75656" y="5949280"/>
              <a:ext cx="360040" cy="21602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75656" y="6237312"/>
              <a:ext cx="360040" cy="216024"/>
            </a:xfrm>
            <a:prstGeom prst="roundRect">
              <a:avLst/>
            </a:prstGeom>
            <a:solidFill>
              <a:srgbClr val="E52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983524" y="6109727"/>
            <a:ext cx="360040" cy="216024"/>
          </a:xfrm>
          <a:prstGeom prst="roundRect">
            <a:avLst/>
          </a:prstGeom>
          <a:solidFill>
            <a:srgbClr val="004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5376209" y="598051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cs typeface="MV Boli" pitchFamily="2" charset="0"/>
              </a:rPr>
              <a:t>FRESHERS WEEK!</a:t>
            </a:r>
            <a:endParaRPr lang="en-GB" sz="2400" dirty="0">
              <a:latin typeface="Calibri" panose="020F0502020204030204" pitchFamily="34" charset="0"/>
              <a:cs typeface="MV Bol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814198">
            <a:off x="501156" y="2158566"/>
            <a:ext cx="2471541" cy="7078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Fresher’s Week 26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814198">
            <a:off x="4996209" y="4304018"/>
            <a:ext cx="2471541" cy="7078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Exam Period 16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711069">
            <a:off x="1772856" y="4352523"/>
            <a:ext cx="2471541" cy="7078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Christmas Hols 16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527140" y="5808921"/>
            <a:ext cx="360040" cy="216024"/>
          </a:xfrm>
          <a:prstGeom prst="roundRect">
            <a:avLst/>
          </a:prstGeom>
          <a:solidFill>
            <a:srgbClr val="60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813484" y="1218665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Semester Two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54431"/>
              </p:ext>
            </p:extLst>
          </p:nvPr>
        </p:nvGraphicFramePr>
        <p:xfrm>
          <a:off x="3348270" y="1435362"/>
          <a:ext cx="2448270" cy="20227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2"/>
                <a:gridCol w="355262"/>
                <a:gridCol w="355262"/>
                <a:gridCol w="355262"/>
                <a:gridCol w="355262"/>
                <a:gridCol w="335980"/>
                <a:gridCol w="335980"/>
              </a:tblGrid>
              <a:tr h="35925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February</a:t>
                      </a:r>
                      <a:r>
                        <a:rPr lang="en-GB" b="0" baseline="0" dirty="0" smtClean="0"/>
                        <a:t>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1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6021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41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127900"/>
              </p:ext>
            </p:extLst>
          </p:nvPr>
        </p:nvGraphicFramePr>
        <p:xfrm>
          <a:off x="6156582" y="1435361"/>
          <a:ext cx="2520281" cy="20328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65711"/>
                <a:gridCol w="365711"/>
                <a:gridCol w="365711"/>
                <a:gridCol w="365711"/>
                <a:gridCol w="365711"/>
                <a:gridCol w="345863"/>
                <a:gridCol w="345863"/>
              </a:tblGrid>
              <a:tr h="349127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March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1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6241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61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6171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61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7128"/>
              </p:ext>
            </p:extLst>
          </p:nvPr>
        </p:nvGraphicFramePr>
        <p:xfrm>
          <a:off x="539959" y="3523592"/>
          <a:ext cx="2448270" cy="20162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2"/>
                <a:gridCol w="355262"/>
                <a:gridCol w="355262"/>
                <a:gridCol w="355262"/>
                <a:gridCol w="355262"/>
                <a:gridCol w="335980"/>
                <a:gridCol w="335980"/>
              </a:tblGrid>
              <a:tr h="436181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April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91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4348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091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091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091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93107"/>
              </p:ext>
            </p:extLst>
          </p:nvPr>
        </p:nvGraphicFramePr>
        <p:xfrm>
          <a:off x="3348270" y="3523593"/>
          <a:ext cx="2448270" cy="20226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2"/>
                <a:gridCol w="355262"/>
                <a:gridCol w="355262"/>
                <a:gridCol w="355262"/>
                <a:gridCol w="355262"/>
                <a:gridCol w="335980"/>
                <a:gridCol w="335980"/>
              </a:tblGrid>
              <a:tr h="35937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May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601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70870"/>
              </p:ext>
            </p:extLst>
          </p:nvPr>
        </p:nvGraphicFramePr>
        <p:xfrm>
          <a:off x="6156582" y="3523593"/>
          <a:ext cx="2520279" cy="20226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65711"/>
                <a:gridCol w="365711"/>
                <a:gridCol w="365711"/>
                <a:gridCol w="365711"/>
                <a:gridCol w="365711"/>
                <a:gridCol w="345862"/>
                <a:gridCol w="345862"/>
              </a:tblGrid>
              <a:tr h="359373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June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  <a:tr h="36018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24167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42102"/>
              </p:ext>
            </p:extLst>
          </p:nvPr>
        </p:nvGraphicFramePr>
        <p:xfrm>
          <a:off x="539958" y="1435361"/>
          <a:ext cx="2448273" cy="20162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355263"/>
                <a:gridCol w="355263"/>
                <a:gridCol w="355263"/>
                <a:gridCol w="355263"/>
                <a:gridCol w="355263"/>
                <a:gridCol w="335979"/>
                <a:gridCol w="335979"/>
              </a:tblGrid>
              <a:tr h="375976">
                <a:tc gridSpan="7"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January 2017</a:t>
                      </a:r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75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928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928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3CB"/>
                    </a:solidFill>
                  </a:tcPr>
                </a:tc>
              </a:tr>
              <a:tr h="32311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  <a:tr h="26575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2F48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11966" y="5827849"/>
            <a:ext cx="7992888" cy="923330"/>
            <a:chOff x="611560" y="5589240"/>
            <a:chExt cx="7992888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611560" y="5589240"/>
              <a:ext cx="79928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Key:                   Teaching Weeks		</a:t>
              </a:r>
            </a:p>
            <a:p>
              <a:r>
                <a:rPr lang="en-GB" dirty="0" smtClean="0"/>
                <a:t>	         Holidays</a:t>
              </a:r>
            </a:p>
            <a:p>
              <a:r>
                <a:rPr lang="en-GB" dirty="0" smtClean="0"/>
                <a:t>	         Exam Period			</a:t>
              </a:r>
              <a:endParaRPr lang="en-GB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475656" y="5661248"/>
              <a:ext cx="360040" cy="216024"/>
            </a:xfrm>
            <a:prstGeom prst="roundRect">
              <a:avLst/>
            </a:prstGeom>
            <a:solidFill>
              <a:srgbClr val="608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475656" y="5949280"/>
              <a:ext cx="360040" cy="21602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475656" y="6237312"/>
              <a:ext cx="360040" cy="216024"/>
            </a:xfrm>
            <a:prstGeom prst="roundRect">
              <a:avLst/>
            </a:prstGeom>
            <a:solidFill>
              <a:srgbClr val="E52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 rot="1711069">
            <a:off x="3331360" y="4308454"/>
            <a:ext cx="247154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Exam Period 22</a:t>
            </a:r>
            <a:r>
              <a:rPr lang="en-GB" sz="2000" baseline="30000" dirty="0">
                <a:solidFill>
                  <a:schemeClr val="tx1"/>
                </a:solidFill>
              </a:rPr>
              <a:t>n</a:t>
            </a:r>
            <a:r>
              <a:rPr lang="en-GB" sz="2000" baseline="30000" dirty="0" smtClean="0">
                <a:solidFill>
                  <a:schemeClr val="tx1"/>
                </a:solidFill>
              </a:rPr>
              <a:t>d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9814198">
            <a:off x="552644" y="2190232"/>
            <a:ext cx="247154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Semester 2: 30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14198">
            <a:off x="529410" y="4226557"/>
            <a:ext cx="247154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Back to </a:t>
            </a:r>
            <a:r>
              <a:rPr lang="en-GB" sz="2000" dirty="0" err="1" smtClean="0">
                <a:solidFill>
                  <a:schemeClr val="tx1"/>
                </a:solidFill>
              </a:rPr>
              <a:t>Uni</a:t>
            </a:r>
            <a:r>
              <a:rPr lang="en-GB" sz="2000" dirty="0" smtClean="0">
                <a:solidFill>
                  <a:schemeClr val="tx1"/>
                </a:solidFill>
              </a:rPr>
              <a:t> 24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814198">
            <a:off x="6133313" y="2222147"/>
            <a:ext cx="247154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Easter Hols 24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9814198">
            <a:off x="6241274" y="4308453"/>
            <a:ext cx="247154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Important Date: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Summer </a:t>
            </a:r>
            <a:r>
              <a:rPr lang="en-GB" sz="2000" dirty="0">
                <a:solidFill>
                  <a:schemeClr val="tx1"/>
                </a:solidFill>
              </a:rPr>
              <a:t>9</a:t>
            </a:r>
            <a:r>
              <a:rPr lang="en-GB" sz="2000" baseline="30000" dirty="0" smtClean="0">
                <a:solidFill>
                  <a:schemeClr val="tx1"/>
                </a:solidFill>
              </a:rPr>
              <a:t>th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20478" y="5964092"/>
            <a:ext cx="3078088" cy="61416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Resit Period: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21</a:t>
            </a:r>
            <a:r>
              <a:rPr lang="en-GB" sz="2000" baseline="30000" dirty="0" smtClean="0">
                <a:solidFill>
                  <a:schemeClr val="bg1"/>
                </a:solidFill>
              </a:rPr>
              <a:t>st</a:t>
            </a:r>
            <a:r>
              <a:rPr lang="en-GB" sz="2000" dirty="0" smtClean="0">
                <a:solidFill>
                  <a:schemeClr val="bg1"/>
                </a:solidFill>
              </a:rPr>
              <a:t> August-1</a:t>
            </a:r>
            <a:r>
              <a:rPr lang="en-GB" sz="2000" baseline="30000" dirty="0" smtClean="0">
                <a:solidFill>
                  <a:schemeClr val="bg1"/>
                </a:solidFill>
              </a:rPr>
              <a:t>st</a:t>
            </a:r>
            <a:r>
              <a:rPr lang="en-GB" sz="2000" dirty="0" smtClean="0">
                <a:solidFill>
                  <a:schemeClr val="bg1"/>
                </a:solidFill>
              </a:rPr>
              <a:t> September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Single Honours Degrees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cxnSp>
        <p:nvCxnSpPr>
          <p:cNvPr id="9" name="Straight Arrow Connector 8"/>
          <p:cNvCxnSpPr>
            <a:endCxn id="26" idx="0"/>
          </p:cNvCxnSpPr>
          <p:nvPr/>
        </p:nvCxnSpPr>
        <p:spPr>
          <a:xfrm flipH="1">
            <a:off x="6026388" y="3626383"/>
            <a:ext cx="792087" cy="19305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18475" y="3626383"/>
            <a:ext cx="1173905" cy="74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763688" y="2852936"/>
            <a:ext cx="1612631" cy="773447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3 Year Degree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1" idx="0"/>
          </p:cNvCxnSpPr>
          <p:nvPr/>
        </p:nvCxnSpPr>
        <p:spPr>
          <a:xfrm flipH="1">
            <a:off x="2570004" y="2129956"/>
            <a:ext cx="335993" cy="722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940152" y="2852936"/>
            <a:ext cx="1612631" cy="773447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4 Year Degree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hlinkClick r:id="rId4"/>
          </p:cNvPr>
          <p:cNvSpPr/>
          <p:nvPr/>
        </p:nvSpPr>
        <p:spPr>
          <a:xfrm>
            <a:off x="6948264" y="4371919"/>
            <a:ext cx="2088232" cy="857281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800" dirty="0" smtClean="0">
                <a:solidFill>
                  <a:schemeClr val="bg1"/>
                </a:solidFill>
              </a:rPr>
              <a:t>MMathStat </a:t>
            </a:r>
            <a:r>
              <a:rPr lang="en-GB" sz="2800" dirty="0" err="1" smtClean="0">
                <a:solidFill>
                  <a:schemeClr val="bg1"/>
                </a:solidFill>
              </a:rPr>
              <a:t>Hons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5"/>
          </p:cNvPr>
          <p:cNvSpPr/>
          <p:nvPr/>
        </p:nvSpPr>
        <p:spPr>
          <a:xfrm>
            <a:off x="1763688" y="5628976"/>
            <a:ext cx="2304256" cy="824360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800" dirty="0" smtClean="0">
                <a:solidFill>
                  <a:schemeClr val="bg1"/>
                </a:solidFill>
              </a:rPr>
              <a:t>BSc Statistics </a:t>
            </a:r>
            <a:r>
              <a:rPr lang="en-GB" sz="2800" dirty="0" err="1" smtClean="0">
                <a:solidFill>
                  <a:schemeClr val="bg1"/>
                </a:solidFill>
              </a:rPr>
              <a:t>Hons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rId6"/>
          </p:cNvPr>
          <p:cNvSpPr/>
          <p:nvPr/>
        </p:nvSpPr>
        <p:spPr>
          <a:xfrm>
            <a:off x="3491880" y="3785309"/>
            <a:ext cx="1944216" cy="1371883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800" dirty="0" smtClean="0">
                <a:solidFill>
                  <a:schemeClr val="bg1"/>
                </a:solidFill>
              </a:rPr>
              <a:t>BSc Maths &amp; Stats </a:t>
            </a:r>
            <a:r>
              <a:rPr lang="en-GB" sz="2800" dirty="0" err="1">
                <a:solidFill>
                  <a:schemeClr val="bg1"/>
                </a:solidFill>
              </a:rPr>
              <a:t>H</a:t>
            </a:r>
            <a:r>
              <a:rPr lang="en-GB" sz="2800" dirty="0" err="1" smtClean="0">
                <a:solidFill>
                  <a:schemeClr val="bg1"/>
                </a:solidFill>
              </a:rPr>
              <a:t>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7"/>
          </p:cNvPr>
          <p:cNvSpPr/>
          <p:nvPr/>
        </p:nvSpPr>
        <p:spPr>
          <a:xfrm>
            <a:off x="251520" y="4368995"/>
            <a:ext cx="2187861" cy="860205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800" dirty="0" smtClean="0">
                <a:solidFill>
                  <a:schemeClr val="bg1"/>
                </a:solidFill>
              </a:rPr>
              <a:t>BSc Maths </a:t>
            </a:r>
            <a:r>
              <a:rPr lang="en-GB" sz="2800" dirty="0" err="1" smtClean="0">
                <a:solidFill>
                  <a:schemeClr val="bg1"/>
                </a:solidFill>
              </a:rPr>
              <a:t>Hons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stCxn id="11" idx="2"/>
            <a:endCxn id="21" idx="0"/>
          </p:cNvCxnSpPr>
          <p:nvPr/>
        </p:nvCxnSpPr>
        <p:spPr>
          <a:xfrm flipH="1">
            <a:off x="1345451" y="3626383"/>
            <a:ext cx="1224553" cy="74261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  <a:endCxn id="19" idx="0"/>
          </p:cNvCxnSpPr>
          <p:nvPr/>
        </p:nvCxnSpPr>
        <p:spPr>
          <a:xfrm>
            <a:off x="2570004" y="3626383"/>
            <a:ext cx="345812" cy="2002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20" idx="1"/>
          </p:cNvCxnSpPr>
          <p:nvPr/>
        </p:nvCxnSpPr>
        <p:spPr>
          <a:xfrm>
            <a:off x="2570004" y="3626383"/>
            <a:ext cx="921876" cy="8448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hlinkClick r:id="rId8"/>
          </p:cNvPr>
          <p:cNvSpPr/>
          <p:nvPr/>
        </p:nvSpPr>
        <p:spPr>
          <a:xfrm>
            <a:off x="5004048" y="5556968"/>
            <a:ext cx="2044679" cy="82436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800" dirty="0" err="1" smtClean="0">
                <a:solidFill>
                  <a:schemeClr val="bg1"/>
                </a:solidFill>
              </a:rPr>
              <a:t>MMath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</a:rPr>
              <a:t>Hons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endCxn id="17" idx="0"/>
          </p:cNvCxnSpPr>
          <p:nvPr/>
        </p:nvCxnSpPr>
        <p:spPr>
          <a:xfrm>
            <a:off x="5580112" y="2076589"/>
            <a:ext cx="1166356" cy="77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269935" y="1412776"/>
            <a:ext cx="4397902" cy="1095861"/>
            <a:chOff x="2386035" y="1268760"/>
            <a:chExt cx="4397902" cy="1095861"/>
          </a:xfrm>
          <a:solidFill>
            <a:srgbClr val="E52F48"/>
          </a:solidFill>
        </p:grpSpPr>
        <p:sp>
          <p:nvSpPr>
            <p:cNvPr id="29" name="Rounded Rectangle 28"/>
            <p:cNvSpPr/>
            <p:nvPr/>
          </p:nvSpPr>
          <p:spPr>
            <a:xfrm>
              <a:off x="2386035" y="1268760"/>
              <a:ext cx="4397902" cy="1095861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0837" y="1570444"/>
              <a:ext cx="4230541" cy="5909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3600" dirty="0" smtClean="0">
                  <a:solidFill>
                    <a:schemeClr val="bg1"/>
                  </a:solidFill>
                </a:rPr>
                <a:t>Single Honours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9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Opportunities Abroad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24" idx="0"/>
          </p:cNvCxnSpPr>
          <p:nvPr/>
        </p:nvCxnSpPr>
        <p:spPr>
          <a:xfrm flipH="1">
            <a:off x="6114764" y="3648969"/>
            <a:ext cx="562046" cy="19305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76808" y="3648969"/>
            <a:ext cx="1173905" cy="7426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33989" y="2875522"/>
            <a:ext cx="1900663" cy="773447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Placement Year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1" idx="0"/>
          </p:cNvCxnSpPr>
          <p:nvPr/>
        </p:nvCxnSpPr>
        <p:spPr>
          <a:xfrm flipH="1">
            <a:off x="2284321" y="2152542"/>
            <a:ext cx="480010" cy="7229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hlinkClick r:id="rId4"/>
          </p:cNvPr>
          <p:cNvSpPr/>
          <p:nvPr/>
        </p:nvSpPr>
        <p:spPr>
          <a:xfrm>
            <a:off x="6806597" y="4394506"/>
            <a:ext cx="2088232" cy="753244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smtClean="0">
                <a:solidFill>
                  <a:schemeClr val="bg1"/>
                </a:solidFill>
              </a:rPr>
              <a:t>4 year degree only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hlinkClick r:id="rId5"/>
          </p:cNvPr>
          <p:cNvSpPr/>
          <p:nvPr/>
        </p:nvSpPr>
        <p:spPr>
          <a:xfrm>
            <a:off x="1622021" y="5651562"/>
            <a:ext cx="1872208" cy="67060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smtClean="0">
                <a:solidFill>
                  <a:schemeClr val="bg1"/>
                </a:solidFill>
              </a:rPr>
              <a:t>Not Graded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6"/>
          </p:cNvPr>
          <p:cNvSpPr/>
          <p:nvPr/>
        </p:nvSpPr>
        <p:spPr>
          <a:xfrm>
            <a:off x="3378251" y="4258562"/>
            <a:ext cx="1944216" cy="889187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smtClean="0">
                <a:solidFill>
                  <a:schemeClr val="bg1"/>
                </a:solidFill>
              </a:rPr>
              <a:t>3 year single honours degree only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rId7"/>
          </p:cNvPr>
          <p:cNvSpPr/>
          <p:nvPr/>
        </p:nvSpPr>
        <p:spPr>
          <a:xfrm>
            <a:off x="253869" y="4391581"/>
            <a:ext cx="1874399" cy="927393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smtClean="0">
                <a:solidFill>
                  <a:schemeClr val="bg1"/>
                </a:solidFill>
              </a:rPr>
              <a:t>Year out between Stages 2 and 3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1" idx="2"/>
            <a:endCxn id="20" idx="0"/>
          </p:cNvCxnSpPr>
          <p:nvPr/>
        </p:nvCxnSpPr>
        <p:spPr>
          <a:xfrm flipH="1">
            <a:off x="1191069" y="3648969"/>
            <a:ext cx="1093252" cy="74261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8" idx="0"/>
          </p:cNvCxnSpPr>
          <p:nvPr/>
        </p:nvCxnSpPr>
        <p:spPr>
          <a:xfrm>
            <a:off x="2284321" y="3648969"/>
            <a:ext cx="273804" cy="2002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19" idx="1"/>
          </p:cNvCxnSpPr>
          <p:nvPr/>
        </p:nvCxnSpPr>
        <p:spPr>
          <a:xfrm>
            <a:off x="2284321" y="3648969"/>
            <a:ext cx="1093930" cy="1054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hlinkClick r:id="rId8"/>
          </p:cNvPr>
          <p:cNvSpPr/>
          <p:nvPr/>
        </p:nvSpPr>
        <p:spPr>
          <a:xfrm>
            <a:off x="5322467" y="5579554"/>
            <a:ext cx="1584593" cy="608336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dirty="0" smtClean="0">
                <a:solidFill>
                  <a:schemeClr val="bg1"/>
                </a:solidFill>
              </a:rPr>
              <a:t>Graded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31585" y="2071167"/>
            <a:ext cx="1166356" cy="77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128268" y="1435362"/>
            <a:ext cx="4397902" cy="1095861"/>
            <a:chOff x="2386035" y="1268760"/>
            <a:chExt cx="4397902" cy="1095861"/>
          </a:xfrm>
          <a:solidFill>
            <a:srgbClr val="E52F48"/>
          </a:solidFill>
        </p:grpSpPr>
        <p:sp>
          <p:nvSpPr>
            <p:cNvPr id="27" name="Rounded Rectangle 26"/>
            <p:cNvSpPr/>
            <p:nvPr/>
          </p:nvSpPr>
          <p:spPr>
            <a:xfrm>
              <a:off x="2386035" y="1268760"/>
              <a:ext cx="4397902" cy="1095861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0837" y="1570444"/>
              <a:ext cx="4230541" cy="5909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3600" dirty="0" smtClean="0">
                  <a:solidFill>
                    <a:schemeClr val="bg1"/>
                  </a:solidFill>
                </a:rPr>
                <a:t>Opportunities Abroad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5856265" y="2875522"/>
            <a:ext cx="1900663" cy="773447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Stage 3 Semester 1 Abroad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Thanks For Listening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1700808"/>
            <a:ext cx="7702624" cy="1296144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If you have any questions feel free to come and talk to us at any point throughout the day and we will be happy to help.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4964" y="4365104"/>
            <a:ext cx="2664296" cy="809593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Thank You for Listening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438773"/>
            <a:ext cx="91458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 smtClean="0"/>
              <a:t>If you have any further questions, feel free to contact us on Twitter:                                          @</a:t>
            </a:r>
            <a:r>
              <a:rPr lang="en-US" sz="1600" dirty="0" err="1" smtClean="0"/>
              <a:t>NCLMathsStats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0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Other Types of Degree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10" name="Rounded Rectangle 9"/>
          <p:cNvSpPr/>
          <p:nvPr/>
        </p:nvSpPr>
        <p:spPr>
          <a:xfrm>
            <a:off x="222889" y="1420501"/>
            <a:ext cx="2736304" cy="70143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Major/Minor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1672" y="5944830"/>
            <a:ext cx="2736304" cy="73744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Joint Honours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hlinkClick r:id="rId4"/>
          </p:cNvPr>
          <p:cNvSpPr/>
          <p:nvPr/>
        </p:nvSpPr>
        <p:spPr>
          <a:xfrm>
            <a:off x="755575" y="3242796"/>
            <a:ext cx="2304256" cy="824360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Maths with Management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7" name="Rounded Rectangle 16">
            <a:hlinkClick r:id="rId5"/>
          </p:cNvPr>
          <p:cNvSpPr/>
          <p:nvPr/>
        </p:nvSpPr>
        <p:spPr>
          <a:xfrm>
            <a:off x="3887416" y="1957568"/>
            <a:ext cx="2304256" cy="824360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Maths with Finance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47352" y="5855200"/>
            <a:ext cx="2304256" cy="82436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Accounting and Maths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11960" y="4719066"/>
            <a:ext cx="2304256" cy="82436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Economics and Maths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23720" y="3429000"/>
            <a:ext cx="2304256" cy="82436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Maths and Psychology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0" y="1957568"/>
            <a:ext cx="9108504" cy="4207736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22744" y="3561871"/>
            <a:ext cx="2063016" cy="888662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3200" dirty="0" smtClean="0">
                <a:solidFill>
                  <a:schemeClr val="bg1"/>
                </a:solidFill>
              </a:rPr>
              <a:t>Physics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This Talk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041788" y="172265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041788" y="2736220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041788" y="3744332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042338" y="4752473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2041788" y="5802044"/>
            <a:ext cx="369972" cy="2552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4427858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8026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14037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4825" y="3861048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10836" y="2852936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4657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27858" y="5897439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4037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10836" y="1844824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7504" y="1556792"/>
            <a:ext cx="1926305" cy="60884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Degree Types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411760" y="1661585"/>
            <a:ext cx="200227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Single Honours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23473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Other Types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41676" y="1661585"/>
            <a:ext cx="2008767" cy="432048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Physics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7504" y="2581296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Structure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11760" y="2669697"/>
            <a:ext cx="200227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baseline="30000" dirty="0" smtClean="0">
                <a:solidFill>
                  <a:schemeClr val="bg1"/>
                </a:solidFill>
              </a:rPr>
              <a:t>st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3473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2</a:t>
            </a:r>
            <a:r>
              <a:rPr lang="en-GB" sz="1600" baseline="30000" dirty="0" smtClean="0">
                <a:solidFill>
                  <a:schemeClr val="bg1"/>
                </a:solidFill>
              </a:rPr>
              <a:t>nd</a:t>
            </a:r>
            <a:r>
              <a:rPr lang="en-GB" sz="1600" dirty="0" smtClean="0">
                <a:solidFill>
                  <a:schemeClr val="bg1"/>
                </a:solidFill>
              </a:rPr>
              <a:t> Year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41676" y="2669697"/>
            <a:ext cx="2008767" cy="432048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Projects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7504" y="3589408"/>
            <a:ext cx="1926305" cy="592457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Learning &amp; Assessment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411760" y="3677809"/>
            <a:ext cx="200227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Teaching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23473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Assessment Methods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41676" y="3677809"/>
            <a:ext cx="2008767" cy="43204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Grades &amp; Weighting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7504" y="4597520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11760" y="4685920"/>
            <a:ext cx="200227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The Herschel Building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723473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Internet Resources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041676" y="4685920"/>
            <a:ext cx="2008767" cy="43204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Support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7504" y="5589239"/>
            <a:ext cx="1926305" cy="576064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Timetabling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724657" y="4880097"/>
            <a:ext cx="3094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411760" y="5694032"/>
            <a:ext cx="2002277" cy="432050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Typical Week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23473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Semester Calendars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41676" y="5694032"/>
            <a:ext cx="2008767" cy="471272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600" dirty="0" smtClean="0">
                <a:solidFill>
                  <a:schemeClr val="bg1"/>
                </a:solidFill>
              </a:rPr>
              <a:t>Important Dates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103031" y="3356992"/>
            <a:ext cx="9981127" cy="361047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-103031" y="1279800"/>
            <a:ext cx="9981127" cy="1059851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University Credits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89226" y="2290290"/>
            <a:ext cx="0" cy="7344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59832" y="1547664"/>
            <a:ext cx="3435896" cy="701439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120 Credits in Each </a:t>
            </a:r>
            <a:r>
              <a:rPr lang="en-GB" sz="2400" dirty="0">
                <a:solidFill>
                  <a:schemeClr val="bg1"/>
                </a:solidFill>
              </a:rPr>
              <a:t>Y</a:t>
            </a:r>
            <a:r>
              <a:rPr lang="en-GB" sz="2400" dirty="0" smtClean="0">
                <a:solidFill>
                  <a:schemeClr val="bg1"/>
                </a:solidFill>
              </a:rPr>
              <a:t>ear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59092" y="4433656"/>
            <a:ext cx="2304256" cy="824360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Lectures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80128" y="4438840"/>
            <a:ext cx="2304256" cy="820904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Revision and Exam</a:t>
            </a:r>
            <a:endParaRPr lang="en-GB" sz="21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69610" y="5258016"/>
            <a:ext cx="2304256" cy="820904"/>
          </a:xfrm>
          <a:prstGeom prst="roundRect">
            <a:avLst/>
          </a:prstGeom>
          <a:solidFill>
            <a:srgbClr val="477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100" dirty="0" smtClean="0">
                <a:solidFill>
                  <a:schemeClr val="bg1"/>
                </a:solidFill>
              </a:rPr>
              <a:t>Term-time Assessments</a:t>
            </a:r>
            <a:endParaRPr lang="en-GB" sz="21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89226" y="3798168"/>
            <a:ext cx="0" cy="1459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59832" y="3798168"/>
            <a:ext cx="793243" cy="6354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17976" y="3798168"/>
            <a:ext cx="677752" cy="6354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65612" y="3024721"/>
            <a:ext cx="3024336" cy="773447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</a:rPr>
              <a:t>100 Hours per 10 Credits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Single Honours Structure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6759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10" name="Freeform 9"/>
          <p:cNvSpPr/>
          <p:nvPr/>
        </p:nvSpPr>
        <p:spPr>
          <a:xfrm>
            <a:off x="2525058" y="1405056"/>
            <a:ext cx="1830918" cy="68164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 Year</a:t>
            </a:r>
          </a:p>
        </p:txBody>
      </p:sp>
      <p:sp>
        <p:nvSpPr>
          <p:cNvPr id="11" name="Freeform 10"/>
          <p:cNvSpPr/>
          <p:nvPr/>
        </p:nvSpPr>
        <p:spPr>
          <a:xfrm>
            <a:off x="4827363" y="1408614"/>
            <a:ext cx="1828797" cy="68164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 Year</a:t>
            </a:r>
          </a:p>
        </p:txBody>
      </p:sp>
      <p:sp>
        <p:nvSpPr>
          <p:cNvPr id="16" name="Freeform 15"/>
          <p:cNvSpPr/>
          <p:nvPr/>
        </p:nvSpPr>
        <p:spPr>
          <a:xfrm>
            <a:off x="7135691" y="1415472"/>
            <a:ext cx="1828797" cy="681649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chemeClr val="bg1"/>
                </a:solidFill>
              </a:rPr>
              <a:t>4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Year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35691" y="2233406"/>
            <a:ext cx="609599" cy="3723971"/>
          </a:xfrm>
          <a:prstGeom prst="roundRect">
            <a:avLst/>
          </a:prstGeom>
          <a:gradFill>
            <a:gsLst>
              <a:gs pos="0">
                <a:srgbClr val="000C2A"/>
              </a:gs>
              <a:gs pos="100000">
                <a:srgbClr val="6FC5F5"/>
              </a:gs>
            </a:gsLst>
          </a:gradFill>
          <a:ln w="254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 8091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1521" y="1412776"/>
            <a:ext cx="1830918" cy="68164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1</a:t>
            </a:r>
            <a:r>
              <a:rPr lang="en-GB" baseline="30000" dirty="0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  <a:r>
              <a:rPr lang="en-GB" dirty="0">
                <a:solidFill>
                  <a:schemeClr val="bg1"/>
                </a:solidFill>
              </a:rPr>
              <a:t>Year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521" y="2276360"/>
            <a:ext cx="893975" cy="864096"/>
          </a:xfrm>
          <a:prstGeom prst="roundRect">
            <a:avLst/>
          </a:prstGeom>
          <a:solidFill>
            <a:srgbClr val="00467E"/>
          </a:solidFill>
          <a:ln w="25400">
            <a:solidFill>
              <a:srgbClr val="0046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1601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521" y="3230833"/>
            <a:ext cx="609599" cy="864096"/>
          </a:xfrm>
          <a:prstGeom prst="roundRect">
            <a:avLst/>
          </a:prstGeom>
          <a:solidFill>
            <a:srgbClr val="6083CB"/>
          </a:solidFill>
          <a:ln w="25400">
            <a:solidFill>
              <a:srgbClr val="6083CB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1701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0719" y="3234109"/>
            <a:ext cx="609599" cy="864096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1901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642" y="5193532"/>
            <a:ext cx="609599" cy="864096"/>
          </a:xfrm>
          <a:prstGeom prst="roundRect">
            <a:avLst/>
          </a:prstGeom>
          <a:solidFill>
            <a:srgbClr val="6083CB"/>
          </a:solidFill>
          <a:ln w="25400">
            <a:solidFill>
              <a:srgbClr val="6083CB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1702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70719" y="5193532"/>
            <a:ext cx="609599" cy="864096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1902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61120" y="3230833"/>
            <a:ext cx="609599" cy="864096"/>
          </a:xfrm>
          <a:prstGeom prst="roundRect">
            <a:avLst/>
          </a:prstGeom>
          <a:solidFill>
            <a:srgbClr val="6083CB"/>
          </a:solidFill>
          <a:ln w="25400">
            <a:solidFill>
              <a:srgbClr val="6083CB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1801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3241" y="5193532"/>
            <a:ext cx="609599" cy="864096"/>
          </a:xfrm>
          <a:prstGeom prst="roundRect">
            <a:avLst/>
          </a:prstGeom>
          <a:solidFill>
            <a:srgbClr val="6083CB"/>
          </a:solidFill>
          <a:ln w="25400">
            <a:solidFill>
              <a:srgbClr val="6083CB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1802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57745" y="2276872"/>
            <a:ext cx="893975" cy="864096"/>
          </a:xfrm>
          <a:prstGeom prst="roundRect">
            <a:avLst/>
          </a:prstGeom>
          <a:solidFill>
            <a:srgbClr val="00467E"/>
          </a:solidFill>
          <a:ln w="25400">
            <a:solidFill>
              <a:srgbClr val="0046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  <a:endParaRPr lang="en-GB" sz="1400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1602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1520" y="4220576"/>
            <a:ext cx="893975" cy="864096"/>
          </a:xfrm>
          <a:prstGeom prst="roundRect">
            <a:avLst/>
          </a:prstGeom>
          <a:solidFill>
            <a:srgbClr val="00467E"/>
          </a:solidFill>
          <a:ln w="25400">
            <a:solidFill>
              <a:srgbClr val="0046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1603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57744" y="4221088"/>
            <a:ext cx="893975" cy="864096"/>
          </a:xfrm>
          <a:prstGeom prst="roundRect">
            <a:avLst/>
          </a:prstGeom>
          <a:solidFill>
            <a:srgbClr val="00467E"/>
          </a:solidFill>
          <a:ln w="25400">
            <a:solidFill>
              <a:srgbClr val="00467E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1604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0925" y="6296097"/>
            <a:ext cx="4465091" cy="435652"/>
            <a:chOff x="250925" y="6296097"/>
            <a:chExt cx="4465091" cy="435652"/>
          </a:xfrm>
        </p:grpSpPr>
        <p:sp>
          <p:nvSpPr>
            <p:cNvPr id="32" name="Rounded Rectangle 31"/>
            <p:cNvSpPr/>
            <p:nvPr/>
          </p:nvSpPr>
          <p:spPr>
            <a:xfrm>
              <a:off x="3812773" y="6296097"/>
              <a:ext cx="903243" cy="435652"/>
            </a:xfrm>
            <a:prstGeom prst="roundRect">
              <a:avLst/>
            </a:prstGeom>
            <a:solidFill>
              <a:srgbClr val="0F89CF"/>
            </a:solidFill>
            <a:ln w="25400"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Optional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148477" y="6296097"/>
              <a:ext cx="903243" cy="435652"/>
            </a:xfrm>
            <a:prstGeom prst="roundRect">
              <a:avLst/>
            </a:prstGeom>
            <a:solidFill>
              <a:srgbClr val="00467E"/>
            </a:solidFill>
            <a:ln w="25400"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Inner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03422" y="6296097"/>
              <a:ext cx="903243" cy="435652"/>
            </a:xfrm>
            <a:prstGeom prst="roundRect">
              <a:avLst/>
            </a:prstGeom>
            <a:solidFill>
              <a:srgbClr val="6083CB"/>
            </a:solidFill>
            <a:ln w="25400"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Outer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0925" y="6333112"/>
              <a:ext cx="718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Key:</a:t>
              </a:r>
              <a:endParaRPr lang="en-GB" b="1" dirty="0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3733043" y="3233597"/>
            <a:ext cx="609599" cy="864096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2803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15966" y="5193020"/>
            <a:ext cx="609599" cy="864096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2601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25565" y="5193020"/>
            <a:ext cx="609599" cy="864096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2603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733043" y="2271370"/>
            <a:ext cx="609599" cy="864096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2703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33042" y="4230793"/>
            <a:ext cx="609599" cy="864096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2903 </a:t>
            </a:r>
            <a:endParaRPr lang="en-GB" sz="14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39150" y="6333112"/>
            <a:ext cx="6691186" cy="444407"/>
            <a:chOff x="1985270" y="4784793"/>
            <a:chExt cx="6691186" cy="444407"/>
          </a:xfrm>
        </p:grpSpPr>
        <p:grpSp>
          <p:nvGrpSpPr>
            <p:cNvPr id="42" name="Group 41"/>
            <p:cNvGrpSpPr/>
            <p:nvPr/>
          </p:nvGrpSpPr>
          <p:grpSpPr>
            <a:xfrm>
              <a:off x="1985270" y="4784793"/>
              <a:ext cx="5440986" cy="435652"/>
              <a:chOff x="468965" y="6312955"/>
              <a:chExt cx="5440986" cy="43565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187624" y="6312955"/>
                <a:ext cx="4722327" cy="435652"/>
                <a:chOff x="1103911" y="6093296"/>
                <a:chExt cx="4722327" cy="43565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1103911" y="6093296"/>
                  <a:ext cx="1035873" cy="435652"/>
                </a:xfrm>
                <a:prstGeom prst="roundRect">
                  <a:avLst/>
                </a:prstGeom>
                <a:solidFill>
                  <a:srgbClr val="6FC5F5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Computing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2435415" y="6093296"/>
                  <a:ext cx="903243" cy="435652"/>
                </a:xfrm>
                <a:prstGeom prst="roundRect">
                  <a:avLst/>
                </a:prstGeom>
                <a:solidFill>
                  <a:srgbClr val="00257E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Pure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4922995" y="6093296"/>
                  <a:ext cx="903243" cy="435652"/>
                </a:xfrm>
                <a:prstGeom prst="roundRect">
                  <a:avLst/>
                </a:prstGeom>
                <a:solidFill>
                  <a:srgbClr val="000C2A"/>
                </a:soli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Statistics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3679205" y="6093296"/>
                  <a:ext cx="903243" cy="435652"/>
                </a:xfrm>
                <a:prstGeom prst="roundRect">
                  <a:avLst/>
                </a:prstGeom>
                <a:solidFill>
                  <a:srgbClr val="477CFF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33400">
                    <a:lnSpc>
                      <a:spcPct val="90000"/>
                    </a:lnSpc>
                    <a:spcBef>
                      <a:spcPct val="0"/>
                    </a:spcBef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Applied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468965" y="6349970"/>
                <a:ext cx="718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Key:</a:t>
                </a:r>
                <a:endParaRPr lang="en-GB" b="1" dirty="0"/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7773213" y="4793548"/>
              <a:ext cx="903243" cy="435652"/>
            </a:xfrm>
            <a:prstGeom prst="roundRect">
              <a:avLst/>
            </a:prstGeom>
            <a:solidFill>
              <a:srgbClr val="0F89C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1400" dirty="0" smtClean="0">
                  <a:solidFill>
                    <a:schemeClr val="bg1"/>
                  </a:solidFill>
                </a:rPr>
                <a:t>Optional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733043" y="5193020"/>
            <a:ext cx="609599" cy="864096"/>
          </a:xfrm>
          <a:prstGeom prst="roundRect">
            <a:avLst/>
          </a:prstGeom>
          <a:solidFill>
            <a:srgbClr val="6FC5F5"/>
          </a:solidFill>
          <a:ln w="2540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2602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123443" y="2271370"/>
            <a:ext cx="609599" cy="864096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2702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503422" y="2275884"/>
            <a:ext cx="609599" cy="864096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2701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42735" y="3230833"/>
            <a:ext cx="609599" cy="864096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2802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3844" y="3231322"/>
            <a:ext cx="609599" cy="864096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2801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142734" y="4220064"/>
            <a:ext cx="609599" cy="864096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2902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514417" y="4220064"/>
            <a:ext cx="609599" cy="864096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MAS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2901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1</a:t>
            </a:r>
            <a:r>
              <a:rPr lang="en-GB" baseline="30000" dirty="0" smtClean="0">
                <a:solidFill>
                  <a:schemeClr val="bg1"/>
                </a:solidFill>
              </a:rPr>
              <a:t>st</a:t>
            </a:r>
            <a:r>
              <a:rPr lang="en-GB" dirty="0" smtClean="0">
                <a:solidFill>
                  <a:schemeClr val="bg1"/>
                </a:solidFill>
              </a:rPr>
              <a:t> Year Structure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65737" y="1676564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27155" y="2751965"/>
            <a:ext cx="7056784" cy="864096"/>
            <a:chOff x="1023943" y="2988170"/>
            <a:chExt cx="7056784" cy="864096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1023943" y="2988170"/>
              <a:ext cx="7056784" cy="86409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548855" y="2988170"/>
              <a:ext cx="0" cy="864096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ounded Rectangle 16">
            <a:hlinkClick r:id="rId4"/>
          </p:cNvPr>
          <p:cNvSpPr/>
          <p:nvPr/>
        </p:nvSpPr>
        <p:spPr>
          <a:xfrm>
            <a:off x="4624271" y="2725490"/>
            <a:ext cx="3436453" cy="910190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Linear Algebra: Vectors and Matrices</a:t>
            </a:r>
          </a:p>
        </p:txBody>
      </p:sp>
      <p:sp>
        <p:nvSpPr>
          <p:cNvPr id="18" name="Rounded Rectangle 17">
            <a:hlinkClick r:id="rId5"/>
          </p:cNvPr>
          <p:cNvSpPr/>
          <p:nvPr/>
        </p:nvSpPr>
        <p:spPr>
          <a:xfrm>
            <a:off x="4637620" y="2725490"/>
            <a:ext cx="3436451" cy="910190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Probability and Statistics</a:t>
            </a:r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23943" y="3818330"/>
            <a:ext cx="7056784" cy="864096"/>
            <a:chOff x="1023943" y="2996952"/>
            <a:chExt cx="7056784" cy="864096"/>
          </a:xfrm>
        </p:grpSpPr>
        <p:sp>
          <p:nvSpPr>
            <p:cNvPr id="20" name="Rectangle 19"/>
            <p:cNvSpPr/>
            <p:nvPr/>
          </p:nvSpPr>
          <p:spPr>
            <a:xfrm>
              <a:off x="1023943" y="2996952"/>
              <a:ext cx="7056784" cy="864096"/>
            </a:xfrm>
            <a:prstGeom prst="rect">
              <a:avLst/>
            </a:prstGeom>
            <a:solidFill>
              <a:schemeClr val="bg1">
                <a:lumMod val="85000"/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24128" y="2996952"/>
              <a:ext cx="0" cy="8640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47864" y="2996952"/>
              <a:ext cx="0" cy="8640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50925" y="1669041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Rounded Rectangle 25">
            <a:hlinkClick r:id="rId6"/>
          </p:cNvPr>
          <p:cNvSpPr/>
          <p:nvPr/>
        </p:nvSpPr>
        <p:spPr>
          <a:xfrm>
            <a:off x="1018356" y="3832657"/>
            <a:ext cx="2313026" cy="849769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Sets and Counting </a:t>
            </a:r>
          </a:p>
        </p:txBody>
      </p:sp>
      <p:sp>
        <p:nvSpPr>
          <p:cNvPr id="27" name="Rounded Rectangle 26">
            <a:hlinkClick r:id="rId7"/>
          </p:cNvPr>
          <p:cNvSpPr/>
          <p:nvPr/>
        </p:nvSpPr>
        <p:spPr>
          <a:xfrm>
            <a:off x="1008802" y="2721990"/>
            <a:ext cx="3490798" cy="910190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Introduction to </a:t>
            </a:r>
            <a:r>
              <a:rPr lang="en-GB" sz="2000" dirty="0" smtClean="0">
                <a:solidFill>
                  <a:schemeClr val="bg1"/>
                </a:solidFill>
              </a:rPr>
              <a:t>Calculus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hlinkClick r:id="rId8"/>
          </p:cNvPr>
          <p:cNvSpPr/>
          <p:nvPr/>
        </p:nvSpPr>
        <p:spPr>
          <a:xfrm>
            <a:off x="3375820" y="3816949"/>
            <a:ext cx="2313026" cy="849769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Problem Solving and Computing I</a:t>
            </a:r>
          </a:p>
        </p:txBody>
      </p:sp>
      <p:sp>
        <p:nvSpPr>
          <p:cNvPr id="29" name="Rounded Rectangle 28">
            <a:hlinkClick r:id="rId9"/>
          </p:cNvPr>
          <p:cNvSpPr/>
          <p:nvPr/>
        </p:nvSpPr>
        <p:spPr>
          <a:xfrm>
            <a:off x="5753026" y="3832657"/>
            <a:ext cx="2313026" cy="849769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Optimisation with Constraints</a:t>
            </a:r>
          </a:p>
        </p:txBody>
      </p:sp>
      <p:sp>
        <p:nvSpPr>
          <p:cNvPr id="30" name="Freeform 29"/>
          <p:cNvSpPr/>
          <p:nvPr/>
        </p:nvSpPr>
        <p:spPr>
          <a:xfrm>
            <a:off x="250925" y="1669040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2773" y="6296097"/>
            <a:ext cx="903243" cy="435652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Optional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8477" y="6296097"/>
            <a:ext cx="903243" cy="435652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Inner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10"/>
          </p:cNvPr>
          <p:cNvSpPr/>
          <p:nvPr/>
        </p:nvSpPr>
        <p:spPr>
          <a:xfrm>
            <a:off x="1013808" y="2721068"/>
            <a:ext cx="3475923" cy="910190"/>
          </a:xfrm>
          <a:prstGeom prst="roundRect">
            <a:avLst/>
          </a:prstGeom>
          <a:solidFill>
            <a:srgbClr val="0046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Multivariable Calculus and Differential Equations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03422" y="6296097"/>
            <a:ext cx="903243" cy="435652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</a:rPr>
              <a:t>Outer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0925" y="6333112"/>
            <a:ext cx="71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Key:</a:t>
            </a:r>
            <a:endParaRPr lang="en-GB" b="1" dirty="0"/>
          </a:p>
        </p:txBody>
      </p:sp>
      <p:sp>
        <p:nvSpPr>
          <p:cNvPr id="36" name="Rounded Rectangle 35">
            <a:hlinkClick r:id="rId11"/>
          </p:cNvPr>
          <p:cNvSpPr/>
          <p:nvPr/>
        </p:nvSpPr>
        <p:spPr>
          <a:xfrm>
            <a:off x="1021912" y="3866593"/>
            <a:ext cx="2313026" cy="849769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Number Systems</a:t>
            </a:r>
          </a:p>
        </p:txBody>
      </p:sp>
      <p:sp>
        <p:nvSpPr>
          <p:cNvPr id="37" name="Rounded Rectangle 36">
            <a:hlinkClick r:id="rId12"/>
          </p:cNvPr>
          <p:cNvSpPr/>
          <p:nvPr/>
        </p:nvSpPr>
        <p:spPr>
          <a:xfrm>
            <a:off x="3373020" y="3840180"/>
            <a:ext cx="2313026" cy="849769"/>
          </a:xfrm>
          <a:prstGeom prst="roundRect">
            <a:avLst/>
          </a:prstGeom>
          <a:solidFill>
            <a:srgbClr val="6083CB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Problem Solving and Computing II</a:t>
            </a:r>
          </a:p>
        </p:txBody>
      </p:sp>
      <p:sp>
        <p:nvSpPr>
          <p:cNvPr id="38" name="Rounded Rectangle 37">
            <a:hlinkClick r:id="rId13"/>
          </p:cNvPr>
          <p:cNvSpPr/>
          <p:nvPr/>
        </p:nvSpPr>
        <p:spPr>
          <a:xfrm>
            <a:off x="5769101" y="3822353"/>
            <a:ext cx="2313026" cy="849769"/>
          </a:xfrm>
          <a:prstGeom prst="roundRect">
            <a:avLst/>
          </a:prstGeom>
          <a:solidFill>
            <a:srgbClr val="0F89CF"/>
          </a:solidFill>
          <a:ln w="254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bg1"/>
                </a:soli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996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Year Structure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71845" y="2042112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Algebra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83568" y="4153521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An Introduction to Bayesian Methods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83568" y="3081483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Transforms, Waves and Fluid Dynamics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50925" y="1340768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909539" y="6339942"/>
            <a:ext cx="1993972" cy="391807"/>
          </a:xfrm>
          <a:custGeom>
            <a:avLst/>
            <a:gdLst>
              <a:gd name="connsiteX0" fmla="*/ 0 w 1338445"/>
              <a:gd name="connsiteY0" fmla="*/ 59933 h 599329"/>
              <a:gd name="connsiteX1" fmla="*/ 17554 w 1338445"/>
              <a:gd name="connsiteY1" fmla="*/ 17554 h 599329"/>
              <a:gd name="connsiteX2" fmla="*/ 59933 w 1338445"/>
              <a:gd name="connsiteY2" fmla="*/ 0 h 599329"/>
              <a:gd name="connsiteX3" fmla="*/ 1278512 w 1338445"/>
              <a:gd name="connsiteY3" fmla="*/ 0 h 599329"/>
              <a:gd name="connsiteX4" fmla="*/ 1320891 w 1338445"/>
              <a:gd name="connsiteY4" fmla="*/ 17554 h 599329"/>
              <a:gd name="connsiteX5" fmla="*/ 1338445 w 1338445"/>
              <a:gd name="connsiteY5" fmla="*/ 59933 h 599329"/>
              <a:gd name="connsiteX6" fmla="*/ 1338445 w 1338445"/>
              <a:gd name="connsiteY6" fmla="*/ 539396 h 599329"/>
              <a:gd name="connsiteX7" fmla="*/ 1320891 w 1338445"/>
              <a:gd name="connsiteY7" fmla="*/ 581775 h 599329"/>
              <a:gd name="connsiteX8" fmla="*/ 1278512 w 1338445"/>
              <a:gd name="connsiteY8" fmla="*/ 599329 h 599329"/>
              <a:gd name="connsiteX9" fmla="*/ 59933 w 1338445"/>
              <a:gd name="connsiteY9" fmla="*/ 599329 h 599329"/>
              <a:gd name="connsiteX10" fmla="*/ 17554 w 1338445"/>
              <a:gd name="connsiteY10" fmla="*/ 581775 h 599329"/>
              <a:gd name="connsiteX11" fmla="*/ 0 w 1338445"/>
              <a:gd name="connsiteY11" fmla="*/ 539396 h 599329"/>
              <a:gd name="connsiteX12" fmla="*/ 0 w 1338445"/>
              <a:gd name="connsiteY12" fmla="*/ 59933 h 59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8445" h="599329">
                <a:moveTo>
                  <a:pt x="0" y="59933"/>
                </a:moveTo>
                <a:cubicBezTo>
                  <a:pt x="0" y="44038"/>
                  <a:pt x="6314" y="28794"/>
                  <a:pt x="17554" y="17554"/>
                </a:cubicBezTo>
                <a:cubicBezTo>
                  <a:pt x="28794" y="6314"/>
                  <a:pt x="44038" y="0"/>
                  <a:pt x="59933" y="0"/>
                </a:cubicBezTo>
                <a:lnTo>
                  <a:pt x="1278512" y="0"/>
                </a:lnTo>
                <a:cubicBezTo>
                  <a:pt x="1294407" y="0"/>
                  <a:pt x="1309651" y="6314"/>
                  <a:pt x="1320891" y="17554"/>
                </a:cubicBezTo>
                <a:cubicBezTo>
                  <a:pt x="1332131" y="28794"/>
                  <a:pt x="1338445" y="44038"/>
                  <a:pt x="1338445" y="59933"/>
                </a:cubicBezTo>
                <a:lnTo>
                  <a:pt x="1338445" y="539396"/>
                </a:lnTo>
                <a:cubicBezTo>
                  <a:pt x="1338445" y="555291"/>
                  <a:pt x="1332131" y="570535"/>
                  <a:pt x="1320891" y="581775"/>
                </a:cubicBezTo>
                <a:cubicBezTo>
                  <a:pt x="1309651" y="593015"/>
                  <a:pt x="1294407" y="599329"/>
                  <a:pt x="1278512" y="599329"/>
                </a:cubicBezTo>
                <a:lnTo>
                  <a:pt x="59933" y="599329"/>
                </a:lnTo>
                <a:cubicBezTo>
                  <a:pt x="44038" y="599329"/>
                  <a:pt x="28794" y="593015"/>
                  <a:pt x="17554" y="581775"/>
                </a:cubicBezTo>
                <a:cubicBezTo>
                  <a:pt x="6314" y="570535"/>
                  <a:pt x="0" y="555291"/>
                  <a:pt x="0" y="539396"/>
                </a:cubicBezTo>
                <a:lnTo>
                  <a:pt x="0" y="59933"/>
                </a:lnTo>
                <a:close/>
              </a:path>
            </a:pathLst>
          </a:custGeom>
          <a:solidFill>
            <a:srgbClr val="E52F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3792" tIns="113792" rIns="113792" bIns="260737" numCol="1" spcCol="1270" anchor="t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chemeClr val="bg1"/>
                </a:solidFill>
              </a:rPr>
              <a:t>Semester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00946" y="2036812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Complex Variable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18356" y="2031505"/>
            <a:ext cx="2313026" cy="910189"/>
          </a:xfrm>
          <a:prstGeom prst="roundRect">
            <a:avLst/>
          </a:prstGeom>
          <a:solidFill>
            <a:srgbClr val="00257E"/>
          </a:solidFill>
          <a:ln w="254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Linear Algebra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421512" y="3091926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Differential Equations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8356" y="3091926"/>
            <a:ext cx="2313026" cy="910188"/>
          </a:xfrm>
          <a:prstGeom prst="roundRect">
            <a:avLst/>
          </a:prstGeom>
          <a:solidFill>
            <a:srgbClr val="477CFF"/>
          </a:solidFill>
          <a:ln w="254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Vector Calculus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25366" y="4172955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Stochastic Modelling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8356" y="4164797"/>
            <a:ext cx="2313026" cy="849769"/>
          </a:xfrm>
          <a:prstGeom prst="roundRect">
            <a:avLst/>
          </a:prstGeom>
          <a:solidFill>
            <a:srgbClr val="000C2A"/>
          </a:solidFill>
          <a:ln w="254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2000" dirty="0">
                <a:solidFill>
                  <a:schemeClr val="bg1"/>
                </a:solidFill>
              </a:rPr>
              <a:t>Introduction to Statistical Inference</a:t>
            </a:r>
          </a:p>
        </p:txBody>
      </p:sp>
    </p:spTree>
    <p:extLst>
      <p:ext uri="{BB962C8B-B14F-4D97-AF65-F5344CB8AC3E}">
        <p14:creationId xmlns:p14="http://schemas.microsoft.com/office/powerpoint/2010/main" val="1080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1051</Words>
  <Application>Microsoft Office PowerPoint</Application>
  <PresentationFormat>On-screen Show (4:3)</PresentationFormat>
  <Paragraphs>555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MV Boli</vt:lpstr>
      <vt:lpstr>Office Theme</vt:lpstr>
      <vt:lpstr>PowerPoint Presentation</vt:lpstr>
      <vt:lpstr>  This Talk</vt:lpstr>
      <vt:lpstr>  Single Honours Degrees</vt:lpstr>
      <vt:lpstr>  Other Types of Degree</vt:lpstr>
      <vt:lpstr>  This Talk</vt:lpstr>
      <vt:lpstr>  University Credits</vt:lpstr>
      <vt:lpstr>  Single Honours Structure</vt:lpstr>
      <vt:lpstr>  1st Year Structure</vt:lpstr>
      <vt:lpstr>  2nd Year Structure</vt:lpstr>
      <vt:lpstr>  2nd Year Structure</vt:lpstr>
      <vt:lpstr>  3rd Year Modules</vt:lpstr>
      <vt:lpstr>  4th Year Project</vt:lpstr>
      <vt:lpstr>  4th Year Project</vt:lpstr>
      <vt:lpstr>  This Talk</vt:lpstr>
      <vt:lpstr>  Learning and Assessment</vt:lpstr>
      <vt:lpstr>  Learning and Assessment</vt:lpstr>
      <vt:lpstr>  Grades and Weighting</vt:lpstr>
      <vt:lpstr>  This Talk</vt:lpstr>
      <vt:lpstr>  The Herschel Building</vt:lpstr>
      <vt:lpstr>  Internet Resources</vt:lpstr>
      <vt:lpstr>  Support</vt:lpstr>
      <vt:lpstr>  This Talk</vt:lpstr>
      <vt:lpstr>  Typical Week</vt:lpstr>
      <vt:lpstr>  Typical Week</vt:lpstr>
      <vt:lpstr>  Typical Week</vt:lpstr>
      <vt:lpstr>  Typical Week</vt:lpstr>
      <vt:lpstr>  Typical Week</vt:lpstr>
      <vt:lpstr>  Semester One</vt:lpstr>
      <vt:lpstr>  Semester Two</vt:lpstr>
      <vt:lpstr>  Opportunities Abroad</vt:lpstr>
      <vt:lpstr>  Thanks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Cooper</dc:creator>
  <cp:lastModifiedBy>Kate Henderson (MAS)</cp:lastModifiedBy>
  <cp:revision>29</cp:revision>
  <dcterms:created xsi:type="dcterms:W3CDTF">2016-02-06T18:41:07Z</dcterms:created>
  <dcterms:modified xsi:type="dcterms:W3CDTF">2016-11-18T13:24:26Z</dcterms:modified>
</cp:coreProperties>
</file>