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1" r:id="rId2"/>
    <p:sldId id="256" r:id="rId3"/>
    <p:sldId id="257"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90" y="-8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5/14/2015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5/14/2015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5/14/2015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2CEF3B-A037-46D0-B02C-1428F07E9383}" type="datetimeFigureOut">
              <a:rPr lang="en-US" dirty="0"/>
              <a:t>5/14/2015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5/14/2015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5/14/2015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5/14/2015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5/14/2015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5/14/2015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DFF08F-DC6B-4601-B491-B0F83F6DD2DA}" type="datetimeFigureOut">
              <a:rPr lang="en-US" dirty="0"/>
              <a:pPr/>
              <a:t>5/14/2015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5/14/2015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5/14/2015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Question 24</a:t>
            </a:r>
            <a:endParaRPr lang="en-GB" dirty="0"/>
          </a:p>
        </p:txBody>
      </p:sp>
      <p:sp>
        <p:nvSpPr>
          <p:cNvPr id="3" name="Subtitle 2"/>
          <p:cNvSpPr>
            <a:spLocks noGrp="1"/>
          </p:cNvSpPr>
          <p:nvPr>
            <p:ph type="subTitle" idx="1"/>
          </p:nvPr>
        </p:nvSpPr>
        <p:spPr/>
        <p:txBody>
          <a:bodyPr/>
          <a:lstStyle/>
          <a:p>
            <a:r>
              <a:rPr lang="en-GB" dirty="0" smtClean="0"/>
              <a:t>Victoria </a:t>
            </a:r>
            <a:r>
              <a:rPr lang="en-GB" dirty="0" err="1" smtClean="0"/>
              <a:t>kent</a:t>
            </a:r>
            <a:endParaRPr lang="en-GB" dirty="0"/>
          </a:p>
        </p:txBody>
      </p:sp>
    </p:spTree>
    <p:extLst>
      <p:ext uri="{BB962C8B-B14F-4D97-AF65-F5344CB8AC3E}">
        <p14:creationId xmlns:p14="http://schemas.microsoft.com/office/powerpoint/2010/main" val="1098011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051" y="758952"/>
            <a:ext cx="10058400" cy="3566160"/>
          </a:xfrm>
        </p:spPr>
        <p:txBody>
          <a:bodyPr>
            <a:normAutofit/>
          </a:bodyPr>
          <a:lstStyle/>
          <a:p>
            <a:r>
              <a:rPr lang="en-GB" sz="2800" dirty="0"/>
              <a:t>24.P Let θ be the chance that a major earthquake will occur after a “degassing burst” </a:t>
            </a:r>
            <a:r>
              <a:rPr lang="en-GB" sz="2800" dirty="0" smtClean="0"/>
              <a:t>has taken </a:t>
            </a:r>
            <a:r>
              <a:rPr lang="en-GB" sz="2800" dirty="0"/>
              <a:t>place (see previous question). </a:t>
            </a:r>
            <a:r>
              <a:rPr lang="en-GB" sz="2800" dirty="0">
                <a:solidFill>
                  <a:srgbClr val="FF0000"/>
                </a:solidFill>
              </a:rPr>
              <a:t>Six of the last ten</a:t>
            </a:r>
            <a:r>
              <a:rPr lang="en-GB" sz="2800" dirty="0"/>
              <a:t> degassing bursts at </a:t>
            </a:r>
            <a:r>
              <a:rPr lang="en-GB" sz="2800" dirty="0" smtClean="0"/>
              <a:t>locations along </a:t>
            </a:r>
            <a:r>
              <a:rPr lang="en-GB" sz="2800" dirty="0"/>
              <a:t>the edge of the Eurasian plate were followed by major earthquakes. </a:t>
            </a:r>
            <a:r>
              <a:rPr lang="en-GB" sz="2800" dirty="0" smtClean="0"/>
              <a:t>Update the </a:t>
            </a:r>
            <a:r>
              <a:rPr lang="en-GB" sz="2800" dirty="0"/>
              <a:t>beliefs of the seismologist from the previous question with this information to</a:t>
            </a:r>
            <a:br>
              <a:rPr lang="en-GB" sz="2800" dirty="0"/>
            </a:br>
            <a:r>
              <a:rPr lang="en-GB" sz="2800" u="sng" dirty="0"/>
              <a:t>form the posterior for θ, and compare prior and posterior means.</a:t>
            </a:r>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6836112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r>
              <a:rPr lang="en-GB" dirty="0" smtClean="0"/>
              <a:t>23.P A </a:t>
            </a:r>
            <a:r>
              <a:rPr lang="en-GB" dirty="0"/>
              <a:t>“degassing burst” is a seismic event that can occur just before a major earth-</a:t>
            </a:r>
          </a:p>
          <a:p>
            <a:r>
              <a:rPr lang="en-GB" dirty="0"/>
              <a:t>quake. Let θ be the chance that a major earthquake will occur after a degassing</a:t>
            </a:r>
          </a:p>
          <a:p>
            <a:r>
              <a:rPr lang="en-GB" dirty="0"/>
              <a:t>burst has taken place. From discussions with an seismologist, we are able to elicit</a:t>
            </a:r>
          </a:p>
          <a:p>
            <a:r>
              <a:rPr lang="en-GB" dirty="0"/>
              <a:t>the following:</a:t>
            </a:r>
          </a:p>
          <a:p>
            <a:r>
              <a:rPr lang="en-GB" dirty="0" err="1">
                <a:solidFill>
                  <a:srgbClr val="FF0000"/>
                </a:solidFill>
              </a:rPr>
              <a:t>Pr</a:t>
            </a:r>
            <a:r>
              <a:rPr lang="en-GB" dirty="0">
                <a:solidFill>
                  <a:srgbClr val="FF0000"/>
                </a:solidFill>
              </a:rPr>
              <a:t>(</a:t>
            </a:r>
            <a:r>
              <a:rPr lang="el-GR" dirty="0">
                <a:solidFill>
                  <a:srgbClr val="FF0000"/>
                </a:solidFill>
              </a:rPr>
              <a:t>θ &lt; 0.6) = 10−3.</a:t>
            </a:r>
          </a:p>
          <a:p>
            <a:r>
              <a:rPr lang="en-GB" dirty="0"/>
              <a:t>The seismologist also tells us that she thinks </a:t>
            </a:r>
            <a:r>
              <a:rPr lang="en-GB" dirty="0">
                <a:solidFill>
                  <a:srgbClr val="FF0000"/>
                </a:solidFill>
              </a:rPr>
              <a:t>the most likely value for θ will be</a:t>
            </a:r>
          </a:p>
          <a:p>
            <a:r>
              <a:rPr lang="en-GB" dirty="0">
                <a:solidFill>
                  <a:srgbClr val="FF0000"/>
                </a:solidFill>
              </a:rPr>
              <a:t>about 0.9</a:t>
            </a:r>
            <a:r>
              <a:rPr lang="en-GB" dirty="0"/>
              <a:t>. Use this information to justify using a </a:t>
            </a:r>
            <a:r>
              <a:rPr lang="en-GB" dirty="0">
                <a:solidFill>
                  <a:srgbClr val="FF0000"/>
                </a:solidFill>
              </a:rPr>
              <a:t>Beta(22.6, 3.4) prior for θ</a:t>
            </a:r>
            <a:r>
              <a:rPr lang="en-GB" dirty="0"/>
              <a:t>, clearly</a:t>
            </a:r>
          </a:p>
          <a:p>
            <a:r>
              <a:rPr lang="en-GB" dirty="0"/>
              <a:t>explaining your method. [Hint: You may use R to help you.]</a:t>
            </a:r>
          </a:p>
        </p:txBody>
      </p:sp>
    </p:spTree>
    <p:extLst>
      <p:ext uri="{BB962C8B-B14F-4D97-AF65-F5344CB8AC3E}">
        <p14:creationId xmlns:p14="http://schemas.microsoft.com/office/powerpoint/2010/main" val="23904263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Finding Posterior Distribution</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r>
                  <a:rPr lang="en-GB" sz="2800" dirty="0" smtClean="0">
                    <a:latin typeface="+mj-lt"/>
                  </a:rPr>
                  <a:t>We have been told the prior for </a:t>
                </a:r>
                <a14:m>
                  <m:oMath xmlns:m="http://schemas.openxmlformats.org/officeDocument/2006/math">
                    <m:r>
                      <a:rPr lang="en-GB" sz="2800" i="1" smtClean="0">
                        <a:latin typeface="Cambria Math" panose="02040503050406030204" pitchFamily="18" charset="0"/>
                        <a:ea typeface="Cambria Math" panose="02040503050406030204" pitchFamily="18" charset="0"/>
                      </a:rPr>
                      <m:t>𝜃</m:t>
                    </m:r>
                  </m:oMath>
                </a14:m>
                <a:r>
                  <a:rPr lang="en-GB" sz="2800" dirty="0" smtClean="0">
                    <a:latin typeface="+mj-lt"/>
                  </a:rPr>
                  <a:t> is a Be(22.6,3.4) distribution, thus</a:t>
                </a:r>
              </a:p>
              <a:p>
                <a:pPr marL="0" indent="0">
                  <a:buNone/>
                </a:pPr>
                <a:r>
                  <a:rPr lang="en-GB" sz="2800" dirty="0" smtClean="0">
                    <a:latin typeface="+mj-lt"/>
                  </a:rPr>
                  <a:t>  </a:t>
                </a:r>
                <a14:m>
                  <m:oMath xmlns:m="http://schemas.openxmlformats.org/officeDocument/2006/math">
                    <m:r>
                      <a:rPr lang="en-GB" sz="2800" i="1" smtClean="0">
                        <a:latin typeface="Cambria Math" panose="02040503050406030204" pitchFamily="18" charset="0"/>
                        <a:ea typeface="Cambria Math" panose="02040503050406030204" pitchFamily="18" charset="0"/>
                      </a:rPr>
                      <m:t>𝜋</m:t>
                    </m:r>
                    <m:d>
                      <m:dPr>
                        <m:ctrlPr>
                          <a:rPr lang="en-GB" sz="2800" b="0" i="1" smtClean="0">
                            <a:latin typeface="Cambria Math"/>
                            <a:ea typeface="Cambria Math" panose="02040503050406030204" pitchFamily="18" charset="0"/>
                          </a:rPr>
                        </m:ctrlPr>
                      </m:dPr>
                      <m:e>
                        <m:r>
                          <a:rPr lang="en-GB" sz="2800" b="0" i="1" smtClean="0">
                            <a:latin typeface="Cambria Math" panose="02040503050406030204" pitchFamily="18" charset="0"/>
                            <a:ea typeface="Cambria Math" panose="02040503050406030204" pitchFamily="18" charset="0"/>
                          </a:rPr>
                          <m:t>𝜃</m:t>
                        </m:r>
                      </m:e>
                    </m:d>
                    <m:r>
                      <a:rPr lang="en-GB" sz="2800" b="0" i="1" smtClean="0">
                        <a:latin typeface="Cambria Math" panose="02040503050406030204" pitchFamily="18" charset="0"/>
                        <a:ea typeface="Cambria Math" panose="02040503050406030204" pitchFamily="18" charset="0"/>
                      </a:rPr>
                      <m:t>= </m:t>
                    </m:r>
                    <m:f>
                      <m:fPr>
                        <m:ctrlPr>
                          <a:rPr lang="en-GB" sz="2800" b="0" i="1" smtClean="0">
                            <a:latin typeface="Cambria Math"/>
                            <a:ea typeface="Cambria Math" panose="02040503050406030204" pitchFamily="18" charset="0"/>
                          </a:rPr>
                        </m:ctrlPr>
                      </m:fPr>
                      <m:num>
                        <m:sSup>
                          <m:sSupPr>
                            <m:ctrlPr>
                              <a:rPr lang="en-GB" sz="2800" i="1">
                                <a:latin typeface="Cambria Math"/>
                                <a:ea typeface="Cambria Math" panose="02040503050406030204" pitchFamily="18" charset="0"/>
                              </a:rPr>
                            </m:ctrlPr>
                          </m:sSupPr>
                          <m:e>
                            <m:r>
                              <a:rPr lang="en-GB" sz="2800" i="1">
                                <a:latin typeface="Cambria Math" panose="02040503050406030204" pitchFamily="18" charset="0"/>
                                <a:ea typeface="Cambria Math" panose="02040503050406030204" pitchFamily="18" charset="0"/>
                              </a:rPr>
                              <m:t>𝜃</m:t>
                            </m:r>
                          </m:e>
                          <m:sup>
                            <m:r>
                              <a:rPr lang="en-GB" sz="2800" i="1">
                                <a:latin typeface="Cambria Math" panose="02040503050406030204" pitchFamily="18" charset="0"/>
                                <a:ea typeface="Cambria Math" panose="02040503050406030204" pitchFamily="18" charset="0"/>
                              </a:rPr>
                              <m:t>21.6</m:t>
                            </m:r>
                          </m:sup>
                        </m:sSup>
                        <m:sSup>
                          <m:sSupPr>
                            <m:ctrlPr>
                              <a:rPr lang="en-GB" sz="2800" i="1">
                                <a:latin typeface="Cambria Math"/>
                                <a:ea typeface="Cambria Math" panose="02040503050406030204" pitchFamily="18" charset="0"/>
                              </a:rPr>
                            </m:ctrlPr>
                          </m:sSupPr>
                          <m:e>
                            <m:r>
                              <a:rPr lang="en-GB" sz="2800" i="1">
                                <a:latin typeface="Cambria Math" panose="02040503050406030204" pitchFamily="18" charset="0"/>
                                <a:ea typeface="Cambria Math" panose="02040503050406030204" pitchFamily="18" charset="0"/>
                              </a:rPr>
                              <m:t>(1−</m:t>
                            </m:r>
                            <m:r>
                              <a:rPr lang="en-GB" sz="2800" i="1">
                                <a:latin typeface="Cambria Math" panose="02040503050406030204" pitchFamily="18" charset="0"/>
                                <a:ea typeface="Cambria Math" panose="02040503050406030204" pitchFamily="18" charset="0"/>
                              </a:rPr>
                              <m:t>𝜃</m:t>
                            </m:r>
                            <m:r>
                              <a:rPr lang="en-GB" sz="2800" i="1">
                                <a:latin typeface="Cambria Math" panose="02040503050406030204" pitchFamily="18" charset="0"/>
                                <a:ea typeface="Cambria Math" panose="02040503050406030204" pitchFamily="18" charset="0"/>
                              </a:rPr>
                              <m:t>)</m:t>
                            </m:r>
                            <m:r>
                              <m:rPr>
                                <m:nor/>
                              </m:rPr>
                              <a:rPr lang="en-GB" sz="2800" dirty="0">
                                <a:latin typeface="+mj-lt"/>
                              </a:rPr>
                              <m:t> </m:t>
                            </m:r>
                          </m:e>
                          <m:sup>
                            <m:r>
                              <a:rPr lang="en-GB" sz="2800" i="1">
                                <a:latin typeface="Cambria Math" panose="02040503050406030204" pitchFamily="18" charset="0"/>
                                <a:ea typeface="Cambria Math" panose="02040503050406030204" pitchFamily="18" charset="0"/>
                              </a:rPr>
                              <m:t>2.4</m:t>
                            </m:r>
                          </m:sup>
                        </m:sSup>
                      </m:num>
                      <m:den>
                        <m:r>
                          <a:rPr lang="en-GB" sz="2800" b="0" i="1" smtClean="0">
                            <a:latin typeface="Cambria Math" panose="02040503050406030204" pitchFamily="18" charset="0"/>
                            <a:ea typeface="Cambria Math" panose="02040503050406030204" pitchFamily="18" charset="0"/>
                          </a:rPr>
                          <m:t>𝐵</m:t>
                        </m:r>
                        <m:r>
                          <a:rPr lang="en-GB" sz="2800" b="0" i="1" smtClean="0">
                            <a:latin typeface="Cambria Math" panose="02040503050406030204" pitchFamily="18" charset="0"/>
                            <a:ea typeface="Cambria Math" panose="02040503050406030204" pitchFamily="18" charset="0"/>
                          </a:rPr>
                          <m:t>(22.6,3.4)</m:t>
                        </m:r>
                      </m:den>
                    </m:f>
                  </m:oMath>
                </a14:m>
                <a:r>
                  <a:rPr lang="en-GB" sz="2800" dirty="0" smtClean="0">
                    <a:latin typeface="+mj-lt"/>
                  </a:rPr>
                  <a:t>                                         </a:t>
                </a:r>
                <a14:m>
                  <m:oMath xmlns:m="http://schemas.openxmlformats.org/officeDocument/2006/math">
                    <m:r>
                      <a:rPr lang="en-GB" b="0" i="1" dirty="0" smtClean="0">
                        <a:latin typeface="Cambria Math" panose="02040503050406030204" pitchFamily="18" charset="0"/>
                      </a:rPr>
                      <m:t>0&lt;</m:t>
                    </m:r>
                    <m:r>
                      <a:rPr lang="en-GB" b="0" i="1" dirty="0" smtClean="0">
                        <a:latin typeface="Cambria Math" panose="02040503050406030204" pitchFamily="18" charset="0"/>
                        <a:ea typeface="Cambria Math" panose="02040503050406030204" pitchFamily="18" charset="0"/>
                      </a:rPr>
                      <m:t>𝜃</m:t>
                    </m:r>
                    <m:r>
                      <a:rPr lang="en-GB" b="0" i="1" dirty="0" smtClean="0">
                        <a:latin typeface="Cambria Math" panose="02040503050406030204" pitchFamily="18" charset="0"/>
                        <a:ea typeface="Cambria Math" panose="02040503050406030204" pitchFamily="18" charset="0"/>
                      </a:rPr>
                      <m:t>&lt;1</m:t>
                    </m:r>
                  </m:oMath>
                </a14:m>
                <a:endParaRPr lang="en-GB" b="0" dirty="0" smtClean="0">
                  <a:latin typeface="+mj-lt"/>
                  <a:ea typeface="Cambria Math" panose="02040503050406030204" pitchFamily="18" charset="0"/>
                </a:endParaRPr>
              </a:p>
              <a:p>
                <a:endParaRPr lang="en-GB" sz="2800" dirty="0" smtClean="0">
                  <a:latin typeface="+mj-lt"/>
                </a:endParaRPr>
              </a:p>
              <a:p>
                <a:pPr marL="0" indent="0">
                  <a:buNone/>
                </a:pPr>
                <a:r>
                  <a:rPr lang="en-GB" sz="2800" dirty="0" smtClean="0">
                    <a:latin typeface="+mj-lt"/>
                  </a:rPr>
                  <a:t>We have an observation on the random variable </a:t>
                </a:r>
                <a14:m>
                  <m:oMath xmlns:m="http://schemas.openxmlformats.org/officeDocument/2006/math">
                    <m:r>
                      <a:rPr lang="en-GB" sz="2800" b="0" i="1" smtClean="0">
                        <a:latin typeface="Cambria Math" panose="02040503050406030204" pitchFamily="18" charset="0"/>
                      </a:rPr>
                      <m:t>𝑋</m:t>
                    </m:r>
                    <m:r>
                      <a:rPr lang="en-GB" sz="2800" b="0" i="0" smtClean="0">
                        <a:latin typeface="Cambria Math" panose="02040503050406030204" pitchFamily="18" charset="0"/>
                      </a:rPr>
                      <m:t>|</m:t>
                    </m:r>
                    <m:r>
                      <m:rPr>
                        <m:sty m:val="p"/>
                      </m:rPr>
                      <a:rPr lang="el-GR" sz="2800" b="0" i="1" smtClean="0">
                        <a:latin typeface="Cambria Math" panose="02040503050406030204" pitchFamily="18" charset="0"/>
                        <a:ea typeface="Cambria Math" panose="02040503050406030204" pitchFamily="18" charset="0"/>
                      </a:rPr>
                      <m:t>θ</m:t>
                    </m:r>
                    <m:r>
                      <a:rPr lang="en-GB" sz="2800" b="0" i="1" smtClean="0">
                        <a:latin typeface="Cambria Math" panose="02040503050406030204" pitchFamily="18" charset="0"/>
                        <a:ea typeface="Cambria Math" panose="02040503050406030204" pitchFamily="18" charset="0"/>
                      </a:rPr>
                      <m:t>~</m:t>
                    </m:r>
                    <m:r>
                      <a:rPr lang="en-GB" sz="2800" b="0" i="1" smtClean="0">
                        <a:latin typeface="Cambria Math" panose="02040503050406030204" pitchFamily="18" charset="0"/>
                        <a:ea typeface="Cambria Math" panose="02040503050406030204" pitchFamily="18" charset="0"/>
                      </a:rPr>
                      <m:t>𝐵𝑖𝑛</m:t>
                    </m:r>
                    <m:d>
                      <m:dPr>
                        <m:ctrlPr>
                          <a:rPr lang="en-GB" sz="2800" b="0" i="1" smtClean="0">
                            <a:latin typeface="Cambria Math"/>
                            <a:ea typeface="Cambria Math" panose="02040503050406030204" pitchFamily="18" charset="0"/>
                          </a:rPr>
                        </m:ctrlPr>
                      </m:dPr>
                      <m:e>
                        <m:r>
                          <a:rPr lang="en-GB" sz="2800" b="0" i="1" smtClean="0">
                            <a:latin typeface="Cambria Math" panose="02040503050406030204" pitchFamily="18" charset="0"/>
                            <a:ea typeface="Cambria Math" panose="02040503050406030204" pitchFamily="18" charset="0"/>
                          </a:rPr>
                          <m:t>10,</m:t>
                        </m:r>
                        <m:r>
                          <a:rPr lang="en-GB" sz="2800" b="0" i="1" smtClean="0">
                            <a:latin typeface="Cambria Math" panose="02040503050406030204" pitchFamily="18" charset="0"/>
                            <a:ea typeface="Cambria Math" panose="02040503050406030204" pitchFamily="18" charset="0"/>
                          </a:rPr>
                          <m:t>𝜃</m:t>
                        </m:r>
                      </m:e>
                    </m:d>
                    <m:r>
                      <a:rPr lang="en-GB" sz="2800" b="0" i="0" smtClean="0">
                        <a:latin typeface="Cambria Math" panose="02040503050406030204" pitchFamily="18" charset="0"/>
                        <a:ea typeface="Cambria Math" panose="02040503050406030204" pitchFamily="18" charset="0"/>
                      </a:rPr>
                      <m:t>, </m:t>
                    </m:r>
                  </m:oMath>
                </a14:m>
                <a:r>
                  <a:rPr lang="en-GB" sz="2800" dirty="0" smtClean="0">
                    <a:latin typeface="+mj-lt"/>
                  </a:rPr>
                  <a:t>thus, </a:t>
                </a:r>
              </a:p>
              <a:p>
                <a14:m>
                  <m:oMath xmlns:m="http://schemas.openxmlformats.org/officeDocument/2006/math">
                    <m:r>
                      <a:rPr lang="en-GB" sz="2800" b="0" i="1" smtClean="0">
                        <a:latin typeface="Cambria Math" panose="02040503050406030204" pitchFamily="18" charset="0"/>
                      </a:rPr>
                      <m:t>𝑓</m:t>
                    </m:r>
                    <m:d>
                      <m:dPr>
                        <m:ctrlPr>
                          <a:rPr lang="en-GB" sz="2800" b="0" i="1" smtClean="0">
                            <a:latin typeface="Cambria Math"/>
                          </a:rPr>
                        </m:ctrlPr>
                      </m:dPr>
                      <m:e>
                        <m:r>
                          <a:rPr lang="en-GB" sz="2800" b="0" i="1" smtClean="0">
                            <a:latin typeface="Cambria Math" panose="02040503050406030204" pitchFamily="18" charset="0"/>
                          </a:rPr>
                          <m:t>𝑥</m:t>
                        </m:r>
                        <m:r>
                          <a:rPr lang="en-GB" sz="2800" b="0" i="1" smtClean="0">
                            <a:latin typeface="Cambria Math" panose="02040503050406030204" pitchFamily="18" charset="0"/>
                          </a:rPr>
                          <m:t>=6</m:t>
                        </m:r>
                      </m:e>
                      <m:e>
                        <m:r>
                          <a:rPr lang="en-GB" sz="2800" b="0" i="1" smtClean="0">
                            <a:latin typeface="Cambria Math" panose="02040503050406030204" pitchFamily="18" charset="0"/>
                            <a:ea typeface="Cambria Math" panose="02040503050406030204" pitchFamily="18" charset="0"/>
                          </a:rPr>
                          <m:t>𝜃</m:t>
                        </m:r>
                      </m:e>
                    </m:d>
                    <m:r>
                      <a:rPr lang="en-GB" sz="2800" b="0" i="1" smtClean="0">
                        <a:latin typeface="Cambria Math" panose="02040503050406030204" pitchFamily="18" charset="0"/>
                        <a:ea typeface="Cambria Math" panose="02040503050406030204" pitchFamily="18" charset="0"/>
                      </a:rPr>
                      <m:t>= </m:t>
                    </m:r>
                    <m:d>
                      <m:dPr>
                        <m:ctrlPr>
                          <a:rPr lang="en-GB" sz="2800" b="0" i="1" smtClean="0">
                            <a:latin typeface="Cambria Math"/>
                            <a:ea typeface="Cambria Math" panose="02040503050406030204" pitchFamily="18" charset="0"/>
                          </a:rPr>
                        </m:ctrlPr>
                      </m:dPr>
                      <m:e>
                        <m:f>
                          <m:fPr>
                            <m:type m:val="noBar"/>
                            <m:ctrlPr>
                              <a:rPr lang="en-GB" sz="2800" b="0" i="1" smtClean="0">
                                <a:latin typeface="Cambria Math"/>
                                <a:ea typeface="Cambria Math" panose="02040503050406030204" pitchFamily="18" charset="0"/>
                              </a:rPr>
                            </m:ctrlPr>
                          </m:fPr>
                          <m:num>
                            <m:r>
                              <a:rPr lang="en-GB" sz="2800" b="0" i="1" smtClean="0">
                                <a:latin typeface="Cambria Math" panose="02040503050406030204" pitchFamily="18" charset="0"/>
                                <a:ea typeface="Cambria Math" panose="02040503050406030204" pitchFamily="18" charset="0"/>
                              </a:rPr>
                              <m:t>10</m:t>
                            </m:r>
                          </m:num>
                          <m:den>
                            <m:r>
                              <a:rPr lang="en-GB" sz="2800" b="0" i="1" smtClean="0">
                                <a:latin typeface="Cambria Math" panose="02040503050406030204" pitchFamily="18" charset="0"/>
                                <a:ea typeface="Cambria Math" panose="02040503050406030204" pitchFamily="18" charset="0"/>
                              </a:rPr>
                              <m:t>6</m:t>
                            </m:r>
                          </m:den>
                        </m:f>
                      </m:e>
                    </m:d>
                    <m:sSup>
                      <m:sSupPr>
                        <m:ctrlPr>
                          <a:rPr lang="en-GB" sz="2800" b="0" i="1" smtClean="0">
                            <a:latin typeface="Cambria Math"/>
                            <a:ea typeface="Cambria Math" panose="02040503050406030204" pitchFamily="18" charset="0"/>
                          </a:rPr>
                        </m:ctrlPr>
                      </m:sSupPr>
                      <m:e>
                        <m:r>
                          <a:rPr lang="en-GB" sz="2800" b="0" i="1" smtClean="0">
                            <a:latin typeface="Cambria Math" panose="02040503050406030204" pitchFamily="18" charset="0"/>
                            <a:ea typeface="Cambria Math" panose="02040503050406030204" pitchFamily="18" charset="0"/>
                          </a:rPr>
                          <m:t>𝜃</m:t>
                        </m:r>
                      </m:e>
                      <m:sup>
                        <m:r>
                          <a:rPr lang="en-GB" sz="2800" b="0" i="1" smtClean="0">
                            <a:latin typeface="Cambria Math" panose="02040503050406030204" pitchFamily="18" charset="0"/>
                            <a:ea typeface="Cambria Math" panose="02040503050406030204" pitchFamily="18" charset="0"/>
                          </a:rPr>
                          <m:t>6</m:t>
                        </m:r>
                      </m:sup>
                    </m:sSup>
                    <m:sSup>
                      <m:sSupPr>
                        <m:ctrlPr>
                          <a:rPr lang="en-GB" sz="2800" b="0" i="1" smtClean="0">
                            <a:latin typeface="Cambria Math"/>
                            <a:ea typeface="Cambria Math" panose="02040503050406030204" pitchFamily="18" charset="0"/>
                          </a:rPr>
                        </m:ctrlPr>
                      </m:sSupPr>
                      <m:e>
                        <m:r>
                          <a:rPr lang="en-GB" sz="2800" b="0" i="1" smtClean="0">
                            <a:latin typeface="Cambria Math" panose="02040503050406030204" pitchFamily="18" charset="0"/>
                            <a:ea typeface="Cambria Math" panose="02040503050406030204" pitchFamily="18" charset="0"/>
                          </a:rPr>
                          <m:t>(1−</m:t>
                        </m:r>
                        <m:r>
                          <a:rPr lang="en-GB" sz="2800" b="0" i="1" smtClean="0">
                            <a:latin typeface="Cambria Math" panose="02040503050406030204" pitchFamily="18" charset="0"/>
                            <a:ea typeface="Cambria Math" panose="02040503050406030204" pitchFamily="18" charset="0"/>
                          </a:rPr>
                          <m:t>𝜃</m:t>
                        </m:r>
                        <m:r>
                          <a:rPr lang="en-GB" sz="2800" b="0" i="1" smtClean="0">
                            <a:latin typeface="Cambria Math" panose="02040503050406030204" pitchFamily="18" charset="0"/>
                            <a:ea typeface="Cambria Math" panose="02040503050406030204" pitchFamily="18" charset="0"/>
                          </a:rPr>
                          <m:t>)</m:t>
                        </m:r>
                      </m:e>
                      <m:sup>
                        <m:r>
                          <a:rPr lang="en-GB" sz="2800" b="0" i="1" smtClean="0">
                            <a:latin typeface="Cambria Math" panose="02040503050406030204" pitchFamily="18" charset="0"/>
                            <a:ea typeface="Cambria Math" panose="02040503050406030204" pitchFamily="18" charset="0"/>
                          </a:rPr>
                          <m:t>4</m:t>
                        </m:r>
                      </m:sup>
                    </m:sSup>
                  </m:oMath>
                </a14:m>
                <a:r>
                  <a:rPr lang="en-GB" sz="2800" dirty="0" smtClean="0">
                    <a:latin typeface="+mj-lt"/>
                  </a:rPr>
                  <a:t>                     </a:t>
                </a:r>
                <a:r>
                  <a:rPr lang="en-GB" sz="3600" dirty="0"/>
                  <a:t> </a:t>
                </a:r>
                <a14:m>
                  <m:oMath xmlns:m="http://schemas.openxmlformats.org/officeDocument/2006/math">
                    <m:r>
                      <a:rPr lang="en-GB" i="1" dirty="0">
                        <a:latin typeface="Cambria Math" panose="02040503050406030204" pitchFamily="18" charset="0"/>
                      </a:rPr>
                      <m:t>0&lt;</m:t>
                    </m:r>
                    <m:r>
                      <a:rPr lang="en-GB" i="1" dirty="0">
                        <a:latin typeface="Cambria Math" panose="02040503050406030204" pitchFamily="18" charset="0"/>
                        <a:ea typeface="Cambria Math" panose="02040503050406030204" pitchFamily="18" charset="0"/>
                      </a:rPr>
                      <m:t>𝜃</m:t>
                    </m:r>
                    <m:r>
                      <a:rPr lang="en-GB" i="1" dirty="0">
                        <a:latin typeface="Cambria Math" panose="02040503050406030204" pitchFamily="18" charset="0"/>
                        <a:ea typeface="Cambria Math" panose="02040503050406030204" pitchFamily="18" charset="0"/>
                      </a:rPr>
                      <m:t>&lt;1</m:t>
                    </m:r>
                  </m:oMath>
                </a14:m>
                <a:endParaRPr lang="en-GB" dirty="0" smtClean="0">
                  <a:latin typeface="+mj-lt"/>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2121" t="-2576"/>
                </a:stretch>
              </a:blipFill>
            </p:spPr>
            <p:txBody>
              <a:bodyPr/>
              <a:lstStyle/>
              <a:p>
                <a:r>
                  <a:rPr lang="en-GB">
                    <a:noFill/>
                  </a:rPr>
                  <a:t> </a:t>
                </a:r>
              </a:p>
            </p:txBody>
          </p:sp>
        </mc:Fallback>
      </mc:AlternateContent>
    </p:spTree>
    <p:extLst>
      <p:ext uri="{BB962C8B-B14F-4D97-AF65-F5344CB8AC3E}">
        <p14:creationId xmlns:p14="http://schemas.microsoft.com/office/powerpoint/2010/main" val="4294810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Finding Posterior Distribution</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GB" dirty="0" smtClean="0"/>
                  <a:t>We can now combine our prior with the data to get our posterior </a:t>
                </a:r>
              </a:p>
              <a:p>
                <a:r>
                  <a:rPr lang="en-GB" dirty="0" smtClean="0"/>
                  <a:t>Posterior </a:t>
                </a:r>
                <a14:m>
                  <m:oMath xmlns:m="http://schemas.openxmlformats.org/officeDocument/2006/math">
                    <m:r>
                      <a:rPr lang="en-GB" i="1" smtClean="0">
                        <a:latin typeface="Cambria Math" panose="02040503050406030204" pitchFamily="18" charset="0"/>
                        <a:ea typeface="Cambria Math" panose="02040503050406030204" pitchFamily="18" charset="0"/>
                      </a:rPr>
                      <m:t>∝</m:t>
                    </m:r>
                  </m:oMath>
                </a14:m>
                <a:r>
                  <a:rPr lang="en-GB" dirty="0" smtClean="0"/>
                  <a:t> Prior x Likelihood</a:t>
                </a:r>
              </a:p>
              <a:p>
                <a14:m>
                  <m:oMath xmlns:m="http://schemas.openxmlformats.org/officeDocument/2006/math">
                    <m:r>
                      <a:rPr lang="en-GB" i="1" smtClean="0">
                        <a:latin typeface="Cambria Math" panose="02040503050406030204" pitchFamily="18" charset="0"/>
                        <a:ea typeface="Cambria Math" panose="02040503050406030204" pitchFamily="18" charset="0"/>
                      </a:rPr>
                      <m:t>𝜋</m:t>
                    </m:r>
                    <m:d>
                      <m:dPr>
                        <m:ctrlPr>
                          <a:rPr lang="en-GB" b="0" i="1" smtClean="0">
                            <a:latin typeface="Cambria Math"/>
                            <a:ea typeface="Cambria Math" panose="02040503050406030204" pitchFamily="18" charset="0"/>
                          </a:rPr>
                        </m:ctrlPr>
                      </m:dPr>
                      <m:e>
                        <m:r>
                          <a:rPr lang="en-GB" b="0" i="1" smtClean="0">
                            <a:latin typeface="Cambria Math" panose="02040503050406030204" pitchFamily="18" charset="0"/>
                            <a:ea typeface="Cambria Math" panose="02040503050406030204" pitchFamily="18" charset="0"/>
                          </a:rPr>
                          <m:t>𝜃</m:t>
                        </m:r>
                      </m:e>
                      <m:e>
                        <m:r>
                          <a:rPr lang="en-GB" b="0" i="1" smtClean="0">
                            <a:latin typeface="Cambria Math" panose="02040503050406030204" pitchFamily="18" charset="0"/>
                            <a:ea typeface="Cambria Math" panose="02040503050406030204" pitchFamily="18" charset="0"/>
                          </a:rPr>
                          <m:t>𝑥</m:t>
                        </m:r>
                        <m:r>
                          <a:rPr lang="en-GB" b="0" i="1" smtClean="0">
                            <a:latin typeface="Cambria Math" panose="02040503050406030204" pitchFamily="18" charset="0"/>
                            <a:ea typeface="Cambria Math" panose="02040503050406030204" pitchFamily="18" charset="0"/>
                          </a:rPr>
                          <m:t>=6</m:t>
                        </m:r>
                      </m:e>
                    </m:d>
                    <m:r>
                      <a:rPr lang="en-GB" b="0" i="1" smtClean="0">
                        <a:latin typeface="Cambria Math" panose="02040503050406030204" pitchFamily="18" charset="0"/>
                        <a:ea typeface="Cambria Math" panose="02040503050406030204" pitchFamily="18" charset="0"/>
                      </a:rPr>
                      <m:t> ∝  </m:t>
                    </m:r>
                    <m:r>
                      <a:rPr lang="en-GB" b="0" i="1" smtClean="0">
                        <a:latin typeface="Cambria Math" panose="02040503050406030204" pitchFamily="18" charset="0"/>
                        <a:ea typeface="Cambria Math" panose="02040503050406030204" pitchFamily="18" charset="0"/>
                      </a:rPr>
                      <m:t>𝜋</m:t>
                    </m:r>
                    <m:d>
                      <m:dPr>
                        <m:ctrlPr>
                          <a:rPr lang="en-GB" b="0" i="1" smtClean="0">
                            <a:latin typeface="Cambria Math"/>
                            <a:ea typeface="Cambria Math" panose="02040503050406030204" pitchFamily="18" charset="0"/>
                          </a:rPr>
                        </m:ctrlPr>
                      </m:dPr>
                      <m:e>
                        <m:r>
                          <a:rPr lang="en-GB" b="0" i="1" smtClean="0">
                            <a:latin typeface="Cambria Math" panose="02040503050406030204" pitchFamily="18" charset="0"/>
                            <a:ea typeface="Cambria Math" panose="02040503050406030204" pitchFamily="18" charset="0"/>
                          </a:rPr>
                          <m:t>𝜃</m:t>
                        </m:r>
                      </m:e>
                    </m:d>
                    <m:r>
                      <a:rPr lang="en-GB" b="0" i="1" smtClean="0">
                        <a:latin typeface="Cambria Math" panose="02040503050406030204" pitchFamily="18" charset="0"/>
                        <a:ea typeface="Cambria Math" panose="02040503050406030204" pitchFamily="18" charset="0"/>
                      </a:rPr>
                      <m:t>𝑓</m:t>
                    </m:r>
                    <m:d>
                      <m:dPr>
                        <m:ctrlPr>
                          <a:rPr lang="en-GB" b="0" i="1" smtClean="0">
                            <a:latin typeface="Cambria Math"/>
                            <a:ea typeface="Cambria Math" panose="02040503050406030204" pitchFamily="18" charset="0"/>
                          </a:rPr>
                        </m:ctrlPr>
                      </m:dPr>
                      <m:e>
                        <m:r>
                          <a:rPr lang="en-GB" b="0" i="1" smtClean="0">
                            <a:latin typeface="Cambria Math" panose="02040503050406030204" pitchFamily="18" charset="0"/>
                            <a:ea typeface="Cambria Math" panose="02040503050406030204" pitchFamily="18" charset="0"/>
                          </a:rPr>
                          <m:t>𝑥</m:t>
                        </m:r>
                        <m:r>
                          <a:rPr lang="en-GB" b="0" i="1" smtClean="0">
                            <a:latin typeface="Cambria Math" panose="02040503050406030204" pitchFamily="18" charset="0"/>
                            <a:ea typeface="Cambria Math" panose="02040503050406030204" pitchFamily="18" charset="0"/>
                          </a:rPr>
                          <m:t>=6</m:t>
                        </m:r>
                      </m:e>
                      <m:e>
                        <m:r>
                          <a:rPr lang="en-GB" b="0" i="1" smtClean="0">
                            <a:latin typeface="Cambria Math" panose="02040503050406030204" pitchFamily="18" charset="0"/>
                            <a:ea typeface="Cambria Math" panose="02040503050406030204" pitchFamily="18" charset="0"/>
                          </a:rPr>
                          <m:t>𝜃</m:t>
                        </m:r>
                      </m:e>
                    </m:d>
                  </m:oMath>
                </a14:m>
                <a:endParaRPr lang="en-GB" b="0" dirty="0" smtClean="0">
                  <a:ea typeface="Cambria Math" panose="02040503050406030204" pitchFamily="18" charset="0"/>
                </a:endParaRPr>
              </a:p>
              <a:p>
                <a:r>
                  <a:rPr lang="en-GB" dirty="0" smtClean="0"/>
                  <a:t>                       </a:t>
                </a:r>
                <a14:m>
                  <m:oMath xmlns:m="http://schemas.openxmlformats.org/officeDocument/2006/math">
                    <m:r>
                      <a:rPr lang="en-GB" i="1"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 </m:t>
                    </m:r>
                  </m:oMath>
                </a14:m>
                <a:r>
                  <a:rPr lang="en-GB" dirty="0" smtClean="0"/>
                  <a:t>   </a:t>
                </a:r>
                <a14:m>
                  <m:oMath xmlns:m="http://schemas.openxmlformats.org/officeDocument/2006/math">
                    <m:f>
                      <m:fPr>
                        <m:ctrlPr>
                          <a:rPr lang="en-GB" i="1">
                            <a:latin typeface="Cambria Math"/>
                            <a:ea typeface="Cambria Math" panose="02040503050406030204" pitchFamily="18" charset="0"/>
                          </a:rPr>
                        </m:ctrlPr>
                      </m:fPr>
                      <m:num>
                        <m:sSup>
                          <m:sSupPr>
                            <m:ctrlPr>
                              <a:rPr lang="en-GB" i="1">
                                <a:latin typeface="Cambria Math"/>
                                <a:ea typeface="Cambria Math" panose="02040503050406030204" pitchFamily="18" charset="0"/>
                              </a:rPr>
                            </m:ctrlPr>
                          </m:sSupPr>
                          <m:e>
                            <m:r>
                              <a:rPr lang="en-GB" i="1">
                                <a:latin typeface="Cambria Math" panose="02040503050406030204" pitchFamily="18" charset="0"/>
                                <a:ea typeface="Cambria Math" panose="02040503050406030204" pitchFamily="18" charset="0"/>
                              </a:rPr>
                              <m:t>𝜃</m:t>
                            </m:r>
                          </m:e>
                          <m:sup>
                            <m:r>
                              <a:rPr lang="en-GB" i="1">
                                <a:latin typeface="Cambria Math" panose="02040503050406030204" pitchFamily="18" charset="0"/>
                                <a:ea typeface="Cambria Math" panose="02040503050406030204" pitchFamily="18" charset="0"/>
                              </a:rPr>
                              <m:t>21.6</m:t>
                            </m:r>
                          </m:sup>
                        </m:sSup>
                        <m:sSup>
                          <m:sSupPr>
                            <m:ctrlPr>
                              <a:rPr lang="en-GB" i="1">
                                <a:latin typeface="Cambria Math"/>
                                <a:ea typeface="Cambria Math" panose="02040503050406030204" pitchFamily="18" charset="0"/>
                              </a:rPr>
                            </m:ctrlPr>
                          </m:sSupPr>
                          <m:e>
                            <m:r>
                              <a:rPr lang="en-GB" i="1">
                                <a:latin typeface="Cambria Math" panose="02040503050406030204" pitchFamily="18" charset="0"/>
                                <a:ea typeface="Cambria Math" panose="02040503050406030204" pitchFamily="18" charset="0"/>
                              </a:rPr>
                              <m:t>(1−</m:t>
                            </m:r>
                            <m:r>
                              <a:rPr lang="en-GB" i="1">
                                <a:latin typeface="Cambria Math" panose="02040503050406030204" pitchFamily="18" charset="0"/>
                                <a:ea typeface="Cambria Math" panose="02040503050406030204" pitchFamily="18" charset="0"/>
                              </a:rPr>
                              <m:t>𝜃</m:t>
                            </m:r>
                            <m:r>
                              <a:rPr lang="en-GB" i="1">
                                <a:latin typeface="Cambria Math" panose="02040503050406030204" pitchFamily="18" charset="0"/>
                                <a:ea typeface="Cambria Math" panose="02040503050406030204" pitchFamily="18" charset="0"/>
                              </a:rPr>
                              <m:t>)</m:t>
                            </m:r>
                            <m:r>
                              <m:rPr>
                                <m:nor/>
                              </m:rPr>
                              <a:rPr lang="en-GB" dirty="0"/>
                              <m:t> </m:t>
                            </m:r>
                          </m:e>
                          <m:sup>
                            <m:r>
                              <a:rPr lang="en-GB" i="1">
                                <a:latin typeface="Cambria Math" panose="02040503050406030204" pitchFamily="18" charset="0"/>
                                <a:ea typeface="Cambria Math" panose="02040503050406030204" pitchFamily="18" charset="0"/>
                              </a:rPr>
                              <m:t>2.4</m:t>
                            </m:r>
                          </m:sup>
                        </m:sSup>
                      </m:num>
                      <m:den>
                        <m:r>
                          <a:rPr lang="en-GB" i="1">
                            <a:latin typeface="Cambria Math" panose="02040503050406030204" pitchFamily="18" charset="0"/>
                            <a:ea typeface="Cambria Math" panose="02040503050406030204" pitchFamily="18" charset="0"/>
                          </a:rPr>
                          <m:t>𝐵</m:t>
                        </m:r>
                        <m:r>
                          <a:rPr lang="en-GB" i="1">
                            <a:latin typeface="Cambria Math" panose="02040503050406030204" pitchFamily="18" charset="0"/>
                            <a:ea typeface="Cambria Math" panose="02040503050406030204" pitchFamily="18" charset="0"/>
                          </a:rPr>
                          <m:t>(22.6,3.4)</m:t>
                        </m:r>
                      </m:den>
                    </m:f>
                  </m:oMath>
                </a14:m>
                <a:r>
                  <a:rPr lang="en-GB" dirty="0" smtClean="0"/>
                  <a:t>  </a:t>
                </a:r>
                <a14:m>
                  <m:oMath xmlns:m="http://schemas.openxmlformats.org/officeDocument/2006/math">
                    <m:d>
                      <m:dPr>
                        <m:ctrlPr>
                          <a:rPr lang="en-GB" i="1">
                            <a:latin typeface="Cambria Math"/>
                            <a:ea typeface="Cambria Math" panose="02040503050406030204" pitchFamily="18" charset="0"/>
                          </a:rPr>
                        </m:ctrlPr>
                      </m:dPr>
                      <m:e>
                        <m:f>
                          <m:fPr>
                            <m:type m:val="noBar"/>
                            <m:ctrlPr>
                              <a:rPr lang="en-GB" i="1">
                                <a:latin typeface="Cambria Math"/>
                                <a:ea typeface="Cambria Math" panose="02040503050406030204" pitchFamily="18" charset="0"/>
                              </a:rPr>
                            </m:ctrlPr>
                          </m:fPr>
                          <m:num>
                            <m:r>
                              <a:rPr lang="en-GB" i="1">
                                <a:latin typeface="Cambria Math" panose="02040503050406030204" pitchFamily="18" charset="0"/>
                                <a:ea typeface="Cambria Math" panose="02040503050406030204" pitchFamily="18" charset="0"/>
                              </a:rPr>
                              <m:t>10</m:t>
                            </m:r>
                          </m:num>
                          <m:den>
                            <m:r>
                              <a:rPr lang="en-GB" i="1">
                                <a:latin typeface="Cambria Math" panose="02040503050406030204" pitchFamily="18" charset="0"/>
                                <a:ea typeface="Cambria Math" panose="02040503050406030204" pitchFamily="18" charset="0"/>
                              </a:rPr>
                              <m:t>6</m:t>
                            </m:r>
                          </m:den>
                        </m:f>
                      </m:e>
                    </m:d>
                    <m:sSup>
                      <m:sSupPr>
                        <m:ctrlPr>
                          <a:rPr lang="en-GB" i="1">
                            <a:latin typeface="Cambria Math"/>
                            <a:ea typeface="Cambria Math" panose="02040503050406030204" pitchFamily="18" charset="0"/>
                          </a:rPr>
                        </m:ctrlPr>
                      </m:sSupPr>
                      <m:e>
                        <m:r>
                          <a:rPr lang="en-GB" i="1">
                            <a:latin typeface="Cambria Math" panose="02040503050406030204" pitchFamily="18" charset="0"/>
                            <a:ea typeface="Cambria Math" panose="02040503050406030204" pitchFamily="18" charset="0"/>
                          </a:rPr>
                          <m:t>𝜃</m:t>
                        </m:r>
                      </m:e>
                      <m:sup>
                        <m:r>
                          <a:rPr lang="en-GB" i="1">
                            <a:latin typeface="Cambria Math" panose="02040503050406030204" pitchFamily="18" charset="0"/>
                            <a:ea typeface="Cambria Math" panose="02040503050406030204" pitchFamily="18" charset="0"/>
                          </a:rPr>
                          <m:t>6</m:t>
                        </m:r>
                      </m:sup>
                    </m:sSup>
                    <m:sSup>
                      <m:sSupPr>
                        <m:ctrlPr>
                          <a:rPr lang="en-GB" i="1">
                            <a:latin typeface="Cambria Math"/>
                            <a:ea typeface="Cambria Math" panose="02040503050406030204" pitchFamily="18" charset="0"/>
                          </a:rPr>
                        </m:ctrlPr>
                      </m:sSupPr>
                      <m:e>
                        <m:r>
                          <a:rPr lang="en-GB" i="1">
                            <a:latin typeface="Cambria Math" panose="02040503050406030204" pitchFamily="18" charset="0"/>
                            <a:ea typeface="Cambria Math" panose="02040503050406030204" pitchFamily="18" charset="0"/>
                          </a:rPr>
                          <m:t>(1−</m:t>
                        </m:r>
                        <m:r>
                          <a:rPr lang="en-GB" i="1">
                            <a:latin typeface="Cambria Math" panose="02040503050406030204" pitchFamily="18" charset="0"/>
                            <a:ea typeface="Cambria Math" panose="02040503050406030204" pitchFamily="18" charset="0"/>
                          </a:rPr>
                          <m:t>𝜃</m:t>
                        </m:r>
                        <m:r>
                          <a:rPr lang="en-GB" i="1">
                            <a:latin typeface="Cambria Math" panose="02040503050406030204" pitchFamily="18" charset="0"/>
                            <a:ea typeface="Cambria Math" panose="02040503050406030204" pitchFamily="18" charset="0"/>
                          </a:rPr>
                          <m:t>)</m:t>
                        </m:r>
                      </m:e>
                      <m:sup>
                        <m:r>
                          <a:rPr lang="en-GB" i="1">
                            <a:latin typeface="Cambria Math" panose="02040503050406030204" pitchFamily="18" charset="0"/>
                            <a:ea typeface="Cambria Math" panose="02040503050406030204" pitchFamily="18" charset="0"/>
                          </a:rPr>
                          <m:t>4</m:t>
                        </m:r>
                      </m:sup>
                    </m:sSup>
                  </m:oMath>
                </a14:m>
                <a:r>
                  <a:rPr lang="en-GB" dirty="0" smtClean="0"/>
                  <a:t>                                  </a:t>
                </a:r>
                <a:r>
                  <a:rPr lang="en-GB" sz="2800" dirty="0"/>
                  <a:t> </a:t>
                </a:r>
                <a14:m>
                  <m:oMath xmlns:m="http://schemas.openxmlformats.org/officeDocument/2006/math">
                    <m:r>
                      <a:rPr lang="en-GB" sz="1800" i="1" dirty="0">
                        <a:latin typeface="Cambria Math" panose="02040503050406030204" pitchFamily="18" charset="0"/>
                      </a:rPr>
                      <m:t>0&lt;</m:t>
                    </m:r>
                    <m:r>
                      <a:rPr lang="en-GB" sz="1800" i="1" dirty="0">
                        <a:latin typeface="Cambria Math" panose="02040503050406030204" pitchFamily="18" charset="0"/>
                        <a:ea typeface="Cambria Math" panose="02040503050406030204" pitchFamily="18" charset="0"/>
                      </a:rPr>
                      <m:t>𝜃</m:t>
                    </m:r>
                    <m:r>
                      <a:rPr lang="en-GB" sz="1800" i="1" dirty="0">
                        <a:latin typeface="Cambria Math" panose="02040503050406030204" pitchFamily="18" charset="0"/>
                        <a:ea typeface="Cambria Math" panose="02040503050406030204" pitchFamily="18" charset="0"/>
                      </a:rPr>
                      <m:t>&lt;1</m:t>
                    </m:r>
                  </m:oMath>
                </a14:m>
                <a:endParaRPr lang="en-GB" sz="2800" dirty="0"/>
              </a:p>
              <a:p>
                <a:r>
                  <a:rPr lang="en-GB" sz="1800" b="0" i="1" dirty="0" smtClean="0">
                    <a:latin typeface="Cambria Math" panose="02040503050406030204" pitchFamily="18" charset="0"/>
                  </a:rPr>
                  <a:t>                          </a:t>
                </a:r>
                <a14:m>
                  <m:oMath xmlns:m="http://schemas.openxmlformats.org/officeDocument/2006/math">
                    <m:r>
                      <a:rPr lang="en-GB" sz="1800" b="0" i="1" smtClean="0">
                        <a:latin typeface="Cambria Math" panose="02040503050406030204" pitchFamily="18" charset="0"/>
                        <a:ea typeface="Cambria Math" panose="02040503050406030204" pitchFamily="18" charset="0"/>
                      </a:rPr>
                      <m:t>∝ </m:t>
                    </m:r>
                    <m:r>
                      <a:rPr lang="en-GB" sz="1800" b="0" i="1" smtClean="0">
                        <a:latin typeface="Cambria Math" panose="02040503050406030204" pitchFamily="18" charset="0"/>
                        <a:ea typeface="Cambria Math" panose="02040503050406030204" pitchFamily="18" charset="0"/>
                      </a:rPr>
                      <m:t>𝐾</m:t>
                    </m:r>
                    <m:r>
                      <a:rPr lang="en-GB" sz="1800" b="0" i="1" smtClean="0">
                        <a:latin typeface="Cambria Math" panose="02040503050406030204" pitchFamily="18" charset="0"/>
                        <a:ea typeface="Cambria Math" panose="02040503050406030204" pitchFamily="18" charset="0"/>
                      </a:rPr>
                      <m:t> </m:t>
                    </m:r>
                    <m:sSup>
                      <m:sSupPr>
                        <m:ctrlPr>
                          <a:rPr lang="en-GB" sz="1800" b="0" i="1" smtClean="0">
                            <a:latin typeface="Cambria Math"/>
                            <a:ea typeface="Cambria Math" panose="02040503050406030204" pitchFamily="18" charset="0"/>
                          </a:rPr>
                        </m:ctrlPr>
                      </m:sSupPr>
                      <m:e>
                        <m:r>
                          <a:rPr lang="en-GB" sz="1800" b="0" i="1" smtClean="0">
                            <a:latin typeface="Cambria Math" panose="02040503050406030204" pitchFamily="18" charset="0"/>
                            <a:ea typeface="Cambria Math" panose="02040503050406030204" pitchFamily="18" charset="0"/>
                          </a:rPr>
                          <m:t>𝜃</m:t>
                        </m:r>
                      </m:e>
                      <m:sup>
                        <m:r>
                          <a:rPr lang="en-GB" sz="1800" b="0" i="1" smtClean="0">
                            <a:latin typeface="Cambria Math" panose="02040503050406030204" pitchFamily="18" charset="0"/>
                            <a:ea typeface="Cambria Math" panose="02040503050406030204" pitchFamily="18" charset="0"/>
                          </a:rPr>
                          <m:t>27.6</m:t>
                        </m:r>
                      </m:sup>
                    </m:sSup>
                    <m:sSup>
                      <m:sSupPr>
                        <m:ctrlPr>
                          <a:rPr lang="en-GB" sz="1800" b="0" i="1" smtClean="0">
                            <a:latin typeface="Cambria Math"/>
                            <a:ea typeface="Cambria Math" panose="02040503050406030204" pitchFamily="18" charset="0"/>
                          </a:rPr>
                        </m:ctrlPr>
                      </m:sSupPr>
                      <m:e>
                        <m:r>
                          <a:rPr lang="en-GB" sz="1800" b="0" i="1" smtClean="0">
                            <a:latin typeface="Cambria Math" panose="02040503050406030204" pitchFamily="18" charset="0"/>
                            <a:ea typeface="Cambria Math" panose="02040503050406030204" pitchFamily="18" charset="0"/>
                          </a:rPr>
                          <m:t>(1−</m:t>
                        </m:r>
                        <m:r>
                          <a:rPr lang="en-GB" sz="1800" b="0" i="1" smtClean="0">
                            <a:latin typeface="Cambria Math" panose="02040503050406030204" pitchFamily="18" charset="0"/>
                            <a:ea typeface="Cambria Math" panose="02040503050406030204" pitchFamily="18" charset="0"/>
                          </a:rPr>
                          <m:t>𝜃</m:t>
                        </m:r>
                        <m:r>
                          <a:rPr lang="en-GB" sz="1800" b="0" i="1" smtClean="0">
                            <a:latin typeface="Cambria Math" panose="02040503050406030204" pitchFamily="18" charset="0"/>
                            <a:ea typeface="Cambria Math" panose="02040503050406030204" pitchFamily="18" charset="0"/>
                          </a:rPr>
                          <m:t>)</m:t>
                        </m:r>
                      </m:e>
                      <m:sup>
                        <m:r>
                          <a:rPr lang="en-GB" sz="1800" b="0" i="1" smtClean="0">
                            <a:latin typeface="Cambria Math" panose="02040503050406030204" pitchFamily="18" charset="0"/>
                            <a:ea typeface="Cambria Math" panose="02040503050406030204" pitchFamily="18" charset="0"/>
                          </a:rPr>
                          <m:t>6.4</m:t>
                        </m:r>
                      </m:sup>
                    </m:sSup>
                  </m:oMath>
                </a14:m>
                <a:r>
                  <a:rPr lang="en-GB" sz="2800" dirty="0"/>
                  <a:t> </a:t>
                </a:r>
                <a:r>
                  <a:rPr lang="en-GB" sz="2800" dirty="0" smtClean="0"/>
                  <a:t>                                          </a:t>
                </a:r>
                <a14:m>
                  <m:oMath xmlns:m="http://schemas.openxmlformats.org/officeDocument/2006/math">
                    <m:r>
                      <a:rPr lang="en-GB" sz="1800" i="1" dirty="0">
                        <a:latin typeface="Cambria Math" panose="02040503050406030204" pitchFamily="18" charset="0"/>
                      </a:rPr>
                      <m:t>0&lt;</m:t>
                    </m:r>
                    <m:r>
                      <a:rPr lang="en-GB" sz="1800" i="1" dirty="0">
                        <a:latin typeface="Cambria Math" panose="02040503050406030204" pitchFamily="18" charset="0"/>
                        <a:ea typeface="Cambria Math" panose="02040503050406030204" pitchFamily="18" charset="0"/>
                      </a:rPr>
                      <m:t>𝜃</m:t>
                    </m:r>
                    <m:r>
                      <a:rPr lang="en-GB" sz="1800" i="1" dirty="0">
                        <a:latin typeface="Cambria Math" panose="02040503050406030204" pitchFamily="18" charset="0"/>
                        <a:ea typeface="Cambria Math" panose="02040503050406030204" pitchFamily="18" charset="0"/>
                      </a:rPr>
                      <m:t>&lt;1</m:t>
                    </m:r>
                  </m:oMath>
                </a14:m>
                <a:endParaRPr lang="en-GB" sz="1800" dirty="0" smtClean="0"/>
              </a:p>
              <a:p>
                <a:endParaRPr lang="en-GB" sz="1800" dirty="0"/>
              </a:p>
              <a:p>
                <a:r>
                  <a:rPr lang="en-GB" sz="1800" dirty="0" smtClean="0"/>
                  <a:t>Thus </a:t>
                </a:r>
                <a14:m>
                  <m:oMath xmlns:m="http://schemas.openxmlformats.org/officeDocument/2006/math">
                    <m:r>
                      <a:rPr lang="en-GB" sz="1800" i="1" smtClean="0">
                        <a:latin typeface="Cambria Math" panose="02040503050406030204" pitchFamily="18" charset="0"/>
                        <a:ea typeface="Cambria Math" panose="02040503050406030204" pitchFamily="18" charset="0"/>
                      </a:rPr>
                      <m:t>𝜃</m:t>
                    </m:r>
                    <m:r>
                      <a:rPr lang="en-GB" sz="1800" b="0" i="1" smtClean="0">
                        <a:latin typeface="Cambria Math" panose="02040503050406030204" pitchFamily="18" charset="0"/>
                        <a:ea typeface="Cambria Math" panose="02040503050406030204" pitchFamily="18" charset="0"/>
                      </a:rPr>
                      <m:t>|</m:t>
                    </m:r>
                    <m:r>
                      <a:rPr lang="en-GB" sz="1800" b="0" i="1" smtClean="0">
                        <a:latin typeface="Cambria Math" panose="02040503050406030204" pitchFamily="18" charset="0"/>
                        <a:ea typeface="Cambria Math" panose="02040503050406030204" pitchFamily="18" charset="0"/>
                      </a:rPr>
                      <m:t>𝑥</m:t>
                    </m:r>
                    <m:r>
                      <a:rPr lang="en-GB" sz="1800" b="0" i="1" smtClean="0">
                        <a:latin typeface="Cambria Math" panose="02040503050406030204" pitchFamily="18" charset="0"/>
                        <a:ea typeface="Cambria Math" panose="02040503050406030204" pitchFamily="18" charset="0"/>
                      </a:rPr>
                      <m:t>=6~</m:t>
                    </m:r>
                    <m:r>
                      <a:rPr lang="en-GB" sz="1800" b="0" i="1" smtClean="0">
                        <a:latin typeface="Cambria Math" panose="02040503050406030204" pitchFamily="18" charset="0"/>
                        <a:ea typeface="Cambria Math" panose="02040503050406030204" pitchFamily="18" charset="0"/>
                      </a:rPr>
                      <m:t>𝐵𝑒</m:t>
                    </m:r>
                    <m:r>
                      <a:rPr lang="en-GB" sz="1800" b="0" i="1" smtClean="0">
                        <a:latin typeface="Cambria Math" panose="02040503050406030204" pitchFamily="18" charset="0"/>
                        <a:ea typeface="Cambria Math" panose="02040503050406030204" pitchFamily="18" charset="0"/>
                      </a:rPr>
                      <m:t>(28.6,6.5)</m:t>
                    </m:r>
                  </m:oMath>
                </a14:m>
                <a:r>
                  <a:rPr lang="en-GB" sz="1800" dirty="0" smtClean="0"/>
                  <a:t> is the posterior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515" t="-1667"/>
                </a:stretch>
              </a:blipFill>
            </p:spPr>
            <p:txBody>
              <a:bodyPr/>
              <a:lstStyle/>
              <a:p>
                <a:r>
                  <a:rPr lang="en-GB">
                    <a:noFill/>
                  </a:rPr>
                  <a:t> </a:t>
                </a:r>
              </a:p>
            </p:txBody>
          </p:sp>
        </mc:Fallback>
      </mc:AlternateContent>
    </p:spTree>
    <p:extLst>
      <p:ext uri="{BB962C8B-B14F-4D97-AF65-F5344CB8AC3E}">
        <p14:creationId xmlns:p14="http://schemas.microsoft.com/office/powerpoint/2010/main" val="42864027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Compare Prior and Posterior means</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GB" dirty="0" smtClean="0"/>
                  <a:t>Now, Prior : Be(22.6,3.4)</a:t>
                </a:r>
              </a:p>
              <a:p>
                <a:r>
                  <a:rPr lang="en-GB" dirty="0" smtClean="0"/>
                  <a:t>Posterior   : Be(28.6,6.5)</a:t>
                </a:r>
              </a:p>
              <a:p>
                <a:endParaRPr lang="en-GB" dirty="0"/>
              </a:p>
              <a:p>
                <a:r>
                  <a:rPr lang="en-GB" dirty="0" smtClean="0"/>
                  <a:t>Mean of a Beta(</a:t>
                </a:r>
                <a:r>
                  <a:rPr lang="en-GB" dirty="0" err="1" smtClean="0"/>
                  <a:t>a,b</a:t>
                </a:r>
                <a:r>
                  <a:rPr lang="en-GB" dirty="0" smtClean="0"/>
                  <a:t>) distribution : </a:t>
                </a:r>
                <a14:m>
                  <m:oMath xmlns:m="http://schemas.openxmlformats.org/officeDocument/2006/math">
                    <m:f>
                      <m:fPr>
                        <m:ctrlPr>
                          <a:rPr lang="en-GB" i="1" smtClean="0">
                            <a:latin typeface="Cambria Math"/>
                          </a:rPr>
                        </m:ctrlPr>
                      </m:fPr>
                      <m:num>
                        <m:r>
                          <a:rPr lang="en-GB" b="0" i="1" smtClean="0">
                            <a:latin typeface="Cambria Math" panose="02040503050406030204" pitchFamily="18" charset="0"/>
                          </a:rPr>
                          <m:t>𝑎</m:t>
                        </m:r>
                      </m:num>
                      <m:den>
                        <m:r>
                          <a:rPr lang="en-GB" b="0" i="1" smtClean="0">
                            <a:latin typeface="Cambria Math" panose="02040503050406030204" pitchFamily="18" charset="0"/>
                          </a:rPr>
                          <m:t>𝑎</m:t>
                        </m:r>
                        <m:r>
                          <a:rPr lang="en-GB" b="0" i="1" smtClean="0">
                            <a:latin typeface="Cambria Math" panose="02040503050406030204" pitchFamily="18" charset="0"/>
                          </a:rPr>
                          <m:t>+</m:t>
                        </m:r>
                        <m:r>
                          <a:rPr lang="en-GB" b="0" i="1" smtClean="0">
                            <a:latin typeface="Cambria Math" panose="02040503050406030204" pitchFamily="18" charset="0"/>
                          </a:rPr>
                          <m:t>𝑏</m:t>
                        </m:r>
                      </m:den>
                    </m:f>
                  </m:oMath>
                </a14:m>
                <a:endParaRPr lang="en-GB" dirty="0" smtClean="0"/>
              </a:p>
              <a:p>
                <a:r>
                  <a:rPr lang="en-GB" dirty="0" smtClean="0"/>
                  <a:t>Thus, Prior mean : </a:t>
                </a:r>
                <a14:m>
                  <m:oMath xmlns:m="http://schemas.openxmlformats.org/officeDocument/2006/math">
                    <m:f>
                      <m:fPr>
                        <m:ctrlPr>
                          <a:rPr lang="en-GB" i="1" smtClean="0">
                            <a:latin typeface="Cambria Math"/>
                          </a:rPr>
                        </m:ctrlPr>
                      </m:fPr>
                      <m:num>
                        <m:r>
                          <a:rPr lang="en-GB" b="0" i="1" smtClean="0">
                            <a:latin typeface="Cambria Math" panose="02040503050406030204" pitchFamily="18" charset="0"/>
                          </a:rPr>
                          <m:t>22.6</m:t>
                        </m:r>
                      </m:num>
                      <m:den>
                        <m:r>
                          <a:rPr lang="en-GB" b="0" i="1" smtClean="0">
                            <a:latin typeface="Cambria Math" panose="02040503050406030204" pitchFamily="18" charset="0"/>
                          </a:rPr>
                          <m:t>22.6+3.4</m:t>
                        </m:r>
                      </m:den>
                    </m:f>
                    <m:r>
                      <a:rPr lang="en-GB" b="0" i="1" smtClean="0">
                        <a:latin typeface="Cambria Math" panose="02040503050406030204" pitchFamily="18" charset="0"/>
                      </a:rPr>
                      <m:t>= </m:t>
                    </m:r>
                  </m:oMath>
                </a14:m>
                <a:r>
                  <a:rPr lang="en-GB" dirty="0" smtClean="0"/>
                  <a:t>0.86923</a:t>
                </a:r>
              </a:p>
              <a:p>
                <a:endParaRPr lang="en-GB" dirty="0"/>
              </a:p>
              <a:p>
                <a:r>
                  <a:rPr lang="en-GB" dirty="0" smtClean="0"/>
                  <a:t>And Posterior mean: </a:t>
                </a:r>
                <a14:m>
                  <m:oMath xmlns:m="http://schemas.openxmlformats.org/officeDocument/2006/math">
                    <m:f>
                      <m:fPr>
                        <m:ctrlPr>
                          <a:rPr lang="en-GB" i="1" smtClean="0">
                            <a:latin typeface="Cambria Math"/>
                          </a:rPr>
                        </m:ctrlPr>
                      </m:fPr>
                      <m:num>
                        <m:r>
                          <a:rPr lang="en-GB" b="0" i="1" smtClean="0">
                            <a:latin typeface="Cambria Math" panose="02040503050406030204" pitchFamily="18" charset="0"/>
                          </a:rPr>
                          <m:t>28.6</m:t>
                        </m:r>
                      </m:num>
                      <m:den>
                        <m:r>
                          <a:rPr lang="en-GB" b="0" i="1" smtClean="0">
                            <a:latin typeface="Cambria Math" panose="02040503050406030204" pitchFamily="18" charset="0"/>
                          </a:rPr>
                          <m:t>28.6+6.5</m:t>
                        </m:r>
                      </m:den>
                    </m:f>
                    <m:r>
                      <a:rPr lang="en-GB" b="0" i="1" smtClean="0">
                        <a:latin typeface="Cambria Math" panose="02040503050406030204" pitchFamily="18" charset="0"/>
                      </a:rPr>
                      <m:t>=0.81481</m:t>
                    </m:r>
                  </m:oMath>
                </a14:m>
                <a:endParaRPr lang="en-GB" b="0" dirty="0" smtClean="0"/>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606" t="-1667"/>
                </a:stretch>
              </a:blipFill>
            </p:spPr>
            <p:txBody>
              <a:bodyPr/>
              <a:lstStyle/>
              <a:p>
                <a:r>
                  <a:rPr lang="en-GB">
                    <a:noFill/>
                  </a:rPr>
                  <a:t> </a:t>
                </a:r>
              </a:p>
            </p:txBody>
          </p:sp>
        </mc:Fallback>
      </mc:AlternateContent>
    </p:spTree>
    <p:extLst>
      <p:ext uri="{BB962C8B-B14F-4D97-AF65-F5344CB8AC3E}">
        <p14:creationId xmlns:p14="http://schemas.microsoft.com/office/powerpoint/2010/main" val="3323216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55</TotalTime>
  <Words>434</Words>
  <Application>Microsoft Office PowerPoint</Application>
  <PresentationFormat>Custom</PresentationFormat>
  <Paragraphs>33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Retrospect</vt:lpstr>
      <vt:lpstr>Question 24</vt:lpstr>
      <vt:lpstr>24.P Let θ be the chance that a major earthquake will occur after a “degassing burst” has taken place (see previous question). Six of the last ten degassing bursts at locations along the edge of the Eurasian plate were followed by major earthquakes. Update the beliefs of the seismologist from the previous question with this information to form the posterior for θ, and compare prior and posterior means.</vt:lpstr>
      <vt:lpstr>PowerPoint Presentation</vt:lpstr>
      <vt:lpstr>Finding Posterior Distribution</vt:lpstr>
      <vt:lpstr>Finding Posterior Distribution</vt:lpstr>
      <vt:lpstr>Compare Prior and Posterior means</vt:lpstr>
    </vt:vector>
  </TitlesOfParts>
  <Company>Newcastle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24.P Let θ be the chance that a major earthquake will occur after a “degassing burst” has taken place (see previous question). Six of the last ten degassing bursts at locations along the edge of the Eurasian plate were followed by major earthquakes. Update the beliefs of the seismologist from the previous question with this information to form the posterior for θ, and compare prior and posterior means.</dc:title>
  <dc:creator>Victoria Kent (UG)</dc:creator>
  <cp:lastModifiedBy>nlf8</cp:lastModifiedBy>
  <cp:revision>8</cp:revision>
  <dcterms:created xsi:type="dcterms:W3CDTF">2015-05-12T10:13:29Z</dcterms:created>
  <dcterms:modified xsi:type="dcterms:W3CDTF">2015-05-14T09:31:28Z</dcterms:modified>
</cp:coreProperties>
</file>