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6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8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1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285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43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3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66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98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5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8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4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30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6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825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MAS2317 Presentation Question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Ryan Sheridan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7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Suppose that 1% of the population have a disease </a:t>
            </a:r>
            <a:r>
              <a:rPr lang="en-GB" i="1" dirty="0"/>
              <a:t>D</a:t>
            </a:r>
            <a:r>
              <a:rPr lang="en-GB" dirty="0"/>
              <a:t>. A diagnostic test </a:t>
            </a:r>
            <a:r>
              <a:rPr lang="en-GB" i="1" dirty="0"/>
              <a:t>S</a:t>
            </a:r>
            <a:r>
              <a:rPr lang="en-GB" dirty="0"/>
              <a:t>, designed to detect the disease, has the following accuracy: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/>
              <a:t>Pr</a:t>
            </a:r>
            <a:r>
              <a:rPr lang="en-GB" dirty="0"/>
              <a:t>(</a:t>
            </a:r>
            <a:r>
              <a:rPr lang="en-GB" i="1" dirty="0"/>
              <a:t>S</a:t>
            </a:r>
            <a:r>
              <a:rPr lang="en-GB" dirty="0"/>
              <a:t> </a:t>
            </a:r>
            <a:r>
              <a:rPr lang="en-GB" dirty="0" err="1"/>
              <a:t>positive|</a:t>
            </a:r>
            <a:r>
              <a:rPr lang="en-GB" i="1" dirty="0" err="1"/>
              <a:t>D</a:t>
            </a:r>
            <a:r>
              <a:rPr lang="en-GB" dirty="0"/>
              <a:t>) = 0.95	and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/>
              <a:t>Pr</a:t>
            </a:r>
            <a:r>
              <a:rPr lang="en-GB" dirty="0"/>
              <a:t> (</a:t>
            </a:r>
            <a:r>
              <a:rPr lang="en-GB" i="1" dirty="0"/>
              <a:t>S</a:t>
            </a:r>
            <a:r>
              <a:rPr lang="en-GB" dirty="0"/>
              <a:t> </a:t>
            </a:r>
            <a:r>
              <a:rPr lang="en-GB" dirty="0" err="1"/>
              <a:t>positive|</a:t>
            </a:r>
            <a:r>
              <a:rPr lang="en-GB" i="1" dirty="0" err="1"/>
              <a:t>D</a:t>
            </a:r>
            <a:r>
              <a:rPr lang="en-GB" i="1" baseline="30000" dirty="0" err="1"/>
              <a:t>c</a:t>
            </a:r>
            <a:r>
              <a:rPr lang="en-GB" dirty="0"/>
              <a:t>) = 0.05.</a:t>
            </a:r>
          </a:p>
          <a:p>
            <a:pPr marL="0" indent="0">
              <a:buNone/>
            </a:pPr>
            <a:r>
              <a:rPr lang="en-GB" dirty="0"/>
              <a:t>If 100 people were tested at random, how many would we expect to test positive and of those that do, about how many would we expect to have the disease?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79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sz="4400" b="1" dirty="0">
                <a:solidFill>
                  <a:schemeClr val="tx1"/>
                </a:solidFill>
              </a:rPr>
              <a:t>How many would we expect to be positive?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Using the Law of Total Probability,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𝐹</m:t>
                            </m:r>
                          </m:e>
                        </m:d>
                      </m:e>
                    </m:func>
                    <m:r>
                      <a:rPr lang="en-GB" i="1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i="1">
                            <a:latin typeface="Cambria Math"/>
                          </a:rPr>
                          <m:t>𝑖</m:t>
                        </m:r>
                        <m:r>
                          <a:rPr lang="en-GB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GB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  <m:r>
                          <a:rPr lang="en-GB" i="1">
                            <a:latin typeface="Cambria Math"/>
                          </a:rPr>
                          <m:t>⁡(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GB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GB" dirty="0"/>
                  <a:t>, we get;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i="1" dirty="0">
                    <a:latin typeface="Cambria Math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+</m:t>
                            </m:r>
                            <m:r>
                              <a:rPr lang="en-GB" i="1">
                                <a:latin typeface="Cambria Math"/>
                              </a:rPr>
                              <m:t>𝑣𝑒</m:t>
                            </m:r>
                          </m:e>
                        </m:d>
                      </m:e>
                    </m:func>
                    <m:r>
                      <a:rPr lang="en-GB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+</m:t>
                            </m:r>
                            <m:r>
                              <a:rPr lang="en-GB" i="1">
                                <a:latin typeface="Cambria Math"/>
                              </a:rPr>
                              <m:t>𝑣𝑒</m:t>
                            </m:r>
                          </m:e>
                          <m:e>
                            <m:r>
                              <a:rPr lang="en-GB" i="1">
                                <a:latin typeface="Cambria Math"/>
                              </a:rPr>
                              <m:t>𝐷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𝐷</m:t>
                            </m:r>
                          </m:e>
                        </m:d>
                      </m:e>
                    </m:func>
                    <m:r>
                      <a:rPr lang="en-GB" i="1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GB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/>
                              </a:rPr>
                              <m:t>+</m:t>
                            </m:r>
                            <m:r>
                              <a:rPr lang="en-GB" i="1">
                                <a:latin typeface="Cambria Math"/>
                              </a:rPr>
                              <m:t>𝑣𝑒</m:t>
                            </m:r>
                          </m:e>
                          <m:e>
                            <m:sSup>
                              <m:sSup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/>
                                  </a:rPr>
                                  <m:t>𝑐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m:rPr>
                        <m:sty m:val="p"/>
                      </m:rPr>
                      <a:rPr lang="en-GB">
                        <a:latin typeface="Cambria Math"/>
                      </a:rPr>
                      <m:t>Pr</m:t>
                    </m:r>
                    <m:r>
                      <a:rPr lang="en-GB" i="1">
                        <a:latin typeface="Cambria Math"/>
                      </a:rPr>
                      <m:t>⁡(</m:t>
                    </m:r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𝐷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𝑐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		 </a:t>
                </a:r>
                <a14:m>
                  <m:oMath xmlns:m="http://schemas.openxmlformats.org/officeDocument/2006/math">
                    <m:r>
                      <a:rPr lang="en-GB">
                        <a:latin typeface="Cambria Math"/>
                      </a:rPr>
                      <m:t>=</m:t>
                    </m:r>
                    <m:r>
                      <a:rPr lang="en-GB" i="1">
                        <a:latin typeface="Cambria Math"/>
                      </a:rPr>
                      <m:t>0.95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×0.01+0.05×0.99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		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=0.059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So out of 100 random people being tested we would expect about 6 people test positive regardless of if they have the disease or not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9" t="-11628" b="-17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3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sz="3600" b="1" dirty="0"/>
              <a:t>Now to find how many of those 6 people we expect to </a:t>
            </a:r>
            <a:r>
              <a:rPr lang="en-GB" sz="3600" b="1" dirty="0" smtClean="0"/>
              <a:t>actually </a:t>
            </a:r>
            <a:r>
              <a:rPr lang="en-GB" sz="3600" b="1" dirty="0"/>
              <a:t>have the disease</a:t>
            </a:r>
            <a:r>
              <a:rPr lang="en-GB" sz="3600" b="1" dirty="0" smtClean="0"/>
              <a:t>.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GB" dirty="0"/>
                  <a:t>Using Bayes’  theorem we get,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𝐷</m:t>
                              </m:r>
                            </m:e>
                            <m:e>
                              <m:r>
                                <a:rPr lang="en-GB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𝑣𝑒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i="1">
                                      <a:latin typeface="Cambria Math"/>
                                    </a:rPr>
                                    <m:t>𝑣𝑒</m:t>
                                  </m:r>
                                </m:e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Pr</m:t>
                          </m:r>
                          <m:r>
                            <a:rPr lang="en-GB" i="1">
                              <a:latin typeface="Cambria Math"/>
                            </a:rPr>
                            <m:t>⁡(</m:t>
                          </m:r>
                          <m:r>
                            <a:rPr lang="en-GB" i="1">
                              <a:latin typeface="Cambria Math"/>
                            </a:rPr>
                            <m:t>𝐷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i="1">
                                      <a:latin typeface="Cambria Math"/>
                                    </a:rPr>
                                    <m:t>𝑣𝑒</m:t>
                                  </m:r>
                                </m:e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</m:d>
                            </m:e>
                          </m:func>
                          <m:r>
                            <a:rPr lang="en-GB" i="1">
                              <a:latin typeface="Cambria Math"/>
                            </a:rPr>
                            <m:t>+</m:t>
                          </m:r>
                          <m:r>
                            <a:rPr lang="en-GB" i="1">
                              <a:latin typeface="Cambria Math"/>
                            </a:rPr>
                            <m:t>𝑃𝑟</m:t>
                          </m:r>
                          <m:d>
                            <m:d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𝑣𝑒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𝑐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</a:rPr>
                            <m:t>Pr</m:t>
                          </m:r>
                          <m:r>
                            <a:rPr lang="en-GB" i="1">
                              <a:latin typeface="Cambria Math"/>
                            </a:rPr>
                            <m:t>⁡(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𝑐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0.95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×0.01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0.95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×0.01+0.05×0.99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=0.161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So we now have the probability of getting a positive test and the probability of having the disease given a </a:t>
                </a:r>
                <a:r>
                  <a:rPr lang="en-GB" dirty="0" smtClean="0"/>
                  <a:t>positive test, </a:t>
                </a:r>
                <a:r>
                  <a:rPr lang="en-GB" dirty="0"/>
                  <a:t>now to find the number of </a:t>
                </a:r>
                <a:r>
                  <a:rPr lang="en-GB" dirty="0" smtClean="0"/>
                  <a:t>people </a:t>
                </a:r>
                <a:r>
                  <a:rPr lang="en-GB" dirty="0"/>
                  <a:t>to actually have the disease: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0.059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i="1">
                          <a:latin typeface="Cambria Math"/>
                        </a:rPr>
                        <m:t>0.161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×100%=0.9499%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So we would expect only one person to actually have the disease given the test was positive for them</a:t>
                </a:r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6" t="-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46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215</Words>
  <Application>Microsoft Office PowerPoint</Application>
  <PresentationFormat>Custom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MAS2317 Presentation Question 1</vt:lpstr>
      <vt:lpstr>Question</vt:lpstr>
      <vt:lpstr>How many would we expect to be positive?</vt:lpstr>
      <vt:lpstr>Now to find how many of those 6 people we expect to actually have the disease.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MAS2317 Presentation Question 1</dc:title>
  <dc:creator>Ryan Sheridan (UG)</dc:creator>
  <cp:lastModifiedBy>nlf8</cp:lastModifiedBy>
  <cp:revision>6</cp:revision>
  <dcterms:created xsi:type="dcterms:W3CDTF">2015-05-05T14:20:03Z</dcterms:created>
  <dcterms:modified xsi:type="dcterms:W3CDTF">2015-05-14T09:33:39Z</dcterms:modified>
</cp:coreProperties>
</file>