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81800" cy="985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44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44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3F385-BF38-4344-A176-040DBC284F74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38780" cy="494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360730"/>
            <a:ext cx="2938780" cy="494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B28CB-F871-45ED-849F-0402AF5E0E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3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86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84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44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63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0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54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4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97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1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76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35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35686-9070-4577-B275-FBA06F28FB1E}" type="datetimeFigureOut">
              <a:rPr lang="en-GB" smtClean="0"/>
              <a:t>14/05/2015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C15A-34CE-425A-BAE4-18494F6072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4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MAS2317- Introduction to Bayesian Statistics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Ryan Doran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66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 15)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Richard plays “flip to win” with a student </a:t>
            </a:r>
          </a:p>
          <a:p>
            <a:r>
              <a:rPr lang="en-GB" dirty="0" smtClean="0"/>
              <a:t>They flip a coin</a:t>
            </a:r>
          </a:p>
          <a:p>
            <a:r>
              <a:rPr lang="en-GB" dirty="0" smtClean="0"/>
              <a:t>If the coin lands heads up, the student gets £5</a:t>
            </a:r>
          </a:p>
          <a:p>
            <a:r>
              <a:rPr lang="en-GB" dirty="0" smtClean="0"/>
              <a:t>If the coin lands tails, the student must buy Richard a pint</a:t>
            </a:r>
          </a:p>
          <a:p>
            <a:r>
              <a:rPr lang="en-GB" dirty="0" smtClean="0"/>
              <a:t>Five students play this game with Richard and only one head is observed.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805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76300" y="657225"/>
                <a:ext cx="10515600" cy="108267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Let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GB" dirty="0" smtClean="0"/>
                  <a:t> be the number of heads observed; then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𝐵𝑖𝑛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(5, 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 smtClean="0"/>
                  <a:t> </a:t>
                </a:r>
              </a:p>
              <a:p>
                <a:pPr marL="514350" indent="-514350">
                  <a:buAutoNum type="alphaLcParenR"/>
                </a:pPr>
                <a:r>
                  <a:rPr lang="en-GB" dirty="0" smtClean="0"/>
                  <a:t>Find the likelihood function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=1|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6300" y="657225"/>
                <a:ext cx="10515600" cy="1082676"/>
              </a:xfrm>
              <a:blipFill rotWithShape="0">
                <a:blip r:embed="rId2"/>
                <a:stretch>
                  <a:fillRect l="-1217" t="-9605" b="-79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63600" y="1866900"/>
                <a:ext cx="10617200" cy="36483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The outcomes are an observation on the random variable</a:t>
                </a:r>
              </a:p>
              <a:p>
                <a:endParaRPr lang="en-GB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𝐵𝑖𝑛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(5, 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8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n-GB" sz="28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So,</a:t>
                </a:r>
              </a:p>
              <a:p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8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8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800" b="0" i="1" smtClean="0">
                                    <a:solidFill>
                                      <a:schemeClr val="accent1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p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dirty="0" smtClean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endParaRPr lang="en-GB" dirty="0" smtClean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                 =5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p>
                        <m:sSup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600" y="1866900"/>
                <a:ext cx="10617200" cy="3648306"/>
              </a:xfrm>
              <a:prstGeom prst="rect">
                <a:avLst/>
              </a:prstGeom>
              <a:blipFill rotWithShape="0">
                <a:blip r:embed="rId3"/>
                <a:stretch>
                  <a:fillRect l="-1206" t="-16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62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87400" y="593725"/>
                <a:ext cx="10515600" cy="203517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GB" dirty="0" smtClean="0"/>
                  <a:t>The students are suspicious of Richard’s coin.</a:t>
                </a:r>
              </a:p>
              <a:p>
                <a:r>
                  <a:rPr lang="en-GB" dirty="0" smtClean="0"/>
                  <a:t>Daniel specifies a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𝐵𝑒𝑡𝑎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6,46</m:t>
                        </m:r>
                      </m:e>
                    </m:d>
                  </m:oMath>
                </a14:m>
                <a:r>
                  <a:rPr lang="en-GB" dirty="0" smtClean="0"/>
                  <a:t> distribution as a prior for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b) Why might this be a sensible prior distribution in light of these suspicions? 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7400" y="593725"/>
                <a:ext cx="10515600" cy="2035175"/>
              </a:xfrm>
              <a:blipFill rotWithShape="0">
                <a:blip r:embed="rId2"/>
                <a:stretch>
                  <a:fillRect l="-1043" t="-4491" r="-1333" b="-11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87400" y="2857500"/>
                <a:ext cx="10515600" cy="32579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is a probability, and so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GB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GB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endParaRPr lang="en-GB" sz="28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n-GB" sz="28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n-GB" sz="28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Recall that: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  <m:e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28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p>
                        <m:sSupPr>
                          <m:ctrlPr>
                            <a:rPr lang="en-GB" sz="28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sz="28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2800" b="0" dirty="0" smtClean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n-GB" sz="28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Which is maximised when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GB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" y="2857500"/>
                <a:ext cx="10515600" cy="3257943"/>
              </a:xfrm>
              <a:prstGeom prst="rect">
                <a:avLst/>
              </a:prstGeom>
              <a:blipFill rotWithShape="0">
                <a:blip r:embed="rId3"/>
                <a:stretch>
                  <a:fillRect l="-1159" t="-18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65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440" y="869107"/>
            <a:ext cx="6690119" cy="59888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74700" y="441325"/>
                <a:ext cx="10515600" cy="15398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We can work out the expectation of the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𝐵𝑒𝑡𝑎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6,46</m:t>
                        </m:r>
                      </m:e>
                    </m:d>
                  </m:oMath>
                </a14:m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distribution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6+46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23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0.130434…….. </m:t>
                      </m:r>
                    </m:oMath>
                  </m:oMathPara>
                </a14:m>
                <a:endParaRPr lang="en-GB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4700" y="441325"/>
                <a:ext cx="10515600" cy="1539875"/>
              </a:xfrm>
              <a:blipFill rotWithShape="0">
                <a:blip r:embed="rId3"/>
                <a:stretch>
                  <a:fillRect l="-1159" t="-63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46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739775"/>
              </a:xfrm>
            </p:spPr>
            <p:txBody>
              <a:bodyPr>
                <a:normAutofit/>
              </a:bodyPr>
              <a:lstStyle/>
              <a:p>
                <a:r>
                  <a:rPr lang="en-GB" sz="2800" dirty="0" smtClean="0"/>
                  <a:t>c) Obtain the posterior distribution for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GB" sz="2800" dirty="0" smtClean="0"/>
                  <a:t>,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sz="2800" b="0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| 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e>
                    </m:d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739775"/>
              </a:xfrm>
              <a:blipFill rotWithShape="0">
                <a:blip r:embed="rId2"/>
                <a:stretch>
                  <a:fillRect l="-1217" b="-66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04900"/>
                <a:ext cx="10515600" cy="50720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 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sSub>
                        <m:sSub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en-GB" sz="14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In this case: 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𝐵𝑒𝑡𝑎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(6,46)</m:t>
                    </m:r>
                  </m:oMath>
                </a14:m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e>
                      <m:e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  <m:r>
                      <a:rPr lang="en-GB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GB" b="0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</m:d>
                      </m:e>
                      <m:sup>
                        <m:r>
                          <a:rPr lang="en-GB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</a:p>
              <a:p>
                <a:pPr marL="0" indent="0">
                  <a:buNone/>
                </a:pPr>
                <a:endParaRPr lang="en-GB" sz="14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So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45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6,46</m:t>
                              </m:r>
                            </m:e>
                          </m:d>
                        </m:den>
                      </m:f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∙5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en-GB" sz="1000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(6,46)</m:t>
                          </m:r>
                        </m:den>
                      </m:f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sup>
                      </m:sSup>
                    </m:oMath>
                  </m:oMathPara>
                </a14:m>
                <a:endParaRPr lang="en-GB" b="0" dirty="0" smtClean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a:rPr lang="en-GB" b="0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7−1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50−1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dirty="0" smtClean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04900"/>
                <a:ext cx="10515600" cy="5072063"/>
              </a:xfrm>
              <a:blipFill rotWithShape="0">
                <a:blip r:embed="rId3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029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23900" y="568324"/>
                <a:ext cx="10515600" cy="537527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α</m:t>
                      </m:r>
                      <m:r>
                        <a:rPr lang="en-GB" b="0" i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7−1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50−1</m:t>
                          </m:r>
                        </m:sup>
                      </m:sSup>
                    </m:oMath>
                  </m:oMathPara>
                </a14:m>
                <a:endParaRPr lang="en-GB" b="0" dirty="0" smtClean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GB" sz="1400" dirty="0" smtClean="0"/>
              </a:p>
              <a:p>
                <a:pPr marL="0" indent="0">
                  <a:buNone/>
                </a:pPr>
                <a:r>
                  <a:rPr lang="en-GB" smtClean="0">
                    <a:solidFill>
                      <a:schemeClr val="accent1">
                        <a:lumMod val="50000"/>
                      </a:schemeClr>
                    </a:solidFill>
                  </a:rPr>
                  <a:t>So our </a:t>
                </a:r>
                <a:r>
                  <a:rPr lang="en-GB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posterior is</a:t>
                </a:r>
              </a:p>
              <a:p>
                <a:pPr marL="0" indent="0">
                  <a:buNone/>
                </a:pPr>
                <a:endParaRPr lang="en-GB" sz="1600" i="1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|(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=1) ~ 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𝐵𝑒</m:t>
                      </m:r>
                      <m:r>
                        <a:rPr lang="en-GB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(7, 50)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We can check: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50+7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=0.1228……</m:t>
                      </m:r>
                    </m:oMath>
                  </m:oMathPara>
                </a14:m>
                <a:endParaRPr lang="en-GB" b="0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Richard cheating?!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3900" y="568324"/>
                <a:ext cx="10515600" cy="5375276"/>
              </a:xfrm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067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446</Words>
  <Application>Microsoft Office PowerPoint</Application>
  <PresentationFormat>Custom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MAS2317- Introduction to Bayesian Statistics</vt:lpstr>
      <vt:lpstr>Question 15)</vt:lpstr>
      <vt:lpstr>PowerPoint Presentation</vt:lpstr>
      <vt:lpstr>PowerPoint Presentation</vt:lpstr>
      <vt:lpstr>PowerPoint Presentation</vt:lpstr>
      <vt:lpstr>c) Obtain the posterior distribution for θ, π(θ| x=1)</vt:lpstr>
      <vt:lpstr>PowerPoint Presentation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MAS2317- Introduction to Bayesian Statistics</dc:title>
  <dc:creator>Ryan Doran (UG)</dc:creator>
  <cp:lastModifiedBy>nlf8</cp:lastModifiedBy>
  <cp:revision>11</cp:revision>
  <cp:lastPrinted>2015-04-14T12:51:37Z</cp:lastPrinted>
  <dcterms:created xsi:type="dcterms:W3CDTF">2015-04-13T14:16:09Z</dcterms:created>
  <dcterms:modified xsi:type="dcterms:W3CDTF">2015-05-14T09:32:25Z</dcterms:modified>
</cp:coreProperties>
</file>