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4" r:id="rId7"/>
    <p:sldId id="265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2CF1"/>
    <a:srgbClr val="1EFF1E"/>
    <a:srgbClr val="00FF00"/>
    <a:srgbClr val="CD8AF7"/>
    <a:srgbClr val="F2E0FD"/>
    <a:srgbClr val="007DFF"/>
    <a:srgbClr val="00FFFF"/>
    <a:srgbClr val="08F897"/>
    <a:srgbClr val="EF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9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32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02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99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24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9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85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89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7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00B0F0"/>
            </a:gs>
            <a:gs pos="95000">
              <a:srgbClr val="00B0F0"/>
            </a:gs>
            <a:gs pos="97000">
              <a:srgbClr val="0070C0"/>
            </a:gs>
            <a:gs pos="91000">
              <a:schemeClr val="bg1"/>
            </a:gs>
            <a:gs pos="100000">
              <a:srgbClr val="002060">
                <a:lumMod val="50000"/>
              </a:srgbClr>
            </a:gs>
            <a:gs pos="0">
              <a:srgbClr val="002060">
                <a:lumMod val="50000"/>
              </a:srgbClr>
            </a:gs>
            <a:gs pos="3000">
              <a:srgbClr val="0070C0"/>
            </a:gs>
            <a:gs pos="9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2EB8F-1744-4938-8DB9-72EEFDEC14DF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F28AF-2462-4622-A256-91CD7ABF9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8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122363"/>
            <a:ext cx="12192000" cy="2387600"/>
          </a:xfrm>
        </p:spPr>
        <p:txBody>
          <a:bodyPr/>
          <a:lstStyle/>
          <a:p>
            <a:r>
              <a:rPr lang="en-GB" dirty="0" smtClean="0"/>
              <a:t>MAS2317</a:t>
            </a:r>
            <a:br>
              <a:rPr lang="en-GB" dirty="0" smtClean="0"/>
            </a:br>
            <a:r>
              <a:rPr lang="en-GB" dirty="0" smtClean="0"/>
              <a:t>Question 3 (12 in notes)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733800"/>
            <a:ext cx="12191999" cy="1524000"/>
          </a:xfrm>
        </p:spPr>
        <p:txBody>
          <a:bodyPr/>
          <a:lstStyle/>
          <a:p>
            <a:r>
              <a:rPr lang="en-GB" dirty="0" smtClean="0"/>
              <a:t>By Robert Gilbert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26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30260106"/>
                  </p:ext>
                </p:extLst>
              </p:nvPr>
            </p:nvGraphicFramePr>
            <p:xfrm>
              <a:off x="1135941" y="513567"/>
              <a:ext cx="8127999" cy="2088000"/>
            </p:xfrm>
            <a:graphic>
              <a:graphicData uri="http://schemas.openxmlformats.org/drawingml/2006/table">
                <a:tbl>
                  <a:tblPr firstRow="1" firstCol="1">
                    <a:tableStyleId>{69CF1AB2-1976-4502-BF36-3FF5EA218861}</a:tableStyleId>
                  </a:tblPr>
                  <a:tblGrid>
                    <a:gridCol w="2709333"/>
                    <a:gridCol w="2709333"/>
                    <a:gridCol w="2709333"/>
                  </a:tblGrid>
                  <a:tr h="522000"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Prior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~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dirty="0" smtClean="0"/>
                            <a:t>Ga(6,100)</a:t>
                          </a:r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Posterior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~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dirty="0" smtClean="0"/>
                            <a:t>Ga(6,174)</a:t>
                          </a:r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Mode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α</m:t>
                                  </m:r>
                                  <m:r>
                                    <a:rPr lang="en-GB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l-GR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β</m:t>
                                  </m:r>
                                </m:den>
                              </m:f>
                            </m:oMath>
                          </a14:m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0.05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0.0287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Mean =</a:t>
                          </a:r>
                          <a:r>
                            <a:rPr lang="en-GB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α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l-GR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β</m:t>
                                  </m:r>
                                </m:den>
                              </m:f>
                            </m:oMath>
                          </a14:m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0.06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0.0345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Variance =</a:t>
                          </a:r>
                          <a:r>
                            <a:rPr lang="en-GB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α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β</m:t>
                                      </m:r>
                                    </m:e>
                                    <m:sup>
                                      <m:r>
                                        <a:rPr lang="en-GB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lang="en-GB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0.0006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0.000198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30260106"/>
                  </p:ext>
                </p:extLst>
              </p:nvPr>
            </p:nvGraphicFramePr>
            <p:xfrm>
              <a:off x="1135941" y="513567"/>
              <a:ext cx="8127999" cy="2088000"/>
            </p:xfrm>
            <a:graphic>
              <a:graphicData uri="http://schemas.openxmlformats.org/drawingml/2006/table">
                <a:tbl>
                  <a:tblPr firstRow="1" firstCol="1">
                    <a:tableStyleId>{69CF1AB2-1976-4502-BF36-3FF5EA218861}</a:tableStyleId>
                  </a:tblPr>
                  <a:tblGrid>
                    <a:gridCol w="2709333"/>
                    <a:gridCol w="2709333"/>
                    <a:gridCol w="2709333"/>
                  </a:tblGrid>
                  <a:tr h="522000">
                    <a:tc>
                      <a:txBody>
                        <a:bodyPr/>
                        <a:lstStyle/>
                        <a:p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Prior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~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dirty="0" smtClean="0"/>
                            <a:t>Ga(6,100)</a:t>
                          </a:r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Posterior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baseline="0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~</a:t>
                          </a:r>
                          <a:r>
                            <a:rPr lang="en-GB" baseline="0" dirty="0" smtClean="0"/>
                            <a:t> </a:t>
                          </a:r>
                          <a:r>
                            <a:rPr lang="en-GB" dirty="0" smtClean="0"/>
                            <a:t>Ga(6,174)</a:t>
                          </a:r>
                          <a:endParaRPr lang="en-GB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674" t="-108140" r="-200899" b="-2046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0.05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0.0287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674" t="-210588" r="-200899" b="-10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0.06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0.0345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52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l="-674" t="-306977" r="-200899" b="-58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0.0006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 smtClean="0"/>
                            <a:t>0.000198</a:t>
                          </a:r>
                          <a:endParaRPr lang="en-GB" dirty="0"/>
                        </a:p>
                      </a:txBody>
                      <a:tcPr>
                        <a:lnL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Content Placeholder 2"/>
          <p:cNvSpPr txBox="1">
            <a:spLocks/>
          </p:cNvSpPr>
          <p:nvPr/>
        </p:nvSpPr>
        <p:spPr>
          <a:xfrm>
            <a:off x="1012372" y="469900"/>
            <a:ext cx="10172700" cy="63881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r>
              <a:rPr lang="en-GB" dirty="0"/>
              <a:t>As we can see above the mode has moved down from 0.05 to 0.0287 and the mean has moved down from 0.06 to </a:t>
            </a:r>
            <a:r>
              <a:rPr lang="en-GB"/>
              <a:t>0.0345</a:t>
            </a:r>
            <a:r>
              <a:rPr lang="en-GB" smtClean="0"/>
              <a:t>.</a:t>
            </a:r>
            <a:endParaRPr lang="en-GB" dirty="0"/>
          </a:p>
          <a:p>
            <a:pPr marL="0" indent="0">
              <a:spcBef>
                <a:spcPts val="0"/>
              </a:spcBef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r>
              <a:rPr lang="en-GB" dirty="0"/>
              <a:t>This would represent a change in our belief where we now believe that the bike tyres last longer than we originally thought.</a:t>
            </a:r>
          </a:p>
          <a:p>
            <a:pPr marL="0" indent="0">
              <a:spcBef>
                <a:spcPts val="0"/>
              </a:spcBef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6852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12372" y="469900"/>
                <a:ext cx="10172700" cy="6388100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The time until a bicycle tyre gets punctured is exponentially distributed with mean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</a:rPr>
                          <m:t>θ</m:t>
                        </m:r>
                      </m:den>
                    </m:f>
                  </m:oMath>
                </a14:m>
                <a:r>
                  <a:rPr lang="en-GB" dirty="0" smtClean="0"/>
                  <a:t> weeks. From a cyclist, we are able to elicit the following prior for </a:t>
                </a:r>
                <a:r>
                  <a:rPr lang="el-GR" dirty="0" smtClean="0"/>
                  <a:t>θ</a:t>
                </a:r>
                <a:r>
                  <a:rPr lang="en-GB" dirty="0" smtClean="0"/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π</m:t>
                      </m:r>
                      <m:d>
                        <m:d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−100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θ</m:t>
                          </m:r>
                        </m:sup>
                      </m:sSup>
                    </m:oMath>
                  </m:oMathPara>
                </a14:m>
                <a:endParaRPr lang="en-GB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a.) Identify fully the distribution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</a:rPr>
                      <m:t>π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b.) The cyclist records the times that two tyres last, and his readings (in weeks) are 33 and 41. Find how his beliefs about </a:t>
                </a:r>
                <a:r>
                  <a:rPr lang="el-GR" dirty="0" smtClean="0"/>
                  <a:t>θ</a:t>
                </a:r>
                <a:r>
                  <a:rPr lang="en-GB" dirty="0" smtClean="0"/>
                  <a:t> change in light of these data.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2372" y="469900"/>
                <a:ext cx="10172700" cy="6388100"/>
              </a:xfrm>
              <a:blipFill rotWithShape="0">
                <a:blip r:embed="rId2"/>
                <a:stretch>
                  <a:fillRect l="-1198" t="-1527" r="-1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562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 smtClean="0"/>
                  <a:t>a</a:t>
                </a:r>
                <a:r>
                  <a:rPr lang="en-GB" dirty="0"/>
                  <a:t>.) Identify fully the distribution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θ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/>
                  <a:t>.</a:t>
                </a:r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π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−100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</m:oMath>
                </a14:m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/>
                  <a:t>The pdf for Ga(</a:t>
                </a:r>
                <a:r>
                  <a:rPr lang="el-GR" dirty="0"/>
                  <a:t>α</a:t>
                </a:r>
                <a:r>
                  <a:rPr lang="en-GB" dirty="0"/>
                  <a:t>,</a:t>
                </a:r>
                <a:r>
                  <a:rPr lang="el-GR" dirty="0"/>
                  <a:t>β</a:t>
                </a:r>
                <a:r>
                  <a:rPr lang="en-GB" dirty="0"/>
                  <a:t>) is:</a:t>
                </a:r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α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Γ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α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α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β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/>
                  <a:t>From this we can clearly see that:</a:t>
                </a:r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π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𝐺𝑎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(6,100)</m:t>
                    </m:r>
                  </m:oMath>
                </a14:m>
                <a:endParaRPr lang="en-GB" dirty="0" smtClean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  <a:blipFill rotWithShape="0">
                <a:blip r:embed="rId2"/>
                <a:stretch>
                  <a:fillRect l="-1198" t="-15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4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As our prior is distributed Ga(6,100);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The </a:t>
                </a:r>
                <a:r>
                  <a:rPr lang="en-GB" dirty="0"/>
                  <a:t>mode of our prior </a:t>
                </a:r>
                <a:r>
                  <a:rPr lang="en-GB" dirty="0" smtClean="0"/>
                  <a:t>is;</a:t>
                </a: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6−1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=0.05</m:t>
                    </m:r>
                  </m:oMath>
                </a14:m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Also the mean is;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=0.06</m:t>
                    </m:r>
                  </m:oMath>
                </a14:m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And the variance is;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=0.0006</m:t>
                    </m:r>
                  </m:oMath>
                </a14:m>
                <a:endParaRPr lang="en-GB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  <a:blipFill rotWithShape="0">
                <a:blip r:embed="rId2"/>
                <a:stretch>
                  <a:fillRect l="-1198" t="-15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56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19" y="-2"/>
            <a:ext cx="7825743" cy="685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4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18" y="-2"/>
            <a:ext cx="7825743" cy="68580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77125" y="657223"/>
            <a:ext cx="2274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rgbClr val="A52CF1"/>
                </a:solidFill>
              </a:rPr>
              <a:t>Mode</a:t>
            </a:r>
          </a:p>
        </p:txBody>
      </p:sp>
    </p:spTree>
    <p:extLst>
      <p:ext uri="{BB962C8B-B14F-4D97-AF65-F5344CB8AC3E}">
        <p14:creationId xmlns:p14="http://schemas.microsoft.com/office/powerpoint/2010/main" val="422080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18" y="-2"/>
            <a:ext cx="7825743" cy="68580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77125" y="657223"/>
            <a:ext cx="2274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rgbClr val="A52CF1"/>
                </a:solidFill>
              </a:rPr>
              <a:t>Mode</a:t>
            </a:r>
          </a:p>
          <a:p>
            <a:pPr algn="r"/>
            <a:r>
              <a:rPr lang="en-GB" dirty="0" smtClean="0">
                <a:solidFill>
                  <a:srgbClr val="1EFF1E"/>
                </a:solidFill>
              </a:rPr>
              <a:t>Mean</a:t>
            </a:r>
            <a:endParaRPr lang="en-GB" dirty="0">
              <a:solidFill>
                <a:srgbClr val="1EFF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 smtClean="0"/>
                  <a:t>b</a:t>
                </a:r>
                <a:r>
                  <a:rPr lang="en-GB" dirty="0"/>
                  <a:t>.) The cyclist records the times that two tyres last, and his readings (in weeks) are 33 and 41. Find how his beliefs about </a:t>
                </a:r>
                <a:r>
                  <a:rPr lang="el-GR" dirty="0"/>
                  <a:t>θ</a:t>
                </a:r>
                <a:r>
                  <a:rPr lang="en-GB" dirty="0"/>
                  <a:t> change in light of these data.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el-GR" i="1" dirty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4000" dirty="0"/>
                  <a:t>|</a:t>
                </a:r>
                <a:r>
                  <a:rPr lang="en-GB" i="1" u="sng" dirty="0"/>
                  <a:t>x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>
                        <a:latin typeface="Cambria Math" panose="02040503050406030204" pitchFamily="18" charset="0"/>
                      </a:rPr>
                      <m:t>α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i="1" u="sng" dirty="0"/>
                  <a:t>x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|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i="1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Posterior </a:t>
                </a:r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α</a:t>
                </a:r>
                <a:r>
                  <a:rPr lang="en-GB" dirty="0"/>
                  <a:t> Prior </a:t>
                </a:r>
                <a:r>
                  <a:rPr lang="en-GB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r>
                  <a:rPr lang="en-GB" dirty="0"/>
                  <a:t> Likelihood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el-GR" i="1" dirty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GB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l-GR" i="1" dirty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5400" dirty="0"/>
                  <a:t>|</a:t>
                </a:r>
                <a:r>
                  <a:rPr lang="en-GB" i="1" u="sng" dirty="0"/>
                  <a:t>x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>
                        <a:latin typeface="Cambria Math" panose="02040503050406030204" pitchFamily="18" charset="0"/>
                      </a:rPr>
                      <m:t>α</m:t>
                    </m:r>
                    <m:r>
                      <a:rPr lang="en-GB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−100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  <m:r>
                      <m:rPr>
                        <m:nor/>
                      </m:rPr>
                      <a:rPr lang="en-GB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33</m:t>
                    </m:r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−33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  <m:r>
                      <m:rPr>
                        <m:nor/>
                      </m:rPr>
                      <a:rPr lang="en-GB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41</m:t>
                    </m:r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−41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</m:oMath>
                </a14:m>
                <a:endParaRPr lang="en-GB" i="1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i="1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i="1" dirty="0">
                    <a:solidFill>
                      <a:schemeClr val="bg1"/>
                    </a:solidFill>
                  </a:rPr>
                  <a:t> </a:t>
                </a:r>
                <a:r>
                  <a:rPr lang="en-GB" i="1" dirty="0" smtClean="0">
                    <a:solidFill>
                      <a:schemeClr val="bg1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α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−174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θ</m:t>
                        </m:r>
                      </m:sup>
                    </m:sSup>
                  </m:oMath>
                </a14:m>
                <a:endParaRPr lang="en-GB" i="1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i="1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GB" dirty="0"/>
                  <a:t>We can recognise this as coming from a gamma distribution: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el-GR" i="1" dirty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5400" dirty="0"/>
                  <a:t>|</a:t>
                </a:r>
                <a:r>
                  <a:rPr lang="en-GB" i="1" u="sng" dirty="0"/>
                  <a:t>x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 </m:t>
                    </m:r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𝐺𝑎</m:t>
                    </m:r>
                    <m:r>
                      <a:rPr lang="en-GB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(6,174)</m:t>
                    </m:r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  <a:p>
                <a:pPr marL="0" indent="0">
                  <a:spcBef>
                    <a:spcPts val="0"/>
                  </a:spcBef>
                  <a:buFont typeface="Arial" panose="020B0604020202020204" pitchFamily="34" charset="0"/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72" y="469900"/>
                <a:ext cx="10172700" cy="6388100"/>
              </a:xfrm>
              <a:prstGeom prst="rect">
                <a:avLst/>
              </a:prstGeom>
              <a:blipFill rotWithShape="0">
                <a:blip r:embed="rId2"/>
                <a:stretch>
                  <a:fillRect l="-1198" t="-2099" r="-1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72100" y="1386676"/>
            <a:ext cx="2308225" cy="177403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80325" y="1581196"/>
            <a:ext cx="35047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Very important! Learn for exam! (We all know this).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9574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21" y="0"/>
            <a:ext cx="78257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1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479</Words>
  <Application>Microsoft Office PowerPoint</Application>
  <PresentationFormat>Custom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MAS2317 Question 3 (12 in notes)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MAS2317 Question 3</dc:title>
  <dc:creator>Robert Gilbert (UG)</dc:creator>
  <cp:lastModifiedBy>nlf8</cp:lastModifiedBy>
  <cp:revision>38</cp:revision>
  <dcterms:created xsi:type="dcterms:W3CDTF">2015-04-29T11:17:27Z</dcterms:created>
  <dcterms:modified xsi:type="dcterms:W3CDTF">2015-05-14T09:26:08Z</dcterms:modified>
</cp:coreProperties>
</file>