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-90" y="-8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200B3F0-A9BC-48CE-8EB6-ECE965069900}" type="datetimeFigureOut">
              <a:rPr lang="en-US" dirty="0"/>
              <a:pPr/>
              <a:t>5/14/2015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FFFF-3106-4DDB-AA62-0C80862170D6}" type="datetimeFigureOut">
              <a:rPr lang="en-US" dirty="0"/>
              <a:t>5/14/2015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38B7-AE95-4DC8-9A51-7A71F545B098}" type="datetimeFigureOut">
              <a:rPr lang="en-US" dirty="0"/>
              <a:t>5/14/2015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EC2B-8188-4AC2-9F0D-8D09C51D505A}" type="datetimeFigureOut">
              <a:rPr lang="en-US" dirty="0"/>
              <a:t>5/14/2015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B75E-944F-430B-BE5F-C69FA8823C04}" type="datetimeFigureOut">
              <a:rPr lang="en-US" dirty="0"/>
              <a:t>5/14/2015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0DC7-7F53-471C-A711-B3DA6F2535F3}" type="datetimeFigureOut">
              <a:rPr lang="en-US" dirty="0"/>
              <a:t>5/14/2015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4C9D-4618-451D-80C1-6A376BB42AB4}" type="datetimeFigureOut">
              <a:rPr lang="en-US" dirty="0"/>
              <a:t>5/14/2015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dirty="0"/>
              <a:t>5/14/2015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dirty="0"/>
              <a:t>5/14/2015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dirty="0"/>
              <a:t>5/14/2015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dirty="0"/>
              <a:t>5/14/2015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dirty="0"/>
              <a:t>5/14/2015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dirty="0"/>
              <a:t>5/14/2015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5C0D-8C3A-4771-A43D-83937FC700D4}" type="datetimeFigureOut">
              <a:rPr lang="en-US" dirty="0"/>
              <a:t>5/14/2015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D2D6-FCC2-425A-A4A7-8058E8C01CB1}" type="datetimeFigureOut">
              <a:rPr lang="en-US" dirty="0"/>
              <a:t>5/14/2015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dirty="0"/>
              <a:t>5/14/2015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dirty="0"/>
              <a:t>5/14/2015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64B320A-89BA-47B2-A525-92E8D10B06E4}" type="datetimeFigureOut">
              <a:rPr lang="en-US" dirty="0"/>
              <a:t>5/14/2015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James Dales – Bayesian Presentation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Question 27 on Page 108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856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Question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2000" dirty="0" smtClean="0"/>
                  <a:t>The proportion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2000" dirty="0" smtClean="0"/>
                  <a:t> of defective items in a large shipment is unknown. However, experience suggests that a </a:t>
                </a:r>
                <a:r>
                  <a:rPr lang="en-GB" sz="2000" i="1" dirty="0" smtClean="0"/>
                  <a:t>Beta</a:t>
                </a:r>
                <a:r>
                  <a:rPr lang="en-GB" sz="2000" dirty="0" smtClean="0"/>
                  <a:t>(2,200) prior is appropriate.</a:t>
                </a:r>
              </a:p>
              <a:p>
                <a:r>
                  <a:rPr lang="en-GB" sz="2000" dirty="0" smtClean="0"/>
                  <a:t>(a) Suppose that 100 items are selected at random from the shipment and that three are found to be defective. What is the posterior distribution of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2000" dirty="0" smtClean="0">
                    <a:ea typeface="Cambria Math" panose="02040503050406030204" pitchFamily="18" charset="0"/>
                  </a:rPr>
                  <a:t>?</a:t>
                </a:r>
              </a:p>
              <a:p>
                <a:r>
                  <a:rPr lang="en-GB" sz="2000" dirty="0" smtClean="0">
                    <a:ea typeface="Cambria Math" panose="02040503050406030204" pitchFamily="18" charset="0"/>
                  </a:rPr>
                  <a:t>(b) Suppose that another statistician, having observed the three defectives, said that his posterior distribution for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2000" dirty="0" smtClean="0">
                    <a:ea typeface="Cambria Math" panose="02040503050406030204" pitchFamily="18" charset="0"/>
                  </a:rPr>
                  <a:t> was a beta distribution with mean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102</m:t>
                        </m:r>
                      </m:den>
                    </m:f>
                  </m:oMath>
                </a14:m>
                <a:r>
                  <a:rPr lang="en-GB" sz="2000" dirty="0" smtClean="0">
                    <a:ea typeface="Cambria Math" panose="02040503050406030204" pitchFamily="18" charset="0"/>
                  </a:rPr>
                  <a:t> and variance 0.0003658. What prior distribution had that statistician used?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95" t="-8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226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Solution to part (a), important information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b="1" u="sng" dirty="0" smtClean="0"/>
              </a:p>
              <a:p>
                <a:pPr marL="0" indent="0" algn="ctr">
                  <a:buNone/>
                </a:pPr>
                <a:endParaRPr lang="en-GB" b="1" dirty="0" smtClean="0"/>
              </a:p>
              <a:p>
                <a:r>
                  <a:rPr lang="en-GB" sz="2000" dirty="0" smtClean="0"/>
                  <a:t>Prior [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 smtClean="0"/>
                  <a:t>] = </a:t>
                </a:r>
                <a:r>
                  <a:rPr lang="en-GB" sz="2000" i="1" dirty="0" smtClean="0"/>
                  <a:t>Beta</a:t>
                </a:r>
                <a:r>
                  <a:rPr lang="en-GB" sz="2000" dirty="0" smtClean="0"/>
                  <a:t>(2,200)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0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2−1</m:t>
                            </m:r>
                          </m:sup>
                        </m:s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en-GB" sz="20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(1−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200−1</m:t>
                            </m:r>
                          </m:sup>
                        </m:sSup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(2,200)</m:t>
                        </m:r>
                      </m:den>
                    </m:f>
                  </m:oMath>
                </a14:m>
                <a:endParaRPr lang="en-GB" sz="2000" dirty="0" smtClean="0"/>
              </a:p>
              <a:p>
                <a:r>
                  <a:rPr lang="en-GB" sz="2000" dirty="0" smtClean="0"/>
                  <a:t>3 out of 100 items are defective,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GB" sz="2000" dirty="0" smtClean="0"/>
                  <a:t>observations are on a </a:t>
                </a:r>
                <a:r>
                  <a:rPr lang="en-GB" sz="2000" i="1" dirty="0" smtClean="0"/>
                  <a:t>Bin</a:t>
                </a:r>
                <a:r>
                  <a:rPr lang="en-GB" sz="2000" dirty="0" smtClean="0"/>
                  <a:t>(100,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GB" sz="2000" dirty="0" smtClean="0"/>
                  <a:t>)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000" b="1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m:rPr>
                            <m:nor/>
                          </m:rPr>
                          <a:rPr lang="en-GB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=3</m:t>
                        </m:r>
                        <m:r>
                          <m:rPr>
                            <m:nor/>
                          </m:rPr>
                          <a:rPr lang="en-GB" sz="2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0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d>
                    <m:sSup>
                      <m:sSupPr>
                        <m:ctrlPr>
                          <a:rPr lang="en-GB" sz="20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GB" sz="20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0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97</m:t>
                        </m:r>
                      </m:sup>
                    </m:sSup>
                  </m:oMath>
                </a14:m>
                <a:endParaRPr lang="en-GB" sz="2000" b="0" dirty="0" smtClean="0">
                  <a:ea typeface="Cambria Math" panose="02040503050406030204" pitchFamily="18" charset="0"/>
                </a:endParaRPr>
              </a:p>
              <a:p>
                <a:r>
                  <a:rPr lang="en-GB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We expected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202</m:t>
                        </m:r>
                      </m:den>
                    </m:f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≈0.01</m:t>
                    </m:r>
                  </m:oMath>
                </a14:m>
                <a:r>
                  <a:rPr lang="en-GB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we observed 0.03, therefore something is not quite correct.</a:t>
                </a:r>
              </a:p>
              <a:p>
                <a:pPr marL="0" indent="0">
                  <a:buNone/>
                </a:pP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78" r="-2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403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Solution to part (a), posterior distribution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GB" dirty="0" smtClean="0"/>
                  <a:t>We know that posterior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GB" dirty="0" smtClean="0"/>
                  <a:t> prior X likelihood, or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m:rPr>
                        <m:nor/>
                      </m:rPr>
                      <a:rPr lang="en-GB"/>
                      <m:t>|</m:t>
                    </m:r>
                    <m:r>
                      <a:rPr lang="en-GB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 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m:rPr>
                        <m:nor/>
                      </m:rPr>
                      <a:rPr lang="en-GB"/>
                      <m:t>|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n-GB" dirty="0" smtClean="0">
                  <a:ea typeface="Cambria Math" panose="02040503050406030204" pitchFamily="18" charset="0"/>
                </a:endParaRPr>
              </a:p>
              <a:p>
                <a:r>
                  <a:rPr lang="en-GB" dirty="0" smtClean="0">
                    <a:ea typeface="Cambria Math" panose="02040503050406030204" pitchFamily="18" charset="0"/>
                  </a:rPr>
                  <a:t>From the previous slide we see that;</a:t>
                </a:r>
              </a:p>
              <a:p>
                <a:pPr marL="0" indent="0">
                  <a:buNone/>
                </a:pPr>
                <a:r>
                  <a:rPr lang="en-GB" dirty="0">
                    <a:ea typeface="Cambria Math" panose="02040503050406030204" pitchFamily="18" charset="0"/>
                  </a:rPr>
                  <a:t>	</a:t>
                </a:r>
                <a:r>
                  <a:rPr lang="en-GB" dirty="0" smtClean="0">
                    <a:ea typeface="Cambria Math" panose="020405030504060302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m:rPr>
                        <m:nor/>
                      </m:rPr>
                      <a:rPr lang="en-GB"/>
                      <m:t>|</m:t>
                    </m:r>
                    <m:r>
                      <a:rPr lang="en-GB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m:rPr>
                        <m:nor/>
                      </m:rPr>
                      <a:rPr lang="en-GB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 </m:t>
                    </m:r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2−1</m:t>
                            </m:r>
                          </m:sup>
                        </m:sSup>
                        <m:r>
                          <a:rPr lang="en-GB" i="1">
                            <a:latin typeface="Cambria Math" panose="020405030504060302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en-GB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200−1</m:t>
                            </m:r>
                          </m:sup>
                        </m:sSup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𝐵</m:t>
                        </m:r>
                        <m:d>
                          <m:dPr>
                            <m:ctrlPr>
                              <a:rPr lang="en-GB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2,200</m:t>
                            </m:r>
                          </m:e>
                        </m:d>
                      </m:den>
                    </m:f>
                  </m:oMath>
                </a14:m>
                <a:r>
                  <a:rPr lang="en-GB" dirty="0" smtClean="0">
                    <a:ea typeface="Cambria Math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d>
                    <m:sSup>
                      <m:sSupPr>
                        <m:ctrlPr>
                          <a:rPr lang="en-GB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GB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97</m:t>
                        </m:r>
                      </m:sup>
                    </m:sSup>
                  </m:oMath>
                </a14:m>
                <a:endParaRPr lang="en-GB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dirty="0" smtClean="0">
                    <a:ea typeface="Cambria Math" panose="02040503050406030204" pitchFamily="18" charset="0"/>
                  </a:rPr>
                  <a:t>						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199</m:t>
                        </m:r>
                      </m:sup>
                    </m:sSup>
                    <m:sSup>
                      <m:sSupPr>
                        <m:ctrlPr>
                          <a:rPr lang="en-GB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GB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97</m:t>
                        </m:r>
                      </m:sup>
                    </m:sSup>
                  </m:oMath>
                </a14:m>
                <a:endParaRPr lang="en-GB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dirty="0">
                    <a:ea typeface="Cambria Math" panose="02040503050406030204" pitchFamily="18" charset="0"/>
                  </a:rPr>
                  <a:t>	</a:t>
                </a:r>
                <a:r>
                  <a:rPr lang="en-GB" dirty="0" smtClean="0">
                    <a:ea typeface="Cambria Math" panose="02040503050406030204" pitchFamily="18" charset="0"/>
                  </a:rPr>
                  <a:t>					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GB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296</m:t>
                        </m:r>
                      </m:sup>
                    </m:sSup>
                  </m:oMath>
                </a14:m>
                <a:endParaRPr lang="en-GB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dirty="0">
                    <a:ea typeface="Cambria Math" panose="02040503050406030204" pitchFamily="18" charset="0"/>
                  </a:rPr>
                  <a:t>	</a:t>
                </a:r>
                <a:r>
                  <a:rPr lang="en-GB" dirty="0" smtClean="0">
                    <a:ea typeface="Cambria Math" panose="02040503050406030204" pitchFamily="18" charset="0"/>
                  </a:rPr>
                  <a:t>					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5−1</m:t>
                        </m:r>
                      </m:sup>
                    </m:sSup>
                    <m:sSup>
                      <m:sSupPr>
                        <m:ctrlPr>
                          <a:rPr lang="en-GB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297−1</m:t>
                        </m:r>
                      </m:sup>
                    </m:sSup>
                  </m:oMath>
                </a14:m>
                <a:endParaRPr lang="en-GB" dirty="0" smtClean="0">
                  <a:ea typeface="Cambria Math" panose="02040503050406030204" pitchFamily="18" charset="0"/>
                </a:endParaRPr>
              </a:p>
              <a:p>
                <a:r>
                  <a:rPr lang="en-GB" dirty="0" smtClean="0">
                    <a:ea typeface="Cambria Math" panose="02040503050406030204" pitchFamily="18" charset="0"/>
                  </a:rPr>
                  <a:t>This implies that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m:rPr>
                        <m:nor/>
                      </m:rPr>
                      <a:rPr lang="en-GB"/>
                      <m:t>|</m:t>
                    </m:r>
                    <m:r>
                      <a:rPr lang="en-GB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m:rPr>
                        <m:nor/>
                      </m:rPr>
                      <a:rPr lang="en-GB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 smtClean="0">
                    <a:ea typeface="Cambria Math" panose="02040503050406030204" pitchFamily="18" charset="0"/>
                  </a:rPr>
                  <a:t> is a </a:t>
                </a:r>
                <a:r>
                  <a:rPr lang="en-GB" i="1" dirty="0" smtClean="0">
                    <a:ea typeface="Cambria Math" panose="02040503050406030204" pitchFamily="18" charset="0"/>
                  </a:rPr>
                  <a:t>Beta</a:t>
                </a:r>
                <a:r>
                  <a:rPr lang="en-GB" dirty="0" smtClean="0">
                    <a:ea typeface="Cambria Math" panose="02040503050406030204" pitchFamily="18" charset="0"/>
                  </a:rPr>
                  <a:t>(5,297). This has an expectation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302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0.02</m:t>
                    </m:r>
                  </m:oMath>
                </a14:m>
                <a:r>
                  <a:rPr lang="en-GB" dirty="0" smtClean="0">
                    <a:ea typeface="Cambria Math" panose="02040503050406030204" pitchFamily="18" charset="0"/>
                  </a:rPr>
                  <a:t>. which is closer to our observed value, giving more validity to this distribution model for out defective items.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" t="-1783" b="-7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717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Solution to part (b), important information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603500"/>
                <a:ext cx="8761413" cy="3454400"/>
              </a:xfrm>
            </p:spPr>
            <p:txBody>
              <a:bodyPr>
                <a:normAutofit/>
              </a:bodyPr>
              <a:lstStyle/>
              <a:p>
                <a:r>
                  <a:rPr lang="en-GB" dirty="0" smtClean="0"/>
                  <a:t>Posterior is a </a:t>
                </a:r>
                <a:r>
                  <a:rPr lang="en-GB" i="1" dirty="0" smtClean="0"/>
                  <a:t>Beta</a:t>
                </a:r>
                <a:r>
                  <a:rPr lang="en-GB" dirty="0" smtClean="0"/>
                  <a:t>(</a:t>
                </a:r>
                <a:r>
                  <a:rPr lang="en-GB" dirty="0" err="1" smtClean="0"/>
                  <a:t>a,b</a:t>
                </a:r>
                <a:r>
                  <a:rPr lang="en-GB" dirty="0" smtClean="0"/>
                  <a:t>). This has mean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GB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b="0" i="0" smtClean="0">
                            <a:latin typeface="Cambria Math" panose="02040503050406030204" pitchFamily="18" charset="0"/>
                          </a:rPr>
                          <m:t>102</m:t>
                        </m:r>
                      </m:den>
                    </m:f>
                  </m:oMath>
                </a14:m>
                <a:r>
                  <a:rPr lang="en-GB" dirty="0" smtClean="0"/>
                  <a:t> and variance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</m:num>
                      <m:den>
                        <m:sSup>
                          <m:sSup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den>
                    </m:f>
                  </m:oMath>
                </a14:m>
                <a:endParaRPr lang="en-GB" dirty="0" smtClean="0"/>
              </a:p>
              <a:p>
                <a:r>
                  <a:rPr lang="en-GB" dirty="0" smtClean="0"/>
                  <a:t>Form here we can work out the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i="1" dirty="0" smtClean="0"/>
                  <a:t> </a:t>
                </a:r>
                <a:r>
                  <a:rPr lang="en-GB" dirty="0" smtClean="0"/>
                  <a:t>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 smtClean="0"/>
                  <a:t> by constructing simultaneous equations or by inspection. </a:t>
                </a:r>
                <a:r>
                  <a:rPr lang="en-GB" i="1" dirty="0" smtClean="0"/>
                  <a:t>(I’m using inspection for simplicity)</a:t>
                </a:r>
              </a:p>
              <a:p>
                <a:r>
                  <a:rPr lang="en-GB" dirty="0" smtClean="0"/>
                  <a:t>Looking at the equation for the mean we see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dirty="0" smtClean="0"/>
                  <a:t> which implies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=102−4=98</m:t>
                    </m:r>
                  </m:oMath>
                </a14:m>
                <a:endParaRPr lang="en-GB" dirty="0" smtClean="0"/>
              </a:p>
              <a:p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GB" dirty="0" smtClean="0"/>
                  <a:t> posterior is </a:t>
                </a:r>
                <a:r>
                  <a:rPr lang="en-GB" i="1" dirty="0" smtClean="0"/>
                  <a:t>Beta</a:t>
                </a:r>
                <a:r>
                  <a:rPr lang="en-GB" dirty="0" smtClean="0"/>
                  <a:t>(4,98)=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GB" i="1">
                            <a:latin typeface="Cambria Math" panose="020405030504060302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en-GB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(1−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97</m:t>
                            </m:r>
                          </m:sup>
                        </m:sSup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(4,98)</m:t>
                        </m:r>
                      </m:den>
                    </m:f>
                  </m:oMath>
                </a14:m>
                <a:endParaRPr lang="en-GB" dirty="0" smtClean="0"/>
              </a:p>
              <a:p>
                <a:r>
                  <a:rPr lang="en-GB" dirty="0" smtClean="0"/>
                  <a:t>This statistician observes the 3 out of 100 defects so; 			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m:rPr>
                            <m:nor/>
                          </m:rPr>
                          <a:rPr lang="en-GB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=3|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d>
                    <m:sSup>
                      <m:sSupPr>
                        <m:ctrlPr>
                          <a:rPr lang="en-GB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GB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97</m:t>
                        </m:r>
                      </m:sup>
                    </m:sSup>
                  </m:oMath>
                </a14:m>
                <a:r>
                  <a:rPr lang="en-GB" dirty="0" smtClean="0"/>
                  <a:t> as before.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603500"/>
                <a:ext cx="8761413" cy="3454400"/>
              </a:xfrm>
              <a:blipFill rotWithShape="0">
                <a:blip r:embed="rId2"/>
                <a:stretch>
                  <a:fillRect l="-139" b="-15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638800" y="296545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94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Solution to part (b), prior distribution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GB" dirty="0" smtClean="0"/>
                  <a:t>Using the fact that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m:rPr>
                        <m:nor/>
                      </m:rPr>
                      <a:rPr lang="en-GB"/>
                      <m:t>|</m:t>
                    </m:r>
                    <m:r>
                      <a:rPr lang="en-GB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m:rPr>
                        <m:nor/>
                      </m:rPr>
                      <a:rPr lang="en-GB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 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GB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m:rPr>
                        <m:nor/>
                      </m:rPr>
                      <a:rPr lang="en-GB"/>
                      <m:t>|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 smtClean="0">
                    <a:ea typeface="Cambria Math" panose="02040503050406030204" pitchFamily="18" charset="0"/>
                  </a:rPr>
                  <a:t>, we see that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GB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∝ </m:t>
                    </m:r>
                    <m:f>
                      <m:fPr>
                        <m:ctrlPr>
                          <a:rPr lang="en-GB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m:rPr>
                            <m:nor/>
                          </m:rPr>
                          <a:rPr lang="en-GB" smtClean="0"/>
                          <m:t>|</m:t>
                        </m:r>
                        <m:r>
                          <a:rPr lang="en-GB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GB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m:rPr>
                            <m:nor/>
                          </m:rPr>
                          <a:rPr lang="en-GB"/>
                          <m:t>|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GB" dirty="0" smtClean="0">
                  <a:ea typeface="Cambria Math" panose="02040503050406030204" pitchFamily="18" charset="0"/>
                </a:endParaRPr>
              </a:p>
              <a:p>
                <a:r>
                  <a:rPr lang="en-GB" dirty="0" smtClean="0">
                    <a:ea typeface="Cambria Math" panose="02040503050406030204" pitchFamily="18" charset="0"/>
                  </a:rPr>
                  <a:t>Now we have;</a:t>
                </a:r>
              </a:p>
              <a:p>
                <a:pPr marL="914400" lvl="2" indent="0">
                  <a:buNone/>
                </a:pPr>
                <a:r>
                  <a:rPr lang="en-GB" dirty="0">
                    <a:ea typeface="Cambria Math" panose="02040503050406030204" pitchFamily="18" charset="0"/>
                  </a:rPr>
                  <a:t>	</a:t>
                </a:r>
                <a:r>
                  <a:rPr lang="en-GB" dirty="0" smtClean="0">
                    <a:ea typeface="Cambria Math" panose="02040503050406030204" pitchFamily="18" charset="0"/>
                  </a:rPr>
                  <a:t>	</a:t>
                </a:r>
                <a:r>
                  <a:rPr lang="en-GB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GB" sz="16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∝ </m:t>
                    </m:r>
                    <m:f>
                      <m:fPr>
                        <m:ctrlPr>
                          <a:rPr lang="en-GB" sz="16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GB" sz="1600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16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sSup>
                              <m:sSupPr>
                                <m:ctrlPr>
                                  <a:rPr lang="en-GB" sz="16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GB" sz="16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GB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GB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</m:t>
                                </m:r>
                              </m:sup>
                            </m:sSup>
                          </m:num>
                          <m:den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d>
                              <m:dPr>
                                <m:ctrlPr>
                                  <a:rPr lang="en-GB" sz="16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4,98</m:t>
                                </m:r>
                              </m:e>
                            </m:d>
                          </m:den>
                        </m:f>
                      </m:num>
                      <m:den>
                        <m:d>
                          <m:dPr>
                            <m:ctrlPr>
                              <a:rPr lang="en-GB" sz="16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100</m:t>
                            </m:r>
                            <m:r>
                              <a:rPr lang="en-GB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GB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sSup>
                          <m:sSupPr>
                            <m:ctrlPr>
                              <a:rPr lang="en-GB" sz="16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GB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GB" sz="16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16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GB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  <m:sup>
                            <m:r>
                              <a:rPr lang="en-GB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97</m:t>
                            </m:r>
                          </m:sup>
                        </m:sSup>
                      </m:den>
                    </m:f>
                  </m:oMath>
                </a14:m>
                <a:endParaRPr lang="en-GB" dirty="0" smtClean="0">
                  <a:ea typeface="Cambria Math" panose="02040503050406030204" pitchFamily="18" charset="0"/>
                </a:endParaRPr>
              </a:p>
              <a:p>
                <a:pPr marL="914400" lvl="2" indent="0">
                  <a:buNone/>
                </a:pPr>
                <a:r>
                  <a:rPr lang="en-GB" dirty="0">
                    <a:ea typeface="Cambria Math" panose="02040503050406030204" pitchFamily="18" charset="0"/>
                  </a:rPr>
                  <a:t>	</a:t>
                </a:r>
                <a:r>
                  <a:rPr lang="en-GB" dirty="0" smtClean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GB" sz="16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∝ </m:t>
                    </m:r>
                    <m:f>
                      <m:fPr>
                        <m:ctrlPr>
                          <a:rPr lang="en-GB" sz="16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GB" sz="16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16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GB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  <m:sup>
                            <m:r>
                              <a:rPr lang="en-GB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7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sz="16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GB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GB" sz="16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16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GB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  <m:sup>
                            <m:r>
                              <a:rPr lang="en-GB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97</m:t>
                            </m:r>
                          </m:sup>
                        </m:sSup>
                      </m:den>
                    </m:f>
                    <m:r>
                      <a:rPr lang="en-GB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GB" sz="1600" b="0" dirty="0" smtClean="0">
                  <a:ea typeface="Cambria Math" panose="02040503050406030204" pitchFamily="18" charset="0"/>
                </a:endParaRPr>
              </a:p>
              <a:p>
                <a:r>
                  <a:rPr lang="en-GB" b="0" dirty="0" smtClean="0">
                    <a:ea typeface="Cambria Math" panose="02040503050406030204" pitchFamily="18" charset="0"/>
                  </a:rPr>
                  <a:t>As this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GB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GB" b="0" dirty="0" smtClean="0">
                    <a:ea typeface="Cambria Math" panose="02040503050406030204" pitchFamily="18" charset="0"/>
                  </a:rPr>
                  <a:t> is a constant this statistician has used a </a:t>
                </a:r>
                <a:r>
                  <a:rPr lang="en-GB" b="0" i="1" dirty="0" smtClean="0">
                    <a:ea typeface="Cambria Math" panose="02040503050406030204" pitchFamily="18" charset="0"/>
                  </a:rPr>
                  <a:t>U</a:t>
                </a:r>
                <a:r>
                  <a:rPr lang="en-GB" b="0" dirty="0" smtClean="0">
                    <a:ea typeface="Cambria Math" panose="02040503050406030204" pitchFamily="18" charset="0"/>
                  </a:rPr>
                  <a:t>(0,1) as their prior distribution, which means they where assuming that all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b="0" dirty="0" smtClean="0">
                    <a:ea typeface="Cambria Math" panose="02040503050406030204" pitchFamily="18" charset="0"/>
                  </a:rPr>
                  <a:t> where equally likely.</a:t>
                </a:r>
                <a:endParaRPr lang="en-GB" dirty="0" smtClean="0">
                  <a:ea typeface="Cambria Math" panose="02040503050406030204" pitchFamily="18" charset="0"/>
                </a:endParaRPr>
              </a:p>
              <a:p>
                <a:r>
                  <a:rPr lang="en-GB" b="0" dirty="0" smtClean="0">
                    <a:ea typeface="Cambria Math" panose="02040503050406030204" pitchFamily="18" charset="0"/>
                  </a:rPr>
                  <a:t>For example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GB" b="0" dirty="0" smtClean="0">
                    <a:ea typeface="Cambria Math" panose="02040503050406030204" pitchFamily="18" charset="0"/>
                  </a:rPr>
                  <a:t> defective items was equally as likely 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50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GB" b="0" dirty="0" smtClean="0"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570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Any Questions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899" y="2314200"/>
            <a:ext cx="4399921" cy="454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82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109</TotalTime>
  <Words>429</Words>
  <Application>Microsoft Office PowerPoint</Application>
  <PresentationFormat>Custom</PresentationFormat>
  <Paragraphs>35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Ion Boardroom</vt:lpstr>
      <vt:lpstr>James Dales – Bayesian Presentation</vt:lpstr>
      <vt:lpstr>The Question</vt:lpstr>
      <vt:lpstr>Solution to part (a), important information</vt:lpstr>
      <vt:lpstr>Solution to part (a), posterior distribution</vt:lpstr>
      <vt:lpstr>Solution to part (b), important information</vt:lpstr>
      <vt:lpstr>Solution to part (b), prior distribution</vt:lpstr>
      <vt:lpstr>Any Questions</vt:lpstr>
    </vt:vector>
  </TitlesOfParts>
  <Company>Newcastle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James Dales – Bayesian Presentation</dc:title>
  <dc:creator>James Dales (UG)</dc:creator>
  <cp:lastModifiedBy>nlf8</cp:lastModifiedBy>
  <cp:revision>14</cp:revision>
  <dcterms:created xsi:type="dcterms:W3CDTF">2015-04-28T10:05:47Z</dcterms:created>
  <dcterms:modified xsi:type="dcterms:W3CDTF">2015-05-14T09:26:47Z</dcterms:modified>
</cp:coreProperties>
</file>