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64" r:id="rId2"/>
    <p:sldId id="258" r:id="rId3"/>
    <p:sldId id="262" r:id="rId4"/>
    <p:sldId id="263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90" y="-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362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068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85546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5922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1443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234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539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852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132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165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72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129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416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040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734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254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68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444500" y="3102100"/>
            <a:ext cx="8829503" cy="9487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GB" sz="5400" dirty="0" smtClean="0"/>
              <a:t>MAS2317 Presentation</a:t>
            </a:r>
            <a:endParaRPr lang="en-US" sz="5400" dirty="0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07067" y="4050833"/>
            <a:ext cx="7766936" cy="10968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Jake McGlen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985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882900"/>
            <a:ext cx="9063566" cy="2273300"/>
          </a:xfrm>
        </p:spPr>
        <p:txBody>
          <a:bodyPr>
            <a:normAutofit/>
          </a:bodyPr>
          <a:lstStyle/>
          <a:p>
            <a:r>
              <a:rPr lang="en-GB" sz="2600" dirty="0" smtClean="0">
                <a:latin typeface="Calibri" panose="020F0502020204030204" pitchFamily="34" charset="0"/>
              </a:rPr>
              <a:t>Assuming vague prior knowledge, obtain the posterior distribution for </a:t>
            </a:r>
            <a:r>
              <a:rPr lang="en-GB" sz="2600" i="1" dirty="0" smtClean="0">
                <a:latin typeface="Calibri" panose="020F0502020204030204" pitchFamily="34" charset="0"/>
              </a:rPr>
              <a:t>µ</a:t>
            </a:r>
            <a:r>
              <a:rPr lang="en-GB" sz="2600" dirty="0" smtClean="0">
                <a:latin typeface="Calibri" panose="020F0502020204030204" pitchFamily="34" charset="0"/>
              </a:rPr>
              <a:t> and hence construct a 95% Bayesian conﬁdence </a:t>
            </a:r>
            <a:r>
              <a:rPr lang="en-GB" sz="2600" dirty="0">
                <a:latin typeface="Calibri" panose="020F0502020204030204" pitchFamily="34" charset="0"/>
              </a:rPr>
              <a:t>interval for </a:t>
            </a:r>
            <a:r>
              <a:rPr lang="en-GB" sz="2600" i="1" dirty="0" smtClean="0">
                <a:latin typeface="Calibri" panose="020F0502020204030204" pitchFamily="34" charset="0"/>
              </a:rPr>
              <a:t>µ </a:t>
            </a:r>
            <a:r>
              <a:rPr lang="en-GB" sz="2600" dirty="0" smtClean="0">
                <a:latin typeface="Calibri" panose="020F0502020204030204" pitchFamily="34" charset="0"/>
              </a:rPr>
              <a:t>and comment on your results.</a:t>
            </a:r>
            <a:endParaRPr lang="en-US" sz="2600" dirty="0">
              <a:latin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1"/>
              <p:cNvSpPr txBox="1">
                <a:spLocks/>
              </p:cNvSpPr>
              <p:nvPr/>
            </p:nvSpPr>
            <p:spPr>
              <a:xfrm>
                <a:off x="677334" y="609600"/>
                <a:ext cx="9063566" cy="22733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 fontScale="97500"/>
              </a:bodyPr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r>
                  <a:rPr lang="en-GB" sz="2700" b="1" dirty="0" smtClean="0">
                    <a:latin typeface="Calibri" panose="020F0502020204030204" pitchFamily="34" charset="0"/>
                  </a:rPr>
                  <a:t>14.</a:t>
                </a:r>
                <a:r>
                  <a:rPr lang="en-GB" sz="2700" dirty="0" smtClean="0">
                    <a:latin typeface="Calibri" panose="020F0502020204030204" pitchFamily="34" charset="0"/>
                  </a:rPr>
                  <a:t> A sports scientist measures the rate of oxygen consumption of 10 randomly chosen </a:t>
                </a:r>
                <a:r>
                  <a:rPr lang="en-GB" sz="2700" dirty="0">
                    <a:latin typeface="Calibri" panose="020F0502020204030204" pitchFamily="34" charset="0"/>
                  </a:rPr>
                  <a:t>athletes immediately after exercise. The sample mean is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sz="27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GB" sz="27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GB" sz="2700" dirty="0" smtClean="0">
                    <a:latin typeface="Calibri" panose="020F0502020204030204" pitchFamily="34" charset="0"/>
                  </a:rPr>
                  <a:t>= </a:t>
                </a:r>
                <a:r>
                  <a:rPr lang="en-GB" sz="2700" dirty="0">
                    <a:latin typeface="Calibri" panose="020F0502020204030204" pitchFamily="34" charset="0"/>
                  </a:rPr>
                  <a:t>2.25 litres per </a:t>
                </a:r>
                <a:r>
                  <a:rPr lang="en-GB" sz="2700" dirty="0" smtClean="0">
                    <a:latin typeface="Calibri" panose="020F0502020204030204" pitchFamily="34" charset="0"/>
                  </a:rPr>
                  <a:t>minute and she assumes </a:t>
                </a:r>
                <a:r>
                  <a:rPr lang="en-GB" sz="2700" dirty="0">
                    <a:latin typeface="Calibri" panose="020F0502020204030204" pitchFamily="34" charset="0"/>
                  </a:rPr>
                  <a:t>a Normal distribution for these measurements with </a:t>
                </a:r>
                <a:r>
                  <a:rPr lang="en-GB" sz="2700" dirty="0" smtClean="0">
                    <a:latin typeface="Calibri" panose="020F0502020204030204" pitchFamily="34" charset="0"/>
                  </a:rPr>
                  <a:t>a </a:t>
                </a:r>
                <a:r>
                  <a:rPr lang="en-US" sz="2700" dirty="0">
                    <a:latin typeface="Calibri" panose="020F0502020204030204" pitchFamily="34" charset="0"/>
                  </a:rPr>
                  <a:t>standard deviation </a:t>
                </a:r>
                <a:r>
                  <a:rPr lang="en-US" sz="2700" dirty="0" smtClean="0">
                    <a:latin typeface="Calibri" panose="020F0502020204030204" pitchFamily="34" charset="0"/>
                  </a:rPr>
                  <a:t>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7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70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7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sz="270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700" dirty="0" smtClean="0">
                    <a:latin typeface="Calibri" panose="020F0502020204030204" pitchFamily="34" charset="0"/>
                  </a:rPr>
                  <a:t> litres </a:t>
                </a:r>
                <a:r>
                  <a:rPr lang="en-US" sz="2700" dirty="0">
                    <a:latin typeface="Calibri" panose="020F0502020204030204" pitchFamily="34" charset="0"/>
                  </a:rPr>
                  <a:t>per minute</a:t>
                </a:r>
                <a:r>
                  <a:rPr lang="en-US" sz="2700" dirty="0" smtClean="0">
                    <a:latin typeface="Calibri" panose="020F0502020204030204" pitchFamily="34" charset="0"/>
                  </a:rPr>
                  <a:t>.</a:t>
                </a:r>
                <a:endParaRPr lang="en-US" dirty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609600"/>
                <a:ext cx="9063566" cy="2273300"/>
              </a:xfrm>
              <a:prstGeom prst="rect">
                <a:avLst/>
              </a:prstGeom>
              <a:blipFill rotWithShape="0">
                <a:blip r:embed="rId2"/>
                <a:stretch>
                  <a:fillRect l="-1210" t="-2145" r="-1345" b="-18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926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677334" y="609600"/>
                <a:ext cx="8596668" cy="609600"/>
              </a:xfrm>
            </p:spPr>
            <p:txBody>
              <a:bodyPr>
                <a:normAutofit/>
              </a:bodyPr>
              <a:lstStyle/>
              <a:p>
                <a:r>
                  <a:rPr lang="en-GB" sz="2600" dirty="0">
                    <a:latin typeface="Calibri" panose="020F0502020204030204" pitchFamily="34" charset="0"/>
                  </a:rPr>
                  <a:t>The Normal Distribution is given as </a:t>
                </a:r>
                <a:r>
                  <a:rPr lang="en-GB" sz="2600" i="1" dirty="0">
                    <a:latin typeface="Calibri" panose="020F0502020204030204" pitchFamily="34" charset="0"/>
                  </a:rPr>
                  <a:t>µ</a:t>
                </a:r>
                <a14:m>
                  <m:oMath xmlns:m="http://schemas.openxmlformats.org/officeDocument/2006/math">
                    <m:r>
                      <a:rPr lang="en-GB" sz="2600" i="1">
                        <a:latin typeface="Cambria Math" panose="02040503050406030204" pitchFamily="18" charset="0"/>
                      </a:rPr>
                      <m:t>~</m:t>
                    </m:r>
                    <m:r>
                      <a:rPr lang="en-GB" sz="2600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2600" i="1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GB" sz="2600" i="1" dirty="0">
                        <a:latin typeface="Calibri" panose="020F0502020204030204" pitchFamily="34" charset="0"/>
                      </a:rPr>
                      <m:t>µ</m:t>
                    </m:r>
                    <m:r>
                      <m:rPr>
                        <m:nor/>
                      </m:rPr>
                      <a:rPr lang="en-GB" sz="2600" b="0" i="1" dirty="0" smtClean="0">
                        <a:latin typeface="Calibri" panose="020F050202020403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sz="2600" i="1" dirty="0">
                        <a:latin typeface="Calibri" panose="020F0502020204030204" pitchFamily="34" charset="0"/>
                      </a:rPr>
                      <m:t>,</m:t>
                    </m:r>
                    <m:r>
                      <m:rPr>
                        <m:nor/>
                      </m:rPr>
                      <a:rPr lang="en-GB" sz="2600" b="0" i="1" dirty="0" smtClean="0">
                        <a:latin typeface="Calibri" panose="020F0502020204030204" pitchFamily="34" charset="0"/>
                      </a:rPr>
                      <m:t> </m:t>
                    </m:r>
                    <m:sSup>
                      <m:sSupPr>
                        <m:ctrlPr>
                          <a:rPr lang="en-GB" sz="2600" i="1" dirty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l-GR" sz="2600" dirty="0">
                            <a:latin typeface="Calibri" panose="020F0502020204030204" pitchFamily="34" charset="0"/>
                          </a:rPr>
                          <m:t>σ</m:t>
                        </m:r>
                        <m:r>
                          <m:rPr>
                            <m:nor/>
                          </m:rPr>
                          <a:rPr lang="en-GB" sz="2600" dirty="0">
                            <a:latin typeface="Calibri" panose="020F0502020204030204" pitchFamily="34" charset="0"/>
                          </a:rPr>
                          <m:t> </m:t>
                        </m:r>
                      </m:e>
                      <m:sup>
                        <m:r>
                          <a:rPr lang="en-GB" sz="26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600" i="1" dirty="0"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GB" sz="2600" dirty="0">
                        <a:latin typeface="Cambria Math" panose="02040503050406030204" pitchFamily="18" charset="0"/>
                      </a:rPr>
                      <m:t>.</m:t>
                    </m:r>
                    <m:r>
                      <m:rPr>
                        <m:nor/>
                      </m:rPr>
                      <a:rPr lang="en-GB" sz="2600" dirty="0">
                        <a:latin typeface="Calibri" panose="020F0502020204030204" pitchFamily="34" charset="0"/>
                      </a:rPr>
                      <m:t> </m:t>
                    </m:r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77334" y="609600"/>
                <a:ext cx="8596668" cy="609600"/>
              </a:xfrm>
              <a:blipFill rotWithShape="0">
                <a:blip r:embed="rId2"/>
                <a:stretch>
                  <a:fillRect l="-1277" t="-8000" b="-6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219200"/>
                <a:ext cx="8415866" cy="195580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GB" sz="2600" i="1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µ </a:t>
                </a:r>
                <a:r>
                  <a:rPr lang="en-GB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in this case is known by using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GB" sz="2600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en-GB" sz="26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</m:oMath>
                </a14:m>
                <a:r>
                  <a:rPr lang="en-GB" sz="26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= 2.25 </a:t>
                </a:r>
                <a:r>
                  <a:rPr lang="en-GB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and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l-GR" sz="2600" dirty="0" smtClean="0">
                        <a:solidFill>
                          <a:schemeClr val="accent1"/>
                        </a:solidFill>
                        <a:latin typeface="Calibri" panose="020F0502020204030204" pitchFamily="34" charset="0"/>
                      </a:rPr>
                      <m:t>σ</m:t>
                    </m:r>
                  </m:oMath>
                </a14:m>
                <a:r>
                  <a:rPr lang="en-US" sz="2600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</a:t>
                </a:r>
                <a:r>
                  <a:rPr lang="en-US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is told to us to be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600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sz="26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600" i="1">
                                <a:solidFill>
                                  <a:schemeClr val="accent1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sz="2600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6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. </a:t>
                </a:r>
                <a:r>
                  <a:rPr lang="en-GB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Therefore the normal distribution is given by </a:t>
                </a:r>
                <a:r>
                  <a:rPr lang="en-GB" sz="2600" i="1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µ</a:t>
                </a:r>
                <a14:m>
                  <m:oMath xmlns:m="http://schemas.openxmlformats.org/officeDocument/2006/math">
                    <m: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GB" sz="2600" b="0" i="1" dirty="0" smtClean="0">
                        <a:solidFill>
                          <a:schemeClr val="accent1"/>
                        </a:solidFill>
                        <a:latin typeface="Calibri" panose="020F0502020204030204" pitchFamily="34" charset="0"/>
                      </a:rPr>
                      <m:t>2.25 </m:t>
                    </m:r>
                    <m:r>
                      <m:rPr>
                        <m:nor/>
                      </m:rPr>
                      <a:rPr lang="en-GB" sz="2600" i="1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</a:rPr>
                      <m:t>,</m:t>
                    </m:r>
                    <m:f>
                      <m:fPr>
                        <m:ctrlPr>
                          <a:rPr lang="en-US" sz="2600" i="1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sz="26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600" b="0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  <m:r>
                      <a:rPr lang="en-GB" sz="26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GB" sz="2600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</a:rPr>
                      <m:t>.</m:t>
                    </m:r>
                    <m:r>
                      <m:rPr>
                        <m:nor/>
                      </m:rPr>
                      <a:rPr lang="en-GB" sz="2600" b="0" i="0" dirty="0" smtClean="0">
                        <a:solidFill>
                          <a:schemeClr val="accent1"/>
                        </a:solidFill>
                        <a:latin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If the prior is known to be </a:t>
                </a:r>
                <a:r>
                  <a:rPr lang="en-GB" sz="2600" i="1" dirty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µ</a:t>
                </a:r>
                <a14:m>
                  <m:oMath xmlns:m="http://schemas.openxmlformats.org/officeDocument/2006/math">
                    <m: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GB" sz="26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GB" sz="26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GB" sz="2600" i="1" dirty="0">
                        <a:solidFill>
                          <a:schemeClr val="accent1"/>
                        </a:solidFill>
                        <a:latin typeface="Calibri" panose="020F0502020204030204" pitchFamily="34" charset="0"/>
                      </a:rPr>
                      <m:t>,</m:t>
                    </m:r>
                    <m:f>
                      <m:fPr>
                        <m:ctrlPr>
                          <a:rPr lang="en-GB" sz="2600" i="1" dirty="0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sz="26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6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GB" sz="26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en-GB" sz="2600" b="0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then the posterior distribution is </a:t>
                </a:r>
                <a:r>
                  <a:rPr lang="en-GB" sz="2600" i="1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µ</a:t>
                </a:r>
                <a:r>
                  <a:rPr lang="en-GB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|x</a:t>
                </a:r>
                <a14:m>
                  <m:oMath xmlns:m="http://schemas.openxmlformats.org/officeDocument/2006/math">
                    <m: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~</m:t>
                    </m:r>
                    <m: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en-GB" sz="26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m:rPr>
                        <m:nor/>
                      </m:rPr>
                      <a:rPr lang="en-GB" sz="26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,</m:t>
                    </m:r>
                    <m:f>
                      <m:fPr>
                        <m:ctrlPr>
                          <a:rPr lang="en-GB" sz="2600" i="1" dirty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sz="26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600" b="0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den>
                    </m:f>
                    <m:r>
                      <a:rPr lang="en-GB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)</m:t>
                    </m:r>
                    <m:r>
                      <m:rPr>
                        <m:nor/>
                      </m:rPr>
                      <a:rPr lang="en-GB" sz="2600" b="0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m:rPr>
                        <m:nor/>
                      </m:rPr>
                      <a:rPr lang="en-GB" sz="2600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600" dirty="0" smtClean="0">
                  <a:solidFill>
                    <a:schemeClr val="accent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219200"/>
                <a:ext cx="8415866" cy="1955800"/>
              </a:xfrm>
              <a:blipFill rotWithShape="0">
                <a:blip r:embed="rId3"/>
                <a:stretch>
                  <a:fillRect l="-1303" t="-2492" r="-72" b="-161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ontent Placeholder 2"/>
              <p:cNvSpPr txBox="1">
                <a:spLocks/>
              </p:cNvSpPr>
              <p:nvPr/>
            </p:nvSpPr>
            <p:spPr>
              <a:xfrm>
                <a:off x="677334" y="3784600"/>
                <a:ext cx="8596668" cy="1955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GB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GB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600" i="1" dirty="0" smtClean="0">
                            <a:solidFill>
                              <a:schemeClr val="accent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GB" sz="26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𝑑𝑏</m:t>
                        </m:r>
                        <m:r>
                          <a:rPr lang="en-GB" sz="26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6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l-GR" sz="26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𝜏</m:t>
                        </m:r>
                        <m:acc>
                          <m:accPr>
                            <m:chr m:val="̅"/>
                            <m:ctrlPr>
                              <a:rPr lang="el-GR" sz="2600" i="1" dirty="0" smtClean="0">
                                <a:solidFill>
                                  <a:schemeClr val="accent1"/>
                                </a:solidFill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en-GB" sz="2600" b="0" i="1" dirty="0" smtClean="0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  <m:r>
                          <m:rPr>
                            <m:nor/>
                          </m:rPr>
                          <a:rPr lang="en-US" sz="2600" dirty="0">
                            <a:solidFill>
                              <a:schemeClr val="accent1"/>
                            </a:solidFill>
                            <a:latin typeface="Calibri" panose="020F0502020204030204" pitchFamily="34" charset="0"/>
                          </a:rPr>
                          <m:t> </m:t>
                        </m:r>
                      </m:num>
                      <m:den>
                        <m:r>
                          <a:rPr lang="en-GB" sz="26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GB" sz="26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26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l-GR" sz="2600" i="1" dirty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  <m:t>𝜏</m:t>
                        </m:r>
                      </m:den>
                    </m:f>
                  </m:oMath>
                </a14:m>
                <a:r>
                  <a:rPr lang="en-US" sz="2600" dirty="0" smtClean="0">
                    <a:solidFill>
                      <a:schemeClr val="accent1"/>
                    </a:solidFill>
                    <a:latin typeface="Calibri" panose="020F0502020204030204" pitchFamily="34" charset="0"/>
                  </a:rPr>
                  <a:t> ,</a:t>
                </a:r>
                <a14:m>
                  <m:oMath xmlns:m="http://schemas.openxmlformats.org/officeDocument/2006/math">
                    <m:r>
                      <a:rPr lang="en-US" sz="26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sz="260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GB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l-GR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GB" sz="26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,</m:t>
                    </m:r>
                    <m:r>
                      <a:rPr lang="en-GB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GB" sz="2600" b="0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=10,</m:t>
                    </m:r>
                    <m:r>
                      <a:rPr lang="el-GR" sz="2600" i="1" dirty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GB" sz="26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2600" b="0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6</m:t>
                    </m:r>
                    <m:r>
                      <a:rPr lang="en-GB" sz="2600" b="0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GB" sz="2600" b="0" i="0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and</m:t>
                    </m:r>
                  </m:oMath>
                </a14:m>
                <a:endParaRPr lang="en-GB" sz="2600" b="0" dirty="0" smtClean="0">
                  <a:solidFill>
                    <a:schemeClr val="accent1"/>
                  </a:solidFill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GB" sz="2600" i="1" dirty="0">
                              <a:solidFill>
                                <a:schemeClr val="accent1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en-GB" sz="2600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GB" sz="2600" i="1" dirty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=2.25.</m:t>
                      </m:r>
                    </m:oMath>
                  </m:oMathPara>
                </a14:m>
                <a:endParaRPr lang="en-GB" sz="2600" b="0" dirty="0" smtClean="0">
                  <a:solidFill>
                    <a:schemeClr val="accent1"/>
                  </a:solidFill>
                  <a:latin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en-US" sz="2400" dirty="0" smtClean="0">
                  <a:solidFill>
                    <a:schemeClr val="accent1"/>
                  </a:solidFill>
                  <a:latin typeface="Calibri" panose="020F0502020204030204" pitchFamily="34" charset="0"/>
                </a:endParaRPr>
              </a:p>
              <a:p>
                <a:pPr marL="0" indent="0">
                  <a:buFont typeface="Wingdings 3" charset="2"/>
                  <a:buNone/>
                </a:pPr>
                <a:endParaRPr lang="en-US" sz="2400" dirty="0">
                  <a:solidFill>
                    <a:schemeClr val="accent1"/>
                  </a:solidFill>
                  <a:latin typeface="Calibri" panose="020F0502020204030204" pitchFamily="34" charset="0"/>
                </a:endParaRPr>
              </a:p>
              <a:p>
                <a:pPr marL="0" indent="0">
                  <a:buFont typeface="Wingdings 3" charset="2"/>
                  <a:buNone/>
                </a:pPr>
                <a:endParaRPr lang="en-GB" sz="2400" dirty="0" smtClean="0">
                  <a:solidFill>
                    <a:schemeClr val="accent1"/>
                  </a:solidFill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3784600"/>
                <a:ext cx="8596668" cy="1955800"/>
              </a:xfrm>
              <a:prstGeom prst="rect">
                <a:avLst/>
              </a:prstGeom>
              <a:blipFill rotWithShape="0">
                <a:blip r:embed="rId4"/>
                <a:stretch>
                  <a:fillRect l="-12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227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9" grpId="0"/>
      <p:bldP spid="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77334" y="609600"/>
            <a:ext cx="8596668" cy="11557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600" dirty="0" smtClean="0">
                <a:latin typeface="Calibri" panose="020F0502020204030204" pitchFamily="34" charset="0"/>
              </a:rPr>
              <a:t>If we now proceed to use vague prior knowledge about µ, we let the prior variance tend to ∞ (d</a:t>
            </a:r>
            <a:r>
              <a:rPr lang="en-US" sz="2800" dirty="0" smtClean="0"/>
              <a:t>→</a:t>
            </a:r>
            <a:r>
              <a:rPr lang="en-GB" sz="2600" dirty="0" smtClean="0">
                <a:latin typeface="Calibri" panose="020F0502020204030204" pitchFamily="34" charset="0"/>
              </a:rPr>
              <a:t>0).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itle 1"/>
              <p:cNvSpPr txBox="1">
                <a:spLocks/>
              </p:cNvSpPr>
              <p:nvPr/>
            </p:nvSpPr>
            <p:spPr>
              <a:xfrm>
                <a:off x="677334" y="1765300"/>
                <a:ext cx="8596668" cy="11557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r>
                  <a:rPr lang="en-GB" sz="2600" dirty="0" smtClean="0">
                    <a:latin typeface="Calibri" panose="020F0502020204030204" pitchFamily="34" charset="0"/>
                  </a:rPr>
                  <a:t>This causes B</a:t>
                </a:r>
                <a:r>
                  <a:rPr lang="en-US" sz="2400" dirty="0" smtClean="0"/>
                  <a:t>→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l-GR" sz="2800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m:rPr>
                        <m:nor/>
                      </m:rPr>
                      <a:rPr lang="en-US" sz="2800" dirty="0">
                        <a:latin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n-GB" sz="2600" dirty="0" smtClean="0">
                    <a:latin typeface="Calibri" panose="020F0502020204030204" pitchFamily="34" charset="0"/>
                  </a:rPr>
                  <a:t> and D</a:t>
                </a:r>
                <a:r>
                  <a:rPr lang="en-US" sz="2800" dirty="0" smtClean="0"/>
                  <a:t>→</a:t>
                </a:r>
                <a14:m>
                  <m:oMath xmlns:m="http://schemas.openxmlformats.org/officeDocument/2006/math">
                    <m:r>
                      <a:rPr lang="en-GB" sz="2800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l-GR" sz="2800" i="1" dirty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GB" sz="28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600" dirty="0" smtClean="0">
                    <a:latin typeface="Calibri" panose="020F0502020204030204" pitchFamily="34" charset="0"/>
                  </a:rPr>
                  <a:t>as </a:t>
                </a:r>
                <a:r>
                  <a:rPr lang="en-GB" sz="2600" dirty="0">
                    <a:latin typeface="Calibri" panose="020F0502020204030204" pitchFamily="34" charset="0"/>
                  </a:rPr>
                  <a:t>d</a:t>
                </a:r>
                <a:r>
                  <a:rPr lang="en-US" sz="2800" dirty="0"/>
                  <a:t>→</a:t>
                </a:r>
                <a:r>
                  <a:rPr lang="en-GB" sz="2600" dirty="0" smtClean="0">
                    <a:latin typeface="Calibri" panose="020F0502020204030204" pitchFamily="34" charset="0"/>
                  </a:rPr>
                  <a:t>0, creating the posterior distribution of </a:t>
                </a:r>
                <a:r>
                  <a:rPr lang="en-GB" sz="2800" i="1" dirty="0">
                    <a:latin typeface="Calibri" panose="020F0502020204030204" pitchFamily="34" charset="0"/>
                  </a:rPr>
                  <a:t>µ</a:t>
                </a:r>
                <a:r>
                  <a:rPr lang="en-GB" sz="2800" dirty="0">
                    <a:latin typeface="Calibri" panose="020F0502020204030204" pitchFamily="34" charset="0"/>
                  </a:rPr>
                  <a:t>|x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~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GB" sz="2800" i="1">
                        <a:latin typeface="Cambria Math" panose="02040503050406030204" pitchFamily="18" charset="0"/>
                      </a:rPr>
                      <m:t>(</m:t>
                    </m:r>
                    <m:acc>
                      <m:accPr>
                        <m:chr m:val="̅"/>
                        <m:ctrlPr>
                          <a:rPr lang="el-GR" sz="2800" i="1" dirty="0">
                            <a:latin typeface="Cambria Math"/>
                          </a:rPr>
                        </m:ctrlPr>
                      </m:accPr>
                      <m:e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acc>
                    <m:r>
                      <m:rPr>
                        <m:nor/>
                      </m:rPr>
                      <a:rPr lang="en-GB" sz="2800" i="1">
                        <a:latin typeface="Cambria Math" panose="02040503050406030204" pitchFamily="18" charset="0"/>
                      </a:rPr>
                      <m:t>,</m:t>
                    </m:r>
                    <m:f>
                      <m:fPr>
                        <m:ctrlPr>
                          <a:rPr lang="en-GB" sz="28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l-GR" sz="2800" i="1" dirty="0">
                            <a:latin typeface="Cambria Math" panose="02040503050406030204" pitchFamily="18" charset="0"/>
                          </a:rPr>
                          <m:t>𝜏</m:t>
                        </m:r>
                      </m:den>
                    </m:f>
                    <m:r>
                      <a:rPr lang="en-GB" sz="2800" i="1" dirty="0">
                        <a:latin typeface="Cambria Math" panose="02040503050406030204" pitchFamily="18" charset="0"/>
                      </a:rPr>
                      <m:t> )</m:t>
                    </m:r>
                  </m:oMath>
                </a14:m>
                <a:r>
                  <a:rPr lang="en-GB" sz="2600" dirty="0" smtClean="0">
                    <a:latin typeface="Calibri" panose="020F050202020403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7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1765300"/>
                <a:ext cx="8596668" cy="1155700"/>
              </a:xfrm>
              <a:prstGeom prst="rect">
                <a:avLst/>
              </a:prstGeom>
              <a:blipFill rotWithShape="0">
                <a:blip r:embed="rId2"/>
                <a:stretch>
                  <a:fillRect l="-1277" t="-6349" b="-52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itle 1"/>
              <p:cNvSpPr txBox="1">
                <a:spLocks/>
              </p:cNvSpPr>
              <p:nvPr/>
            </p:nvSpPr>
            <p:spPr>
              <a:xfrm>
                <a:off x="677334" y="2921000"/>
                <a:ext cx="8596668" cy="1155700"/>
              </a:xfrm>
              <a:prstGeom prst="rect">
                <a:avLst/>
              </a:prstGeom>
            </p:spPr>
            <p:txBody>
              <a:bodyPr vert="horz" lIns="91440" tIns="45720" rIns="91440" bIns="45720" rtlCol="0" anchor="t">
                <a:normAutofit/>
              </a:bodyPr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>
                    <a:solidFill>
                      <a:schemeClr val="accent1"/>
                    </a:solidFill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r>
                  <a:rPr lang="en-GB" sz="2600" dirty="0" smtClean="0">
                    <a:latin typeface="Calibri" panose="020F0502020204030204" pitchFamily="34" charset="0"/>
                  </a:rPr>
                  <a:t>Using the information from the previous slide, the distribution is </a:t>
                </a:r>
                <a:r>
                  <a:rPr lang="en-GB" sz="2600" i="1" dirty="0">
                    <a:latin typeface="Calibri" panose="020F0502020204030204" pitchFamily="34" charset="0"/>
                  </a:rPr>
                  <a:t>µ</a:t>
                </a:r>
                <a:r>
                  <a:rPr lang="en-GB" sz="2600" dirty="0">
                    <a:latin typeface="Calibri" panose="020F0502020204030204" pitchFamily="34" charset="0"/>
                  </a:rPr>
                  <a:t>|x</a:t>
                </a:r>
                <a14:m>
                  <m:oMath xmlns:m="http://schemas.openxmlformats.org/officeDocument/2006/math">
                    <m:r>
                      <a:rPr lang="en-GB" sz="2600" i="1">
                        <a:latin typeface="Cambria Math" panose="02040503050406030204" pitchFamily="18" charset="0"/>
                      </a:rPr>
                      <m:t>~</m:t>
                    </m:r>
                    <m:r>
                      <a:rPr lang="en-GB" sz="2600" i="1">
                        <a:latin typeface="Cambria Math" panose="02040503050406030204" pitchFamily="18" charset="0"/>
                      </a:rPr>
                      <m:t>𝑁</m:t>
                    </m:r>
                    <m:d>
                      <m:dPr>
                        <m:ctrlPr>
                          <a:rPr lang="en-GB" sz="2600" i="1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GB" sz="2600" b="0" smtClean="0">
                            <a:latin typeface="Cambria Math" panose="02040503050406030204" pitchFamily="18" charset="0"/>
                          </a:rPr>
                          <m:t>2.25</m:t>
                        </m:r>
                        <m:r>
                          <m:rPr>
                            <m:nor/>
                          </m:rPr>
                          <a:rPr lang="en-GB" sz="2600" i="1">
                            <a:latin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GB" sz="2600" i="1" dirty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GB" sz="2600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GB" sz="2600" b="0" i="1" dirty="0" smtClean="0">
                                <a:latin typeface="Cambria Math" panose="02040503050406030204" pitchFamily="18" charset="0"/>
                              </a:rPr>
                              <m:t>60</m:t>
                            </m:r>
                          </m:den>
                        </m:f>
                        <m:r>
                          <a:rPr lang="en-GB" sz="2600" i="1" dirty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GB" sz="2600" b="0" i="1" dirty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600" dirty="0" smtClean="0">
                  <a:latin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8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2921000"/>
                <a:ext cx="8596668" cy="1155700"/>
              </a:xfrm>
              <a:prstGeom prst="rect">
                <a:avLst/>
              </a:prstGeom>
              <a:blipFill rotWithShape="0">
                <a:blip r:embed="rId3"/>
                <a:stretch>
                  <a:fillRect l="-1277" t="-4211" r="-1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8728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77334" y="4076700"/>
            <a:ext cx="8596668" cy="19177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600" dirty="0" smtClean="0">
                <a:latin typeface="Calibri" panose="020F0502020204030204" pitchFamily="34" charset="0"/>
              </a:rPr>
              <a:t>The mean does not change for a normal distribution. The posterior distributions shape is much more compact than the original prior distribution as the variance is ten times smaller This makes the distribution more precise.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631" y="-2389"/>
            <a:ext cx="7183395" cy="4079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75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748685" y="1746250"/>
                <a:ext cx="9063566" cy="1587500"/>
              </a:xfrm>
            </p:spPr>
            <p:txBody>
              <a:bodyPr>
                <a:normAutofit/>
              </a:bodyPr>
              <a:lstStyle/>
              <a:p>
                <a:r>
                  <a:rPr lang="en-GB" sz="2400" dirty="0" smtClean="0">
                    <a:latin typeface="Calibri" panose="020F0502020204030204" pitchFamily="34" charset="0"/>
                  </a:rPr>
                  <a:t>For a 95% interval we use the formula </a:t>
                </a:r>
                <a:r>
                  <a:rPr lang="en-US" sz="2400" dirty="0">
                    <a:latin typeface="Calibri" panose="020F0502020204030204" pitchFamily="34" charset="0"/>
                  </a:rPr>
                  <a:t>2.25 </a:t>
                </a:r>
                <a:r>
                  <a:rPr lang="en-US" sz="2400" dirty="0" smtClean="0">
                    <a:latin typeface="Calibri" panose="020F0502020204030204" pitchFamily="34" charset="0"/>
                  </a:rPr>
                  <a:t>±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1.96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dirty="0" smtClean="0">
                                <a:latin typeface="Cambria Math" panose="02040503050406030204" pitchFamily="18" charset="0"/>
                              </a:rPr>
                              <m:t>60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 smtClean="0">
                    <a:latin typeface="Calibri" panose="020F0502020204030204" pitchFamily="34" charset="0"/>
                  </a:rPr>
                  <a:t>.</a:t>
                </a:r>
                <a:br>
                  <a:rPr lang="en-US" sz="2400" dirty="0" smtClean="0">
                    <a:latin typeface="Calibri" panose="020F0502020204030204" pitchFamily="34" charset="0"/>
                  </a:rPr>
                </a:br>
                <a:r>
                  <a:rPr lang="en-US" sz="2400" dirty="0" smtClean="0">
                    <a:latin typeface="Calibri" panose="020F0502020204030204" pitchFamily="34" charset="0"/>
                  </a:rPr>
                  <a:t>This gives the answer </a:t>
                </a:r>
                <a:r>
                  <a:rPr lang="en-US" sz="2400" dirty="0">
                    <a:latin typeface="Calibri" panose="020F0502020204030204" pitchFamily="34" charset="0"/>
                  </a:rPr>
                  <a:t>(1.997, 2.503).</a:t>
                </a:r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748685" y="1746250"/>
                <a:ext cx="9063566" cy="1587500"/>
              </a:xfrm>
              <a:blipFill rotWithShape="0">
                <a:blip r:embed="rId2"/>
                <a:stretch>
                  <a:fillRect l="-10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itle 1"/>
          <p:cNvSpPr txBox="1">
            <a:spLocks/>
          </p:cNvSpPr>
          <p:nvPr/>
        </p:nvSpPr>
        <p:spPr>
          <a:xfrm>
            <a:off x="748685" y="609599"/>
            <a:ext cx="8877915" cy="11366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600" dirty="0" smtClean="0">
                <a:latin typeface="Calibri" panose="020F0502020204030204" pitchFamily="34" charset="0"/>
              </a:rPr>
              <a:t>We now need to find the 95</a:t>
            </a:r>
            <a:r>
              <a:rPr lang="en-GB" sz="2600" dirty="0">
                <a:latin typeface="Calibri" panose="020F0502020204030204" pitchFamily="34" charset="0"/>
              </a:rPr>
              <a:t>% Bayesian conﬁdence interval for </a:t>
            </a:r>
            <a:r>
              <a:rPr lang="en-GB" sz="2600" i="1" dirty="0">
                <a:latin typeface="Calibri" panose="020F0502020204030204" pitchFamily="34" charset="0"/>
              </a:rPr>
              <a:t>µ </a:t>
            </a:r>
            <a:r>
              <a:rPr lang="en-GB" sz="2600" dirty="0">
                <a:latin typeface="Calibri" panose="020F0502020204030204" pitchFamily="34" charset="0"/>
              </a:rPr>
              <a:t>and comment on </a:t>
            </a:r>
            <a:r>
              <a:rPr lang="en-GB" sz="2600" dirty="0" smtClean="0">
                <a:latin typeface="Calibri" panose="020F0502020204030204" pitchFamily="34" charset="0"/>
              </a:rPr>
              <a:t>the </a:t>
            </a:r>
            <a:r>
              <a:rPr lang="en-GB" sz="2600" dirty="0">
                <a:latin typeface="Calibri" panose="020F0502020204030204" pitchFamily="34" charset="0"/>
              </a:rPr>
              <a:t>results.</a:t>
            </a:r>
            <a:endParaRPr lang="en-US" sz="2600" dirty="0">
              <a:latin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48685" y="2882901"/>
            <a:ext cx="9063566" cy="158750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2400" dirty="0" smtClean="0">
                <a:latin typeface="Calibri" panose="020F0502020204030204" pitchFamily="34" charset="0"/>
              </a:rPr>
              <a:t>This confidence interval shows the probability of capturing the true value of </a:t>
            </a:r>
            <a:r>
              <a:rPr lang="en-GB" sz="2400" i="1" dirty="0" smtClean="0">
                <a:latin typeface="Calibri" panose="020F0502020204030204" pitchFamily="34" charset="0"/>
              </a:rPr>
              <a:t>µ </a:t>
            </a:r>
            <a:r>
              <a:rPr lang="en-GB" sz="2400" dirty="0" smtClean="0">
                <a:latin typeface="Calibri" panose="020F0502020204030204" pitchFamily="34" charset="0"/>
              </a:rPr>
              <a:t>to be 0.95. </a:t>
            </a:r>
            <a:r>
              <a:rPr lang="en-GB" sz="2400" dirty="0">
                <a:latin typeface="Calibri" panose="020F0502020204030204" pitchFamily="34" charset="0"/>
              </a:rPr>
              <a:t>A</a:t>
            </a:r>
            <a:r>
              <a:rPr lang="en-GB" sz="2400" dirty="0" smtClean="0">
                <a:latin typeface="Calibri" panose="020F0502020204030204" pitchFamily="34" charset="0"/>
              </a:rPr>
              <a:t> range of 0.506 is a precise region for </a:t>
            </a:r>
            <a:r>
              <a:rPr lang="en-GB" sz="2600" i="1" dirty="0" smtClean="0">
                <a:latin typeface="Calibri" panose="020F0502020204030204" pitchFamily="34" charset="0"/>
              </a:rPr>
              <a:t>µ. </a:t>
            </a:r>
            <a:r>
              <a:rPr lang="en-GB" sz="2600" dirty="0" smtClean="0">
                <a:latin typeface="Calibri" panose="020F0502020204030204" pitchFamily="34" charset="0"/>
              </a:rPr>
              <a:t>This is a smaller range than would have been given if we used the frequentist prior distribution. </a:t>
            </a:r>
            <a:endParaRPr lang="en-US" sz="26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70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  <p:bldP spid="4" grpId="0"/>
      <p:bldP spid="4" grpId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414</TotalTime>
  <Words>421</Words>
  <Application>Microsoft Office PowerPoint</Application>
  <PresentationFormat>Custom</PresentationFormat>
  <Paragraphs>16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Facet</vt:lpstr>
      <vt:lpstr>PowerPoint Presentation</vt:lpstr>
      <vt:lpstr>Assuming vague prior knowledge, obtain the posterior distribution for µ and hence construct a 95% Bayesian conﬁdence interval for µ and comment on your results.</vt:lpstr>
      <vt:lpstr>The Normal Distribution is given as µ~N("µ , " 〖"σ " 〗^2)". "</vt:lpstr>
      <vt:lpstr>PowerPoint Presentation</vt:lpstr>
      <vt:lpstr>PowerPoint Presentation</vt:lpstr>
      <vt:lpstr>For a 95% interval we use the formula 2.25 ±1.96/√60. This gives the answer (1.997, 2.503).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Jake McGlen (UG)</dc:creator>
  <cp:lastModifiedBy>nlf8</cp:lastModifiedBy>
  <cp:revision>28</cp:revision>
  <dcterms:created xsi:type="dcterms:W3CDTF">2015-05-11T13:30:16Z</dcterms:created>
  <dcterms:modified xsi:type="dcterms:W3CDTF">2015-05-14T09:27:49Z</dcterms:modified>
</cp:coreProperties>
</file>