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MAS2317 Question 12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Brandon Gourlay-Herring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77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 12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viewing a section through the pancreas, doctors see what are called “islands”.  The number of islands seen in 900 patients are summarised below.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Assuming that the numbers of islands are Poisson distributed with mean </a:t>
            </a:r>
            <a:r>
              <a:rPr lang="el-GR" dirty="0" smtClean="0"/>
              <a:t>θ</a:t>
            </a:r>
            <a:r>
              <a:rPr lang="en-GB" dirty="0" smtClean="0"/>
              <a:t>, obtain the posterior mean and standard deviation for </a:t>
            </a:r>
            <a:r>
              <a:rPr lang="el-GR" dirty="0" smtClean="0"/>
              <a:t>θ</a:t>
            </a:r>
            <a:r>
              <a:rPr lang="en-GB" dirty="0" smtClean="0"/>
              <a:t> from several gamma </a:t>
            </a:r>
            <a:r>
              <a:rPr lang="en-GB" i="1" dirty="0" smtClean="0"/>
              <a:t>Ga(</a:t>
            </a:r>
            <a:r>
              <a:rPr lang="en-GB" i="1" dirty="0" err="1" smtClean="0"/>
              <a:t>g,h</a:t>
            </a:r>
            <a:r>
              <a:rPr lang="en-GB" i="1" dirty="0" smtClean="0"/>
              <a:t>)</a:t>
            </a:r>
            <a:r>
              <a:rPr lang="en-GB" dirty="0" smtClean="0"/>
              <a:t> prior distributions (with </a:t>
            </a:r>
            <a:r>
              <a:rPr lang="en-GB" i="1" dirty="0" smtClean="0"/>
              <a:t>g</a:t>
            </a:r>
            <a:r>
              <a:rPr lang="en-GB" dirty="0" smtClean="0"/>
              <a:t> and </a:t>
            </a:r>
            <a:r>
              <a:rPr lang="en-GB" i="1" dirty="0" smtClean="0"/>
              <a:t>h</a:t>
            </a:r>
            <a:r>
              <a:rPr lang="en-GB" dirty="0" smtClean="0"/>
              <a:t> in the range 1-50 – choose around 5 values in this range).  Why is the posterior distribution quite insensitive to variations in the prior distribution?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595607"/>
              </p:ext>
            </p:extLst>
          </p:nvPr>
        </p:nvGraphicFramePr>
        <p:xfrm>
          <a:off x="677334" y="2983471"/>
          <a:ext cx="7978394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854"/>
                <a:gridCol w="807868"/>
                <a:gridCol w="852257"/>
                <a:gridCol w="745724"/>
                <a:gridCol w="807868"/>
                <a:gridCol w="887767"/>
                <a:gridCol w="878889"/>
                <a:gridCol w="914400"/>
                <a:gridCol w="88776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Number</a:t>
                      </a:r>
                      <a:r>
                        <a:rPr lang="en-GB" sz="1400" baseline="0" dirty="0" smtClean="0"/>
                        <a:t> of Islands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2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4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5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6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≥7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Frequency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327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340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160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53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16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9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461639"/>
                <a:ext cx="8596668" cy="5579723"/>
              </a:xfrm>
            </p:spPr>
            <p:txBody>
              <a:bodyPr/>
              <a:lstStyle/>
              <a:p>
                <a:r>
                  <a:rPr lang="en-GB" dirty="0" smtClean="0"/>
                  <a:t>The first thing we need to do is get a Posterior distribution for </a:t>
                </a:r>
                <a:r>
                  <a:rPr lang="el-GR" dirty="0" smtClean="0"/>
                  <a:t>θ</a:t>
                </a:r>
                <a:r>
                  <a:rPr lang="en-GB" dirty="0" smtClean="0"/>
                  <a:t>.</a:t>
                </a:r>
              </a:p>
              <a:p>
                <a:r>
                  <a:rPr lang="en-GB" dirty="0" smtClean="0"/>
                  <a:t>To do this we use: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𝑃𝑜𝑠𝑡𝑒𝑟𝑖𝑜𝑟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𝑃𝑟𝑖𝑜𝑟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×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𝐿𝑖𝑘𝑒𝑙𝑖h𝑜𝑜𝑑</m:t>
                    </m:r>
                  </m:oMath>
                </a14:m>
                <a:r>
                  <a:rPr lang="en-GB" dirty="0" smtClean="0"/>
                  <a:t>.</a:t>
                </a:r>
              </a:p>
              <a:p>
                <a:r>
                  <a:rPr lang="en-GB" dirty="0" smtClean="0"/>
                  <a:t>So we need Posterior, we have our Prior, and we need to work out our Likelihood:</a:t>
                </a:r>
              </a:p>
              <a:p>
                <a:pPr marL="0" indent="0">
                  <a:buNone/>
                </a:pPr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bar>
                      </m: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∏"/>
                        <m:ctrlPr>
                          <a:rPr lang="en-GB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900</m:t>
                        </m:r>
                      </m:sup>
                      <m:e>
                        <m:f>
                          <m:fPr>
                            <m:ctrlPr>
                              <a:rPr lang="en-GB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GB" b="0" i="1" dirty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GB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GB" b="0" i="1" dirty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p>
                                <m:sSubSup>
                                  <m:sSubSupPr>
                                    <m:ctrlPr>
                                      <a:rPr lang="en-GB" b="0" i="1" dirty="0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GB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  <m:sup/>
                                </m:sSubSup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en-GB" b="0" i="1" dirty="0" smtClean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GB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GB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!</m:t>
                            </m:r>
                          </m:den>
                        </m:f>
                      </m:e>
                    </m:nary>
                    <m:r>
                      <a:rPr lang="en-GB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r>
                  <a:rPr lang="en-GB" dirty="0" smtClean="0"/>
                  <a:t>Now we can put in our values from our data sample to get:</a:t>
                </a:r>
              </a:p>
              <a:p>
                <a:pPr marL="0" indent="0"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GB" i="1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bar>
                      </m:e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dirty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GB" i="1" dirty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GB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l-GR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GB" i="1" dirty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  <m:sup>
                                    <m:r>
                                      <a:rPr lang="en-GB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!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327</m:t>
                        </m:r>
                      </m:sup>
                    </m:sSup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sSup>
                      <m:sSupPr>
                        <m:ctrlPr>
                          <a:rPr lang="en-GB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dirty="0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GB" i="1" dirty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GB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l-GR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GB" i="1" dirty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  <m:sup>
                                    <m:r>
                                      <a:rPr lang="en-GB" i="1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6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GB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!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GB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GB" i="1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bar>
                      </m:e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−900</m:t>
                        </m:r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p>
                    </m:sSup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904</m:t>
                        </m:r>
                      </m:sup>
                    </m:sSup>
                    <m:r>
                      <a:rPr lang="en-GB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GB" dirty="0" smtClean="0"/>
              </a:p>
              <a:p>
                <a:r>
                  <a:rPr lang="en-GB" dirty="0" smtClean="0"/>
                  <a:t>And so this is our likelihood function, where k is a constant.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461639"/>
                <a:ext cx="8596668" cy="5579723"/>
              </a:xfrm>
              <a:blipFill rotWithShape="0">
                <a:blip r:embed="rId2"/>
                <a:stretch>
                  <a:fillRect l="-142" t="-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293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461639"/>
                <a:ext cx="8596668" cy="5579723"/>
              </a:xfrm>
            </p:spPr>
            <p:txBody>
              <a:bodyPr/>
              <a:lstStyle/>
              <a:p>
                <a:r>
                  <a:rPr lang="en-GB" dirty="0" smtClean="0"/>
                  <a:t>Now we come back to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𝑃𝑜𝑠𝑡𝑒𝑟𝑖𝑜𝑟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𝑃𝑟𝑖𝑜𝑟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×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𝐿𝑖𝑘𝑒𝑙𝑖h𝑜𝑜𝑑</m:t>
                    </m:r>
                  </m:oMath>
                </a14:m>
                <a:r>
                  <a:rPr lang="en-GB" dirty="0" smtClean="0"/>
                  <a:t>.</a:t>
                </a:r>
              </a:p>
              <a:p>
                <a:r>
                  <a:rPr lang="en-GB" dirty="0" smtClean="0"/>
                  <a:t>We are told that our Prior distribution is a </a:t>
                </a:r>
                <a:r>
                  <a:rPr lang="en-GB" i="1" dirty="0" smtClean="0"/>
                  <a:t>Ga(</a:t>
                </a:r>
                <a:r>
                  <a:rPr lang="en-GB" i="1" dirty="0" err="1" smtClean="0"/>
                  <a:t>g,h</a:t>
                </a:r>
                <a:r>
                  <a:rPr lang="en-GB" i="1" dirty="0" smtClean="0"/>
                  <a:t>)</a:t>
                </a:r>
                <a:r>
                  <a:rPr lang="en-GB" dirty="0" smtClean="0"/>
                  <a:t>, so we have our Prior as:</a:t>
                </a:r>
              </a:p>
              <a:p>
                <a:pPr marL="0" indent="0"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</m:sup>
                        </m:s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</m:e>
                        </m:d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r>
                  <a:rPr lang="en-GB" dirty="0" smtClean="0"/>
                  <a:t>And so we have:</a:t>
                </a:r>
              </a:p>
              <a:p>
                <a:pPr marL="0" indent="0">
                  <a:buNone/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GB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e>
                        <m:bar>
                          <m:barPr>
                            <m:ctrlPr>
                              <a:rPr lang="en-GB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bar>
                      </m:e>
                    </m:d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GB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bar>
                      </m: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GB" b="0" dirty="0" smtClean="0"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e>
                        <m:bar>
                          <m:barPr>
                            <m:ctrlPr>
                              <a:rPr lang="en-GB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bar>
                      </m:e>
                    </m:d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sSup>
                      <m:sSupPr>
                        <m:ctrlP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p>
                    </m:sSup>
                    <m:sSup>
                      <m:sSupPr>
                        <m:ctrlPr>
                          <a:rPr lang="en-GB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904</m:t>
                        </m:r>
                      </m:sup>
                    </m:sSup>
                    <m:sSup>
                      <m:sSupPr>
                        <m:ctrlPr>
                          <a:rPr lang="en-GB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−900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e>
                        <m:bar>
                          <m:barPr>
                            <m:ctrlPr>
                              <a:rPr lang="en-GB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bar>
                      </m:e>
                    </m:d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sSup>
                      <m:sSupPr>
                        <m:ctrlPr>
                          <a:rPr lang="en-GB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904+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GB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900+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r>
                  <a:rPr lang="en-GB" b="0" dirty="0" smtClean="0">
                    <a:ea typeface="Cambria Math" panose="02040503050406030204" pitchFamily="18" charset="0"/>
                  </a:rPr>
                  <a:t>So we see that we have the Posterior distribution:</a:t>
                </a:r>
              </a:p>
              <a:p>
                <a:pPr marL="0" indent="0">
                  <a:buNone/>
                </a:pPr>
                <a:r>
                  <a:rPr lang="en-GB" dirty="0"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e>
                        <m:bar>
                          <m:barPr>
                            <m:ctrlPr>
                              <a:rPr lang="en-GB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ba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𝐺𝑎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904+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,  900+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GB" b="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461639"/>
                <a:ext cx="8596668" cy="5579723"/>
              </a:xfrm>
              <a:blipFill rotWithShape="0">
                <a:blip r:embed="rId2"/>
                <a:stretch>
                  <a:fillRect l="-142" t="-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940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61639"/>
            <a:ext cx="8596668" cy="5579723"/>
          </a:xfrm>
        </p:spPr>
        <p:txBody>
          <a:bodyPr/>
          <a:lstStyle/>
          <a:p>
            <a:r>
              <a:rPr lang="en-GB" dirty="0" smtClean="0"/>
              <a:t>Now we are asked for the mean and standard deviation from our Posterior distribution with several different values of </a:t>
            </a:r>
            <a:r>
              <a:rPr lang="en-GB" i="1" dirty="0" smtClean="0"/>
              <a:t>g</a:t>
            </a:r>
            <a:r>
              <a:rPr lang="en-GB" dirty="0" smtClean="0"/>
              <a:t> and </a:t>
            </a:r>
            <a:r>
              <a:rPr lang="en-GB" i="1" dirty="0" smtClean="0"/>
              <a:t>h</a:t>
            </a:r>
            <a:r>
              <a:rPr lang="en-GB" dirty="0"/>
              <a:t> </a:t>
            </a:r>
            <a:r>
              <a:rPr lang="en-GB" dirty="0" smtClean="0"/>
              <a:t>between 1 and 50.</a:t>
            </a:r>
          </a:p>
          <a:p>
            <a:r>
              <a:rPr lang="en-GB" dirty="0" smtClean="0"/>
              <a:t>Here is a table showing the means and standard deviations of 5 different </a:t>
            </a:r>
            <a:r>
              <a:rPr lang="en-GB" i="1" dirty="0" err="1" smtClean="0"/>
              <a:t>g,h</a:t>
            </a:r>
            <a:r>
              <a:rPr lang="en-GB" dirty="0" smtClean="0"/>
              <a:t> combinations: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984495"/>
              </p:ext>
            </p:extLst>
          </p:nvPr>
        </p:nvGraphicFramePr>
        <p:xfrm>
          <a:off x="677334" y="2051316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i="1" dirty="0" err="1" smtClean="0"/>
                        <a:t>g,h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Distribution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Mean (5 </a:t>
                      </a:r>
                      <a:r>
                        <a:rPr lang="en-GB" dirty="0" err="1" smtClean="0"/>
                        <a:t>d.p.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S.D. (5 </a:t>
                      </a:r>
                      <a:r>
                        <a:rPr lang="en-GB" dirty="0" err="1" smtClean="0"/>
                        <a:t>d.p.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1,1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Ga(905,901)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1.00444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0.03339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50,50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Ga(954,950)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1.00421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0.03251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1,50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Ga(905,950)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0.95263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0.03167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50,1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Ga(954,901)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1.05882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0.03428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25,25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Ga(929,925)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1.00432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0.03295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27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461639"/>
                <a:ext cx="8596668" cy="5579723"/>
              </a:xfrm>
            </p:spPr>
            <p:txBody>
              <a:bodyPr/>
              <a:lstStyle/>
              <a:p>
                <a:r>
                  <a:rPr lang="en-GB" dirty="0" smtClean="0"/>
                  <a:t>As we saw there is very little change in the means and standard deviations, and the question asks us about why this is.</a:t>
                </a:r>
              </a:p>
              <a:p>
                <a:r>
                  <a:rPr lang="en-GB" dirty="0" smtClean="0"/>
                  <a:t>The reasoning for this is that between 1 and 50 our choices of </a:t>
                </a:r>
                <a:r>
                  <a:rPr lang="en-GB" i="1" dirty="0" smtClean="0"/>
                  <a:t>g</a:t>
                </a:r>
                <a:r>
                  <a:rPr lang="en-GB" dirty="0" smtClean="0"/>
                  <a:t> and </a:t>
                </a:r>
                <a:r>
                  <a:rPr lang="en-GB" i="1" dirty="0" smtClean="0"/>
                  <a:t>h</a:t>
                </a:r>
                <a:r>
                  <a:rPr lang="en-GB" dirty="0" smtClean="0"/>
                  <a:t> will not have much impact on the ratios used in working out this information.</a:t>
                </a:r>
              </a:p>
              <a:p>
                <a:r>
                  <a:rPr lang="en-GB" dirty="0" smtClean="0"/>
                  <a:t>For a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𝐺𝑎</m:t>
                    </m:r>
                    <m:d>
                      <m:dPr>
                        <m:ctrlP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904+</m:t>
                        </m:r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,  900+</m:t>
                        </m:r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</m:d>
                  </m:oMath>
                </a14:m>
                <a:r>
                  <a:rPr lang="en-GB" dirty="0" smtClean="0">
                    <a:ea typeface="Cambria Math" panose="02040503050406030204" pitchFamily="18" charset="0"/>
                  </a:rPr>
                  <a:t> distribution, we have:</a:t>
                </a:r>
              </a:p>
              <a:p>
                <a:pPr marL="0" indent="0">
                  <a:buNone/>
                </a:pPr>
                <a:r>
                  <a:rPr lang="en-GB" dirty="0"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904+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900+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GB" dirty="0" smtClean="0"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d>
                      <m:dPr>
                        <m:begChr m:val="["/>
                        <m:endChr m:val="]"/>
                        <m:ctrlP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904+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𝑔</m:t>
                            </m:r>
                          </m:e>
                        </m:rad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900+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r>
                  <a:rPr lang="en-GB" dirty="0" smtClean="0">
                    <a:ea typeface="Cambria Math" panose="02040503050406030204" pitchFamily="18" charset="0"/>
                  </a:rPr>
                  <a:t>So for </a:t>
                </a:r>
                <a:r>
                  <a:rPr lang="en-GB" i="1" dirty="0" err="1" smtClean="0">
                    <a:ea typeface="Cambria Math" panose="02040503050406030204" pitchFamily="18" charset="0"/>
                  </a:rPr>
                  <a:t>g,h</a:t>
                </a:r>
                <a:r>
                  <a:rPr lang="en-GB" dirty="0" smtClean="0">
                    <a:ea typeface="Cambria Math" panose="02040503050406030204" pitchFamily="18" charset="0"/>
                  </a:rPr>
                  <a:t> between 1 and 50 there will be very little change in these values.</a:t>
                </a:r>
                <a:endParaRPr lang="en-GB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461639"/>
                <a:ext cx="8596668" cy="5579723"/>
              </a:xfrm>
              <a:blipFill rotWithShape="0">
                <a:blip r:embed="rId2"/>
                <a:stretch>
                  <a:fillRect l="-142" t="-765" r="-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22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End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Thank you for listening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689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</TotalTime>
  <Words>354</Words>
  <Application>Microsoft Office PowerPoint</Application>
  <PresentationFormat>Custom</PresentationFormat>
  <Paragraphs>77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Facet</vt:lpstr>
      <vt:lpstr>MAS2317 Question 12</vt:lpstr>
      <vt:lpstr>Question 12</vt:lpstr>
      <vt:lpstr>PowerPoint Presentation</vt:lpstr>
      <vt:lpstr>PowerPoint Presentation</vt:lpstr>
      <vt:lpstr>PowerPoint Presentation</vt:lpstr>
      <vt:lpstr>PowerPoint Presentation</vt:lpstr>
      <vt:lpstr>The End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MAS2317 Question 12</dc:title>
  <dc:creator>Brandon Gourlay-Herring (UG)</dc:creator>
  <cp:lastModifiedBy>nlf8</cp:lastModifiedBy>
  <cp:revision>15</cp:revision>
  <dcterms:created xsi:type="dcterms:W3CDTF">2015-05-13T19:08:37Z</dcterms:created>
  <dcterms:modified xsi:type="dcterms:W3CDTF">2015-05-14T09:30:29Z</dcterms:modified>
</cp:coreProperties>
</file>