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5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MAS 2317 Question 11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Andrew </a:t>
            </a:r>
            <a:r>
              <a:rPr lang="en-GB" dirty="0" err="1" smtClean="0"/>
              <a:t>macgill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36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</a:t>
            </a:r>
            <a:endParaRPr lang="en-GB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73300"/>
            <a:ext cx="10058400" cy="3595794"/>
          </a:xfrm>
        </p:spPr>
        <p:txBody>
          <a:bodyPr/>
          <a:lstStyle/>
          <a:p>
            <a:r>
              <a:rPr lang="en-GB" dirty="0" smtClean="0"/>
              <a:t>The number of defects in a 1200 foot roll of magnetic recording tape has a Po(</a:t>
            </a:r>
            <a:r>
              <a:rPr lang="en-GB" dirty="0" smtClean="0">
                <a:latin typeface="GreekPlus" pitchFamily="2" charset="0"/>
              </a:rPr>
              <a:t>u</a:t>
            </a:r>
            <a:r>
              <a:rPr lang="en-GB" dirty="0" smtClean="0"/>
              <a:t>) distribution. The prior distribution for </a:t>
            </a:r>
            <a:r>
              <a:rPr lang="en-GB" dirty="0" smtClean="0">
                <a:latin typeface="GreekPlus" pitchFamily="2" charset="0"/>
              </a:rPr>
              <a:t>u </a:t>
            </a:r>
            <a:r>
              <a:rPr lang="en-GB" dirty="0" smtClean="0">
                <a:latin typeface="Calibri" panose="020F0502020204030204" pitchFamily="34" charset="0"/>
              </a:rPr>
              <a:t>is Ga(3,1). When 5 rolls of this tape are selected at random and inspected, the number of defects found on the rolls are 2, 2, 6, 0 and 3. Determine the posterior distribution of </a:t>
            </a:r>
            <a:r>
              <a:rPr lang="en-GB" dirty="0" smtClean="0">
                <a:latin typeface="GreekPlus" pitchFamily="2" charset="0"/>
              </a:rPr>
              <a:t>u.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43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Posterior ∝ </a:t>
            </a:r>
            <a:r>
              <a:rPr lang="en-GB" dirty="0">
                <a:solidFill>
                  <a:schemeClr val="tx1"/>
                </a:solidFill>
              </a:rPr>
              <a:t>Prior</a:t>
            </a:r>
            <a:r>
              <a:rPr lang="en-GB" dirty="0" smtClean="0"/>
              <a:t> X Likelihood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It has been made (VERY) clear that the posterior distribution is proportional to the product of the prior distribution and the likelihood from the data collected. That is: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e>
                        <m:r>
                          <a:rPr lang="en-GB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</m:d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∝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d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GB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|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en-GB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GB" dirty="0" smtClean="0"/>
                  <a:t>Where the posterior distribution is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e>
                        <m:r>
                          <a:rPr lang="en-GB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GB" dirty="0" smtClean="0"/>
                  <a:t>, the prior distribution is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d>
                  </m:oMath>
                </a14:m>
                <a:r>
                  <a:rPr lang="en-GB" dirty="0" smtClean="0"/>
                  <a:t> and the likelihood from the data that we have collected is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|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sz="14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GB" dirty="0" smtClean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 t="-1667" r="-1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976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Posterior ∝ </a:t>
            </a:r>
            <a:r>
              <a:rPr lang="en-GB" dirty="0">
                <a:solidFill>
                  <a:srgbClr val="BD582C"/>
                </a:solidFill>
              </a:rPr>
              <a:t>Prior</a:t>
            </a:r>
            <a:r>
              <a:rPr lang="en-GB" dirty="0" smtClean="0"/>
              <a:t> X Likelihood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Prior Distribution: Ga(3,1)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 smtClean="0"/>
                  <a:t>P.d.f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𝛽</m:t>
                            </m:r>
                          </m:e>
                          <m:sup>
                            <m:r>
                              <a:rPr lang="en-GB" sz="2800" i="1">
                                <a:latin typeface="Cambria Math"/>
                              </a:rPr>
                              <m:t>𝛼</m:t>
                            </m:r>
                          </m:sup>
                        </m:sSup>
                        <m:sSup>
                          <m:sSupPr>
                            <m:ctrlPr>
                              <a:rPr lang="en-GB" sz="2800" i="1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GB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2800" i="1">
                                    <a:latin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GB" sz="2800" i="1">
                                    <a:latin typeface="Cambria Math"/>
                                  </a:rPr>
                                  <m:t>𝛼</m:t>
                                </m:r>
                                <m:r>
                                  <a:rPr lang="en-GB" sz="2800" i="1">
                                    <a:latin typeface="Cambria Math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lang="en-GB" sz="28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GB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en-GB" sz="2800" i="1">
                                <a:latin typeface="Cambria Math"/>
                              </a:rPr>
                              <m:t>𝛽𝜃</m:t>
                            </m:r>
                          </m:sup>
                        </m:sSup>
                      </m:num>
                      <m:den>
                        <m:r>
                          <a:rPr lang="en-GB" sz="2800" i="1">
                            <a:latin typeface="Cambria Math"/>
                          </a:rPr>
                          <m:t>𝛤</m:t>
                        </m:r>
                        <m:r>
                          <a:rPr lang="en-GB" sz="2800" i="1">
                            <a:latin typeface="Cambria Math"/>
                          </a:rPr>
                          <m:t>(</m:t>
                        </m:r>
                        <m:r>
                          <a:rPr lang="en-GB" sz="2800" i="1">
                            <a:latin typeface="Cambria Math"/>
                          </a:rPr>
                          <m:t>𝛼</m:t>
                        </m:r>
                        <m:r>
                          <a:rPr lang="en-GB" sz="2800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GB" dirty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 smtClean="0"/>
                  <a:t>        </a:t>
                </a:r>
                <a:r>
                  <a:rPr lang="en-GB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n-GB" sz="32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3200" i="1">
                                    <a:latin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GB" sz="32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32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GB" sz="3200" i="1">
                                <a:latin typeface="Cambria Math"/>
                              </a:rPr>
                              <m:t>−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sz="3200" i="1">
                            <a:latin typeface="Cambria Math"/>
                          </a:rPr>
                          <m:t>𝛤</m:t>
                        </m:r>
                        <m:r>
                          <a:rPr lang="en-GB" sz="3200" i="1">
                            <a:latin typeface="Cambria Math"/>
                          </a:rPr>
                          <m:t>(3)</m:t>
                        </m:r>
                      </m:den>
                    </m:f>
                  </m:oMath>
                </a14:m>
                <a:endParaRPr lang="en-GB" dirty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5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Posterior ∝ Prior X </a:t>
            </a:r>
            <a:r>
              <a:rPr lang="en-GB" dirty="0" smtClean="0">
                <a:solidFill>
                  <a:srgbClr val="BD582C"/>
                </a:solidFill>
              </a:rPr>
              <a:t>Likelihood</a:t>
            </a:r>
            <a:endParaRPr lang="en-GB" dirty="0">
              <a:solidFill>
                <a:srgbClr val="BD582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 smtClean="0"/>
                  <a:t>Likelihood: Po(</a:t>
                </a:r>
                <a:r>
                  <a:rPr lang="en-GB" dirty="0" smtClean="0">
                    <a:latin typeface="GreekPlus" pitchFamily="2" charset="0"/>
                  </a:rPr>
                  <a:t>u</a:t>
                </a:r>
                <a:r>
                  <a:rPr lang="en-GB" dirty="0" smtClean="0"/>
                  <a:t>)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 smtClean="0"/>
                  <a:t>P.m.f =  </a:t>
                </a:r>
                <a:r>
                  <a:rPr lang="en-GB" sz="2400" dirty="0">
                    <a:latin typeface="GreekPlus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(u</a:t>
                </a:r>
                <a:r>
                  <a:rPr lang="en-GB" sz="2400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r>
                  <a:rPr lang="en-GB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GB" sz="2400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GB" sz="2400" baseline="30000" dirty="0">
                    <a:latin typeface="GreekPlus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</a:t>
                </a:r>
                <a:r>
                  <a:rPr lang="en-GB" sz="2400" dirty="0">
                    <a:latin typeface="GreekPlus" pitchFamily="2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)/</a:t>
                </a:r>
                <a:r>
                  <a:rPr lang="en-GB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r>
                  <a:rPr lang="en-GB" sz="24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!</a:t>
                </a:r>
              </a:p>
              <a:p>
                <a:pPr marL="0" lvl="0" indent="0">
                  <a:buClr>
                    <a:srgbClr val="E48312"/>
                  </a:buClr>
                  <a:buNone/>
                </a:pPr>
                <a:r>
                  <a:rPr lang="en-GB" sz="1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GB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b="1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|</m:t>
                    </m:r>
                    <m:r>
                      <a:rPr lang="en-GB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en-GB" i="1"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GB" sz="1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</a:t>
                </a:r>
                <a:r>
                  <a:rPr lang="en-GB" sz="16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limLoc m:val="undOvr"/>
                        <m:ctrlPr>
                          <a:rPr lang="en-GB" sz="28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GB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GB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GB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r>
                          <a:rPr lang="en-GB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</m:e>
                    </m:nary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−</m:t>
                            </m:r>
                            <m:r>
                              <a:rPr lang="en-GB" i="1">
                                <a:latin typeface="Cambria Math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/>
                          </a:rPr>
                          <m:t>𝑘</m:t>
                        </m:r>
                        <m:r>
                          <a:rPr lang="en-GB" i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GB" dirty="0" smtClean="0"/>
                  <a:t> </a:t>
                </a:r>
                <a:r>
                  <a:rPr lang="en-GB" sz="2800" dirty="0" smtClean="0">
                    <a:latin typeface="GreekPlus" pitchFamily="2" charset="0"/>
                  </a:rPr>
                  <a:t>)</a:t>
                </a:r>
                <a:endParaRPr lang="en-GB" sz="2800" dirty="0">
                  <a:latin typeface="GreekPlus" pitchFamily="2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Inputting the data gives: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2!</m:t>
                        </m:r>
                      </m:den>
                    </m:f>
                  </m:oMath>
                </a14:m>
                <a:r>
                  <a:rPr lang="en-GB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2!</m:t>
                        </m:r>
                      </m:den>
                    </m:f>
                  </m:oMath>
                </a14:m>
                <a:r>
                  <a:rPr lang="en-GB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6!</m:t>
                        </m:r>
                      </m:den>
                    </m:f>
                  </m:oMath>
                </a14:m>
                <a:r>
                  <a:rPr lang="en-GB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0!</m:t>
                        </m:r>
                      </m:den>
                    </m:f>
                  </m:oMath>
                </a14:m>
                <a:r>
                  <a:rPr lang="en-GB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3!</m:t>
                        </m:r>
                      </m:den>
                    </m:f>
                  </m:oMath>
                </a14:m>
                <a:endParaRPr lang="en-GB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GB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2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2000" i="1">
                                <a:latin typeface="Cambria Math"/>
                              </a:rPr>
                              <m:t>𝜃</m:t>
                            </m:r>
                          </m:e>
                          <m:sup>
                            <m:r>
                              <a:rPr lang="en-GB" sz="2000" i="1">
                                <a:latin typeface="Cambria Math"/>
                              </a:rPr>
                              <m:t>13</m:t>
                            </m:r>
                          </m:sup>
                        </m:sSup>
                        <m:sSup>
                          <m:sSupPr>
                            <m:ctrlPr>
                              <a:rPr lang="en-GB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20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GB" sz="2000" i="1">
                                <a:latin typeface="Cambria Math"/>
                              </a:rPr>
                              <m:t>−5</m:t>
                            </m:r>
                            <m:r>
                              <a:rPr lang="en-GB" sz="2000" i="1">
                                <a:latin typeface="Cambria Math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sz="2000" i="1">
                            <a:latin typeface="Cambria Math"/>
                          </a:rPr>
                          <m:t>17280</m:t>
                        </m:r>
                      </m:den>
                    </m:f>
                  </m:oMath>
                </a14:m>
                <a:endParaRPr lang="en-GB" sz="2000" dirty="0"/>
              </a:p>
              <a:p>
                <a:pPr lvl="2">
                  <a:lnSpc>
                    <a:spcPct val="107000"/>
                  </a:lnSpc>
                  <a:spcAft>
                    <a:spcPts val="800"/>
                  </a:spcAft>
                </a:pPr>
                <a:endParaRPr lang="en-GB" sz="20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GB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2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0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BD582C"/>
                </a:solidFill>
              </a:rPr>
              <a:t>Posterior</a:t>
            </a:r>
            <a:r>
              <a:rPr lang="en-GB" dirty="0" smtClean="0"/>
              <a:t> ∝ Prior X Likelihood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sz="2000" dirty="0" smtClean="0"/>
                  <a:t>Combining the two gives: </a:t>
                </a:r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e>
                        <m:r>
                          <a:rPr lang="en-GB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∝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GB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|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𝜃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e>
                        <m:r>
                          <a:rPr lang="en-GB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∝</m:t>
                    </m:r>
                  </m:oMath>
                </a14:m>
                <a:r>
                  <a:rPr lang="en-GB" sz="2000" dirty="0" smtClean="0"/>
                  <a:t> 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𝛤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(3)</m:t>
                        </m:r>
                      </m:den>
                    </m:f>
                  </m:oMath>
                </a14:m>
                <a:r>
                  <a:rPr lang="en-GB" sz="2000" dirty="0" smtClean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sup>
                        </m:sSup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17280</m:t>
                        </m:r>
                      </m:den>
                    </m:f>
                  </m:oMath>
                </a14:m>
                <a:endParaRPr lang="en-GB" sz="2000" dirty="0" smtClean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</m:t>
                    </m:r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13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−5</m:t>
                        </m:r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sup>
                    </m:sSup>
                    <m:r>
                      <a:rPr lang="en-GB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, </m:t>
                    </m:r>
                  </m:oMath>
                </a14:m>
                <a:r>
                  <a:rPr lang="en-GB" sz="1400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where k is a constant.</a:t>
                </a:r>
                <a:endParaRPr lang="en-GB" dirty="0" smtClean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         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𝑘</m:t>
                    </m:r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15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−6</m:t>
                        </m:r>
                        <m:r>
                          <a:rPr lang="en-GB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𝜃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2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∴ </m:t>
                    </m:r>
                    <m:r>
                      <a:rPr lang="en-GB" sz="2000" i="1">
                        <a:latin typeface="Cambria Math"/>
                      </a:rPr>
                      <m:t>𝜋</m:t>
                    </m:r>
                    <m:d>
                      <m:dPr>
                        <m:ctrlPr>
                          <a:rPr lang="en-GB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𝜃</m:t>
                        </m:r>
                      </m:e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GB" sz="2000" i="1">
                        <a:latin typeface="Cambria Math"/>
                      </a:rPr>
                      <m:t>~</m:t>
                    </m:r>
                    <m:r>
                      <a:rPr lang="en-GB" sz="2000" i="1">
                        <a:latin typeface="Cambria Math"/>
                      </a:rPr>
                      <m:t>𝐺𝑎</m:t>
                    </m:r>
                    <m:r>
                      <a:rPr lang="en-GB" sz="2000" i="1">
                        <a:latin typeface="Cambria Math"/>
                      </a:rPr>
                      <m:t>(16,6)</m:t>
                    </m:r>
                  </m:oMath>
                </a14:m>
                <a:endParaRPr lang="en-GB" sz="2000" dirty="0"/>
              </a:p>
              <a:p>
                <a:pPr lvl="2">
                  <a:lnSpc>
                    <a:spcPct val="107000"/>
                  </a:lnSpc>
                  <a:spcAft>
                    <a:spcPts val="800"/>
                  </a:spcAft>
                </a:pPr>
                <a:endParaRPr lang="en-GB" sz="20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GB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2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15" t="-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530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Thanks for listening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54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</TotalTime>
  <Words>436</Words>
  <Application>Microsoft Office PowerPoint</Application>
  <PresentationFormat>Custom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Retrospect</vt:lpstr>
      <vt:lpstr>MAS 2317 Question 11</vt:lpstr>
      <vt:lpstr>Question</vt:lpstr>
      <vt:lpstr>Posterior ∝ Prior X Likelihood</vt:lpstr>
      <vt:lpstr>Posterior ∝ Prior X Likelihood</vt:lpstr>
      <vt:lpstr>Posterior ∝ Prior X Likelihood</vt:lpstr>
      <vt:lpstr>Posterior ∝ Prior X Likelihood</vt:lpstr>
      <vt:lpstr>Thanks for listening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 2317 Question 11</dc:title>
  <dc:creator>Andrew Macgill (UG)</dc:creator>
  <cp:lastModifiedBy>nlf8</cp:lastModifiedBy>
  <cp:revision>9</cp:revision>
  <dcterms:created xsi:type="dcterms:W3CDTF">2015-05-13T11:05:19Z</dcterms:created>
  <dcterms:modified xsi:type="dcterms:W3CDTF">2015-05-14T09:29:27Z</dcterms:modified>
</cp:coreProperties>
</file>