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46" r:id="rId2"/>
    <p:sldId id="588" r:id="rId3"/>
    <p:sldId id="589" r:id="rId4"/>
    <p:sldId id="590" r:id="rId5"/>
    <p:sldId id="591" r:id="rId6"/>
    <p:sldId id="592" r:id="rId7"/>
    <p:sldId id="593" r:id="rId8"/>
    <p:sldId id="594" r:id="rId9"/>
    <p:sldId id="595" r:id="rId10"/>
    <p:sldId id="559" r:id="rId11"/>
    <p:sldId id="534" r:id="rId12"/>
    <p:sldId id="511" r:id="rId13"/>
    <p:sldId id="596" r:id="rId14"/>
    <p:sldId id="597" r:id="rId15"/>
    <p:sldId id="600" r:id="rId16"/>
    <p:sldId id="601" r:id="rId17"/>
    <p:sldId id="602" r:id="rId18"/>
    <p:sldId id="570" r:id="rId19"/>
    <p:sldId id="571" r:id="rId20"/>
    <p:sldId id="572" r:id="rId21"/>
    <p:sldId id="573" r:id="rId22"/>
    <p:sldId id="574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582" r:id="rId31"/>
    <p:sldId id="583" r:id="rId32"/>
    <p:sldId id="584" r:id="rId33"/>
    <p:sldId id="585" r:id="rId34"/>
    <p:sldId id="586" r:id="rId35"/>
    <p:sldId id="587" r:id="rId36"/>
    <p:sldId id="514" r:id="rId37"/>
    <p:sldId id="474" r:id="rId38"/>
    <p:sldId id="599" r:id="rId39"/>
    <p:sldId id="59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ECB3"/>
    <a:srgbClr val="90F6DB"/>
    <a:srgbClr val="0066FF"/>
    <a:srgbClr val="C16CF0"/>
    <a:srgbClr val="00FFCC"/>
    <a:srgbClr val="4A58DA"/>
    <a:srgbClr val="CC0000"/>
    <a:srgbClr val="003F72"/>
    <a:srgbClr val="00CC00"/>
    <a:srgbClr val="F0A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5" autoAdjust="0"/>
    <p:restoredTop sz="77500" autoAdjust="0"/>
  </p:normalViewPr>
  <p:slideViewPr>
    <p:cSldViewPr>
      <p:cViewPr varScale="1">
        <p:scale>
          <a:sx n="52" d="100"/>
          <a:sy n="52" d="100"/>
        </p:scale>
        <p:origin x="124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596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85005-C610-42D9-A388-3E3D96896231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0451B-776C-4BE5-BD80-DE055D02AAA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519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51145-3943-49BC-9201-B2C3D238D685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A5868-1CD2-492F-948B-F89D47E2F0A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82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5EDB4-9EF4-47E9-9C50-38653AC1598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845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64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5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555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064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81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you earned £25,000 a year then you would repay</a:t>
            </a:r>
            <a:r>
              <a:rPr lang="en-GB" baseline="0" dirty="0" smtClean="0"/>
              <a:t> £30 a month, which is approximately the price of a phone contract.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01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03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</a:rPr>
              <a:t>So if</a:t>
            </a:r>
            <a:r>
              <a:rPr lang="en-US" baseline="0" dirty="0" smtClean="0">
                <a:ea typeface="ＭＳ Ｐゴシック" charset="0"/>
              </a:rPr>
              <a:t> you got 3xA*, you would get 3x£250 for beating your requirements, plus 2x£250 for A*’s in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dirty="0" smtClean="0">
                <a:ea typeface="ＭＳ Ｐゴシック" charset="0"/>
              </a:rPr>
              <a:t> and Further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smtClean="0">
                <a:ea typeface="ＭＳ Ｐゴシック" charset="0"/>
              </a:rPr>
              <a:t>.</a:t>
            </a:r>
            <a:endParaRPr lang="en-US" smtClean="0">
              <a:ea typeface="ＭＳ Ｐゴシック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2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06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06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176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541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09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928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577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794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783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346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927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484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5EDB4-9EF4-47E9-9C50-38653AC1598C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501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12776"/>
            <a:ext cx="3008313" cy="4713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3688" y="12584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12776"/>
            <a:ext cx="2057400" cy="4713387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12776"/>
            <a:ext cx="6019800" cy="4713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5AFA-E949-4D04-82CC-9A390BA923A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57DC-C35F-41D8-9689-99CDDCF66C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78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6209-E54C-4395-999F-34D13BB50136}" type="datetimeFigureOut">
              <a:rPr lang="en-GB" smtClean="0"/>
              <a:pPr/>
              <a:t>21/09/2017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67544" y="1124744"/>
            <a:ext cx="8676456" cy="18256"/>
          </a:xfrm>
          <a:prstGeom prst="line">
            <a:avLst/>
          </a:prstGeom>
          <a:noFill/>
          <a:ln w="9525">
            <a:solidFill>
              <a:srgbClr val="666666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8" name="Picture 5" descr="NU - A4 Logo (RGB)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0400" y="304800"/>
            <a:ext cx="18319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C00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nusufreshers.co.uk/freshersfai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usufreshers.co.uk/freshersfair/" TargetMode="Externa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nusufreshers.co.uk/freshersfai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l.ac.uk/students/wellbeing/assets/documents/14-15SFEDSA.pdf" TargetMode="External"/><Relationship Id="rId4" Type="http://schemas.openxmlformats.org/officeDocument/2006/relationships/hyperlink" Target="http://www.ncl.ac.uk/students/wellbeing/finance/funding/ukstudents/hardship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hyperlink" Target="http://www.ncl.ac.uk/accommodation/students/accommodation/richardsonroad/" TargetMode="External"/><Relationship Id="rId18" Type="http://schemas.openxmlformats.org/officeDocument/2006/relationships/image" Target="../media/image27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windsor/" TargetMode="External"/><Relationship Id="rId12" Type="http://schemas.openxmlformats.org/officeDocument/2006/relationships/hyperlink" Target="http://www.ncl.ac.uk/accommodation/students/accommodation/bowsden/" TargetMode="External"/><Relationship Id="rId17" Type="http://schemas.openxmlformats.org/officeDocument/2006/relationships/hyperlink" Target="http://www.ncl.ac.uk/accommodation/students/accommodation/castlecourt/" TargetMode="Externa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stmary/" TargetMode="External"/><Relationship Id="rId11" Type="http://schemas.openxmlformats.org/officeDocument/2006/relationships/image" Target="../media/image23.png"/><Relationship Id="rId5" Type="http://schemas.openxmlformats.org/officeDocument/2006/relationships/image" Target="../media/image20.gif"/><Relationship Id="rId15" Type="http://schemas.openxmlformats.org/officeDocument/2006/relationships/image" Target="../media/image25.jpeg"/><Relationship Id="rId10" Type="http://schemas.openxmlformats.org/officeDocument/2006/relationships/hyperlink" Target="http://www.ncl.ac.uk/accommodation/students/accommodation/marris/" TargetMode="External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image" Target="../media/image22.jpeg"/><Relationship Id="rId1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accommodation/students/accommodation/marris/" TargetMode="External"/><Relationship Id="rId13" Type="http://schemas.openxmlformats.org/officeDocument/2006/relationships/image" Target="../media/image30.jpeg"/><Relationship Id="rId18" Type="http://schemas.openxmlformats.org/officeDocument/2006/relationships/image" Target="../media/image35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richardsonroad/" TargetMode="External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accommodation/students/accommodation/centrallink/" TargetMode="External"/><Relationship Id="rId5" Type="http://schemas.openxmlformats.org/officeDocument/2006/relationships/hyperlink" Target="http://www.ncl.ac.uk/accommodation/students/accommodation/stmary/" TargetMode="External"/><Relationship Id="rId15" Type="http://schemas.openxmlformats.org/officeDocument/2006/relationships/image" Target="../media/image32.jpeg"/><Relationship Id="rId10" Type="http://schemas.openxmlformats.org/officeDocument/2006/relationships/image" Target="../media/image28.jpeg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hyperlink" Target="http://www.ncl.ac.uk/accommodation/students/accommodation/bowsden/" TargetMode="External"/><Relationship Id="rId1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l.ac.uk/accommodation" TargetMode="Externa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4.jpeg"/><Relationship Id="rId18" Type="http://schemas.openxmlformats.org/officeDocument/2006/relationships/image" Target="../media/image47.gif"/><Relationship Id="rId26" Type="http://schemas.openxmlformats.org/officeDocument/2006/relationships/hyperlink" Target="http://www.ncl.ac.uk/accommodation/students/accommodation/victoriahall/" TargetMode="External"/><Relationship Id="rId3" Type="http://schemas.openxmlformats.org/officeDocument/2006/relationships/hyperlink" Target="http://www.ncl.ac.uk/accommodation/students/accommodation/windsor/" TargetMode="External"/><Relationship Id="rId21" Type="http://schemas.openxmlformats.org/officeDocument/2006/relationships/image" Target="../media/image50.jpeg"/><Relationship Id="rId7" Type="http://schemas.openxmlformats.org/officeDocument/2006/relationships/image" Target="../media/image42.jpeg"/><Relationship Id="rId12" Type="http://schemas.openxmlformats.org/officeDocument/2006/relationships/image" Target="../media/image29.jpeg"/><Relationship Id="rId17" Type="http://schemas.openxmlformats.org/officeDocument/2006/relationships/hyperlink" Target="http://www.ncl.ac.uk/accommodation/students/accommodation/bowsden/" TargetMode="External"/><Relationship Id="rId25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6.jpeg"/><Relationship Id="rId20" Type="http://schemas.openxmlformats.org/officeDocument/2006/relationships/image" Target="../media/image49.jpeg"/><Relationship Id="rId29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marris/" TargetMode="External"/><Relationship Id="rId11" Type="http://schemas.openxmlformats.org/officeDocument/2006/relationships/hyperlink" Target="http://www.ncl.ac.uk/accommodation/students/accommodation/centrallink/" TargetMode="External"/><Relationship Id="rId24" Type="http://schemas.openxmlformats.org/officeDocument/2006/relationships/image" Target="../media/image52.jpeg"/><Relationship Id="rId5" Type="http://schemas.openxmlformats.org/officeDocument/2006/relationships/image" Target="../media/image23.png"/><Relationship Id="rId15" Type="http://schemas.openxmlformats.org/officeDocument/2006/relationships/image" Target="../media/image45.jpeg"/><Relationship Id="rId23" Type="http://schemas.openxmlformats.org/officeDocument/2006/relationships/image" Target="../media/image51.jpeg"/><Relationship Id="rId28" Type="http://schemas.openxmlformats.org/officeDocument/2006/relationships/image" Target="../media/image55.jpeg"/><Relationship Id="rId10" Type="http://schemas.openxmlformats.org/officeDocument/2006/relationships/hyperlink" Target="http://www.ncl.ac.uk/accommodation/students/accommodation/castleleazes/" TargetMode="External"/><Relationship Id="rId19" Type="http://schemas.openxmlformats.org/officeDocument/2006/relationships/image" Target="../media/image48.jpeg"/><Relationship Id="rId4" Type="http://schemas.openxmlformats.org/officeDocument/2006/relationships/image" Target="../media/image21.jpeg"/><Relationship Id="rId9" Type="http://schemas.openxmlformats.org/officeDocument/2006/relationships/image" Target="../media/image20.gif"/><Relationship Id="rId14" Type="http://schemas.openxmlformats.org/officeDocument/2006/relationships/hyperlink" Target="http://www.ncl.ac.uk/accommodation/students/accommodation/richardsonroad/" TargetMode="External"/><Relationship Id="rId22" Type="http://schemas.openxmlformats.org/officeDocument/2006/relationships/hyperlink" Target="http://www.ncl.ac.uk/accommodation/students/accommodation/stmary/" TargetMode="External"/><Relationship Id="rId27" Type="http://schemas.openxmlformats.org/officeDocument/2006/relationships/image" Target="../media/image54.jpeg"/><Relationship Id="rId30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accommodation/students/accommodation/marris/" TargetMode="External"/><Relationship Id="rId13" Type="http://schemas.openxmlformats.org/officeDocument/2006/relationships/hyperlink" Target="http://www.ncl.ac.uk/accommodation/students/accommodation/centrallink/" TargetMode="External"/><Relationship Id="rId18" Type="http://schemas.openxmlformats.org/officeDocument/2006/relationships/image" Target="../media/image48.jpeg"/><Relationship Id="rId26" Type="http://schemas.openxmlformats.org/officeDocument/2006/relationships/image" Target="../media/image49.jpeg"/><Relationship Id="rId3" Type="http://schemas.openxmlformats.org/officeDocument/2006/relationships/image" Target="../media/image58.jpeg"/><Relationship Id="rId21" Type="http://schemas.openxmlformats.org/officeDocument/2006/relationships/image" Target="../media/image56.jpeg"/><Relationship Id="rId7" Type="http://schemas.openxmlformats.org/officeDocument/2006/relationships/image" Target="../media/image23.png"/><Relationship Id="rId12" Type="http://schemas.openxmlformats.org/officeDocument/2006/relationships/hyperlink" Target="http://www.ncl.ac.uk/accommodation/students/accommodation/castleleazes/" TargetMode="External"/><Relationship Id="rId17" Type="http://schemas.openxmlformats.org/officeDocument/2006/relationships/hyperlink" Target="http://www.ncl.ac.uk/accommodation/students/accommodation/richardsonroad/" TargetMode="External"/><Relationship Id="rId25" Type="http://schemas.openxmlformats.org/officeDocument/2006/relationships/image" Target="../media/image47.gi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4.jpeg"/><Relationship Id="rId20" Type="http://schemas.openxmlformats.org/officeDocument/2006/relationships/hyperlink" Target="http://www.ncl.ac.uk/accommodation/students/accommodation/stmary/" TargetMode="External"/><Relationship Id="rId29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0.gif"/><Relationship Id="rId24" Type="http://schemas.openxmlformats.org/officeDocument/2006/relationships/hyperlink" Target="http://www.ncl.ac.uk/accommodation/students/accommodation/bowsden/" TargetMode="External"/><Relationship Id="rId32" Type="http://schemas.openxmlformats.org/officeDocument/2006/relationships/image" Target="../media/image54.jpeg"/><Relationship Id="rId5" Type="http://schemas.openxmlformats.org/officeDocument/2006/relationships/hyperlink" Target="http://www.ncl.ac.uk/accommodation/students/accommodation/windsor/" TargetMode="External"/><Relationship Id="rId15" Type="http://schemas.openxmlformats.org/officeDocument/2006/relationships/image" Target="../media/image45.jpeg"/><Relationship Id="rId23" Type="http://schemas.openxmlformats.org/officeDocument/2006/relationships/image" Target="../media/image46.jpeg"/><Relationship Id="rId28" Type="http://schemas.openxmlformats.org/officeDocument/2006/relationships/image" Target="../media/image50.jpeg"/><Relationship Id="rId10" Type="http://schemas.openxmlformats.org/officeDocument/2006/relationships/image" Target="../media/image43.jpeg"/><Relationship Id="rId19" Type="http://schemas.openxmlformats.org/officeDocument/2006/relationships/image" Target="../media/image55.jpeg"/><Relationship Id="rId31" Type="http://schemas.openxmlformats.org/officeDocument/2006/relationships/hyperlink" Target="http://www.ncl.ac.uk/accommodation/students/accommodation/victoriahall/" TargetMode="External"/><Relationship Id="rId4" Type="http://schemas.openxmlformats.org/officeDocument/2006/relationships/hyperlink" Target="http://www.ncl.ac.uk/accommodation/students/accommodation/castlecourt/" TargetMode="External"/><Relationship Id="rId9" Type="http://schemas.openxmlformats.org/officeDocument/2006/relationships/image" Target="../media/image42.jpeg"/><Relationship Id="rId14" Type="http://schemas.openxmlformats.org/officeDocument/2006/relationships/image" Target="../media/image29.jpeg"/><Relationship Id="rId22" Type="http://schemas.openxmlformats.org/officeDocument/2006/relationships/image" Target="../media/image59.jpeg"/><Relationship Id="rId27" Type="http://schemas.openxmlformats.org/officeDocument/2006/relationships/image" Target="../media/image51.jpeg"/><Relationship Id="rId30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xus.org.uk/metro" TargetMode="External"/><Relationship Id="rId3" Type="http://schemas.openxmlformats.org/officeDocument/2006/relationships/image" Target="../media/image60.png"/><Relationship Id="rId7" Type="http://schemas.openxmlformats.org/officeDocument/2006/relationships/hyperlink" Target="http://www.ncl.ac.uk/accommodation/students/accommodation/bowsde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undergraduate/" TargetMode="External"/><Relationship Id="rId5" Type="http://schemas.openxmlformats.org/officeDocument/2006/relationships/hyperlink" Target="http://www.ncl.ac.uk/accommodation/students/accommodation/centrallink/" TargetMode="External"/><Relationship Id="rId10" Type="http://schemas.openxmlformats.org/officeDocument/2006/relationships/hyperlink" Target="http://www.ncl.ac.uk/accommodation/students/accommodation/victoriahall/" TargetMode="External"/><Relationship Id="rId4" Type="http://schemas.openxmlformats.org/officeDocument/2006/relationships/hyperlink" Target="http://www.ncl.ac.uk/accommodation/students/accommodation/stmary/" TargetMode="External"/><Relationship Id="rId9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pro-lets.co.uk/" TargetMode="External"/><Relationship Id="rId13" Type="http://schemas.openxmlformats.org/officeDocument/2006/relationships/image" Target="../media/image67.png"/><Relationship Id="rId18" Type="http://schemas.openxmlformats.org/officeDocument/2006/relationships/hyperlink" Target="http://www.portlandresidential.co.uk/" TargetMode="External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12" Type="http://schemas.openxmlformats.org/officeDocument/2006/relationships/hyperlink" Target="http://www.roseworth.co.uk/" TargetMode="External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6" Type="http://schemas.openxmlformats.org/officeDocument/2006/relationships/hyperlink" Target="http://www.waltonrobinson.com/" TargetMode="External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trobson.com/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5" Type="http://schemas.openxmlformats.org/officeDocument/2006/relationships/image" Target="../media/image68.png"/><Relationship Id="rId10" Type="http://schemas.openxmlformats.org/officeDocument/2006/relationships/hyperlink" Target="http://www.letslivehere.co.uk/" TargetMode="External"/><Relationship Id="rId19" Type="http://schemas.openxmlformats.org/officeDocument/2006/relationships/image" Target="../media/image70.png"/><Relationship Id="rId4" Type="http://schemas.openxmlformats.org/officeDocument/2006/relationships/hyperlink" Target="http://www.stud-lets.co.uk/" TargetMode="External"/><Relationship Id="rId9" Type="http://schemas.openxmlformats.org/officeDocument/2006/relationships/image" Target="../media/image65.png"/><Relationship Id="rId14" Type="http://schemas.openxmlformats.org/officeDocument/2006/relationships/hyperlink" Target="http://www.acornproperties.co.uk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ital_Tongues" TargetMode="External"/><Relationship Id="rId3" Type="http://schemas.openxmlformats.org/officeDocument/2006/relationships/image" Target="../media/image72.png"/><Relationship Id="rId7" Type="http://schemas.openxmlformats.org/officeDocument/2006/relationships/hyperlink" Target="http://www.jesmond.org.uk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Heaton,_Newcastle" TargetMode="External"/><Relationship Id="rId5" Type="http://schemas.openxmlformats.org/officeDocument/2006/relationships/hyperlink" Target="http://en.wikipedia.org/wiki/Sandyford,_Newcastle_upon_Tyne" TargetMode="External"/><Relationship Id="rId10" Type="http://schemas.openxmlformats.org/officeDocument/2006/relationships/image" Target="../media/image61.png"/><Relationship Id="rId4" Type="http://schemas.openxmlformats.org/officeDocument/2006/relationships/hyperlink" Target="http://en.wikipedia.org/wiki/Fenham" TargetMode="External"/><Relationship Id="rId9" Type="http://schemas.openxmlformats.org/officeDocument/2006/relationships/hyperlink" Target="http://www.ncl.ac.uk/undergraduate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6" descr="14918.jpg"/>
          <p:cNvPicPr>
            <a:picLocks noChangeAspect="1"/>
          </p:cNvPicPr>
          <p:nvPr/>
        </p:nvPicPr>
        <p:blipFill>
          <a:blip r:embed="rId3" cstate="screen"/>
          <a:srcRect t="-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99992" y="0"/>
            <a:ext cx="4644008" cy="1500174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endParaRPr lang="en-GB" sz="1200" dirty="0" smtClean="0">
              <a:latin typeface="Rockwell" pitchFamily="18" charset="0"/>
            </a:endParaRPr>
          </a:p>
          <a:p>
            <a:r>
              <a:rPr lang="en-GB" sz="3600" b="1" dirty="0" smtClean="0">
                <a:latin typeface="Rockwell" pitchFamily="18" charset="0"/>
              </a:rPr>
              <a:t>A Future </a:t>
            </a:r>
            <a:r>
              <a:rPr lang="en-GB" sz="3600" b="1" smtClean="0">
                <a:latin typeface="Rockwell" pitchFamily="18" charset="0"/>
              </a:rPr>
              <a:t>in </a:t>
            </a:r>
            <a:r>
              <a:rPr lang="en-GB" sz="3600" b="1" smtClean="0">
                <a:latin typeface="Rockwell" pitchFamily="18" charset="0"/>
              </a:rPr>
              <a:t>Mathematics </a:t>
            </a:r>
            <a:r>
              <a:rPr lang="en-GB" sz="3600" b="1" dirty="0" smtClean="0">
                <a:latin typeface="Rockwell" pitchFamily="18" charset="0"/>
              </a:rPr>
              <a:t>(II)</a:t>
            </a:r>
            <a:endParaRPr lang="en-GB" sz="3600" b="1" dirty="0">
              <a:latin typeface="Rockwell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1500174"/>
            <a:ext cx="4644008" cy="705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  <a:latin typeface="Rockwell" pitchFamily="18" charset="0"/>
              </a:rPr>
              <a:t>    </a:t>
            </a:r>
            <a:r>
              <a:rPr lang="en-GB" sz="2800" dirty="0" smtClean="0">
                <a:solidFill>
                  <a:srgbClr val="C60C30"/>
                </a:solidFill>
                <a:latin typeface="+mj-lt"/>
              </a:rPr>
              <a:t>@</a:t>
            </a:r>
            <a:r>
              <a:rPr lang="en-GB" sz="2800" dirty="0" err="1" smtClean="0">
                <a:solidFill>
                  <a:srgbClr val="C60C30"/>
                </a:solidFill>
                <a:latin typeface="+mj-lt"/>
              </a:rPr>
              <a:t>NCLMathsStats</a:t>
            </a:r>
            <a:endParaRPr lang="en-GB" sz="3600" dirty="0">
              <a:solidFill>
                <a:srgbClr val="C60C30"/>
              </a:solidFill>
              <a:latin typeface="+mj-lt"/>
            </a:endParaRPr>
          </a:p>
        </p:txBody>
      </p:sp>
      <p:sp>
        <p:nvSpPr>
          <p:cNvPr id="51202" name="AutoShape 2" descr="Image result for twitter logo"/>
          <p:cNvSpPr>
            <a:spLocks noChangeAspect="1" noChangeArrowheads="1"/>
          </p:cNvSpPr>
          <p:nvPr/>
        </p:nvSpPr>
        <p:spPr bwMode="auto">
          <a:xfrm>
            <a:off x="155575" y="-2071688"/>
            <a:ext cx="4324350" cy="4324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twitter-logo_318-404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571612"/>
            <a:ext cx="500066" cy="5000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99992" y="2214554"/>
            <a:ext cx="4644008" cy="705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</a:rPr>
              <a:t>      www.ncl.ac.uk/maths</a:t>
            </a:r>
            <a:endParaRPr lang="en-GB" sz="3600" dirty="0">
              <a:solidFill>
                <a:srgbClr val="C60C30"/>
              </a:solidFill>
            </a:endParaRPr>
          </a:p>
        </p:txBody>
      </p:sp>
      <p:pic>
        <p:nvPicPr>
          <p:cNvPr id="9" name="Picture 8" descr="Google_Chrome_icon_(2011)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2285992"/>
            <a:ext cx="500042" cy="5000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785850" y="0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	</a:t>
            </a:r>
            <a:r>
              <a:rPr lang="en-GB" dirty="0" smtClean="0">
                <a:solidFill>
                  <a:schemeClr val="bg1"/>
                </a:solidFill>
                <a:latin typeface="Rockwell"/>
              </a:rPr>
              <a:t>Dr. Lee Fawcett</a:t>
            </a:r>
          </a:p>
          <a:p>
            <a:r>
              <a:rPr lang="en-GB" dirty="0" smtClean="0">
                <a:solidFill>
                  <a:schemeClr val="bg1"/>
                </a:solidFill>
                <a:latin typeface="Rockwell"/>
              </a:rPr>
              <a:t>                School of Maths, Statistics &amp; Physics</a:t>
            </a:r>
          </a:p>
          <a:p>
            <a:r>
              <a:rPr lang="en-GB" dirty="0" smtClean="0">
                <a:solidFill>
                  <a:schemeClr val="bg1"/>
                </a:solidFill>
                <a:latin typeface="Rockwell"/>
              </a:rPr>
              <a:t>	Newcastle University, UK</a:t>
            </a:r>
            <a:endParaRPr lang="en-GB" dirty="0">
              <a:solidFill>
                <a:schemeClr val="bg1"/>
              </a:solidFill>
              <a:latin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4242645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Recent students…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9144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725" y="-99392"/>
            <a:ext cx="10329341" cy="81210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62" y="-27384"/>
            <a:ext cx="5153620" cy="723153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0"/>
            <a:ext cx="51435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4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725" y="-27384"/>
            <a:ext cx="9356725" cy="70175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17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225" y="-89022"/>
            <a:ext cx="10256981" cy="76927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Recent students…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9144000" cy="68545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725" y="-99392"/>
            <a:ext cx="10329341" cy="81210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0116616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1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62" y="-27384"/>
            <a:ext cx="5153620" cy="723153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0"/>
            <a:ext cx="5143500" cy="6974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243408"/>
            <a:ext cx="10729192" cy="850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Boosts your CV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Did you enjoy it?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Summer School @ NCL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467543" y="2597274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Boosts your UCAS application – to </a:t>
            </a:r>
            <a:r>
              <a:rPr lang="en-GB" sz="2800" b="1" i="1" dirty="0" smtClean="0">
                <a:solidFill>
                  <a:schemeClr val="bg1"/>
                </a:solidFill>
              </a:rPr>
              <a:t>any</a:t>
            </a:r>
            <a:r>
              <a:rPr lang="en-GB" sz="2800" dirty="0" smtClean="0">
                <a:solidFill>
                  <a:schemeClr val="bg1"/>
                </a:solidFill>
              </a:rPr>
              <a:t> University (but </a:t>
            </a:r>
            <a:r>
              <a:rPr lang="en-GB" sz="2800" b="1" i="1" dirty="0" smtClean="0">
                <a:solidFill>
                  <a:schemeClr val="bg1"/>
                </a:solidFill>
              </a:rPr>
              <a:t>especially</a:t>
            </a:r>
            <a:r>
              <a:rPr lang="en-GB" sz="2800" dirty="0" smtClean="0">
                <a:solidFill>
                  <a:schemeClr val="bg1"/>
                </a:solidFill>
              </a:rPr>
              <a:t> NCL…)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Please tell your younger colleagues about your experience!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How could we improve the SS?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What were your impressions of NCL?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98572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NCL / Maths @ NCL??</a:t>
            </a:r>
          </a:p>
        </p:txBody>
      </p:sp>
    </p:spTree>
    <p:extLst>
      <p:ext uri="{BB962C8B-B14F-4D97-AF65-F5344CB8AC3E}">
        <p14:creationId xmlns:p14="http://schemas.microsoft.com/office/powerpoint/2010/main" val="289649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Well done!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Now use the experience to your advantage!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Summer Project @ NCL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2" y="2622217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You all passed!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Certificates and individual feedback will be given out now…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Applying to a UK University?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Going to study Mathematics?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89931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Want to study Maths at Newcastle </a:t>
            </a:r>
            <a:r>
              <a:rPr lang="en-GB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 ?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4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779158" y="1886729"/>
            <a:ext cx="2140211" cy="9224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Typical Offers 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443048" y="1886728"/>
            <a:ext cx="2119475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“A level  Monday”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Maximise your chances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79158" y="2971751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AAA-ABB, depending on degree / A level subjects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43047" y="2971458"/>
            <a:ext cx="2119475" cy="126433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</a:t>
            </a:r>
            <a:r>
              <a:rPr lang="en-GB" sz="2000" dirty="0" smtClean="0">
                <a:solidFill>
                  <a:prstClr val="white"/>
                </a:solidFill>
              </a:rPr>
              <a:t>Three piles:         1.  Accept             2.  Near miss        3.  No way!</a:t>
            </a:r>
          </a:p>
        </p:txBody>
      </p:sp>
      <p:sp>
        <p:nvSpPr>
          <p:cNvPr id="46" name="Freeform 45"/>
          <p:cNvSpPr/>
          <p:nvPr/>
        </p:nvSpPr>
        <p:spPr>
          <a:xfrm>
            <a:off x="3443047" y="4403325"/>
            <a:ext cx="2119475" cy="130346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My hardest job: Prioritise students in pile #2!!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6073873" y="2971165"/>
            <a:ext cx="2149700" cy="10332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Make us your “firm choice”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071525" y="4181996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Personal statement: Passion!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6071525" y="5392242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Talk about your time with us and your project!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779158" y="4443043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Other equivalents: e.g. 17 (overall) in </a:t>
            </a:r>
            <a:r>
              <a:rPr lang="en-GB" sz="2000" dirty="0" err="1" smtClean="0">
                <a:solidFill>
                  <a:prstClr val="white"/>
                </a:solidFill>
              </a:rPr>
              <a:t>Apolytirion</a:t>
            </a:r>
            <a:r>
              <a:rPr lang="en-GB" sz="2000" dirty="0" smtClean="0">
                <a:solidFill>
                  <a:prstClr val="white"/>
                </a:solidFill>
              </a:rPr>
              <a:t> + B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Offers and admissions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1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Record number of applications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More staff than </a:t>
            </a:r>
          </a:p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ever before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Maths @ NCL this year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2" y="2622217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Record intake!!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Decision-making process was harder than ever… UCAS personal statements!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Highest EU intake than ever before!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We will have 2 Cypriot students this year </a:t>
            </a:r>
            <a:r>
              <a:rPr lang="en-GB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 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89931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We need you!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3" grpId="1" animBg="1"/>
      <p:bldP spid="23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Recent NSS: 97% Satisfaction!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55003" y="126612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New School: Maths, Stats </a:t>
            </a:r>
            <a:r>
              <a:rPr lang="en-GB" sz="2800" b="1" dirty="0" smtClean="0">
                <a:solidFill>
                  <a:schemeClr val="bg1"/>
                </a:solidFill>
              </a:rPr>
              <a:t>&amp; Physics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Maths @ NCL this year</a:t>
            </a:r>
            <a:endParaRPr lang="en-GB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1" y="2622217"/>
            <a:ext cx="3831981" cy="1598871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Curriculum review now established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4" y="4413058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Exciting range of new courses in later years - some related to your SS lectures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07517" y="3041293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Enhanced careers support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30213" y="4823443"/>
            <a:ext cx="3770765" cy="1557885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New work placements /internships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76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2" grpId="0" animBg="1"/>
      <p:bldP spid="23" grpId="0" animBg="1"/>
      <p:bldP spid="23" grpId="1" animBg="1"/>
      <p:bldP spid="23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elio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2295349" cy="2828584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/>
          </a:bodyPr>
          <a:lstStyle/>
          <a:p>
            <a:r>
              <a:rPr lang="en-GB" dirty="0" smtClean="0"/>
              <a:t>Top ranking University</a:t>
            </a:r>
          </a:p>
          <a:p>
            <a:r>
              <a:rPr lang="en-GB" dirty="0" smtClean="0"/>
              <a:t>City nightlife AMAZING!</a:t>
            </a:r>
          </a:p>
          <a:p>
            <a:r>
              <a:rPr lang="en-GB" dirty="0" smtClean="0"/>
              <a:t>Compact city – everything is within walking distance! </a:t>
            </a:r>
          </a:p>
          <a:p>
            <a:r>
              <a:rPr lang="en-GB" dirty="0" smtClean="0"/>
              <a:t>University facilities are amazing!</a:t>
            </a:r>
          </a:p>
          <a:p>
            <a:r>
              <a:rPr lang="en-GB" dirty="0" smtClean="0"/>
              <a:t>Excellent library services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Georgios</a:t>
            </a:r>
            <a:r>
              <a:rPr lang="en-GB" dirty="0" smtClean="0"/>
              <a:t> </a:t>
            </a:r>
            <a:r>
              <a:rPr lang="en-GB" dirty="0" err="1" smtClean="0"/>
              <a:t>Melios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5143512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pic>
        <p:nvPicPr>
          <p:cNvPr id="9" name="Picture 8" descr="melio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3643314"/>
            <a:ext cx="2215060" cy="294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Courses are high-ranking</a:t>
            </a:r>
          </a:p>
          <a:p>
            <a:r>
              <a:rPr lang="en-GB" dirty="0" smtClean="0"/>
              <a:t>Very exciting University life</a:t>
            </a:r>
          </a:p>
          <a:p>
            <a:r>
              <a:rPr lang="en-GB" dirty="0" smtClean="0"/>
              <a:t>So many events for </a:t>
            </a:r>
            <a:r>
              <a:rPr lang="en-GB" dirty="0" err="1" smtClean="0"/>
              <a:t>Freshers</a:t>
            </a:r>
            <a:r>
              <a:rPr lang="en-GB" dirty="0" smtClean="0"/>
              <a:t>, and so easy to meet other people</a:t>
            </a:r>
          </a:p>
          <a:p>
            <a:r>
              <a:rPr lang="en-GB" dirty="0" smtClean="0"/>
              <a:t>Everything is within walking distance and the campus is right in the heart of the city</a:t>
            </a:r>
          </a:p>
          <a:p>
            <a:r>
              <a:rPr lang="en-GB" dirty="0" smtClean="0"/>
              <a:t>Newcastle University ALWAYS considers the needs of its students</a:t>
            </a:r>
          </a:p>
          <a:p>
            <a:r>
              <a:rPr lang="en-GB" dirty="0" smtClean="0"/>
              <a:t>Everyone I know at Newcastle loves it – University and the city!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/>
          <a:lstStyle/>
          <a:p>
            <a:r>
              <a:rPr lang="en-GB" dirty="0" err="1" smtClean="0"/>
              <a:t>Demetra</a:t>
            </a:r>
            <a:r>
              <a:rPr lang="en-GB" dirty="0" smtClean="0"/>
              <a:t> </a:t>
            </a:r>
            <a:r>
              <a:rPr lang="en-GB" dirty="0" err="1" smtClean="0"/>
              <a:t>Demetriou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8215338" y="5286388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pic>
        <p:nvPicPr>
          <p:cNvPr id="11" name="Content Placeholder 10" descr="demetr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857364"/>
            <a:ext cx="2695576" cy="3600807"/>
          </a:xfrm>
        </p:spPr>
      </p:pic>
    </p:spTree>
    <p:extLst>
      <p:ext uri="{BB962C8B-B14F-4D97-AF65-F5344CB8AC3E}">
        <p14:creationId xmlns:p14="http://schemas.microsoft.com/office/powerpoint/2010/main" val="39548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r>
              <a:rPr lang="en-GB" sz="3100" dirty="0" smtClean="0"/>
              <a:t>I chose Newcastle University mainly because it provides me the maximum exemptions for the charted and certified accounting diplomas </a:t>
            </a:r>
          </a:p>
          <a:p>
            <a:r>
              <a:rPr lang="en-GB" sz="3100" dirty="0" smtClean="0"/>
              <a:t>The city is so compact and you don’t ever have to use transport</a:t>
            </a:r>
          </a:p>
          <a:p>
            <a:r>
              <a:rPr lang="en-GB" sz="3100" dirty="0" smtClean="0"/>
              <a:t>Newcastle is a cheap city, especially in comparison to London or Manchester</a:t>
            </a:r>
          </a:p>
          <a:p>
            <a:r>
              <a:rPr lang="en-GB" sz="3100" dirty="0" smtClean="0"/>
              <a:t>Most of the people at the university are friendly and helpful. </a:t>
            </a:r>
          </a:p>
          <a:p>
            <a:r>
              <a:rPr lang="en-GB" sz="3100" dirty="0" smtClean="0"/>
              <a:t>Accommodation excellent!</a:t>
            </a:r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/>
          <a:lstStyle/>
          <a:p>
            <a:r>
              <a:rPr lang="en-GB" dirty="0" smtClean="0"/>
              <a:t>Sarah </a:t>
            </a:r>
            <a:r>
              <a:rPr lang="en-GB" dirty="0" err="1" smtClean="0"/>
              <a:t>Koullapi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8429620" y="5534561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643438" y="1500174"/>
            <a:ext cx="4281518" cy="4697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Content Placeholder 11" descr="koullap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857364"/>
            <a:ext cx="2933013" cy="3882243"/>
          </a:xfrm>
        </p:spPr>
      </p:pic>
    </p:spTree>
    <p:extLst>
      <p:ext uri="{BB962C8B-B14F-4D97-AF65-F5344CB8AC3E}">
        <p14:creationId xmlns:p14="http://schemas.microsoft.com/office/powerpoint/2010/main" val="296416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7864" y="404664"/>
            <a:ext cx="57961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Student Finance</a:t>
            </a:r>
            <a:endParaRPr lang="en-GB" sz="3400" b="1" dirty="0">
              <a:latin typeface="Rockwell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92080" y="2989401"/>
            <a:ext cx="4536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BREXIT </a:t>
            </a:r>
            <a:r>
              <a:rPr lang="en-GB" sz="6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  <a:sym typeface="Wingdings" panose="05000000000000000000" pitchFamily="2" charset="2"/>
              </a:rPr>
              <a:t> </a:t>
            </a:r>
            <a:endParaRPr lang="en-GB" sz="6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394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2571744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Tuition Fee Loan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79159" y="1886728"/>
            <a:ext cx="2280673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Financial Body </a:t>
            </a:r>
          </a:p>
        </p:txBody>
      </p:sp>
      <p:sp>
        <p:nvSpPr>
          <p:cNvPr id="28" name="Freeform 27"/>
          <p:cNvSpPr/>
          <p:nvPr/>
        </p:nvSpPr>
        <p:spPr>
          <a:xfrm>
            <a:off x="3471184" y="1886728"/>
            <a:ext cx="2119475" cy="72170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Tuition Fees </a:t>
            </a: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Repayment</a:t>
            </a:r>
          </a:p>
        </p:txBody>
      </p:sp>
      <p:sp>
        <p:nvSpPr>
          <p:cNvPr id="30" name="Freeform 29"/>
          <p:cNvSpPr/>
          <p:nvPr/>
        </p:nvSpPr>
        <p:spPr>
          <a:xfrm>
            <a:off x="779158" y="2887342"/>
            <a:ext cx="2236946" cy="16315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Funded by the country you apply to study in              (e.g. England or     Wales)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85251" y="2870182"/>
            <a:ext cx="2119475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£</a:t>
            </a:r>
            <a:r>
              <a:rPr lang="en-GB" sz="2000" dirty="0" smtClean="0">
                <a:solidFill>
                  <a:prstClr val="white"/>
                </a:solidFill>
              </a:rPr>
              <a:t>9,250</a:t>
            </a:r>
          </a:p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(same for most)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3499318" y="4004446"/>
            <a:ext cx="2119475" cy="920663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Investment in future</a:t>
            </a:r>
          </a:p>
        </p:txBody>
      </p:sp>
      <p:sp>
        <p:nvSpPr>
          <p:cNvPr id="47" name="Freeform 46"/>
          <p:cNvSpPr/>
          <p:nvPr/>
        </p:nvSpPr>
        <p:spPr>
          <a:xfrm>
            <a:off x="3485250" y="5144498"/>
            <a:ext cx="2119475" cy="93594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Placement Years only pay £1,000</a:t>
            </a:r>
          </a:p>
        </p:txBody>
      </p:sp>
      <p:sp>
        <p:nvSpPr>
          <p:cNvPr id="48" name="Freeform 47"/>
          <p:cNvSpPr/>
          <p:nvPr/>
        </p:nvSpPr>
        <p:spPr>
          <a:xfrm>
            <a:off x="6073873" y="2870182"/>
            <a:ext cx="2149700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earning  &gt; £21,000</a:t>
            </a:r>
          </a:p>
        </p:txBody>
      </p:sp>
      <p:sp>
        <p:nvSpPr>
          <p:cNvPr id="53" name="Freeform 52"/>
          <p:cNvSpPr/>
          <p:nvPr/>
        </p:nvSpPr>
        <p:spPr>
          <a:xfrm>
            <a:off x="6073873" y="4004446"/>
            <a:ext cx="2149700" cy="91487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after studying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0" y="21429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Tuition</a:t>
            </a:r>
            <a:r>
              <a:rPr kumimoji="0" lang="en-GB" sz="4400" b="0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fee loan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12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4" grpId="0" animBg="1"/>
      <p:bldP spid="46" grpId="0" animBg="1"/>
      <p:bldP spid="47" grpId="0" animBg="1"/>
      <p:bldP spid="48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4" name="Group 26"/>
          <p:cNvGrpSpPr/>
          <p:nvPr/>
        </p:nvGrpSpPr>
        <p:grpSpPr>
          <a:xfrm>
            <a:off x="121921" y="1776457"/>
            <a:ext cx="2431459" cy="846453"/>
            <a:chOff x="2427154" y="1268760"/>
            <a:chExt cx="4397902" cy="1095861"/>
          </a:xfrm>
        </p:grpSpPr>
        <p:sp>
          <p:nvSpPr>
            <p:cNvPr id="28" name="Rounded Rectangle 27">
              <a:hlinkClick r:id="rId3"/>
            </p:cNvPr>
            <p:cNvSpPr/>
            <p:nvPr/>
          </p:nvSpPr>
          <p:spPr>
            <a:xfrm>
              <a:off x="2427154" y="1268760"/>
              <a:ext cx="4397902" cy="109586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26482" y="1562811"/>
              <a:ext cx="4230542" cy="621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800" kern="0" dirty="0">
                  <a:solidFill>
                    <a:prstClr val="white"/>
                  </a:solidFill>
                </a:rPr>
                <a:t>Repayment</a:t>
              </a: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2725750" y="1776459"/>
            <a:ext cx="3043433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533373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prstClr val="white"/>
                </a:solidFill>
              </a:rPr>
              <a:t>Not until you earn above £21,000</a:t>
            </a:r>
            <a:endParaRPr lang="en-GB" sz="2000" kern="0" dirty="0">
              <a:solidFill>
                <a:prstClr val="white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04485" y="1776459"/>
            <a:ext cx="2975349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Payments stop if income falls below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26825" y="2749041"/>
            <a:ext cx="3042357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Not until you finish studying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0608" y="2747365"/>
            <a:ext cx="2975349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Based on what you earn, not what you owe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67045" y="3754304"/>
            <a:ext cx="3042357" cy="824581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Repay 9% of income above £21,000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367047" y="4751826"/>
            <a:ext cx="3042355" cy="838531"/>
          </a:xfrm>
          <a:prstGeom prst="roundRect">
            <a:avLst/>
          </a:prstGeom>
          <a:solidFill>
            <a:srgbClr val="39BAD5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Written off if not repaid within 30 years 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Loan repayments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0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Interest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16" b="89691" l="9653" r="89575">
                        <a14:foregroundMark x1="30116" y1="16495" x2="30116" y2="16495"/>
                        <a14:foregroundMark x1="30888" y1="15464" x2="30888" y2="15464"/>
                        <a14:foregroundMark x1="35521" y1="12887" x2="35521" y2="12887"/>
                        <a14:foregroundMark x1="63707" y1="50515" x2="63707" y2="50515"/>
                        <a14:foregroundMark x1="80695" y1="50515" x2="80695" y2="50515"/>
                        <a14:foregroundMark x1="30888" y1="10825" x2="30888" y2="10825"/>
                        <a14:foregroundMark x1="26255" y1="12887" x2="26255" y2="12887"/>
                        <a14:foregroundMark x1="30888" y1="9278" x2="30888" y2="9278"/>
                        <a14:foregroundMark x1="34363" y1="9278" x2="34363" y2="9278"/>
                        <a14:foregroundMark x1="30888" y1="7216" x2="30888" y2="7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3" y="4222083"/>
            <a:ext cx="2545687" cy="1906808"/>
          </a:xfrm>
          <a:prstGeom prst="rect">
            <a:avLst/>
          </a:prstGeom>
          <a:noFill/>
          <a:ln w="825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 32"/>
          <p:cNvGrpSpPr/>
          <p:nvPr/>
        </p:nvGrpSpPr>
        <p:grpSpPr>
          <a:xfrm>
            <a:off x="714126" y="1598402"/>
            <a:ext cx="2628579" cy="997128"/>
            <a:chOff x="2427154" y="1268759"/>
            <a:chExt cx="4965373" cy="1168729"/>
          </a:xfrm>
        </p:grpSpPr>
        <p:sp>
          <p:nvSpPr>
            <p:cNvPr id="42" name="Rounded Rectangle 41">
              <a:hlinkClick r:id="rId5"/>
            </p:cNvPr>
            <p:cNvSpPr/>
            <p:nvPr/>
          </p:nvSpPr>
          <p:spPr>
            <a:xfrm>
              <a:off x="2427154" y="1268759"/>
              <a:ext cx="4965373" cy="1168729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10835" y="1286001"/>
              <a:ext cx="4739827" cy="101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prstClr val="white"/>
                  </a:solidFill>
                </a:rPr>
                <a:t>During </a:t>
              </a:r>
              <a:r>
                <a:rPr lang="en-GB" sz="2800" dirty="0">
                  <a:solidFill>
                    <a:prstClr val="white"/>
                  </a:solidFill>
                </a:rPr>
                <a:t>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3613023" y="1613460"/>
            <a:ext cx="4774973" cy="997128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Rate of Inflation (ROI) plus 3%</a:t>
            </a:r>
          </a:p>
        </p:txBody>
      </p:sp>
      <p:grpSp>
        <p:nvGrpSpPr>
          <p:cNvPr id="5" name="Group 35"/>
          <p:cNvGrpSpPr/>
          <p:nvPr/>
        </p:nvGrpSpPr>
        <p:grpSpPr>
          <a:xfrm>
            <a:off x="707331" y="2763707"/>
            <a:ext cx="2635372" cy="971007"/>
            <a:chOff x="2427154" y="1268760"/>
            <a:chExt cx="5422403" cy="1138113"/>
          </a:xfrm>
        </p:grpSpPr>
        <p:sp>
          <p:nvSpPr>
            <p:cNvPr id="40" name="Rounded Rectangle 39">
              <a:hlinkClick r:id="rId5"/>
            </p:cNvPr>
            <p:cNvSpPr/>
            <p:nvPr/>
          </p:nvSpPr>
          <p:spPr>
            <a:xfrm>
              <a:off x="2427154" y="1268760"/>
              <a:ext cx="5422403" cy="1138113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32274" y="1288171"/>
              <a:ext cx="5317283" cy="101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prstClr val="white"/>
                  </a:solidFill>
                </a:rPr>
                <a:t>After </a:t>
              </a:r>
              <a:r>
                <a:rPr lang="en-GB" sz="2800" dirty="0">
                  <a:solidFill>
                    <a:prstClr val="white"/>
                  </a:solidFill>
                </a:rPr>
                <a:t/>
              </a:r>
              <a:br>
                <a:rPr lang="en-GB" sz="2800" dirty="0">
                  <a:solidFill>
                    <a:prstClr val="white"/>
                  </a:solidFill>
                </a:rPr>
              </a:br>
              <a:r>
                <a:rPr lang="en-GB" sz="2800" dirty="0">
                  <a:solidFill>
                    <a:prstClr val="white"/>
                  </a:solidFill>
                </a:rPr>
                <a:t>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3621124" y="2795331"/>
            <a:ext cx="4774975" cy="971007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Earn less than £21,000: ROI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613148" y="3922107"/>
            <a:ext cx="4774975" cy="979008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Earn between £21,000 - £41,000: </a:t>
            </a:r>
            <a:br>
              <a:rPr lang="en-GB" sz="2000" kern="0" dirty="0">
                <a:solidFill>
                  <a:prstClr val="white"/>
                </a:solidFill>
              </a:rPr>
            </a:br>
            <a:r>
              <a:rPr lang="en-GB" sz="2000" kern="0" dirty="0">
                <a:solidFill>
                  <a:prstClr val="white"/>
                </a:solidFill>
              </a:rPr>
              <a:t>ROI plus up to 3%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613023" y="5075169"/>
            <a:ext cx="4766871" cy="995568"/>
          </a:xfrm>
          <a:prstGeom prst="roundRect">
            <a:avLst/>
          </a:prstGeom>
          <a:solidFill>
            <a:srgbClr val="0025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 Earn above £41,000: ROI plus 3%</a:t>
            </a:r>
          </a:p>
        </p:txBody>
      </p:sp>
      <p:sp>
        <p:nvSpPr>
          <p:cNvPr id="21" name="Title 17"/>
          <p:cNvSpPr txBox="1">
            <a:spLocks/>
          </p:cNvSpPr>
          <p:nvPr/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Interest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7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65740" y="1676564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4" name="Group 21"/>
          <p:cNvGrpSpPr/>
          <p:nvPr/>
        </p:nvGrpSpPr>
        <p:grpSpPr>
          <a:xfrm>
            <a:off x="101018" y="1757037"/>
            <a:ext cx="2463308" cy="869812"/>
            <a:chOff x="2427154" y="1268759"/>
            <a:chExt cx="4841348" cy="1627651"/>
          </a:xfrm>
        </p:grpSpPr>
        <p:sp>
          <p:nvSpPr>
            <p:cNvPr id="46" name="Rounded Rectangle 45">
              <a:hlinkClick r:id="rId3"/>
            </p:cNvPr>
            <p:cNvSpPr/>
            <p:nvPr/>
          </p:nvSpPr>
          <p:spPr>
            <a:xfrm>
              <a:off x="2427154" y="1268759"/>
              <a:ext cx="4837209" cy="162765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447749" y="1367077"/>
              <a:ext cx="4820753" cy="863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prstClr val="white"/>
                  </a:solidFill>
                </a:rPr>
                <a:t>Types:</a:t>
              </a:r>
            </a:p>
          </p:txBody>
        </p:sp>
      </p:grpSp>
      <p:sp>
        <p:nvSpPr>
          <p:cNvPr id="26" name="Rounded Rectangle 25">
            <a:hlinkClick r:id="rId4"/>
          </p:cNvPr>
          <p:cNvSpPr/>
          <p:nvPr/>
        </p:nvSpPr>
        <p:spPr>
          <a:xfrm>
            <a:off x="2636587" y="1755718"/>
            <a:ext cx="3154543" cy="1113099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b="1" dirty="0">
                <a:solidFill>
                  <a:prstClr val="white"/>
                </a:solidFill>
              </a:rPr>
              <a:t>Excellence Scholarship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Exceed Entry Requirement</a:t>
            </a:r>
          </a:p>
        </p:txBody>
      </p:sp>
      <p:sp>
        <p:nvSpPr>
          <p:cNvPr id="27" name="Rounded Rectangle 26">
            <a:hlinkClick r:id="rId5"/>
          </p:cNvPr>
          <p:cNvSpPr/>
          <p:nvPr/>
        </p:nvSpPr>
        <p:spPr>
          <a:xfrm>
            <a:off x="5909983" y="1755717"/>
            <a:ext cx="3012509" cy="1112585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b="1" dirty="0">
                <a:solidFill>
                  <a:prstClr val="white"/>
                </a:solidFill>
              </a:rPr>
              <a:t>Stage 4 Bursary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Year 2 and Year 3 Semester 1 mark above 70%</a:t>
            </a:r>
          </a:p>
        </p:txBody>
      </p:sp>
      <p:grpSp>
        <p:nvGrpSpPr>
          <p:cNvPr id="5" name="Group 28"/>
          <p:cNvGrpSpPr/>
          <p:nvPr/>
        </p:nvGrpSpPr>
        <p:grpSpPr>
          <a:xfrm>
            <a:off x="79475" y="3351276"/>
            <a:ext cx="2463308" cy="869812"/>
            <a:chOff x="2427154" y="1268759"/>
            <a:chExt cx="4841348" cy="1627651"/>
          </a:xfrm>
        </p:grpSpPr>
        <p:sp>
          <p:nvSpPr>
            <p:cNvPr id="44" name="Rounded Rectangle 43">
              <a:hlinkClick r:id="rId3"/>
            </p:cNvPr>
            <p:cNvSpPr/>
            <p:nvPr/>
          </p:nvSpPr>
          <p:spPr>
            <a:xfrm>
              <a:off x="2427154" y="1268759"/>
              <a:ext cx="4837209" cy="162765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47749" y="1367077"/>
              <a:ext cx="4820753" cy="863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prstClr val="white"/>
                  </a:solidFill>
                </a:rPr>
                <a:t>What you get:</a:t>
              </a: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636585" y="3370244"/>
            <a:ext cx="3153673" cy="1786948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£250 available for each grade above the requirement.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A* in Maths or Further Maths awarded an extra £250 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09982" y="3395467"/>
            <a:ext cx="3153673" cy="1113653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Worth £1,000 per year </a:t>
            </a:r>
          </a:p>
          <a:p>
            <a:pPr algn="ctr"/>
            <a:r>
              <a:rPr lang="en-GB" dirty="0" smtClean="0">
                <a:solidFill>
                  <a:prstClr val="white"/>
                </a:solidFill>
              </a:rPr>
              <a:t>of study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3843" y="6437011"/>
            <a:ext cx="12192000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600" dirty="0">
                <a:solidFill>
                  <a:srgbClr val="163462"/>
                </a:solidFill>
                <a:latin typeface="Arial Bold" charset="0"/>
              </a:rPr>
              <a:t>Note</a:t>
            </a:r>
            <a:r>
              <a:rPr lang="en-US" sz="1600" dirty="0">
                <a:solidFill>
                  <a:srgbClr val="666666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– You must have achieved your minimum grades, e.g. A*BB will not receive £250</a:t>
            </a:r>
          </a:p>
        </p:txBody>
      </p:sp>
      <p:cxnSp>
        <p:nvCxnSpPr>
          <p:cNvPr id="6" name="Straight Arrow Connector 5"/>
          <p:cNvCxnSpPr>
            <a:stCxn id="26" idx="2"/>
            <a:endCxn id="28" idx="0"/>
          </p:cNvCxnSpPr>
          <p:nvPr/>
        </p:nvCxnSpPr>
        <p:spPr>
          <a:xfrm flipH="1">
            <a:off x="4213422" y="2868817"/>
            <a:ext cx="437" cy="5014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/>
          <a:lstStyle/>
          <a:p>
            <a:r>
              <a:rPr lang="en-GB" dirty="0" smtClean="0"/>
              <a:t>Subject scholarships</a:t>
            </a:r>
            <a:endParaRPr lang="en-GB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380312" y="2852936"/>
            <a:ext cx="437" cy="5014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36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63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2407599" y="3295642"/>
            <a:ext cx="916359" cy="30328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3" idx="1"/>
          </p:cNvCxnSpPr>
          <p:nvPr/>
        </p:nvCxnSpPr>
        <p:spPr>
          <a:xfrm flipH="1" flipV="1">
            <a:off x="2024558" y="4048423"/>
            <a:ext cx="1138580" cy="1207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407599" y="4467510"/>
            <a:ext cx="939455" cy="33263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47687" y="4098596"/>
            <a:ext cx="1262884" cy="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775681" y="4467507"/>
            <a:ext cx="876965" cy="346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847689" y="3290003"/>
            <a:ext cx="830837" cy="249676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3163138" y="3483068"/>
            <a:ext cx="2808852" cy="1133119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Living Costs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36763" y="1676566"/>
            <a:ext cx="1954740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Accommodation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10573" y="3539677"/>
            <a:ext cx="1857819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Food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2645" y="4749208"/>
            <a:ext cx="1857819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Study; recommended books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36763" y="5404849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Social Life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27887" y="5404852"/>
            <a:ext cx="1841928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Travel; 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To </a:t>
            </a:r>
            <a:r>
              <a:rPr lang="en-GB" dirty="0" err="1">
                <a:solidFill>
                  <a:prstClr val="white"/>
                </a:solidFill>
              </a:rPr>
              <a:t>Uni</a:t>
            </a:r>
            <a:r>
              <a:rPr lang="en-GB" dirty="0">
                <a:solidFill>
                  <a:prstClr val="white"/>
                </a:solidFill>
              </a:rPr>
              <a:t> / home / visit friends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4992" y="4749210"/>
            <a:ext cx="1848941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Insurance; belongings /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 keys!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5619" y="3539677"/>
            <a:ext cx="1848943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Clothes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4993" y="2330145"/>
            <a:ext cx="1848941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Toiletries</a:t>
            </a:r>
          </a:p>
          <a:p>
            <a:pPr algn="ctr"/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20877" y="1676564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Phone bill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2645" y="2330148"/>
            <a:ext cx="2111739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TV</a:t>
            </a:r>
            <a:r>
              <a:rPr lang="en-GB" dirty="0">
                <a:solidFill>
                  <a:prstClr val="white"/>
                </a:solidFill>
              </a:rPr>
              <a:t>;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most halls don’t have TV licences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576215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559991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576215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557097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Living costs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904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88287" y="3741369"/>
            <a:ext cx="1531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75057" y="4253825"/>
            <a:ext cx="2032515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Walk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get a student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travel pass 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479991" y="3637546"/>
            <a:ext cx="536484" cy="2207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315794" y="4124992"/>
            <a:ext cx="701137" cy="19475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166742" y="3637544"/>
            <a:ext cx="420647" cy="20954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66" idx="2"/>
          </p:cNvCxnSpPr>
          <p:nvPr/>
        </p:nvCxnSpPr>
        <p:spPr>
          <a:xfrm flipV="1">
            <a:off x="5759495" y="2932171"/>
            <a:ext cx="5098" cy="81575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764593" y="4142563"/>
            <a:ext cx="0" cy="9531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2169181" y="4171756"/>
            <a:ext cx="436003" cy="14799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3355150" y="4253821"/>
            <a:ext cx="1" cy="841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503181" y="3661021"/>
            <a:ext cx="4168259" cy="674797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Make it go further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762295" y="1604148"/>
            <a:ext cx="2004596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Use campus facilities; Library, Sports centre, Union etc.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62295" y="5095724"/>
            <a:ext cx="1994400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Buy books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second-hand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Use the library</a:t>
            </a:r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65961" y="5085184"/>
            <a:ext cx="2006507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Student Discount: Restaurants,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b</a:t>
            </a:r>
            <a:r>
              <a:rPr lang="en-GB" dirty="0" smtClean="0">
                <a:solidFill>
                  <a:prstClr val="white"/>
                </a:solidFill>
              </a:rPr>
              <a:t>ars etc</a:t>
            </a:r>
            <a:r>
              <a:rPr lang="en-GB" dirty="0">
                <a:solidFill>
                  <a:prstClr val="white"/>
                </a:solidFill>
              </a:rPr>
              <a:t>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0192" y="4253823"/>
            <a:ext cx="2036283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Interest free overdraft! Don’t be drawn in by freebies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99669" y="2438881"/>
            <a:ext cx="2036283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Budget!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If you can’t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afford it,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don’t do it!</a:t>
            </a:r>
          </a:p>
        </p:txBody>
      </p:sp>
      <p:cxnSp>
        <p:nvCxnSpPr>
          <p:cNvPr id="71" name="Straight Arrow Connector 70"/>
          <p:cNvCxnSpPr>
            <a:endCxn id="72" idx="2"/>
          </p:cNvCxnSpPr>
          <p:nvPr/>
        </p:nvCxnSpPr>
        <p:spPr>
          <a:xfrm flipV="1">
            <a:off x="3357366" y="2926427"/>
            <a:ext cx="11849" cy="73772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365961" y="1598404"/>
            <a:ext cx="2006507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Part time Job;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Recommended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15 hours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less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71290" y="2434449"/>
            <a:ext cx="1994785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Shop around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for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the best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deals</a:t>
            </a: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Money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981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7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7864" y="404664"/>
            <a:ext cx="57961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Student Accommodation</a:t>
            </a:r>
            <a:endParaRPr lang="en-GB" sz="3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62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8293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3093679" y="2737806"/>
            <a:ext cx="3019906" cy="1386948"/>
            <a:chOff x="3092036" y="2737806"/>
            <a:chExt cx="3011250" cy="1386948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1" y="3091732"/>
              <a:ext cx="299336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The Halls</a:t>
              </a:r>
            </a:p>
          </p:txBody>
        </p:sp>
      </p:grpSp>
      <p:grpSp>
        <p:nvGrpSpPr>
          <p:cNvPr id="8" name="Group 53"/>
          <p:cNvGrpSpPr/>
          <p:nvPr/>
        </p:nvGrpSpPr>
        <p:grpSpPr>
          <a:xfrm>
            <a:off x="2411760" y="161299"/>
            <a:ext cx="2025503" cy="2019159"/>
            <a:chOff x="4055178" y="2665066"/>
            <a:chExt cx="2025503" cy="2019159"/>
          </a:xfrm>
          <a:solidFill>
            <a:srgbClr val="6083CB"/>
          </a:solidFill>
        </p:grpSpPr>
        <p:sp>
          <p:nvSpPr>
            <p:cNvPr id="56" name="Rounded Rectangle 55"/>
            <p:cNvSpPr/>
            <p:nvPr/>
          </p:nvSpPr>
          <p:spPr>
            <a:xfrm>
              <a:off x="4055178" y="2665066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pic>
          <p:nvPicPr>
            <p:cNvPr id="57" name="Picture 5" descr="C:\Users\Matt\Desktop\Accomm\leazes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0846" y="2756349"/>
              <a:ext cx="1871314" cy="142682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55" name="TextBox 54">
            <a:hlinkClick r:id="rId4"/>
          </p:cNvPr>
          <p:cNvSpPr txBox="1"/>
          <p:nvPr/>
        </p:nvSpPr>
        <p:spPr>
          <a:xfrm>
            <a:off x="2534566" y="1708275"/>
            <a:ext cx="1799890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chemeClr val="bg1"/>
                </a:solidFill>
              </a:rPr>
              <a:t>Castle Leazes</a:t>
            </a:r>
          </a:p>
        </p:txBody>
      </p:sp>
      <p:grpSp>
        <p:nvGrpSpPr>
          <p:cNvPr id="9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6"/>
            </p:cNvPr>
            <p:cNvSpPr txBox="1"/>
            <p:nvPr/>
          </p:nvSpPr>
          <p:spPr>
            <a:xfrm>
              <a:off x="6363053" y="3748373"/>
              <a:ext cx="161348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St </a:t>
              </a:r>
              <a:r>
                <a:rPr lang="en-GB" dirty="0" smtClean="0">
                  <a:solidFill>
                    <a:schemeClr val="bg1"/>
                  </a:solidFill>
                </a:rPr>
                <a:t>Mary’s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73"/>
          <p:cNvGrpSpPr/>
          <p:nvPr/>
        </p:nvGrpSpPr>
        <p:grpSpPr>
          <a:xfrm>
            <a:off x="2348681" y="4749978"/>
            <a:ext cx="2151311" cy="199181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7"/>
            </p:cNvPr>
            <p:cNvSpPr txBox="1"/>
            <p:nvPr/>
          </p:nvSpPr>
          <p:spPr>
            <a:xfrm>
              <a:off x="3818338" y="3456282"/>
              <a:ext cx="215131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Windsor Terrace</a:t>
              </a:r>
            </a:p>
          </p:txBody>
        </p:sp>
      </p:grpSp>
      <p:pic>
        <p:nvPicPr>
          <p:cNvPr id="75" name="Picture 36" descr="Windor Terrcae Exterio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54" b="18106"/>
          <a:stretch>
            <a:fillRect/>
          </a:stretch>
        </p:blipFill>
        <p:spPr bwMode="auto">
          <a:xfrm>
            <a:off x="2503857" y="4836696"/>
            <a:ext cx="1840961" cy="1393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7"/>
          <p:cNvGrpSpPr/>
          <p:nvPr/>
        </p:nvGrpSpPr>
        <p:grpSpPr>
          <a:xfrm>
            <a:off x="170233" y="3503943"/>
            <a:ext cx="2025503" cy="1991818"/>
            <a:chOff x="170233" y="3503943"/>
            <a:chExt cx="2025503" cy="1991818"/>
          </a:xfrm>
        </p:grpSpPr>
        <p:sp>
          <p:nvSpPr>
            <p:cNvPr id="79" name="Rounded Rectangle 78"/>
            <p:cNvSpPr/>
            <p:nvPr/>
          </p:nvSpPr>
          <p:spPr>
            <a:xfrm>
              <a:off x="170233" y="3503943"/>
              <a:ext cx="2025503" cy="1991818"/>
            </a:xfrm>
            <a:prstGeom prst="roundRect">
              <a:avLst/>
            </a:prstGeom>
            <a:solidFill>
              <a:srgbClr val="0F89CF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1220" y="5028725"/>
              <a:ext cx="1849972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Park Terrace</a:t>
              </a:r>
            </a:p>
          </p:txBody>
        </p:sp>
        <p:pic>
          <p:nvPicPr>
            <p:cNvPr id="81" name="Picture 2" descr="http://www.graham.co.uk/DatabaseImages/img_2071401_newc2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59" y="3614379"/>
              <a:ext cx="1821685" cy="140200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0"/>
          <p:cNvGrpSpPr/>
          <p:nvPr/>
        </p:nvGrpSpPr>
        <p:grpSpPr>
          <a:xfrm>
            <a:off x="4624578" y="4579660"/>
            <a:ext cx="2104863" cy="2110341"/>
            <a:chOff x="4659094" y="4747658"/>
            <a:chExt cx="2104863" cy="2110341"/>
          </a:xfrm>
        </p:grpSpPr>
        <p:grpSp>
          <p:nvGrpSpPr>
            <p:cNvPr id="13" name="Group 68"/>
            <p:cNvGrpSpPr/>
            <p:nvPr/>
          </p:nvGrpSpPr>
          <p:grpSpPr>
            <a:xfrm>
              <a:off x="4659094" y="4747658"/>
              <a:ext cx="2104863" cy="2110341"/>
              <a:chOff x="4624413" y="2582331"/>
              <a:chExt cx="2025503" cy="1991818"/>
            </a:xfrm>
            <a:solidFill>
              <a:srgbClr val="6083CB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TextBox 71">
                <a:hlinkClick r:id="rId10"/>
              </p:cNvPr>
              <p:cNvSpPr txBox="1"/>
              <p:nvPr/>
            </p:nvSpPr>
            <p:spPr bwMode="auto">
              <a:xfrm>
                <a:off x="4790654" y="4130222"/>
                <a:ext cx="1693020" cy="34858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dirty="0" err="1">
                    <a:solidFill>
                      <a:schemeClr val="bg1"/>
                    </a:solidFill>
                  </a:rPr>
                  <a:t>Marris</a:t>
                </a:r>
                <a:r>
                  <a:rPr lang="en-GB" dirty="0">
                    <a:solidFill>
                      <a:schemeClr val="bg1"/>
                    </a:solidFill>
                  </a:rPr>
                  <a:t> House</a:t>
                </a:r>
              </a:p>
            </p:txBody>
          </p:sp>
        </p:grpSp>
        <p:pic>
          <p:nvPicPr>
            <p:cNvPr id="70" name="Picture 38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 b="16403"/>
            <a:stretch>
              <a:fillRect/>
            </a:stretch>
          </p:blipFill>
          <p:spPr bwMode="auto">
            <a:xfrm>
              <a:off x="4731997" y="4860186"/>
              <a:ext cx="1906399" cy="14918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4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12"/>
            </p:cNvPr>
            <p:cNvSpPr txBox="1"/>
            <p:nvPr/>
          </p:nvSpPr>
          <p:spPr>
            <a:xfrm>
              <a:off x="3933682" y="3477898"/>
              <a:ext cx="192062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Bowsden Court</a:t>
              </a:r>
            </a:p>
          </p:txBody>
        </p:sp>
      </p:grpSp>
      <p:grpSp>
        <p:nvGrpSpPr>
          <p:cNvPr id="15" name="Group 1"/>
          <p:cNvGrpSpPr/>
          <p:nvPr/>
        </p:nvGrpSpPr>
        <p:grpSpPr>
          <a:xfrm>
            <a:off x="4594593" y="188642"/>
            <a:ext cx="2280490" cy="1991818"/>
            <a:chOff x="4594593" y="188642"/>
            <a:chExt cx="2280490" cy="1991818"/>
          </a:xfrm>
        </p:grpSpPr>
        <p:grpSp>
          <p:nvGrpSpPr>
            <p:cNvPr id="16" name="Group 82"/>
            <p:cNvGrpSpPr/>
            <p:nvPr/>
          </p:nvGrpSpPr>
          <p:grpSpPr>
            <a:xfrm>
              <a:off x="4594593" y="188642"/>
              <a:ext cx="2280490" cy="1991818"/>
              <a:chOff x="4554050" y="2582331"/>
              <a:chExt cx="2146723" cy="1991818"/>
            </a:xfrm>
          </p:grpSpPr>
          <p:sp>
            <p:nvSpPr>
              <p:cNvPr id="85" name="Rounded Rectangle 84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solidFill>
                <a:srgbClr val="00467E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TextBox 85">
                <a:hlinkClick r:id="rId13"/>
              </p:cNvPr>
              <p:cNvSpPr txBox="1"/>
              <p:nvPr/>
            </p:nvSpPr>
            <p:spPr bwMode="auto">
              <a:xfrm>
                <a:off x="4554050" y="4094497"/>
                <a:ext cx="21467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dirty="0" smtClean="0">
                    <a:solidFill>
                      <a:schemeClr val="bg1"/>
                    </a:solidFill>
                  </a:rPr>
                  <a:t>Kensington Terrace</a:t>
                </a:r>
                <a:endParaRPr lang="en-GB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50" r="41628" b="16812"/>
            <a:stretch/>
          </p:blipFill>
          <p:spPr>
            <a:xfrm>
              <a:off x="4759383" y="258133"/>
              <a:ext cx="1962052" cy="14044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6" r="44681" b="18929"/>
          <a:stretch/>
        </p:blipFill>
        <p:spPr>
          <a:xfrm>
            <a:off x="7013471" y="3685667"/>
            <a:ext cx="1857397" cy="1420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0" t="3895" r="38312" b="14362"/>
          <a:stretch/>
        </p:blipFill>
        <p:spPr>
          <a:xfrm>
            <a:off x="6990307" y="1422461"/>
            <a:ext cx="1917694" cy="1460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 2"/>
          <p:cNvGrpSpPr/>
          <p:nvPr/>
        </p:nvGrpSpPr>
        <p:grpSpPr>
          <a:xfrm>
            <a:off x="179512" y="1268760"/>
            <a:ext cx="2025503" cy="2019159"/>
            <a:chOff x="179512" y="1268760"/>
            <a:chExt cx="2025503" cy="2019159"/>
          </a:xfrm>
        </p:grpSpPr>
        <p:sp>
          <p:nvSpPr>
            <p:cNvPr id="22" name="Rounded Rectangle 21"/>
            <p:cNvSpPr/>
            <p:nvPr/>
          </p:nvSpPr>
          <p:spPr>
            <a:xfrm>
              <a:off x="179512" y="1268760"/>
              <a:ext cx="2025503" cy="2019159"/>
            </a:xfrm>
            <a:prstGeom prst="roundRect">
              <a:avLst/>
            </a:prstGeom>
            <a:solidFill>
              <a:srgbClr val="00257E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4" name="TextBox 23">
              <a:hlinkClick r:id="rId17"/>
            </p:cNvPr>
            <p:cNvSpPr txBox="1"/>
            <p:nvPr/>
          </p:nvSpPr>
          <p:spPr>
            <a:xfrm>
              <a:off x="281220" y="2809466"/>
              <a:ext cx="1799890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 err="1" smtClean="0">
                  <a:solidFill>
                    <a:schemeClr val="bg1"/>
                  </a:solidFill>
                </a:rPr>
                <a:t>Leazes</a:t>
              </a:r>
              <a:r>
                <a:rPr lang="en-GB" dirty="0" smtClean="0">
                  <a:solidFill>
                    <a:schemeClr val="bg1"/>
                  </a:solidFill>
                </a:rPr>
                <a:t> Parade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53052" y="1371404"/>
              <a:ext cx="1850992" cy="143806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72020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3093679" y="2735482"/>
            <a:ext cx="3019906" cy="1389272"/>
            <a:chOff x="3092036" y="2735482"/>
            <a:chExt cx="3011250" cy="1389272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2" y="2735482"/>
              <a:ext cx="299336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Managed Partnership 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2411760" y="161299"/>
            <a:ext cx="2025503" cy="2019159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TextBox 54">
            <a:hlinkClick r:id="rId4"/>
          </p:cNvPr>
          <p:cNvSpPr txBox="1"/>
          <p:nvPr/>
        </p:nvSpPr>
        <p:spPr>
          <a:xfrm>
            <a:off x="2598506" y="1772816"/>
            <a:ext cx="179989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Barker House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5"/>
            </p:cNvPr>
            <p:cNvSpPr txBox="1"/>
            <p:nvPr/>
          </p:nvSpPr>
          <p:spPr>
            <a:xfrm>
              <a:off x="6366532" y="3763761"/>
              <a:ext cx="161348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Liberty Quay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3"/>
          <p:cNvGrpSpPr/>
          <p:nvPr/>
        </p:nvGrpSpPr>
        <p:grpSpPr>
          <a:xfrm>
            <a:off x="2348681" y="4571853"/>
            <a:ext cx="2151311" cy="211814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6"/>
            </p:cNvPr>
            <p:cNvSpPr txBox="1"/>
            <p:nvPr/>
          </p:nvSpPr>
          <p:spPr>
            <a:xfrm>
              <a:off x="3818338" y="3456282"/>
              <a:ext cx="2151311" cy="405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The View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70233" y="3503943"/>
            <a:ext cx="2025503" cy="1991818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81220" y="5028725"/>
            <a:ext cx="1849972" cy="43595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Union State</a:t>
            </a:r>
            <a:endParaRPr lang="en-GB" sz="1200" dirty="0">
              <a:solidFill>
                <a:schemeClr val="bg1"/>
              </a:solidFill>
            </a:endParaRPr>
          </a:p>
        </p:txBody>
      </p:sp>
      <p:grpSp>
        <p:nvGrpSpPr>
          <p:cNvPr id="11" name="Group 82"/>
          <p:cNvGrpSpPr/>
          <p:nvPr/>
        </p:nvGrpSpPr>
        <p:grpSpPr>
          <a:xfrm>
            <a:off x="4605094" y="188642"/>
            <a:ext cx="2280490" cy="1991818"/>
            <a:chOff x="4563934" y="2582331"/>
            <a:chExt cx="2146723" cy="1991818"/>
          </a:xfrm>
        </p:grpSpPr>
        <p:sp>
          <p:nvSpPr>
            <p:cNvPr id="85" name="Rounded Rectangle 84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6" name="TextBox 85">
              <a:hlinkClick r:id="rId7"/>
            </p:cNvPr>
            <p:cNvSpPr txBox="1"/>
            <p:nvPr/>
          </p:nvSpPr>
          <p:spPr bwMode="auto">
            <a:xfrm>
              <a:off x="4563934" y="4152118"/>
              <a:ext cx="21467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Verde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68"/>
          <p:cNvGrpSpPr/>
          <p:nvPr/>
        </p:nvGrpSpPr>
        <p:grpSpPr>
          <a:xfrm>
            <a:off x="4594594" y="4579660"/>
            <a:ext cx="2239038" cy="2110341"/>
            <a:chOff x="4624413" y="2582331"/>
            <a:chExt cx="2025503" cy="1991818"/>
          </a:xfrm>
          <a:solidFill>
            <a:srgbClr val="6083CB"/>
          </a:solidFill>
        </p:grpSpPr>
        <p:sp>
          <p:nvSpPr>
            <p:cNvPr id="71" name="Rounded Rectangle 70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hlinkClick r:id="rId8"/>
            </p:cNvPr>
            <p:cNvSpPr txBox="1"/>
            <p:nvPr/>
          </p:nvSpPr>
          <p:spPr bwMode="auto">
            <a:xfrm>
              <a:off x="4790654" y="4130222"/>
              <a:ext cx="1693020" cy="4066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Manor Bank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9"/>
            </p:cNvPr>
            <p:cNvSpPr txBox="1"/>
            <p:nvPr/>
          </p:nvSpPr>
          <p:spPr>
            <a:xfrm>
              <a:off x="3933682" y="3442273"/>
              <a:ext cx="1920625" cy="430887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Turner </a:t>
              </a:r>
              <a:r>
                <a:rPr lang="en-GB" sz="2200" dirty="0">
                  <a:solidFill>
                    <a:schemeClr val="bg1"/>
                  </a:solidFill>
                </a:rPr>
                <a:t>Court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3" t="-646" r="39570" b="20524"/>
          <a:stretch/>
        </p:blipFill>
        <p:spPr>
          <a:xfrm>
            <a:off x="2534567" y="238430"/>
            <a:ext cx="1788052" cy="147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" name="Group 51"/>
          <p:cNvGrpSpPr/>
          <p:nvPr/>
        </p:nvGrpSpPr>
        <p:grpSpPr>
          <a:xfrm>
            <a:off x="190107" y="1306627"/>
            <a:ext cx="2023010" cy="1975457"/>
            <a:chOff x="212002" y="2672033"/>
            <a:chExt cx="2192878" cy="2168457"/>
          </a:xfrm>
        </p:grpSpPr>
        <p:grpSp>
          <p:nvGrpSpPr>
            <p:cNvPr id="15" name="Group 52"/>
            <p:cNvGrpSpPr/>
            <p:nvPr/>
          </p:nvGrpSpPr>
          <p:grpSpPr>
            <a:xfrm>
              <a:off x="212002" y="2672033"/>
              <a:ext cx="2192878" cy="2168457"/>
              <a:chOff x="4211960" y="2634842"/>
              <a:chExt cx="2025503" cy="2019159"/>
            </a:xfrm>
            <a:solidFill>
              <a:srgbClr val="00257E"/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53">
                <a:hlinkClick r:id="rId11"/>
              </p:cNvPr>
              <p:cNvSpPr txBox="1">
                <a:spLocks noChangeArrowheads="1"/>
              </p:cNvSpPr>
              <p:nvPr/>
            </p:nvSpPr>
            <p:spPr bwMode="auto">
              <a:xfrm>
                <a:off x="4412686" y="4197373"/>
                <a:ext cx="1689521" cy="40122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2200" dirty="0">
                    <a:solidFill>
                      <a:schemeClr val="bg1"/>
                    </a:solidFill>
                    <a:latin typeface="Calibri"/>
                  </a:rPr>
                  <a:t>Liberty Plaza</a:t>
                </a:r>
              </a:p>
            </p:txBody>
          </p:sp>
        </p:grpSp>
        <p:pic>
          <p:nvPicPr>
            <p:cNvPr id="58" name="Picture 16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11" y="2748596"/>
              <a:ext cx="2009254" cy="160150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1"/>
          <a:stretch/>
        </p:blipFill>
        <p:spPr>
          <a:xfrm>
            <a:off x="7039224" y="3663084"/>
            <a:ext cx="1819910" cy="14740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2" r="17274"/>
          <a:stretch/>
        </p:blipFill>
        <p:spPr>
          <a:xfrm>
            <a:off x="4715843" y="4698594"/>
            <a:ext cx="2005592" cy="1521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8" name="Picture 67" descr="http://i1193.photobucket.com/albums/aa358/KenOHeed/Ken%20Album%2013%20from%2016%20March%202015/IMG_9465_zpsvtovpmfx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16236" r="4708" b="27872"/>
          <a:stretch/>
        </p:blipFill>
        <p:spPr bwMode="auto">
          <a:xfrm>
            <a:off x="2493817" y="4655246"/>
            <a:ext cx="1840677" cy="1519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digstudent.co.uk/photoer/800x600-c79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10" y="1427264"/>
            <a:ext cx="1886977" cy="1408075"/>
          </a:xfrm>
          <a:prstGeom prst="roundRect">
            <a:avLst>
              <a:gd name="adj" fmla="val 16667"/>
            </a:avLst>
          </a:prstGeom>
          <a:solidFill>
            <a:srgbClr val="6083CB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37" b="21092"/>
          <a:stretch/>
        </p:blipFill>
        <p:spPr>
          <a:xfrm>
            <a:off x="252837" y="3587217"/>
            <a:ext cx="1862243" cy="1441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-782" r="23685" b="782"/>
          <a:stretch/>
        </p:blipFill>
        <p:spPr>
          <a:xfrm>
            <a:off x="4778361" y="261395"/>
            <a:ext cx="1943074" cy="1519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2158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5" grpId="0"/>
      <p:bldP spid="7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ectangle 20"/>
          <p:cNvSpPr/>
          <p:nvPr/>
        </p:nvSpPr>
        <p:spPr>
          <a:xfrm>
            <a:off x="4505469" y="345103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4786">
            <a:off x="1051332" y="1834700"/>
            <a:ext cx="3525361" cy="2357586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7871">
            <a:off x="4852190" y="1804285"/>
            <a:ext cx="3099602" cy="2736268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24"/>
          <p:cNvGrpSpPr/>
          <p:nvPr/>
        </p:nvGrpSpPr>
        <p:grpSpPr>
          <a:xfrm>
            <a:off x="591804" y="4892830"/>
            <a:ext cx="7920880" cy="1767208"/>
            <a:chOff x="1187624" y="2281527"/>
            <a:chExt cx="6091877" cy="2952328"/>
          </a:xfrm>
          <a:solidFill>
            <a:srgbClr val="00257E"/>
          </a:solidFill>
        </p:grpSpPr>
        <p:sp>
          <p:nvSpPr>
            <p:cNvPr id="26" name="Rounded Rectangle 25">
              <a:hlinkClick r:id="rId5"/>
            </p:cNvPr>
            <p:cNvSpPr/>
            <p:nvPr/>
          </p:nvSpPr>
          <p:spPr>
            <a:xfrm>
              <a:off x="1187624" y="2281527"/>
              <a:ext cx="6091877" cy="295232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hlinkClick r:id="rId5"/>
            </p:cNvPr>
            <p:cNvSpPr txBox="1"/>
            <p:nvPr/>
          </p:nvSpPr>
          <p:spPr>
            <a:xfrm>
              <a:off x="1244030" y="2663843"/>
              <a:ext cx="5979064" cy="20978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To find out more detailed information and view our virtual tours for each of our halls of residence visit: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www.ncl.ac.uk/accommodation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rooms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8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ounded Rectangle 20"/>
          <p:cNvSpPr/>
          <p:nvPr/>
        </p:nvSpPr>
        <p:spPr>
          <a:xfrm>
            <a:off x="382473" y="1414907"/>
            <a:ext cx="2808313" cy="125995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Free </a:t>
            </a:r>
            <a:r>
              <a:rPr lang="en-GB" sz="2800" dirty="0" smtClean="0">
                <a:solidFill>
                  <a:schemeClr val="bg1"/>
                </a:solidFill>
              </a:rPr>
              <a:t>internet </a:t>
            </a:r>
            <a:r>
              <a:rPr lang="en-GB" sz="2800" dirty="0">
                <a:solidFill>
                  <a:schemeClr val="bg1"/>
                </a:solidFill>
              </a:rPr>
              <a:t>c</a:t>
            </a:r>
            <a:r>
              <a:rPr lang="en-GB" sz="2800" dirty="0" smtClean="0">
                <a:solidFill>
                  <a:schemeClr val="bg1"/>
                </a:solidFill>
              </a:rPr>
              <a:t>onnection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699278" y="1416545"/>
            <a:ext cx="2453243" cy="62834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Launderette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33391" y="5398026"/>
            <a:ext cx="2803122" cy="685525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24 h</a:t>
            </a:r>
            <a:r>
              <a:rPr lang="en-GB" sz="2800" dirty="0" smtClean="0">
                <a:solidFill>
                  <a:schemeClr val="bg1"/>
                </a:solidFill>
              </a:rPr>
              <a:t>our security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362011" y="4579814"/>
            <a:ext cx="2242598" cy="915323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Bicycle Storage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73064" y="6004956"/>
            <a:ext cx="1379021" cy="628340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Bills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9" name="Picture 2" descr="http://www.calderdale.gov.uk/socialcare/learning-disability/for-learning-disabilities/images/bil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6858">
            <a:off x="3782196" y="3831277"/>
            <a:ext cx="1800975" cy="194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astuceclub.net/wp-content/uploads/2015/08/wifi-password-cracking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05" y="3075819"/>
            <a:ext cx="2977524" cy="166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trade-bangladesh.com/wp-content/uploads/2013/04/11412095-clothes-with-detergent-and-washing-powder-in-orange-plastic-basket-isolated-on-whit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72" y="1942133"/>
            <a:ext cx="2682876" cy="19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bikemania.biz/media/catalog/product/g/r/green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5436">
            <a:off x="6384314" y="5578970"/>
            <a:ext cx="1858116" cy="112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3288428" y="2569380"/>
            <a:ext cx="2705479" cy="938655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Holidays included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included?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33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 animBg="1"/>
      <p:bldP spid="27" grpId="0" animBg="1"/>
      <p:bldP spid="28" grpId="0" animBg="1"/>
      <p:bldP spid="3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>
          <a:xfrm>
            <a:off x="35496" y="1783527"/>
            <a:ext cx="2927143" cy="1508998"/>
            <a:chOff x="578876" y="1637282"/>
            <a:chExt cx="2376264" cy="1314253"/>
          </a:xfrm>
          <a:solidFill>
            <a:srgbClr val="00467E"/>
          </a:solidFill>
        </p:grpSpPr>
        <p:sp>
          <p:nvSpPr>
            <p:cNvPr id="33" name="Rounded Rectangle 32"/>
            <p:cNvSpPr/>
            <p:nvPr/>
          </p:nvSpPr>
          <p:spPr>
            <a:xfrm>
              <a:off x="578876" y="1637282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4133" y="2002210"/>
              <a:ext cx="2282700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Affordability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3214338" y="1816168"/>
            <a:ext cx="2553883" cy="1476357"/>
            <a:chOff x="629327" y="1750156"/>
            <a:chExt cx="2376264" cy="1318729"/>
          </a:xfrm>
          <a:solidFill>
            <a:srgbClr val="00467E"/>
          </a:solidFill>
        </p:grpSpPr>
        <p:sp>
          <p:nvSpPr>
            <p:cNvPr id="37" name="Rounded Rectangle 36"/>
            <p:cNvSpPr/>
            <p:nvPr/>
          </p:nvSpPr>
          <p:spPr>
            <a:xfrm>
              <a:off x="629327" y="1750156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2999" y="2119560"/>
              <a:ext cx="2179747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Location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6019920" y="1816167"/>
            <a:ext cx="2944568" cy="1275559"/>
            <a:chOff x="-23924" y="-3736050"/>
            <a:chExt cx="2397888" cy="2008307"/>
          </a:xfrm>
          <a:solidFill>
            <a:srgbClr val="477CFF"/>
          </a:solidFill>
        </p:grpSpPr>
        <p:sp>
          <p:nvSpPr>
            <p:cNvPr id="40" name="Rounded Rectangle 39"/>
            <p:cNvSpPr/>
            <p:nvPr/>
          </p:nvSpPr>
          <p:spPr>
            <a:xfrm>
              <a:off x="-17210" y="-3736050"/>
              <a:ext cx="2376264" cy="2008307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23924" y="-3443833"/>
              <a:ext cx="2397888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Self Catered/Catered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1"/>
          <p:cNvGrpSpPr/>
          <p:nvPr/>
        </p:nvGrpSpPr>
        <p:grpSpPr>
          <a:xfrm>
            <a:off x="35496" y="4705877"/>
            <a:ext cx="2923715" cy="1480241"/>
            <a:chOff x="578876" y="1637280"/>
            <a:chExt cx="2376264" cy="2150454"/>
          </a:xfrm>
          <a:solidFill>
            <a:srgbClr val="0F89CF"/>
          </a:solidFill>
        </p:grpSpPr>
        <p:sp>
          <p:nvSpPr>
            <p:cNvPr id="43" name="Rounded Rectangle 42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1962" y="2071644"/>
              <a:ext cx="2179747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Smaller/Larger Community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9"/>
          <p:cNvGrpSpPr/>
          <p:nvPr/>
        </p:nvGrpSpPr>
        <p:grpSpPr>
          <a:xfrm>
            <a:off x="35496" y="3296863"/>
            <a:ext cx="2923714" cy="1235333"/>
            <a:chOff x="578876" y="1637280"/>
            <a:chExt cx="2376264" cy="1918571"/>
          </a:xfrm>
          <a:solidFill>
            <a:srgbClr val="0F89CF"/>
          </a:solidFill>
        </p:grpSpPr>
        <p:sp>
          <p:nvSpPr>
            <p:cNvPr id="51" name="Rounded Rectangle 50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1963" y="2037279"/>
              <a:ext cx="2179747" cy="1518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Mixed/Single Gender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6044844" y="4673601"/>
            <a:ext cx="2942848" cy="1361785"/>
            <a:chOff x="576219" y="1195322"/>
            <a:chExt cx="2376264" cy="4453404"/>
          </a:xfrm>
          <a:solidFill>
            <a:srgbClr val="6083CB"/>
          </a:solidFill>
        </p:grpSpPr>
        <p:sp>
          <p:nvSpPr>
            <p:cNvPr id="54" name="Rounded Rectangle 53"/>
            <p:cNvSpPr/>
            <p:nvPr/>
          </p:nvSpPr>
          <p:spPr>
            <a:xfrm>
              <a:off x="576219" y="1195322"/>
              <a:ext cx="2376264" cy="438811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85667" y="1529635"/>
              <a:ext cx="2179747" cy="4119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Standard Washbasin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55"/>
          <p:cNvGrpSpPr/>
          <p:nvPr/>
        </p:nvGrpSpPr>
        <p:grpSpPr>
          <a:xfrm>
            <a:off x="3214338" y="3292868"/>
            <a:ext cx="2541362" cy="1211868"/>
            <a:chOff x="578876" y="2053871"/>
            <a:chExt cx="2376264" cy="1902468"/>
          </a:xfrm>
          <a:solidFill>
            <a:srgbClr val="6083CB"/>
          </a:solidFill>
        </p:grpSpPr>
        <p:sp>
          <p:nvSpPr>
            <p:cNvPr id="57" name="Rounded Rectangle 56"/>
            <p:cNvSpPr/>
            <p:nvPr/>
          </p:nvSpPr>
          <p:spPr>
            <a:xfrm>
              <a:off x="578876" y="2053871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6398" y="2380623"/>
              <a:ext cx="2179747" cy="1574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Deluxe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3214338" y="4705877"/>
            <a:ext cx="2464295" cy="1463808"/>
            <a:chOff x="578876" y="1637280"/>
            <a:chExt cx="2376264" cy="3290728"/>
          </a:xfrm>
          <a:solidFill>
            <a:srgbClr val="6083CB"/>
          </a:solidFill>
        </p:grpSpPr>
        <p:sp>
          <p:nvSpPr>
            <p:cNvPr id="60" name="Rounded Rectangle 59"/>
            <p:cNvSpPr/>
            <p:nvPr/>
          </p:nvSpPr>
          <p:spPr>
            <a:xfrm>
              <a:off x="578876" y="1637280"/>
              <a:ext cx="2376264" cy="2943931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5992" y="2166228"/>
              <a:ext cx="2179748" cy="2761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err="1" smtClean="0">
                  <a:solidFill>
                    <a:schemeClr val="bg1"/>
                  </a:solidFill>
                </a:rPr>
                <a:t>Ensuite</a:t>
              </a:r>
              <a:r>
                <a:rPr lang="en-GB" sz="2800" dirty="0" smtClean="0">
                  <a:solidFill>
                    <a:schemeClr val="bg1"/>
                  </a:solidFill>
                </a:rPr>
                <a:t>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6027084" y="3292525"/>
            <a:ext cx="2960608" cy="1361110"/>
            <a:chOff x="555135" y="1611270"/>
            <a:chExt cx="2376264" cy="2071478"/>
          </a:xfrm>
          <a:solidFill>
            <a:srgbClr val="477CFF"/>
          </a:solidFill>
        </p:grpSpPr>
        <p:sp>
          <p:nvSpPr>
            <p:cNvPr id="63" name="Rounded Rectangle 62"/>
            <p:cNvSpPr/>
            <p:nvPr/>
          </p:nvSpPr>
          <p:spPr>
            <a:xfrm>
              <a:off x="555135" y="1611270"/>
              <a:ext cx="2376264" cy="18448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80580" y="1966657"/>
              <a:ext cx="2179747" cy="171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Flat/Corridor Layout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Things to consider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12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61000" y="1357134"/>
            <a:ext cx="8064500" cy="720724"/>
            <a:chOff x="635070" y="1340669"/>
            <a:chExt cx="8065120" cy="721091"/>
          </a:xfrm>
          <a:gradFill flip="none" rotWithShape="1"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  <a:tileRect/>
          </a:gradFill>
        </p:grpSpPr>
        <p:sp>
          <p:nvSpPr>
            <p:cNvPr id="19" name="Right Arrow 18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20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625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Least Expensive- </a:t>
              </a: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£83 </a:t>
              </a: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p/w</a:t>
              </a:r>
            </a:p>
          </p:txBody>
        </p:sp>
        <p:sp>
          <p:nvSpPr>
            <p:cNvPr id="21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Most Expensive- </a:t>
              </a: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£167p/w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48"/>
          <p:cNvGrpSpPr/>
          <p:nvPr/>
        </p:nvGrpSpPr>
        <p:grpSpPr>
          <a:xfrm>
            <a:off x="1072717" y="5152745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6" name="Group 49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52" name="Rounded Rectangle 51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Box 52">
                <a:hlinkClick r:id="rId3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 err="1" smtClean="0">
                    <a:solidFill>
                      <a:schemeClr val="bg1"/>
                    </a:solidFill>
                  </a:rPr>
                  <a:t>Tce</a:t>
                </a:r>
                <a:r>
                  <a:rPr lang="en-GB" sz="1400" dirty="0" smtClean="0">
                    <a:solidFill>
                      <a:schemeClr val="bg1"/>
                    </a:solidFill>
                  </a:rPr>
                  <a:t>.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1" name="Picture 36" descr="Windor Terrcae Exterior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53"/>
          <p:cNvGrpSpPr/>
          <p:nvPr/>
        </p:nvGrpSpPr>
        <p:grpSpPr>
          <a:xfrm>
            <a:off x="2444754" y="3586596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9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Rectangle 60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63" name="Picture 6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55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11" name="Group 56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59" name="Rounded Rectangle 58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TextBox 59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58" name="Picture 38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12" name="Group 83"/>
          <p:cNvGrpSpPr/>
          <p:nvPr/>
        </p:nvGrpSpPr>
        <p:grpSpPr>
          <a:xfrm>
            <a:off x="4239939" y="2146509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16" name="Group 84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90" name="Rectangle 89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1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85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87" name="Rounded Rectangle 86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89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18" name="Group 92"/>
          <p:cNvGrpSpPr/>
          <p:nvPr/>
        </p:nvGrpSpPr>
        <p:grpSpPr>
          <a:xfrm>
            <a:off x="7305407" y="2791689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22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Rectangle 99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02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25" name="Group 94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26" name="Group 95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98" name="Rounded Rectangle 97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99" name="Picture 5" descr="C:\Users\Matt\Desktop\Accomm\leazes.jpg">
                  <a:hlinkClick r:id="rId10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97" name="TextBox 96">
                <a:hlinkClick r:id="rId10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 err="1" smtClean="0">
                    <a:solidFill>
                      <a:schemeClr val="bg1"/>
                    </a:solidFill>
                  </a:rPr>
                  <a:t>Leazes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Group 102"/>
          <p:cNvGrpSpPr/>
          <p:nvPr/>
        </p:nvGrpSpPr>
        <p:grpSpPr>
          <a:xfrm>
            <a:off x="5847082" y="5136021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04" name="Rounded Rectangle 103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5" name="TextBox 53">
              <a:hlinkClick r:id="rId11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06" name="Picture 16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107"/>
          <p:cNvGrpSpPr/>
          <p:nvPr/>
        </p:nvGrpSpPr>
        <p:grpSpPr>
          <a:xfrm>
            <a:off x="5780679" y="2162844"/>
            <a:ext cx="1436011" cy="1348965"/>
            <a:chOff x="4357678" y="2521449"/>
            <a:chExt cx="1436011" cy="1348965"/>
          </a:xfrm>
          <a:solidFill>
            <a:srgbClr val="00467E"/>
          </a:solidFill>
        </p:grpSpPr>
        <p:grpSp>
          <p:nvGrpSpPr>
            <p:cNvPr id="29" name="Group 79"/>
            <p:cNvGrpSpPr>
              <a:grpSpLocks/>
            </p:cNvGrpSpPr>
            <p:nvPr/>
          </p:nvGrpSpPr>
          <p:grpSpPr bwMode="auto">
            <a:xfrm>
              <a:off x="4435475" y="2617788"/>
              <a:ext cx="1152525" cy="1152525"/>
              <a:chOff x="5652150" y="3068950"/>
              <a:chExt cx="1152000" cy="1152000"/>
            </a:xfrm>
            <a:grpFill/>
          </p:grpSpPr>
          <p:grpSp>
            <p:nvGrpSpPr>
              <p:cNvPr id="30" name="Group 62"/>
              <p:cNvGrpSpPr/>
              <p:nvPr/>
            </p:nvGrpSpPr>
            <p:grpSpPr>
              <a:xfrm>
                <a:off x="5652150" y="3068950"/>
                <a:ext cx="1152000" cy="1152000"/>
                <a:chOff x="3779890" y="5013211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Rectangle 115"/>
                <p:cNvSpPr/>
                <p:nvPr/>
              </p:nvSpPr>
              <p:spPr>
                <a:xfrm>
                  <a:off x="3779890" y="501321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779938" y="5943505"/>
                  <a:ext cx="1584122" cy="346299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Richardson Rd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5" name="Picture 37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4" b="7143"/>
              <a:stretch>
                <a:fillRect/>
              </a:stretch>
            </p:blipFill>
            <p:spPr bwMode="auto">
              <a:xfrm>
                <a:off x="5715000" y="3118820"/>
                <a:ext cx="1037685" cy="717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1" name="Group 110"/>
            <p:cNvGrpSpPr/>
            <p:nvPr/>
          </p:nvGrpSpPr>
          <p:grpSpPr>
            <a:xfrm>
              <a:off x="4357678" y="2521449"/>
              <a:ext cx="1436011" cy="1348965"/>
              <a:chOff x="3051146" y="2600967"/>
              <a:chExt cx="2119949" cy="1991818"/>
            </a:xfrm>
            <a:grpFill/>
          </p:grpSpPr>
          <p:sp>
            <p:nvSpPr>
              <p:cNvPr id="112" name="Rounded Rectangle 111"/>
              <p:cNvSpPr/>
              <p:nvPr/>
            </p:nvSpPr>
            <p:spPr>
              <a:xfrm>
                <a:off x="3071398" y="2600967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TextBox 112">
                <a:hlinkClick r:id="rId14"/>
              </p:cNvPr>
              <p:cNvSpPr txBox="1"/>
              <p:nvPr/>
            </p:nvSpPr>
            <p:spPr bwMode="auto">
              <a:xfrm>
                <a:off x="3051146" y="4125661"/>
                <a:ext cx="2119949" cy="454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Verde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 122"/>
          <p:cNvGrpSpPr/>
          <p:nvPr/>
        </p:nvGrpSpPr>
        <p:grpSpPr>
          <a:xfrm>
            <a:off x="4113389" y="3610477"/>
            <a:ext cx="1473851" cy="1373678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33" name="Group 123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34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0" name="Rectangle 129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32" name="Picture 131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5" name="Group 126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28" name="Rounded Rectangle 127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9" name="TextBox 128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25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36" name="Group 2"/>
          <p:cNvGrpSpPr/>
          <p:nvPr/>
        </p:nvGrpSpPr>
        <p:grpSpPr>
          <a:xfrm>
            <a:off x="1179375" y="2154496"/>
            <a:ext cx="1392099" cy="1336298"/>
            <a:chOff x="3168473" y="5337563"/>
            <a:chExt cx="1392099" cy="1371579"/>
          </a:xfrm>
        </p:grpSpPr>
        <p:grpSp>
          <p:nvGrpSpPr>
            <p:cNvPr id="37" name="Group 3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38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48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39" name="Group 41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44" name="Rounded Rectangle 43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44">
                  <a:hlinkClick r:id="rId17"/>
                </p:cNvPr>
                <p:cNvSpPr txBox="1"/>
                <p:nvPr/>
              </p:nvSpPr>
              <p:spPr>
                <a:xfrm>
                  <a:off x="1821678" y="3481624"/>
                  <a:ext cx="2101259" cy="4587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 smtClean="0">
                      <a:solidFill>
                        <a:schemeClr val="bg1"/>
                      </a:solidFill>
                    </a:rPr>
                    <a:t>Bowsden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GB" sz="1400" dirty="0" smtClean="0">
                      <a:solidFill>
                        <a:schemeClr val="bg1"/>
                      </a:solidFill>
                    </a:rPr>
                    <a:t>Ct. 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0586" y="5402351"/>
              <a:ext cx="1192244" cy="8965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40" name="Group 133"/>
          <p:cNvGrpSpPr/>
          <p:nvPr/>
        </p:nvGrpSpPr>
        <p:grpSpPr>
          <a:xfrm>
            <a:off x="7323806" y="4382056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41" name="Group 134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42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43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43" name="Rectangle 142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4" name="TextBox 143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142" name="Picture 37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Group 137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139" name="Rounded Rectangle 138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0" name="TextBox 139">
                  <a:hlinkClick r:id="rId14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36" name="Picture 135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pic>
        <p:nvPicPr>
          <p:cNvPr id="145" name="Picture 14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-782" r="23685" b="782"/>
          <a:stretch/>
        </p:blipFill>
        <p:spPr>
          <a:xfrm>
            <a:off x="5848445" y="2217086"/>
            <a:ext cx="1252332" cy="979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0" name="Group 145"/>
          <p:cNvGrpSpPr/>
          <p:nvPr/>
        </p:nvGrpSpPr>
        <p:grpSpPr>
          <a:xfrm>
            <a:off x="4171810" y="5136021"/>
            <a:ext cx="1534396" cy="1403547"/>
            <a:chOff x="6096259" y="5081827"/>
            <a:chExt cx="1534396" cy="1426004"/>
          </a:xfrm>
          <a:solidFill>
            <a:srgbClr val="00257E"/>
          </a:solidFill>
        </p:grpSpPr>
        <p:grpSp>
          <p:nvGrpSpPr>
            <p:cNvPr id="54" name="Group 84"/>
            <p:cNvGrpSpPr>
              <a:grpSpLocks/>
            </p:cNvGrpSpPr>
            <p:nvPr/>
          </p:nvGrpSpPr>
          <p:grpSpPr bwMode="auto">
            <a:xfrm>
              <a:off x="6171521" y="5085842"/>
              <a:ext cx="1296987" cy="1220421"/>
              <a:chOff x="7010288" y="4551482"/>
              <a:chExt cx="1296179" cy="1219864"/>
            </a:xfrm>
            <a:grpFill/>
          </p:grpSpPr>
          <p:grpSp>
            <p:nvGrpSpPr>
              <p:cNvPr id="55" name="Group 62"/>
              <p:cNvGrpSpPr/>
              <p:nvPr/>
            </p:nvGrpSpPr>
            <p:grpSpPr>
              <a:xfrm>
                <a:off x="7010288" y="4619347"/>
                <a:ext cx="1296179" cy="1151999"/>
                <a:chOff x="3667040" y="5150981"/>
                <a:chExt cx="1782494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55" name="Rectangle 154"/>
                <p:cNvSpPr/>
                <p:nvPr/>
              </p:nvSpPr>
              <p:spPr>
                <a:xfrm>
                  <a:off x="3779889" y="515098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6" name="TextBox 155"/>
                <p:cNvSpPr txBox="1"/>
                <p:nvPr/>
              </p:nvSpPr>
              <p:spPr>
                <a:xfrm>
                  <a:off x="3667040" y="5881045"/>
                  <a:ext cx="1782494" cy="346300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St Marys College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54" name="Picture 37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422" b="23878"/>
              <a:stretch>
                <a:fillRect/>
              </a:stretch>
            </p:blipFill>
            <p:spPr bwMode="auto">
              <a:xfrm>
                <a:off x="7135202" y="4551482"/>
                <a:ext cx="1061135" cy="7129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6" name="Group 148"/>
            <p:cNvGrpSpPr/>
            <p:nvPr/>
          </p:nvGrpSpPr>
          <p:grpSpPr>
            <a:xfrm>
              <a:off x="6096259" y="5081827"/>
              <a:ext cx="1534396" cy="1426004"/>
              <a:chOff x="4122344" y="2247418"/>
              <a:chExt cx="2166046" cy="2019159"/>
            </a:xfrm>
            <a:grpFill/>
          </p:grpSpPr>
          <p:sp>
            <p:nvSpPr>
              <p:cNvPr id="151" name="Rounded Rectangle 150"/>
              <p:cNvSpPr/>
              <p:nvPr/>
            </p:nvSpPr>
            <p:spPr>
              <a:xfrm>
                <a:off x="4184763" y="22474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TextBox 151">
                <a:hlinkClick r:id="rId22"/>
              </p:cNvPr>
              <p:cNvSpPr txBox="1"/>
              <p:nvPr/>
            </p:nvSpPr>
            <p:spPr>
              <a:xfrm>
                <a:off x="4122344" y="3792775"/>
                <a:ext cx="2166046" cy="442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Manor Bank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7" name="Group 4"/>
          <p:cNvGrpSpPr/>
          <p:nvPr/>
        </p:nvGrpSpPr>
        <p:grpSpPr>
          <a:xfrm>
            <a:off x="5755803" y="3616765"/>
            <a:ext cx="1473851" cy="1373678"/>
            <a:chOff x="5755803" y="3616765"/>
            <a:chExt cx="1473851" cy="1373678"/>
          </a:xfrm>
        </p:grpSpPr>
        <p:grpSp>
          <p:nvGrpSpPr>
            <p:cNvPr id="64" name="Group 16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65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75" name="Picture 174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6" name="Group 16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71" name="Rounded Rectangle 17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2" name="TextBox 171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6" name="Picture 175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2" r="17274"/>
          <a:stretch/>
        </p:blipFill>
        <p:spPr>
          <a:xfrm>
            <a:off x="4278063" y="5222017"/>
            <a:ext cx="1310051" cy="993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7" name="Group 5"/>
          <p:cNvGrpSpPr/>
          <p:nvPr/>
        </p:nvGrpSpPr>
        <p:grpSpPr>
          <a:xfrm>
            <a:off x="2700412" y="2150617"/>
            <a:ext cx="1387485" cy="1348964"/>
            <a:chOff x="2700412" y="2150617"/>
            <a:chExt cx="1387485" cy="1348964"/>
          </a:xfrm>
        </p:grpSpPr>
        <p:grpSp>
          <p:nvGrpSpPr>
            <p:cNvPr id="68" name="Group 74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71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3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25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5" name="Group 76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78" name="Rounded Rectangle 77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9" name="TextBox 78">
                  <a:hlinkClick r:id="rId26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8" name="Picture 177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15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76" name="Group 3"/>
          <p:cNvGrpSpPr/>
          <p:nvPr/>
        </p:nvGrpSpPr>
        <p:grpSpPr>
          <a:xfrm>
            <a:off x="691789" y="3581835"/>
            <a:ext cx="1534396" cy="1426004"/>
            <a:chOff x="554356" y="3618587"/>
            <a:chExt cx="1534396" cy="1426004"/>
          </a:xfrm>
        </p:grpSpPr>
        <p:grpSp>
          <p:nvGrpSpPr>
            <p:cNvPr id="77" name="Group 63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80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84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73" name="Rectangle 72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72" name="Picture 37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85" name="Group 66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69" name="Rounded Rectangle 68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>
                  <a:hlinkClick r:id="rId22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</a:t>
                  </a:r>
                  <a:r>
                    <a:rPr lang="en-GB" sz="1400" dirty="0" smtClean="0">
                      <a:solidFill>
                        <a:schemeClr val="bg1"/>
                      </a:solidFill>
                    </a:rPr>
                    <a:t>Mary’s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9" name="Picture 178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86" name="Group 6"/>
          <p:cNvGrpSpPr/>
          <p:nvPr/>
        </p:nvGrpSpPr>
        <p:grpSpPr>
          <a:xfrm>
            <a:off x="2657747" y="5141398"/>
            <a:ext cx="1407918" cy="1364222"/>
            <a:chOff x="2657747" y="5141398"/>
            <a:chExt cx="1407918" cy="1364222"/>
          </a:xfrm>
        </p:grpSpPr>
        <p:grpSp>
          <p:nvGrpSpPr>
            <p:cNvPr id="93" name="Group 118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121" name="Rounded Rectangle 120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53">
                <a:hlinkClick r:id="rId11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180" name="Picture 179"/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41" name="Title 1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Comparing price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57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61000" y="1278971"/>
            <a:ext cx="8064500" cy="720724"/>
            <a:chOff x="635070" y="1340669"/>
            <a:chExt cx="8065120" cy="721091"/>
          </a:xfrm>
          <a:gradFill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</a:gradFill>
        </p:grpSpPr>
        <p:sp>
          <p:nvSpPr>
            <p:cNvPr id="37" name="Right Arrow 36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38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775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Smallest - 50 rooms</a:t>
              </a:r>
              <a:endParaRPr lang="en-GB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9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Largest - 1100 rooms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92229" y="3032185"/>
            <a:ext cx="1152089" cy="2790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</a:rPr>
              <a:t>Bowsden Court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49869" y="5887092"/>
            <a:ext cx="12179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smtClean="0">
                <a:solidFill>
                  <a:prstClr val="white"/>
                </a:solidFill>
              </a:rPr>
              <a:t>Park Terrace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5" name="Group 41"/>
          <p:cNvGrpSpPr/>
          <p:nvPr/>
        </p:nvGrpSpPr>
        <p:grpSpPr>
          <a:xfrm>
            <a:off x="339317" y="5175870"/>
            <a:ext cx="1480934" cy="1395237"/>
            <a:chOff x="1246794" y="2218997"/>
            <a:chExt cx="1276277" cy="1343747"/>
          </a:xfrm>
          <a:solidFill>
            <a:srgbClr val="00467E"/>
          </a:solidFill>
        </p:grpSpPr>
        <p:grpSp>
          <p:nvGrpSpPr>
            <p:cNvPr id="6" name="Group 67"/>
            <p:cNvGrpSpPr/>
            <p:nvPr/>
          </p:nvGrpSpPr>
          <p:grpSpPr>
            <a:xfrm>
              <a:off x="1331623" y="2321746"/>
              <a:ext cx="1152160" cy="1152160"/>
              <a:chOff x="3779890" y="170076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Rectangle 51"/>
              <p:cNvSpPr/>
              <p:nvPr/>
            </p:nvSpPr>
            <p:spPr>
              <a:xfrm>
                <a:off x="3779890" y="170076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3" name="Picture 2" descr="http://www.ncl.ac.uk/press.office/photo-library/assets/photos/CastleCourtOpening-3_00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59145" y="1774980"/>
                <a:ext cx="1425711" cy="933922"/>
              </a:xfrm>
              <a:prstGeom prst="rect">
                <a:avLst/>
              </a:prstGeom>
              <a:grpFill/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3779938" y="270882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  <p:grpSp>
          <p:nvGrpSpPr>
            <p:cNvPr id="7" name="Group 47"/>
            <p:cNvGrpSpPr/>
            <p:nvPr/>
          </p:nvGrpSpPr>
          <p:grpSpPr>
            <a:xfrm>
              <a:off x="1246794" y="2218997"/>
              <a:ext cx="1276277" cy="1343747"/>
              <a:chOff x="1497753" y="200318"/>
              <a:chExt cx="2025503" cy="2019159"/>
            </a:xfrm>
            <a:grpFill/>
          </p:grpSpPr>
          <p:sp>
            <p:nvSpPr>
              <p:cNvPr id="49" name="Rounded Rectangle 48"/>
              <p:cNvSpPr/>
              <p:nvPr/>
            </p:nvSpPr>
            <p:spPr>
              <a:xfrm>
                <a:off x="1497753" y="2003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pic>
            <p:nvPicPr>
              <p:cNvPr id="50" name="Picture 2" descr="http://www.ncl.ac.uk/press.office/photo-library/assets/photos/CastleCourtOpening-3_000.jpg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10558" y="273282"/>
                <a:ext cx="1837881" cy="1445146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51" name="TextBox 50">
                <a:hlinkClick r:id="rId4"/>
              </p:cNvPr>
              <p:cNvSpPr txBox="1"/>
              <p:nvPr/>
            </p:nvSpPr>
            <p:spPr>
              <a:xfrm>
                <a:off x="1593250" y="1721224"/>
                <a:ext cx="1799889" cy="4624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</p:grpSp>
      <p:grpSp>
        <p:nvGrpSpPr>
          <p:cNvPr id="9" name="Group 149"/>
          <p:cNvGrpSpPr/>
          <p:nvPr/>
        </p:nvGrpSpPr>
        <p:grpSpPr>
          <a:xfrm>
            <a:off x="2375282" y="3711290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10" name="Group 150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153" name="Rounded Rectangle 152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TextBox 153">
                <a:hlinkClick r:id="rId5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>
                    <a:solidFill>
                      <a:schemeClr val="bg1"/>
                    </a:solidFill>
                  </a:rPr>
                  <a:t>Terrace</a:t>
                </a:r>
              </a:p>
            </p:txBody>
          </p:sp>
        </p:grpSp>
        <p:pic>
          <p:nvPicPr>
            <p:cNvPr id="152" name="Picture 36" descr="Windor Terrcae Exterior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54"/>
          <p:cNvGrpSpPr/>
          <p:nvPr/>
        </p:nvGrpSpPr>
        <p:grpSpPr>
          <a:xfrm>
            <a:off x="1890655" y="5181851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12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Rectangle 161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164" name="Picture 16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156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17" name="Group 157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160" name="Rounded Rectangle 159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1" name="TextBox 160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159" name="Picture 38">
                <a:hlinkClick r:id="rId8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18" name="Group 164"/>
          <p:cNvGrpSpPr/>
          <p:nvPr/>
        </p:nvGrpSpPr>
        <p:grpSpPr>
          <a:xfrm>
            <a:off x="3915246" y="3720377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19" name="Group 165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171" name="Rectangle 170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72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173" name="TextBox 172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oup 166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168" name="Rounded Rectangle 167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170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21" name="Group 173"/>
          <p:cNvGrpSpPr/>
          <p:nvPr/>
        </p:nvGrpSpPr>
        <p:grpSpPr>
          <a:xfrm>
            <a:off x="7378127" y="2207910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22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1" name="Rectangle 180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83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25" name="Group 175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26" name="Group 176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179" name="Rounded Rectangle 178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80" name="Picture 5" descr="C:\Users\Matt\Desktop\Accomm\leazes.jpg">
                  <a:hlinkClick r:id="rId1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178" name="TextBox 177">
                <a:hlinkClick r:id="rId12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</p:grpSp>
      </p:grpSp>
      <p:grpSp>
        <p:nvGrpSpPr>
          <p:cNvPr id="27" name="Group 183"/>
          <p:cNvGrpSpPr/>
          <p:nvPr/>
        </p:nvGrpSpPr>
        <p:grpSpPr>
          <a:xfrm>
            <a:off x="6889636" y="3711503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85" name="Rounded Rectangle 184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86" name="TextBox 53">
              <a:hlinkClick r:id="rId13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87" name="Picture 16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196"/>
          <p:cNvGrpSpPr/>
          <p:nvPr/>
        </p:nvGrpSpPr>
        <p:grpSpPr>
          <a:xfrm>
            <a:off x="4323962" y="2181098"/>
            <a:ext cx="1473851" cy="1426562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29" name="Group 197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30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4" name="Rectangle 203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206" name="Picture 205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1" name="Group 200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202" name="Rounded Rectangle 201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3" name="TextBox 202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99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24" name="Group 216"/>
          <p:cNvGrpSpPr/>
          <p:nvPr/>
        </p:nvGrpSpPr>
        <p:grpSpPr>
          <a:xfrm>
            <a:off x="5395521" y="3711854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228" name="Group 217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229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30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26" name="Rectangle 225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7" name="TextBox 226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25" name="Picture 37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1" name="Group 220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22" name="Rounded Rectangle 221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3" name="TextBox 222">
                  <a:hlinkClick r:id="rId17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19" name="Picture 218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32" name="Group 258"/>
          <p:cNvGrpSpPr/>
          <p:nvPr/>
        </p:nvGrpSpPr>
        <p:grpSpPr>
          <a:xfrm>
            <a:off x="5796142" y="2174871"/>
            <a:ext cx="1534396" cy="1426004"/>
            <a:chOff x="554356" y="3618587"/>
            <a:chExt cx="1534396" cy="1426004"/>
          </a:xfrm>
        </p:grpSpPr>
        <p:grpSp>
          <p:nvGrpSpPr>
            <p:cNvPr id="233" name="Group 259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234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235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68" name="Rectangle 267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69" name="TextBox 268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67" name="Picture 37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Group 262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264" name="Rounded Rectangle 263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5" name="TextBox 264">
                  <a:hlinkClick r:id="rId20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Marys College</a:t>
                  </a:r>
                </a:p>
              </p:txBody>
            </p:sp>
          </p:grpSp>
        </p:grpSp>
        <p:pic>
          <p:nvPicPr>
            <p:cNvPr id="261" name="Picture 26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37" name="Group 269"/>
          <p:cNvGrpSpPr/>
          <p:nvPr/>
        </p:nvGrpSpPr>
        <p:grpSpPr>
          <a:xfrm>
            <a:off x="2843248" y="2181214"/>
            <a:ext cx="1407918" cy="1440772"/>
            <a:chOff x="2657747" y="5141398"/>
            <a:chExt cx="1407918" cy="1364222"/>
          </a:xfrm>
        </p:grpSpPr>
        <p:grpSp>
          <p:nvGrpSpPr>
            <p:cNvPr id="238" name="Group 270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273" name="Rounded Rectangle 272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274" name="TextBox 53">
                <a:hlinkClick r:id="rId13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272" name="Picture 271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39" name="Group 274"/>
          <p:cNvGrpSpPr/>
          <p:nvPr/>
        </p:nvGrpSpPr>
        <p:grpSpPr>
          <a:xfrm>
            <a:off x="1282534" y="2188792"/>
            <a:ext cx="1481634" cy="1418732"/>
            <a:chOff x="3168473" y="5337563"/>
            <a:chExt cx="1392099" cy="1371579"/>
          </a:xfrm>
        </p:grpSpPr>
        <p:grpSp>
          <p:nvGrpSpPr>
            <p:cNvPr id="240" name="Group 27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241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2" name="Rectangle 281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3" name="TextBox 282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284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23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242" name="Group 278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280" name="Rounded Rectangle 279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1" name="TextBox 280">
                  <a:hlinkClick r:id="rId24"/>
                </p:cNvPr>
                <p:cNvSpPr txBox="1"/>
                <p:nvPr/>
              </p:nvSpPr>
              <p:spPr>
                <a:xfrm>
                  <a:off x="1821678" y="3481625"/>
                  <a:ext cx="2101259" cy="4469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</p:grpSp>
        </p:grpSp>
        <p:pic>
          <p:nvPicPr>
            <p:cNvPr id="277" name="Picture 27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8354" y="5425310"/>
              <a:ext cx="1196791" cy="93475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43" name="Group 284"/>
          <p:cNvGrpSpPr/>
          <p:nvPr/>
        </p:nvGrpSpPr>
        <p:grpSpPr>
          <a:xfrm>
            <a:off x="6403834" y="5186747"/>
            <a:ext cx="1436011" cy="1348965"/>
            <a:chOff x="7110341" y="2173480"/>
            <a:chExt cx="1436011" cy="1348965"/>
          </a:xfrm>
        </p:grpSpPr>
        <p:grpSp>
          <p:nvGrpSpPr>
            <p:cNvPr id="244" name="Group 285"/>
            <p:cNvGrpSpPr/>
            <p:nvPr/>
          </p:nvGrpSpPr>
          <p:grpSpPr>
            <a:xfrm>
              <a:off x="7110341" y="2173480"/>
              <a:ext cx="1436011" cy="1348965"/>
              <a:chOff x="4357678" y="2521449"/>
              <a:chExt cx="1436011" cy="1348965"/>
            </a:xfrm>
            <a:solidFill>
              <a:srgbClr val="00467E"/>
            </a:solidFill>
          </p:grpSpPr>
          <p:grpSp>
            <p:nvGrpSpPr>
              <p:cNvPr id="245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46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94" name="Rectangle 293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95" name="TextBox 294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93" name="Picture 37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7" name="Group 288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90" name="Rounded Rectangle 289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1" name="TextBox 290">
                  <a:hlinkClick r:id="rId17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Verde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87" name="Picture 286"/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3" t="-782" r="23685" b="782"/>
            <a:stretch/>
          </p:blipFill>
          <p:spPr>
            <a:xfrm>
              <a:off x="7150805" y="2253038"/>
              <a:ext cx="1252332" cy="9790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48" name="Group 295"/>
          <p:cNvGrpSpPr/>
          <p:nvPr/>
        </p:nvGrpSpPr>
        <p:grpSpPr>
          <a:xfrm>
            <a:off x="4894340" y="5178040"/>
            <a:ext cx="1473851" cy="1373678"/>
            <a:chOff x="5755803" y="3616765"/>
            <a:chExt cx="1473851" cy="1373678"/>
          </a:xfrm>
        </p:grpSpPr>
        <p:grpSp>
          <p:nvGrpSpPr>
            <p:cNvPr id="249" name="Group 29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250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3" name="Rectangle 30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4" name="TextBox 30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305" name="Picture 30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51" name="Group 29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301" name="Rounded Rectangle 30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2" name="TextBox 301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98" name="Picture 297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52" name="Group 305"/>
          <p:cNvGrpSpPr/>
          <p:nvPr/>
        </p:nvGrpSpPr>
        <p:grpSpPr>
          <a:xfrm>
            <a:off x="3347441" y="5167560"/>
            <a:ext cx="1534396" cy="1403547"/>
            <a:chOff x="4171810" y="5136021"/>
            <a:chExt cx="1534396" cy="1403547"/>
          </a:xfrm>
        </p:grpSpPr>
        <p:grpSp>
          <p:nvGrpSpPr>
            <p:cNvPr id="253" name="Group 306"/>
            <p:cNvGrpSpPr/>
            <p:nvPr/>
          </p:nvGrpSpPr>
          <p:grpSpPr>
            <a:xfrm>
              <a:off x="4171810" y="5136021"/>
              <a:ext cx="1534396" cy="1403547"/>
              <a:chOff x="6096259" y="5081827"/>
              <a:chExt cx="1534396" cy="1426004"/>
            </a:xfrm>
            <a:solidFill>
              <a:srgbClr val="00257E"/>
            </a:solidFill>
          </p:grpSpPr>
          <p:grpSp>
            <p:nvGrpSpPr>
              <p:cNvPr id="254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255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315" name="Rectangle 314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16" name="TextBox 315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314" name="Picture 37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Group 309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311" name="Rounded Rectangle 310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2" name="TextBox 311">
                  <a:hlinkClick r:id="rId20"/>
                </p:cNvPr>
                <p:cNvSpPr txBox="1"/>
                <p:nvPr/>
              </p:nvSpPr>
              <p:spPr>
                <a:xfrm>
                  <a:off x="4122344" y="3792775"/>
                  <a:ext cx="2166046" cy="4427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Manor Bank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08" name="Picture 307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2" r="17274"/>
            <a:stretch/>
          </p:blipFill>
          <p:spPr>
            <a:xfrm>
              <a:off x="4280666" y="5209617"/>
              <a:ext cx="1310051" cy="99355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3" name="Group 316"/>
          <p:cNvGrpSpPr/>
          <p:nvPr/>
        </p:nvGrpSpPr>
        <p:grpSpPr>
          <a:xfrm>
            <a:off x="911933" y="3703478"/>
            <a:ext cx="1387485" cy="1364208"/>
            <a:chOff x="2700412" y="2150617"/>
            <a:chExt cx="1387485" cy="1348964"/>
          </a:xfrm>
        </p:grpSpPr>
        <p:grpSp>
          <p:nvGrpSpPr>
            <p:cNvPr id="34" name="Group 317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35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24" name="Rectangle 323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5" name="TextBox 324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326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30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6" name="Group 320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322" name="Rounded Rectangle 321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3" name="TextBox 322">
                  <a:hlinkClick r:id="rId31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19" name="Picture 318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036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55" name="Title 154"/>
          <p:cNvSpPr>
            <a:spLocks noGrp="1"/>
          </p:cNvSpPr>
          <p:nvPr>
            <p:ph type="title"/>
          </p:nvPr>
        </p:nvSpPr>
        <p:spPr>
          <a:xfrm>
            <a:off x="500034" y="214298"/>
            <a:ext cx="6347048" cy="1143000"/>
          </a:xfrm>
        </p:spPr>
        <p:txBody>
          <a:bodyPr/>
          <a:lstStyle/>
          <a:p>
            <a:r>
              <a:rPr lang="en-GB" dirty="0" smtClean="0"/>
              <a:t>Comparing size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7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Routes from further away.</a:t>
            </a:r>
            <a:endParaRPr lang="en-GB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4" t="18621" r="5437" b="6130"/>
          <a:stretch/>
        </p:blipFill>
        <p:spPr bwMode="auto">
          <a:xfrm>
            <a:off x="-157896" y="7938"/>
            <a:ext cx="9301896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2702828" y="3351761"/>
            <a:ext cx="1024008" cy="583945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Marris House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>
            <a:off x="3214832" y="3935706"/>
            <a:ext cx="421064" cy="7174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681175" y="4260383"/>
            <a:ext cx="1741861" cy="122880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Castle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, Castle Court &amp;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 Parade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446317" y="5008500"/>
            <a:ext cx="613515" cy="467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hlinkClick r:id="rId4"/>
          </p:cNvPr>
          <p:cNvSpPr/>
          <p:nvPr/>
        </p:nvSpPr>
        <p:spPr>
          <a:xfrm>
            <a:off x="307975" y="3140967"/>
            <a:ext cx="1239690" cy="59492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St Mary’s College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239189" y="3740690"/>
            <a:ext cx="330448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hlinkClick r:id="rId5"/>
          </p:cNvPr>
          <p:cNvSpPr/>
          <p:nvPr/>
        </p:nvSpPr>
        <p:spPr>
          <a:xfrm>
            <a:off x="1843412" y="5929280"/>
            <a:ext cx="1434718" cy="739535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Liberty Plaza, Verde &amp; The View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2" name="Straight Arrow Connector 41"/>
          <p:cNvCxnSpPr>
            <a:stCxn id="41" idx="3"/>
          </p:cNvCxnSpPr>
          <p:nvPr/>
        </p:nvCxnSpPr>
        <p:spPr>
          <a:xfrm flipV="1">
            <a:off x="3278130" y="6093568"/>
            <a:ext cx="357766" cy="2054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hlinkClick r:id="rId6"/>
          </p:cNvPr>
          <p:cNvSpPr/>
          <p:nvPr/>
        </p:nvSpPr>
        <p:spPr>
          <a:xfrm>
            <a:off x="3963918" y="3193664"/>
            <a:ext cx="1555120" cy="794022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Park, Windsor &amp; Kensington Terrace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2" name="Rounded Rectangle 51">
            <a:hlinkClick r:id="rId7"/>
          </p:cNvPr>
          <p:cNvSpPr/>
          <p:nvPr/>
        </p:nvSpPr>
        <p:spPr>
          <a:xfrm>
            <a:off x="4355976" y="908721"/>
            <a:ext cx="1170216" cy="501022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prstClr val="white"/>
                </a:solidFill>
              </a:rPr>
              <a:t>Bowsden</a:t>
            </a:r>
            <a:r>
              <a:rPr lang="en-GB" sz="1600" dirty="0" smtClean="0">
                <a:solidFill>
                  <a:prstClr val="white"/>
                </a:solidFill>
              </a:rPr>
              <a:t>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4498856" y="4004139"/>
            <a:ext cx="194276" cy="7446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5241379" y="548681"/>
            <a:ext cx="122709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56" y="4614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62" y="148478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150" y="26369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03" y="435671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267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744" y="5942305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110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929" y="601298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452" y="541808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33" y="907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42359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/>
          <p:cNvCxnSpPr/>
          <p:nvPr/>
        </p:nvCxnSpPr>
        <p:spPr>
          <a:xfrm flipH="1" flipV="1">
            <a:off x="5601320" y="6488741"/>
            <a:ext cx="538006" cy="133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>
            <a:hlinkClick r:id="rId6"/>
          </p:cNvPr>
          <p:cNvSpPr/>
          <p:nvPr/>
        </p:nvSpPr>
        <p:spPr>
          <a:xfrm>
            <a:off x="5997522" y="6257894"/>
            <a:ext cx="2820933" cy="43514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Manor Bank &amp; Liberty Quay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8" name="Rounded Rectangle 67">
            <a:hlinkClick r:id="rId10"/>
          </p:cNvPr>
          <p:cNvSpPr/>
          <p:nvPr/>
        </p:nvSpPr>
        <p:spPr>
          <a:xfrm>
            <a:off x="6981076" y="5373216"/>
            <a:ext cx="903292" cy="686691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Turner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69" name="Straight Arrow Connector 68"/>
          <p:cNvCxnSpPr>
            <a:stCxn id="68" idx="1"/>
          </p:cNvCxnSpPr>
          <p:nvPr/>
        </p:nvCxnSpPr>
        <p:spPr>
          <a:xfrm flipH="1">
            <a:off x="6246872" y="5716562"/>
            <a:ext cx="734204" cy="2656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hlinkClick r:id="rId11"/>
          </p:cNvPr>
          <p:cNvSpPr/>
          <p:nvPr/>
        </p:nvSpPr>
        <p:spPr>
          <a:xfrm>
            <a:off x="3744827" y="4726107"/>
            <a:ext cx="1402358" cy="702121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826934" y="4914906"/>
            <a:ext cx="838025" cy="633398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Union State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5405122" y="5220437"/>
            <a:ext cx="421812" cy="11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4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9" grpId="0" animBg="1"/>
      <p:bldP spid="41" grpId="0" animBg="1"/>
      <p:bldP spid="51" grpId="0" animBg="1"/>
      <p:bldP spid="52" grpId="0" animBg="1"/>
      <p:bldP spid="67" grpId="0" animBg="1"/>
      <p:bldP spid="68" grpId="0" animBg="1"/>
      <p:bldP spid="7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5765248" y="2025480"/>
            <a:ext cx="3096344" cy="983438"/>
            <a:chOff x="3030220" y="1484784"/>
            <a:chExt cx="3096344" cy="983438"/>
          </a:xfrm>
        </p:grpSpPr>
        <p:sp>
          <p:nvSpPr>
            <p:cNvPr id="38" name="Rounded Rectangle 37"/>
            <p:cNvSpPr/>
            <p:nvPr/>
          </p:nvSpPr>
          <p:spPr>
            <a:xfrm>
              <a:off x="3030220" y="1484784"/>
              <a:ext cx="3096344" cy="954107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05438" y="1514115"/>
              <a:ext cx="26642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Remember extra costs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119">
            <a:off x="5847112" y="3403171"/>
            <a:ext cx="2448272" cy="179485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82550">
            <a:noFill/>
            <a:miter lim="800000"/>
            <a:headEnd/>
            <a:tailEnd/>
          </a:ln>
          <a:extLst/>
        </p:spPr>
      </p:pic>
      <p:grpSp>
        <p:nvGrpSpPr>
          <p:cNvPr id="5" name="Group 45"/>
          <p:cNvGrpSpPr/>
          <p:nvPr/>
        </p:nvGrpSpPr>
        <p:grpSpPr>
          <a:xfrm>
            <a:off x="3143734" y="1543688"/>
            <a:ext cx="2158663" cy="1529011"/>
            <a:chOff x="6184935" y="-209148"/>
            <a:chExt cx="2664296" cy="1529011"/>
          </a:xfrm>
          <a:solidFill>
            <a:srgbClr val="6083CB"/>
          </a:solidFill>
        </p:grpSpPr>
        <p:sp>
          <p:nvSpPr>
            <p:cNvPr id="47" name="Rounded Rectangle 46"/>
            <p:cNvSpPr/>
            <p:nvPr/>
          </p:nvSpPr>
          <p:spPr>
            <a:xfrm>
              <a:off x="6184935" y="-209148"/>
              <a:ext cx="2664296" cy="1529011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418837" y="-137141"/>
              <a:ext cx="2232248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Lots of student properties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8"/>
          <p:cNvGrpSpPr/>
          <p:nvPr/>
        </p:nvGrpSpPr>
        <p:grpSpPr>
          <a:xfrm rot="21068972">
            <a:off x="398195" y="1630526"/>
            <a:ext cx="2243031" cy="2041787"/>
            <a:chOff x="6430341" y="3311119"/>
            <a:chExt cx="2334641" cy="2278120"/>
          </a:xfrm>
        </p:grpSpPr>
        <p:pic>
          <p:nvPicPr>
            <p:cNvPr id="60" name="Picture 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3311119"/>
              <a:ext cx="1093988" cy="63936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1" name="Picture 5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3311119"/>
              <a:ext cx="1116124" cy="54992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2" name="Picture 6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3950479"/>
              <a:ext cx="1143000" cy="41462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3" name="Picture 7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3950479"/>
              <a:ext cx="1135020" cy="4684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4" name="Picture 8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4479971"/>
              <a:ext cx="1143000" cy="461197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5" name="Picture 9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4418972"/>
              <a:ext cx="1135020" cy="5831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6" name="Picture 10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5085184"/>
              <a:ext cx="1093987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7" name="Picture 11">
              <a:hlinkClick r:id="rId18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5085184"/>
              <a:ext cx="1132642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</p:grpSp>
      <p:grpSp>
        <p:nvGrpSpPr>
          <p:cNvPr id="7" name="Group 67"/>
          <p:cNvGrpSpPr/>
          <p:nvPr/>
        </p:nvGrpSpPr>
        <p:grpSpPr>
          <a:xfrm>
            <a:off x="2206053" y="4018306"/>
            <a:ext cx="3096344" cy="626642"/>
            <a:chOff x="380787" y="3033674"/>
            <a:chExt cx="3096344" cy="626642"/>
          </a:xfrm>
          <a:solidFill>
            <a:srgbClr val="00257E"/>
          </a:solidFill>
        </p:grpSpPr>
        <p:sp>
          <p:nvSpPr>
            <p:cNvPr id="69" name="Rounded Rectangle 68"/>
            <p:cNvSpPr/>
            <p:nvPr/>
          </p:nvSpPr>
          <p:spPr>
            <a:xfrm>
              <a:off x="479128" y="3033674"/>
              <a:ext cx="2859314" cy="626642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80787" y="3060192"/>
              <a:ext cx="3096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Support available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4677095" y="5657143"/>
            <a:ext cx="3136627" cy="1015930"/>
            <a:chOff x="383890" y="1346017"/>
            <a:chExt cx="3136627" cy="1015930"/>
          </a:xfrm>
          <a:solidFill>
            <a:srgbClr val="477CFF"/>
          </a:solidFill>
        </p:grpSpPr>
        <p:sp>
          <p:nvSpPr>
            <p:cNvPr id="72" name="Rounded Rectangle 71"/>
            <p:cNvSpPr/>
            <p:nvPr/>
          </p:nvSpPr>
          <p:spPr>
            <a:xfrm>
              <a:off x="383890" y="1346017"/>
              <a:ext cx="3136627" cy="1015930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6252" y="1435354"/>
              <a:ext cx="311412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Typically 12 month contracts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4" name="Picture 2" descr="http://www.civilliberty.org.uk/images/ncl_students_union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6426">
            <a:off x="622834" y="4806302"/>
            <a:ext cx="1955626" cy="163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After halls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48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15234" r="6953" b="53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ounded Rectangle 27">
            <a:hlinkClick r:id="rId4"/>
          </p:cNvPr>
          <p:cNvSpPr/>
          <p:nvPr/>
        </p:nvSpPr>
        <p:spPr>
          <a:xfrm>
            <a:off x="496771" y="3672068"/>
            <a:ext cx="1386775" cy="43053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Fenham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V="1">
            <a:off x="1190159" y="3155431"/>
            <a:ext cx="154380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12908" y="2413655"/>
            <a:ext cx="635826" cy="311244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261590" y="1261093"/>
            <a:ext cx="508661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532440" y="2257400"/>
            <a:ext cx="89807" cy="59553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6884894" y="3155431"/>
            <a:ext cx="279394" cy="9471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ounded Rectangle 33">
            <a:hlinkClick r:id="rId5"/>
          </p:cNvPr>
          <p:cNvSpPr/>
          <p:nvPr/>
        </p:nvSpPr>
        <p:spPr>
          <a:xfrm>
            <a:off x="6562846" y="4102598"/>
            <a:ext cx="1386775" cy="430531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Sandyford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5" name="Rounded Rectangle 34">
            <a:hlinkClick r:id="rId6"/>
          </p:cNvPr>
          <p:cNvSpPr/>
          <p:nvPr/>
        </p:nvSpPr>
        <p:spPr>
          <a:xfrm>
            <a:off x="7716919" y="1826869"/>
            <a:ext cx="1386775" cy="430531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Heaton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6" name="Rounded Rectangle 35">
            <a:hlinkClick r:id="rId7"/>
          </p:cNvPr>
          <p:cNvSpPr/>
          <p:nvPr/>
        </p:nvSpPr>
        <p:spPr>
          <a:xfrm>
            <a:off x="6400797" y="830562"/>
            <a:ext cx="1386775" cy="430531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Jesmond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7" name="Rounded Rectangle 36">
            <a:hlinkClick r:id="rId8"/>
          </p:cNvPr>
          <p:cNvSpPr/>
          <p:nvPr/>
        </p:nvSpPr>
        <p:spPr>
          <a:xfrm>
            <a:off x="2277083" y="1777731"/>
            <a:ext cx="1271651" cy="633163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Spital</a:t>
            </a:r>
            <a:r>
              <a:rPr lang="en-GB" dirty="0" smtClean="0">
                <a:solidFill>
                  <a:prstClr val="white"/>
                </a:solidFill>
              </a:rPr>
              <a:t> Tongues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9" name="Rounded Rectangle 38">
            <a:hlinkClick r:id="rId9"/>
          </p:cNvPr>
          <p:cNvSpPr/>
          <p:nvPr/>
        </p:nvSpPr>
        <p:spPr>
          <a:xfrm>
            <a:off x="4637550" y="2852936"/>
            <a:ext cx="1374610" cy="765589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4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64" y="367855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528" y="501317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28" y="424123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27" y="272489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6660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818" y="43178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424" y="387470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91" y="10458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25" y="62373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90" y="2990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17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00364" y="404664"/>
            <a:ext cx="61436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Final words...</a:t>
            </a:r>
            <a:endParaRPr lang="en-GB" sz="3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0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Part of the UK’s prestigious “</a:t>
            </a:r>
            <a:r>
              <a:rPr lang="en-GB" b="1" dirty="0" smtClean="0">
                <a:solidFill>
                  <a:srgbClr val="0070C0"/>
                </a:solidFill>
              </a:rPr>
              <a:t>Russell Group</a:t>
            </a:r>
            <a:r>
              <a:rPr lang="en-GB" dirty="0" smtClean="0"/>
              <a:t>”</a:t>
            </a:r>
          </a:p>
          <a:p>
            <a:pPr>
              <a:buNone/>
            </a:pPr>
            <a:endParaRPr lang="en-GB" sz="1100" dirty="0" smtClean="0"/>
          </a:p>
          <a:p>
            <a:pPr>
              <a:buClr>
                <a:schemeClr val="tx1"/>
              </a:buClr>
            </a:pPr>
            <a:r>
              <a:rPr lang="en-GB" b="1" dirty="0" smtClean="0">
                <a:solidFill>
                  <a:srgbClr val="0070C0"/>
                </a:solidFill>
              </a:rPr>
              <a:t>Top 1% </a:t>
            </a:r>
            <a:r>
              <a:rPr lang="en-GB" dirty="0" smtClean="0"/>
              <a:t>of Universities in the world</a:t>
            </a:r>
          </a:p>
          <a:p>
            <a:pPr>
              <a:buNone/>
            </a:pPr>
            <a:endParaRPr lang="en-GB" sz="1100" dirty="0" smtClean="0"/>
          </a:p>
          <a:p>
            <a:r>
              <a:rPr lang="en-GB" dirty="0" smtClean="0"/>
              <a:t>16</a:t>
            </a:r>
            <a:r>
              <a:rPr lang="en-GB" baseline="30000" dirty="0" smtClean="0"/>
              <a:t>th</a:t>
            </a:r>
            <a:r>
              <a:rPr lang="en-GB" dirty="0" smtClean="0"/>
              <a:t> in the UK for global research power</a:t>
            </a:r>
          </a:p>
          <a:p>
            <a:pPr>
              <a:buNone/>
            </a:pPr>
            <a:endParaRPr lang="en-GB" sz="1100" dirty="0" smtClean="0"/>
          </a:p>
          <a:p>
            <a:r>
              <a:rPr lang="en-GB" dirty="0" smtClean="0"/>
              <a:t>International students put Newcastle in the </a:t>
            </a:r>
            <a:r>
              <a:rPr lang="en-GB" b="1" dirty="0" smtClean="0">
                <a:solidFill>
                  <a:srgbClr val="0070C0"/>
                </a:solidFill>
              </a:rPr>
              <a:t>world’s top 12</a:t>
            </a:r>
          </a:p>
          <a:p>
            <a:pPr>
              <a:buNone/>
            </a:pPr>
            <a:endParaRPr lang="en-GB" sz="1100" b="1" dirty="0" smtClean="0">
              <a:solidFill>
                <a:srgbClr val="0070C0"/>
              </a:solidFill>
            </a:endParaRPr>
          </a:p>
          <a:p>
            <a:r>
              <a:rPr lang="en-GB" dirty="0" smtClean="0"/>
              <a:t>12</a:t>
            </a:r>
            <a:r>
              <a:rPr lang="en-GB" baseline="30000" dirty="0" smtClean="0"/>
              <a:t>th</a:t>
            </a:r>
            <a:r>
              <a:rPr lang="en-GB" dirty="0" smtClean="0"/>
              <a:t> in the UK for </a:t>
            </a:r>
            <a:r>
              <a:rPr lang="en-GB" b="1" dirty="0" smtClean="0">
                <a:solidFill>
                  <a:srgbClr val="0070C0"/>
                </a:solidFill>
              </a:rPr>
              <a:t>student satisfaction</a:t>
            </a:r>
          </a:p>
          <a:p>
            <a:pPr>
              <a:buNone/>
            </a:pPr>
            <a:endParaRPr lang="en-GB" sz="1100" b="1" dirty="0" smtClean="0">
              <a:solidFill>
                <a:srgbClr val="0070C0"/>
              </a:solidFill>
            </a:endParaRPr>
          </a:p>
          <a:p>
            <a:r>
              <a:rPr lang="en-GB" dirty="0" smtClean="0"/>
              <a:t>School of Maths &amp; Stats in the </a:t>
            </a:r>
            <a:r>
              <a:rPr lang="en-GB" b="1" dirty="0" smtClean="0">
                <a:solidFill>
                  <a:srgbClr val="0070C0"/>
                </a:solidFill>
              </a:rPr>
              <a:t>UK top 10</a:t>
            </a:r>
          </a:p>
          <a:p>
            <a:pPr>
              <a:buNone/>
            </a:pPr>
            <a:endParaRPr lang="en-GB" sz="1200" b="1" dirty="0" smtClean="0">
              <a:solidFill>
                <a:srgbClr val="0070C0"/>
              </a:solidFill>
            </a:endParaRPr>
          </a:p>
          <a:p>
            <a:pPr>
              <a:buClr>
                <a:schemeClr val="tx1"/>
              </a:buClr>
            </a:pPr>
            <a:r>
              <a:rPr lang="en-GB" b="1" dirty="0" smtClean="0">
                <a:solidFill>
                  <a:srgbClr val="0070C0"/>
                </a:solidFill>
              </a:rPr>
              <a:t>Financial incentives </a:t>
            </a:r>
            <a:r>
              <a:rPr lang="en-GB" dirty="0" smtClean="0"/>
              <a:t>available for good students</a:t>
            </a:r>
          </a:p>
          <a:p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596" y="142860"/>
            <a:ext cx="6347048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Facts &amp; figures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539552" y="1425679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Follow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‘@</a:t>
            </a:r>
            <a:r>
              <a:rPr lang="en-GB" sz="3500" b="1" dirty="0" err="1" smtClean="0">
                <a:solidFill>
                  <a:prstClr val="white"/>
                </a:solidFill>
                <a:latin typeface="Rockwell" pitchFamily="18" charset="0"/>
              </a:rPr>
              <a:t>NCLMathsStats</a:t>
            </a: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’ </a:t>
            </a: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 </a:t>
            </a:r>
            <a:endParaRPr lang="en-GB" sz="3500" dirty="0">
              <a:solidFill>
                <a:prstClr val="white"/>
              </a:solidFill>
              <a:latin typeface="Rockwell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2414" y="1582533"/>
            <a:ext cx="1548284" cy="1164437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539552" y="3184704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594097"/>
              <a:satOff val="5940"/>
              <a:lumOff val="0"/>
              <a:alphaOff val="0"/>
            </a:schemeClr>
          </a:fillRef>
          <a:effectRef idx="3">
            <a:schemeClr val="accent3">
              <a:hueOff val="1594097"/>
              <a:satOff val="594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Email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‘mathsandstats@ncl.ac.uk’</a:t>
            </a:r>
            <a:endParaRPr lang="en-GB" sz="3500" b="1" dirty="0">
              <a:solidFill>
                <a:prstClr val="white"/>
              </a:solidFill>
              <a:latin typeface="Rockwell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3596" y="3338748"/>
            <a:ext cx="1645920" cy="1232352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1655112"/>
              <a:satOff val="5454"/>
              <a:lumOff val="24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itle 3"/>
          <p:cNvSpPr txBox="1">
            <a:spLocks/>
          </p:cNvSpPr>
          <p:nvPr/>
        </p:nvSpPr>
        <p:spPr>
          <a:xfrm>
            <a:off x="457200" y="485800"/>
            <a:ext cx="6347048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CC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latin typeface="+mj-lt"/>
              </a:rPr>
              <a:t>Keep in touch</a:t>
            </a:r>
            <a:endParaRPr lang="en-GB" dirty="0">
              <a:latin typeface="+mj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39552" y="4941168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594097"/>
              <a:satOff val="5940"/>
              <a:lumOff val="0"/>
              <a:alphaOff val="0"/>
            </a:schemeClr>
          </a:fillRef>
          <a:effectRef idx="3">
            <a:schemeClr val="accent3">
              <a:hueOff val="1594097"/>
              <a:satOff val="594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Visit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‘www.ncl.ac.uk/maths’</a:t>
            </a:r>
            <a:endParaRPr lang="en-GB" sz="3500" b="1" dirty="0">
              <a:solidFill>
                <a:prstClr val="white"/>
              </a:solidFill>
              <a:latin typeface="Rockwell" pitchFamily="18" charset="0"/>
            </a:endParaRPr>
          </a:p>
        </p:txBody>
      </p:sp>
      <p:pic>
        <p:nvPicPr>
          <p:cNvPr id="1026" name="Picture 2" descr="http://healingthymeservices.com/wp-content/uploads/2013/07/website-symbol-marketing-150x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5" y="5076245"/>
            <a:ext cx="1525330" cy="1315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6" descr="14918.jpg"/>
          <p:cNvPicPr>
            <a:picLocks noChangeAspect="1"/>
          </p:cNvPicPr>
          <p:nvPr/>
        </p:nvPicPr>
        <p:blipFill>
          <a:blip r:embed="rId3" cstate="screen"/>
          <a:srcRect t="-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99992" y="404664"/>
            <a:ext cx="4644008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endParaRPr lang="en-GB" sz="1200" dirty="0" smtClean="0">
              <a:latin typeface="Rockwell" pitchFamily="18" charset="0"/>
            </a:endParaRPr>
          </a:p>
          <a:p>
            <a:r>
              <a:rPr lang="en-GB" sz="3600" b="1" dirty="0" smtClean="0">
                <a:latin typeface="Rockwell" pitchFamily="18" charset="0"/>
              </a:rPr>
              <a:t>Any questions?</a:t>
            </a:r>
            <a:endParaRPr lang="en-GB" sz="3600" b="1" dirty="0">
              <a:latin typeface="Rockwell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1628800"/>
            <a:ext cx="464400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  <a:latin typeface="Rockwell" pitchFamily="18" charset="0"/>
              </a:rPr>
              <a:t>@</a:t>
            </a:r>
            <a:r>
              <a:rPr lang="en-GB" sz="2800" dirty="0" err="1" smtClean="0">
                <a:solidFill>
                  <a:srgbClr val="C60C30"/>
                </a:solidFill>
                <a:latin typeface="Rockwell" pitchFamily="18" charset="0"/>
              </a:rPr>
              <a:t>NCLMathsStats</a:t>
            </a:r>
            <a:endParaRPr lang="en-GB" sz="3600" dirty="0">
              <a:solidFill>
                <a:srgbClr val="C60C3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24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</TotalTime>
  <Words>1227</Words>
  <Application>Microsoft Office PowerPoint</Application>
  <PresentationFormat>On-screen Show (4:3)</PresentationFormat>
  <Paragraphs>338</Paragraphs>
  <Slides>39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ＭＳ Ｐゴシック</vt:lpstr>
      <vt:lpstr>Aharoni</vt:lpstr>
      <vt:lpstr>Arial</vt:lpstr>
      <vt:lpstr>Arial Bold</vt:lpstr>
      <vt:lpstr>Calibri</vt:lpstr>
      <vt:lpstr>Rockwell</vt:lpstr>
      <vt:lpstr>Wingdings</vt:lpstr>
      <vt:lpstr>Office Theme</vt:lpstr>
      <vt:lpstr>PowerPoint Presentation</vt:lpstr>
      <vt:lpstr>Recent students…</vt:lpstr>
      <vt:lpstr>PowerPoint Presentation</vt:lpstr>
      <vt:lpstr>PowerPoint Presentation</vt:lpstr>
      <vt:lpstr>PowerPoint Presentation</vt:lpstr>
      <vt:lpstr>PowerPoint Presentation</vt:lpstr>
      <vt:lpstr>Recent students…</vt:lpstr>
      <vt:lpstr>PowerPoint Presentation</vt:lpstr>
      <vt:lpstr>PowerPoint Presentation</vt:lpstr>
      <vt:lpstr>Summer School @ NCL</vt:lpstr>
      <vt:lpstr>Summer Project @ NCL</vt:lpstr>
      <vt:lpstr>Offers and admissions</vt:lpstr>
      <vt:lpstr>Maths @ NCL this year</vt:lpstr>
      <vt:lpstr>Maths @ NCL this year</vt:lpstr>
      <vt:lpstr>Georgios Melios</vt:lpstr>
      <vt:lpstr>Demetra Demetriou</vt:lpstr>
      <vt:lpstr>Sarah Koullapi</vt:lpstr>
      <vt:lpstr>PowerPoint Presentation</vt:lpstr>
      <vt:lpstr>  Tuition Fee Loan</vt:lpstr>
      <vt:lpstr>Loan repayments</vt:lpstr>
      <vt:lpstr>  Interest</vt:lpstr>
      <vt:lpstr>Subject scholarships</vt:lpstr>
      <vt:lpstr>Living costs</vt:lpstr>
      <vt:lpstr>Money management</vt:lpstr>
      <vt:lpstr>PowerPoint Presentation</vt:lpstr>
      <vt:lpstr>PowerPoint Presentation</vt:lpstr>
      <vt:lpstr>PowerPoint Presentation</vt:lpstr>
      <vt:lpstr>Typical rooms</vt:lpstr>
      <vt:lpstr>What’s included?</vt:lpstr>
      <vt:lpstr>Things to consider</vt:lpstr>
      <vt:lpstr>Comparing price</vt:lpstr>
      <vt:lpstr>Comparing size</vt:lpstr>
      <vt:lpstr>Routes from further away.</vt:lpstr>
      <vt:lpstr>After halls</vt:lpstr>
      <vt:lpstr>PowerPoint Presentation</vt:lpstr>
      <vt:lpstr>PowerPoint Presentation</vt:lpstr>
      <vt:lpstr>Facts &amp; figures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njh91</dc:creator>
  <cp:lastModifiedBy>Lee Fawcett</cp:lastModifiedBy>
  <cp:revision>242</cp:revision>
  <dcterms:created xsi:type="dcterms:W3CDTF">2012-08-13T15:46:41Z</dcterms:created>
  <dcterms:modified xsi:type="dcterms:W3CDTF">2017-09-21T21:09:38Z</dcterms:modified>
</cp:coreProperties>
</file>