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  <p:sldMasterId id="2147483881" r:id="rId2"/>
    <p:sldMasterId id="2147484154" r:id="rId3"/>
  </p:sldMasterIdLst>
  <p:sldIdLst>
    <p:sldId id="262" r:id="rId4"/>
    <p:sldId id="256" r:id="rId5"/>
    <p:sldId id="257" r:id="rId6"/>
    <p:sldId id="258" r:id="rId7"/>
    <p:sldId id="259" r:id="rId8"/>
    <p:sldId id="261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8" autoAdjust="0"/>
    <p:restoredTop sz="94660"/>
  </p:normalViewPr>
  <p:slideViewPr>
    <p:cSldViewPr snapToGrid="0">
      <p:cViewPr varScale="1">
        <p:scale>
          <a:sx n="88" d="100"/>
          <a:sy n="88" d="100"/>
        </p:scale>
        <p:origin x="90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968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588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82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95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853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929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384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6937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79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225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673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0405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5904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3321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8856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0132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903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1825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007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0143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8237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68115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676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1036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2953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88854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9175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1778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638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8538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8596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3613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49993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8711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670320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50443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839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478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932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278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58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5" r:id="rId1"/>
    <p:sldLayoutId id="2147484156" r:id="rId2"/>
    <p:sldLayoutId id="2147484157" r:id="rId3"/>
    <p:sldLayoutId id="2147484158" r:id="rId4"/>
    <p:sldLayoutId id="2147484159" r:id="rId5"/>
    <p:sldLayoutId id="2147484160" r:id="rId6"/>
    <p:sldLayoutId id="2147484161" r:id="rId7"/>
    <p:sldLayoutId id="2147484162" r:id="rId8"/>
    <p:sldLayoutId id="2147484163" r:id="rId9"/>
    <p:sldLayoutId id="2147484164" r:id="rId10"/>
    <p:sldLayoutId id="2147484165" r:id="rId11"/>
    <p:sldLayoutId id="2147484166" r:id="rId12"/>
    <p:sldLayoutId id="2147484167" r:id="rId13"/>
    <p:sldLayoutId id="2147484168" r:id="rId14"/>
    <p:sldLayoutId id="2147484169" r:id="rId15"/>
    <p:sldLayoutId id="214748417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31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22488" y="1700784"/>
            <a:ext cx="4201126" cy="1406698"/>
          </a:xfrm>
        </p:spPr>
        <p:txBody>
          <a:bodyPr/>
          <a:lstStyle/>
          <a:p>
            <a:r>
              <a:rPr lang="en-GB" sz="6600" dirty="0" smtClean="0">
                <a:solidFill>
                  <a:schemeClr val="accent1">
                    <a:lumMod val="50000"/>
                  </a:schemeClr>
                </a:solidFill>
              </a:rPr>
              <a:t>Question 4</a:t>
            </a:r>
            <a:endParaRPr lang="en-GB" sz="6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64629" y="4165976"/>
            <a:ext cx="1958985" cy="411437"/>
          </a:xfrm>
        </p:spPr>
        <p:txBody>
          <a:bodyPr>
            <a:noAutofit/>
          </a:bodyPr>
          <a:lstStyle/>
          <a:p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By</a:t>
            </a:r>
          </a:p>
          <a:p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</a:rPr>
              <a:t>Gary Griffiths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29799" y="3528265"/>
            <a:ext cx="1393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tx2"/>
                </a:solidFill>
              </a:rPr>
              <a:t>MAS2317</a:t>
            </a:r>
            <a:endParaRPr lang="en-GB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386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17374" y="871435"/>
                <a:ext cx="8596668" cy="5424434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Consider an experiment with a possibly loaded six-sided die. Let </a:t>
                </a:r>
                <a:r>
                  <a:rPr lang="el-GR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θ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= </a:t>
                </a:r>
                <a:r>
                  <a:rPr lang="en-GB" dirty="0" err="1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Pr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(rolling a six). Before conducting the experiment, believe that all values of </a:t>
                </a:r>
                <a:r>
                  <a:rPr lang="el-GR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θ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are equally likely and so we use U(0,1) random variable as the prior distribution for </a:t>
                </a:r>
                <a:r>
                  <a:rPr lang="el-GR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θ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 We then roll the die 10 times and observe 3 sixes.</a:t>
                </a:r>
              </a:p>
              <a:p>
                <a:pPr marL="0" indent="0">
                  <a:buNone/>
                </a:pPr>
                <a:endParaRPr lang="en-GB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dirty="0" smtClean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dirty="0" smtClean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>
                  <a:buFont typeface="+mj-lt"/>
                  <a:buAutoNum type="alphaLcParenR"/>
                </a:pP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Obtain the likelihood function and use it to obtain the posterior distribution,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  <m:e>
                        <m:r>
                          <a:rPr lang="en-GB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=3</m:t>
                        </m:r>
                      </m:e>
                    </m:d>
                  </m:oMath>
                </a14:m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  <a:p>
                <a:pPr>
                  <a:buFont typeface="+mj-lt"/>
                  <a:buAutoNum type="alphaLcParenR"/>
                </a:pPr>
                <a:endParaRPr lang="en-GB" dirty="0" smtClean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>
                  <a:buFont typeface="+mj-lt"/>
                  <a:buAutoNum type="alphaLcParenR"/>
                </a:pP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What is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E</m:t>
                    </m:r>
                    <m:d>
                      <m:dPr>
                        <m:begChr m:val="["/>
                        <m:endChr m:val="]"/>
                        <m:ctrlPr>
                          <a:rPr lang="en-GB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d>
                          <m:dPr>
                            <m:begChr m:val="|"/>
                            <m:endChr m:val=""/>
                            <m:ctrlPr>
                              <a:rPr lang="en-GB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GB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=3</m:t>
                            </m:r>
                          </m:e>
                        </m:d>
                      </m:e>
                    </m:d>
                  </m:oMath>
                </a14:m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?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17374" y="871435"/>
                <a:ext cx="8596668" cy="5424434"/>
              </a:xfrm>
              <a:blipFill rotWithShape="0">
                <a:blip r:embed="rId2"/>
                <a:stretch>
                  <a:fillRect l="-567" t="-787" r="-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6878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48151" y="566647"/>
                <a:ext cx="8855772" cy="604816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The formula for the posterior distribution is given by: </a:t>
                </a: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				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GB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  <m:e>
                        <m:r>
                          <a:rPr lang="en-GB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</m:e>
                    </m:d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d>
                          <m:dPr>
                            <m:ctrlPr>
                              <a:rPr lang="en-GB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e>
                        </m:d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GB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𝒙</m:t>
                            </m:r>
                          </m:e>
                          <m:e>
                            <m:r>
                              <a:rPr lang="en-GB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e>
                        </m:d>
                      </m:num>
                      <m:den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GB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𝒙</m:t>
                            </m:r>
                          </m:e>
                        </m:d>
                      </m:den>
                    </m:f>
                  </m:oMath>
                </a14:m>
                <a:r>
                  <a:rPr lang="en-GB" b="1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What we shall use:</a:t>
                </a: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				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  <m:e>
                        <m:r>
                          <a:rPr lang="en-GB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=3</m:t>
                        </m:r>
                      </m:e>
                    </m:d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∝</m:t>
                    </m:r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d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=3</m:t>
                        </m:r>
                      </m:e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d>
                  </m:oMath>
                </a14:m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GB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So we require the prior distribution for </a:t>
                </a:r>
                <a:r>
                  <a:rPr lang="el-GR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θ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and the likelihood function for the observed data given </a:t>
                </a:r>
                <a:r>
                  <a:rPr lang="el-GR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θ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We 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are given that the prior distribution for </a:t>
                </a:r>
                <a:r>
                  <a:rPr lang="el-GR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θ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is U(0,1), so:</a:t>
                </a: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				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d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GB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From the question, we can 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infer 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that the distribution for the number of sixes observed is </a:t>
                </a:r>
                <a14:m>
                  <m:oMath xmlns:m="http://schemas.openxmlformats.org/officeDocument/2006/math">
                    <m:r>
                      <a:rPr lang="en-GB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𝐵𝑖𝑛</m:t>
                    </m:r>
                    <m:d>
                      <m:dPr>
                        <m:ctrlPr>
                          <a:rPr lang="en-GB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10,</m:t>
                        </m:r>
                        <m:r>
                          <a:rPr lang="en-GB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d>
                  </m:oMath>
                </a14:m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  <a:endParaRPr lang="en-GB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From the experiment, we observed 3 sixes. So the likelihood function for </a:t>
                </a:r>
                <a:r>
                  <a:rPr lang="el-GR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θ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given we obtained 3 sixes is given by:</a:t>
                </a: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				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=3</m:t>
                        </m:r>
                      </m:e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d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GB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num>
                          <m:den>
                            <m:r>
                              <a:rPr lang="en-GB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  <m:sSup>
                      <m:sSupPr>
                        <m:ctrlPr>
                          <a:rPr lang="el-GR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l-GR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θ</m:t>
                        </m:r>
                      </m:e>
                      <m:sup>
                        <m:r>
                          <a:rPr lang="en-GB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l-GR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(1−</m:t>
                        </m:r>
                        <m:r>
                          <m:rPr>
                            <m:nor/>
                          </m:rPr>
                          <a:rPr lang="el-GR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θ</m:t>
                        </m:r>
                        <m:r>
                          <a:rPr lang="en-GB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GB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GB" dirty="0" smtClean="0">
                  <a:solidFill>
                    <a:schemeClr val="accent1">
                      <a:lumMod val="50000"/>
                    </a:schemeClr>
                  </a:solidFill>
                </a:endParaRPr>
              </a:p>
              <a:p>
                <a:pPr marL="0" indent="0">
                  <a:buNone/>
                </a:pPr>
                <a:endParaRPr lang="en-GB" dirty="0" smtClean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48151" y="566647"/>
                <a:ext cx="8855772" cy="6048161"/>
              </a:xfrm>
              <a:blipFill rotWithShape="0">
                <a:blip r:embed="rId2"/>
                <a:stretch>
                  <a:fillRect l="-551" t="-7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4758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67606" y="508778"/>
                <a:ext cx="9021143" cy="6154666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Substituting this into the formula we have:</a:t>
                </a:r>
              </a:p>
              <a:p>
                <a:pPr marL="0" indent="0">
                  <a:buNone/>
                </a:pP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				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d>
                      <m:dPr>
                        <m:ctrlPr>
                          <a:rPr lang="en-GB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=3</m:t>
                        </m:r>
                      </m:e>
                    </m:d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∝</m:t>
                    </m:r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 ×</m:t>
                    </m:r>
                    <m:d>
                      <m:d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GB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num>
                          <m:den>
                            <m:r>
                              <a:rPr lang="en-GB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  <m:sSup>
                      <m:sSupPr>
                        <m:ctrlPr>
                          <a:rPr lang="en-GB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GB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(1−</m:t>
                        </m:r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sup>
                    </m:sSup>
                  </m:oMath>
                </a14:m>
                <a:endParaRPr lang="en-GB" dirty="0" smtClean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					     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  <m:sSup>
                      <m:sSup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  <m:sup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(1−</m:t>
                        </m:r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sup>
                    </m:sSup>
                  </m:oMath>
                </a14:m>
                <a:endParaRPr lang="en-GB" dirty="0" smtClean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					    </a:t>
                </a:r>
                <a14:m>
                  <m:oMath xmlns:m="http://schemas.openxmlformats.org/officeDocument/2006/math">
                    <m:r>
                      <a:rPr lang="en-GB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4−1</m:t>
                        </m:r>
                      </m:sup>
                    </m:sSup>
                    <m:sSup>
                      <m:sSup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(1−</m:t>
                        </m:r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8−1</m:t>
                        </m:r>
                      </m:sup>
                    </m:sSup>
                  </m:oMath>
                </a14:m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GB" dirty="0" smtClean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That is, that the posterior distribution is:</a:t>
                </a: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					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|"/>
                        <m:ctrlPr>
                          <a:rPr lang="en-GB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d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 ~ </m:t>
                    </m:r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𝐵𝑒𝑡𝑎</m:t>
                    </m:r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(4,8)</m:t>
                    </m:r>
                  </m:oMath>
                </a14:m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GB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Now to work out the expected value for the posterior distribution.</a:t>
                </a: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We know that the expected value for a beta distribution of form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𝐵𝑒𝑡𝑎</m:t>
                    </m:r>
                    <m:d>
                      <m:d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𝛽</m:t>
                        </m:r>
                      </m:e>
                    </m:d>
                  </m:oMath>
                </a14:m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is given by:</a:t>
                </a: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						</a:t>
                </a:r>
                <a:r>
                  <a:rPr lang="en-GB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num>
                      <m:den>
                        <m: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𝛽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GB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So substituting our values into the formula, we have that:</a:t>
                </a:r>
              </a:p>
              <a:p>
                <a:pPr marL="0" indent="0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						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E</m:t>
                    </m:r>
                    <m:d>
                      <m:dPr>
                        <m:begChr m:val="["/>
                        <m:endChr m:val="]"/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d>
                          <m:dPr>
                            <m:begChr m:val="|"/>
                            <m:endChr m:val=""/>
                            <m:ctrlPr>
                              <a:rPr lang="en-GB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GB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=3</m:t>
                            </m:r>
                          </m:e>
                        </m:d>
                      </m:e>
                    </m:d>
                    <m:r>
                      <a:rPr lang="en-GB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4+8</m:t>
                        </m:r>
                      </m:den>
                    </m:f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GB" dirty="0" smtClean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67606" y="508778"/>
                <a:ext cx="9021143" cy="6154666"/>
              </a:xfrm>
              <a:blipFill rotWithShape="0">
                <a:blip r:embed="rId2"/>
                <a:stretch>
                  <a:fillRect l="-609" t="-990" b="-72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31027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5247861" y="1759227"/>
            <a:ext cx="0" cy="35283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44" r="4542" b="3140"/>
          <a:stretch/>
        </p:blipFill>
        <p:spPr>
          <a:xfrm>
            <a:off x="710746" y="725561"/>
            <a:ext cx="8145020" cy="5178287"/>
          </a:xfrm>
        </p:spPr>
      </p:pic>
      <p:cxnSp>
        <p:nvCxnSpPr>
          <p:cNvPr id="3" name="Straight Connector 2"/>
          <p:cNvCxnSpPr/>
          <p:nvPr/>
        </p:nvCxnSpPr>
        <p:spPr>
          <a:xfrm flipV="1">
            <a:off x="4016829" y="1012371"/>
            <a:ext cx="32657" cy="391885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360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900282" y="1054351"/>
            <a:ext cx="8596668" cy="53656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Presenter</a:t>
            </a:r>
          </a:p>
          <a:p>
            <a:pPr marL="0" indent="0" algn="ctr">
              <a:buFont typeface="Wingdings 3" charset="2"/>
              <a:buNone/>
            </a:pPr>
            <a:r>
              <a:rPr lang="en-GB" dirty="0" smtClean="0">
                <a:solidFill>
                  <a:schemeClr val="bg1"/>
                </a:solidFill>
              </a:rPr>
              <a:t>Gary Griffiths</a:t>
            </a:r>
          </a:p>
          <a:p>
            <a:pPr marL="0" indent="0" algn="ctr">
              <a:buFont typeface="Wingdings 3" charset="2"/>
              <a:buNone/>
            </a:pPr>
            <a:endParaRPr lang="en-GB" dirty="0" smtClean="0"/>
          </a:p>
          <a:p>
            <a:pPr marL="0" indent="0" algn="ctr">
              <a:buFont typeface="Wingdings 3" charset="2"/>
              <a:buNone/>
            </a:pPr>
            <a:r>
              <a:rPr lang="en-GB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Presentation Designer</a:t>
            </a:r>
          </a:p>
          <a:p>
            <a:pPr marL="0" indent="0" algn="ctr">
              <a:buFont typeface="Wingdings 3" charset="2"/>
              <a:buNone/>
            </a:pPr>
            <a:r>
              <a:rPr lang="en-GB" dirty="0" smtClean="0">
                <a:solidFill>
                  <a:schemeClr val="bg1"/>
                </a:solidFill>
              </a:rPr>
              <a:t>Gary Griffiths</a:t>
            </a:r>
          </a:p>
          <a:p>
            <a:pPr marL="0" indent="0" algn="ctr">
              <a:buFont typeface="Wingdings 3" charset="2"/>
              <a:buNone/>
            </a:pPr>
            <a:endParaRPr lang="en-GB" dirty="0" smtClean="0"/>
          </a:p>
          <a:p>
            <a:pPr marL="0" indent="0" algn="ctr">
              <a:buFont typeface="Wingdings 3" charset="2"/>
              <a:buNone/>
            </a:pPr>
            <a:r>
              <a:rPr lang="en-GB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Solution Finder</a:t>
            </a:r>
          </a:p>
          <a:p>
            <a:pPr marL="0" indent="0" algn="ctr">
              <a:buFont typeface="Wingdings 3" charset="2"/>
              <a:buNone/>
            </a:pPr>
            <a:r>
              <a:rPr lang="en-GB" dirty="0" smtClean="0">
                <a:solidFill>
                  <a:schemeClr val="bg1"/>
                </a:solidFill>
              </a:rPr>
              <a:t>Gary Griffiths</a:t>
            </a:r>
          </a:p>
          <a:p>
            <a:pPr marL="0" indent="0" algn="ctr">
              <a:buFont typeface="Wingdings 3" charset="2"/>
              <a:buNone/>
            </a:pPr>
            <a:endParaRPr lang="en-GB" dirty="0" smtClean="0"/>
          </a:p>
          <a:p>
            <a:pPr marL="0" indent="0" algn="ctr">
              <a:buFont typeface="Wingdings 3" charset="2"/>
              <a:buNone/>
            </a:pPr>
            <a:r>
              <a:rPr lang="en-GB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Knowledge Installer</a:t>
            </a:r>
          </a:p>
          <a:p>
            <a:pPr marL="0" indent="0" algn="ctr">
              <a:buFont typeface="Wingdings 3" charset="2"/>
              <a:buNone/>
            </a:pPr>
            <a:r>
              <a:rPr lang="en-GB" dirty="0" smtClean="0">
                <a:solidFill>
                  <a:schemeClr val="bg1"/>
                </a:solidFill>
              </a:rPr>
              <a:t>Dr Lee Fawcett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056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Facet">
  <a:themeElements>
    <a:clrScheme name="Custom 1">
      <a:dk1>
        <a:srgbClr val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609</TotalTime>
  <Words>112</Words>
  <Application>Microsoft Office PowerPoint</Application>
  <PresentationFormat>Widescreen</PresentationFormat>
  <Paragraphs>49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Trebuchet MS</vt:lpstr>
      <vt:lpstr>Wingdings 2</vt:lpstr>
      <vt:lpstr>Wingdings 3</vt:lpstr>
      <vt:lpstr>HDOfficeLightV0</vt:lpstr>
      <vt:lpstr>1_HDOfficeLightV0</vt:lpstr>
      <vt:lpstr>Facet</vt:lpstr>
      <vt:lpstr>PowerPoint Presentation</vt:lpstr>
      <vt:lpstr>Question 4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Newcastle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 Griffiths (UG)</dc:creator>
  <cp:lastModifiedBy>Gary Griffiths (UG)</cp:lastModifiedBy>
  <cp:revision>38</cp:revision>
  <dcterms:created xsi:type="dcterms:W3CDTF">2015-03-13T21:45:44Z</dcterms:created>
  <dcterms:modified xsi:type="dcterms:W3CDTF">2015-05-13T11:01:07Z</dcterms:modified>
</cp:coreProperties>
</file>