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e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media/image29.jpg" ContentType="image/gif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4"/>
  </p:notesMasterIdLst>
  <p:sldIdLst>
    <p:sldId id="365" r:id="rId2"/>
    <p:sldId id="366" r:id="rId3"/>
    <p:sldId id="367" r:id="rId4"/>
    <p:sldId id="368" r:id="rId5"/>
    <p:sldId id="275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7" r:id="rId87"/>
    <p:sldId id="348" r:id="rId88"/>
    <p:sldId id="349" r:id="rId89"/>
    <p:sldId id="350" r:id="rId90"/>
    <p:sldId id="351" r:id="rId91"/>
    <p:sldId id="352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0" r:id="rId100"/>
    <p:sldId id="361" r:id="rId101"/>
    <p:sldId id="362" r:id="rId102"/>
    <p:sldId id="363" r:id="rId10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2F48"/>
    <a:srgbClr val="6083CB"/>
    <a:srgbClr val="0F89CF"/>
    <a:srgbClr val="00257E"/>
    <a:srgbClr val="00467E"/>
    <a:srgbClr val="6FC5F5"/>
    <a:srgbClr val="477CFF"/>
    <a:srgbClr val="00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16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TOWER8\home48\b1008229\Miscillanious\Open%20Days%202015\chart%20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lang="en-US"/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Grade weighting 3 year degree</c:v>
                </c:pt>
              </c:strCache>
            </c:strRef>
          </c:tx>
          <c:spPr>
            <a:solidFill>
              <a:srgbClr val="00467E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6083CB"/>
              </a:solidFill>
              <a:ln w="25400">
                <a:solidFill>
                  <a:schemeClr val="tx1"/>
                </a:solidFill>
              </a:ln>
            </c:spPr>
          </c:dPt>
          <c:dPt>
            <c:idx val="1"/>
            <c:bubble3D val="0"/>
          </c:dPt>
          <c:cat>
            <c:strRef>
              <c:f>Sheet1!$A$2:$A$3</c:f>
              <c:strCache>
                <c:ptCount val="2"/>
                <c:pt idx="0">
                  <c:v>2nd Year (1/3)</c:v>
                </c:pt>
                <c:pt idx="1">
                  <c:v>3rd Year (2/3)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0">
                  <c:v>1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82633420822399E-2"/>
          <c:y val="0.10736704811934145"/>
          <c:w val="0.80416795794619311"/>
          <c:h val="0.6793304262666256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Fail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Module Mark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3rd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Module Mark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2:2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Module Mark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2:1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Module Mark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1st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Module Mark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5885096"/>
        <c:axId val="385883528"/>
      </c:barChart>
      <c:catAx>
        <c:axId val="3858850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883528"/>
        <c:crosses val="autoZero"/>
        <c:auto val="1"/>
        <c:lblAlgn val="ctr"/>
        <c:lblOffset val="100"/>
        <c:noMultiLvlLbl val="0"/>
      </c:catAx>
      <c:valAx>
        <c:axId val="385883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588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90111745406824151"/>
          <c:y val="7.9418476844794444E-2"/>
          <c:w val="7.8320647419072589E-2"/>
          <c:h val="0.892292280000838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lang="en-US"/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Grade weighting 4 year degree</c:v>
                </c:pt>
              </c:strCache>
            </c:strRef>
          </c:tx>
          <c:spPr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6083CB">
                  <a:alpha val="99000"/>
                </a:srgbClr>
              </a:solidFill>
              <a:ln w="25400"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rgbClr val="00467E">
                  <a:alpha val="88000"/>
                </a:srgbClr>
              </a:solidFill>
              <a:ln w="25400"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6FC5F5">
                  <a:alpha val="96000"/>
                </a:srgbClr>
              </a:solidFill>
              <a:ln w="25400">
                <a:solidFill>
                  <a:schemeClr val="tx1"/>
                </a:solidFill>
              </a:ln>
            </c:spPr>
          </c:dPt>
          <c:cat>
            <c:strRef>
              <c:f>Sheet1!$A$2:$A$4</c:f>
              <c:strCache>
                <c:ptCount val="3"/>
                <c:pt idx="0">
                  <c:v>2nd year (1/6)</c:v>
                </c:pt>
                <c:pt idx="1">
                  <c:v>3rd year (2/6)</c:v>
                </c:pt>
                <c:pt idx="2">
                  <c:v>4th year (3/6)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601482188253614E-2"/>
          <c:y val="0.33746877059535596"/>
          <c:w val="0.8979152643170365"/>
          <c:h val="0.43124149040032173"/>
        </c:manualLayout>
      </c:layout>
      <c:barChart>
        <c:barDir val="bar"/>
        <c:grouping val="percentStacked"/>
        <c:varyColors val="0"/>
        <c:ser>
          <c:idx val="1"/>
          <c:order val="1"/>
          <c:tx>
            <c:strRef>
              <c:f>Sheet2!$B$1</c:f>
              <c:strCache>
                <c:ptCount val="1"/>
                <c:pt idx="0">
                  <c:v>Fail 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Sheet2!$B$2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Sheet2!$C$1</c:f>
              <c:strCache>
                <c:ptCount val="1"/>
                <c:pt idx="0">
                  <c:v>2:2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val>
            <c:numRef>
              <c:f>Sheet2!$C$2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Sheet2!$D$1</c:f>
              <c:strCache>
                <c:ptCount val="1"/>
                <c:pt idx="0">
                  <c:v>2:1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val>
            <c:numRef>
              <c:f>Sheet2!$D$2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Sheet2!$E$1</c:f>
              <c:strCache>
                <c:ptCount val="1"/>
                <c:pt idx="0">
                  <c:v>1st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val>
            <c:numRef>
              <c:f>Sheet2!$E$2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5880784"/>
        <c:axId val="38588196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Sheet2!$A$1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>
                      <c:ext uri="{02D57815-91ED-43cb-92C2-25804820EDAC}">
                        <c15:formulaRef>
                          <c15:sqref>Sheet2!$A$2</c15:sqref>
                        </c15:formulaRef>
                      </c:ext>
                    </c:extLst>
                    <c:numCache>
                      <c:formatCode>General</c:formatCode>
                      <c:ptCount val="1"/>
                    </c:numCache>
                  </c:numRef>
                </c:val>
              </c15:ser>
            </c15:filteredBarSeries>
          </c:ext>
        </c:extLst>
      </c:barChart>
      <c:catAx>
        <c:axId val="385880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881960"/>
        <c:crosses val="autoZero"/>
        <c:auto val="1"/>
        <c:lblAlgn val="ctr"/>
        <c:lblOffset val="100"/>
        <c:noMultiLvlLbl val="0"/>
      </c:catAx>
      <c:valAx>
        <c:axId val="3858819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385880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rgbClr val="00467E"/>
                </a:solidFill>
                <a:latin typeface="+mn-lt"/>
                <a:ea typeface="+mn-ea"/>
                <a:cs typeface="+mn-cs"/>
              </a:defRPr>
            </a:pPr>
            <a:r>
              <a:rPr lang="en-GB" sz="2800">
                <a:solidFill>
                  <a:srgbClr val="00467E"/>
                </a:solidFill>
              </a:rPr>
              <a:t>Maintenance Loan 2016/17</a:t>
            </a:r>
          </a:p>
        </c:rich>
      </c:tx>
      <c:layout>
        <c:manualLayout>
          <c:xMode val="edge"/>
          <c:yMode val="edge"/>
          <c:x val="0.48857297125718546"/>
          <c:y val="2.790896694033103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rgbClr val="00467E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026819866236195E-2"/>
          <c:y val="8.7553647270936147E-2"/>
          <c:w val="0.66429078714853462"/>
          <c:h val="0.7635570301391251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Sheet1!$B$8</c:f>
              <c:strCache>
                <c:ptCount val="1"/>
                <c:pt idx="0">
                  <c:v>Minimum Entitlement</c:v>
                </c:pt>
              </c:strCache>
            </c:strRef>
          </c:tx>
          <c:spPr>
            <a:gradFill>
              <a:gsLst>
                <a:gs pos="0">
                  <a:srgbClr val="3F80CD"/>
                </a:gs>
                <a:gs pos="100000">
                  <a:srgbClr val="9BC1FF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cat>
            <c:strRef>
              <c:f>Sheet1!$C$7:$D$7</c:f>
              <c:strCache>
                <c:ptCount val="2"/>
                <c:pt idx="0">
                  <c:v>Living at Home</c:v>
                </c:pt>
                <c:pt idx="1">
                  <c:v>Living away from Home</c:v>
                </c:pt>
              </c:strCache>
            </c:strRef>
          </c:cat>
          <c:val>
            <c:numRef>
              <c:f>Sheet1!$C$8:$D$8</c:f>
              <c:numCache>
                <c:formatCode>"£"#,##0_);[Red]\("£"#,##0\)</c:formatCode>
                <c:ptCount val="2"/>
                <c:pt idx="0">
                  <c:v>3039</c:v>
                </c:pt>
                <c:pt idx="1">
                  <c:v>3821</c:v>
                </c:pt>
              </c:numCache>
            </c:numRef>
          </c:val>
        </c:ser>
        <c:ser>
          <c:idx val="1"/>
          <c:order val="1"/>
          <c:tx>
            <c:strRef>
              <c:f>Sheet1!$B$9</c:f>
              <c:strCache>
                <c:ptCount val="1"/>
                <c:pt idx="0">
                  <c:v>Maximum Entitlement</c:v>
                </c:pt>
              </c:strCache>
            </c:strRef>
          </c:tx>
          <c:spPr>
            <a:gradFill>
              <a:gsLst>
                <a:gs pos="0">
                  <a:srgbClr val="D1403C"/>
                </a:gs>
                <a:gs pos="100000">
                  <a:srgbClr val="FF9A99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cat>
            <c:strRef>
              <c:f>Sheet1!$C$7:$D$7</c:f>
              <c:strCache>
                <c:ptCount val="2"/>
                <c:pt idx="0">
                  <c:v>Living at Home</c:v>
                </c:pt>
                <c:pt idx="1">
                  <c:v>Living away from Home</c:v>
                </c:pt>
              </c:strCache>
            </c:strRef>
          </c:cat>
          <c:val>
            <c:numRef>
              <c:f>Sheet1!$C$9:$D$9</c:f>
              <c:numCache>
                <c:formatCode>"£"#,##0_);[Red]\("£"#,##0\)</c:formatCode>
                <c:ptCount val="2"/>
                <c:pt idx="0">
                  <c:v>3865</c:v>
                </c:pt>
                <c:pt idx="1">
                  <c:v>4379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7240872"/>
        <c:axId val="447240480"/>
      </c:barChart>
      <c:catAx>
        <c:axId val="44724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467E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7240480"/>
        <c:crosses val="autoZero"/>
        <c:auto val="1"/>
        <c:lblAlgn val="ctr"/>
        <c:lblOffset val="100"/>
        <c:noMultiLvlLbl val="0"/>
      </c:catAx>
      <c:valAx>
        <c:axId val="44724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£&quot;#,##0_);[Red]\(&quot;£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00467E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7240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00467E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00467E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78886042597135342"/>
          <c:y val="0.17173371994684061"/>
          <c:w val="0.19610209742239984"/>
          <c:h val="0.722040501482328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8B4F0-EDB5-4831-86E1-43E8D43C221C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8FFD-1005-448B-8FA6-EE9521639E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221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014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161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708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332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040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905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961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654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252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012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779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600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237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55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9758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428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737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5142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5294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0256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9468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395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039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8270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3454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Placement</a:t>
            </a:r>
            <a:r>
              <a:rPr lang="en-GB" baseline="0" dirty="0" smtClean="0"/>
              <a:t> Year has £1,000 tuition fees, you then continue your 3</a:t>
            </a:r>
            <a:r>
              <a:rPr lang="en-GB" baseline="30000" dirty="0" smtClean="0"/>
              <a:t>rd</a:t>
            </a:r>
            <a:r>
              <a:rPr lang="en-GB" baseline="0" dirty="0" smtClean="0"/>
              <a:t> year as before, students arrange themselves</a:t>
            </a:r>
          </a:p>
          <a:p>
            <a:r>
              <a:rPr lang="en-GB" baseline="0" dirty="0" smtClean="0"/>
              <a:t>Stage 3 Semester 1 abroad pay full tuition fees, must have 60+ in Stage 2, students arrange themselves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1063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2013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7066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4888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2552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 longer any</a:t>
            </a:r>
            <a:r>
              <a:rPr lang="en-GB" baseline="0" dirty="0" smtClean="0"/>
              <a:t> grant… All loan, however you get more money in total.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33694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If you earned £25,000 a year then you would repay</a:t>
            </a:r>
            <a:r>
              <a:rPr lang="en-GB" baseline="0" dirty="0" smtClean="0"/>
              <a:t> £30 a month, which is approximately the price of a phone contract.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9257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426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6004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7587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Usually the accommodation discount unless living at home or in </a:t>
            </a:r>
            <a:r>
              <a:rPr lang="en-GB" smtClean="0"/>
              <a:t>private accommodation.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7127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charset="0"/>
              </a:rPr>
              <a:t>Other criteria include the Partners</a:t>
            </a:r>
            <a:r>
              <a:rPr lang="en-US" baseline="0" dirty="0" smtClean="0">
                <a:ea typeface="ＭＳ Ｐゴシック" charset="0"/>
              </a:rPr>
              <a:t> Scheme, the </a:t>
            </a:r>
            <a:r>
              <a:rPr lang="en-US" baseline="0" dirty="0" err="1" smtClean="0">
                <a:ea typeface="ＭＳ Ｐゴシック" charset="0"/>
              </a:rPr>
              <a:t>Realising</a:t>
            </a:r>
            <a:r>
              <a:rPr lang="en-US" baseline="0" dirty="0" smtClean="0">
                <a:ea typeface="ＭＳ Ｐゴシック" charset="0"/>
              </a:rPr>
              <a:t> Opportunities </a:t>
            </a:r>
            <a:r>
              <a:rPr lang="en-US" baseline="0" dirty="0" err="1" smtClean="0">
                <a:ea typeface="ＭＳ Ｐゴシック" charset="0"/>
              </a:rPr>
              <a:t>Programme</a:t>
            </a:r>
            <a:r>
              <a:rPr lang="en-US" baseline="0" dirty="0" smtClean="0">
                <a:ea typeface="ＭＳ Ｐゴシック" charset="0"/>
              </a:rPr>
              <a:t>, or living in a “Low Reputation” Area where few students go into higher education.</a:t>
            </a:r>
            <a:endParaRPr lang="en-US" dirty="0" smtClean="0"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5527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charset="0"/>
              </a:rPr>
              <a:t>Other</a:t>
            </a:r>
            <a:r>
              <a:rPr lang="en-US" baseline="0" dirty="0" smtClean="0">
                <a:ea typeface="ＭＳ Ｐゴシック" charset="0"/>
              </a:rPr>
              <a:t> conditions include living in a deprived area, received free school meals, attended a college of lesser ability or have lived in authority care for at least 10 months.</a:t>
            </a:r>
            <a:endParaRPr lang="en-US" dirty="0" smtClean="0"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4792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9424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charset="0"/>
              </a:rPr>
              <a:t>So if</a:t>
            </a:r>
            <a:r>
              <a:rPr lang="en-US" baseline="0" dirty="0" smtClean="0">
                <a:ea typeface="ＭＳ Ｐゴシック" charset="0"/>
              </a:rPr>
              <a:t> you got 3xA*, you would get 3x£250 for beating your requirements, plus 2x£250 for A*’s in </a:t>
            </a:r>
            <a:r>
              <a:rPr lang="en-US" baseline="0" dirty="0" err="1" smtClean="0">
                <a:ea typeface="ＭＳ Ｐゴシック" charset="0"/>
              </a:rPr>
              <a:t>Maths</a:t>
            </a:r>
            <a:r>
              <a:rPr lang="en-US" baseline="0" dirty="0" smtClean="0">
                <a:ea typeface="ＭＳ Ｐゴシック" charset="0"/>
              </a:rPr>
              <a:t> and Further </a:t>
            </a:r>
            <a:r>
              <a:rPr lang="en-US" baseline="0" dirty="0" err="1" smtClean="0">
                <a:ea typeface="ＭＳ Ｐゴシック" charset="0"/>
              </a:rPr>
              <a:t>Maths</a:t>
            </a:r>
            <a:r>
              <a:rPr lang="en-US" baseline="0" smtClean="0">
                <a:ea typeface="ＭＳ Ｐゴシック" charset="0"/>
              </a:rPr>
              <a:t>.</a:t>
            </a:r>
            <a:endParaRPr lang="en-US" smtClean="0"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7542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4319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9667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8910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Household Income &lt; £25,000 so £2,000 fee reduction</a:t>
            </a:r>
            <a:r>
              <a:rPr lang="en-GB" baseline="0" dirty="0" smtClean="0"/>
              <a:t> from Opportunity Scholarship as well as £1,000 bursary. Also £1,000 Sports Scholarship as he is on an elite sports team. Hasn’t yet paid his accommodation though.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278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7926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charset="0"/>
              </a:rPr>
              <a:t>Much less Maintenance Loan than Max since her</a:t>
            </a:r>
            <a:r>
              <a:rPr lang="en-US" baseline="0" dirty="0" smtClean="0">
                <a:ea typeface="ＭＳ Ｐゴシック" charset="0"/>
              </a:rPr>
              <a:t> parents earn £42,800&gt;£20,000. Full tuition fees. 2x£250 for 2 grades beating the requirements, 2x£250 for A*’s in </a:t>
            </a:r>
            <a:r>
              <a:rPr lang="en-US" baseline="0" dirty="0" err="1" smtClean="0">
                <a:ea typeface="ＭＳ Ｐゴシック" charset="0"/>
              </a:rPr>
              <a:t>Maths</a:t>
            </a:r>
            <a:r>
              <a:rPr lang="en-US" baseline="0" dirty="0" smtClean="0">
                <a:ea typeface="ＭＳ Ｐゴシック" charset="0"/>
              </a:rPr>
              <a:t> and Further </a:t>
            </a:r>
            <a:r>
              <a:rPr lang="en-US" baseline="0" dirty="0" err="1" smtClean="0">
                <a:ea typeface="ＭＳ Ｐゴシック" charset="0"/>
              </a:rPr>
              <a:t>Maths</a:t>
            </a:r>
            <a:r>
              <a:rPr lang="en-US" baseline="0" dirty="0" smtClean="0">
                <a:ea typeface="ＭＳ Ｐゴシック" charset="0"/>
              </a:rPr>
              <a:t>, so £1,000 from the </a:t>
            </a:r>
            <a:r>
              <a:rPr lang="en-US" baseline="0" dirty="0" err="1" smtClean="0">
                <a:ea typeface="ＭＳ Ｐゴシック" charset="0"/>
              </a:rPr>
              <a:t>Maths</a:t>
            </a:r>
            <a:r>
              <a:rPr lang="en-US" baseline="0" smtClean="0">
                <a:ea typeface="ＭＳ Ｐゴシック" charset="0"/>
              </a:rPr>
              <a:t> &amp; Stats Scholarship.</a:t>
            </a:r>
            <a:endParaRPr lang="en-US" smtClean="0"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5967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4498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2076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03601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52557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00187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70043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9147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0711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76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4197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51573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97625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7596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77501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9190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80761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53397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44599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395296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69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81390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919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05090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18850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45789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88046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86767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26017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99863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9010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72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88633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09737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72537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2150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46620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52449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83850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07135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27510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80512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061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44479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73985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37213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70086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18670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06580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96515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92F0C-D1E0-462D-9379-A226CFA0EA3E}" type="slidenum">
              <a:rPr lang="en-GB" smtClean="0"/>
              <a:t>102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43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720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38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90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14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23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417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70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9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38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37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03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78346-211D-456B-BA66-1CC582BFD008}" type="datetimeFigureOut">
              <a:rPr lang="en-GB" smtClean="0"/>
              <a:t>09/02/2016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C1E6C-4ECA-41FD-B53E-64CDE53F63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75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13" Type="http://schemas.openxmlformats.org/officeDocument/2006/relationships/hyperlink" Target="http://www.nexus.org.uk/metro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northumberlandnationalpark.org.uk/" TargetMode="External"/><Relationship Id="rId12" Type="http://schemas.openxmlformats.org/officeDocument/2006/relationships/hyperlink" Target="http://www.gateshead.gov.uk/Home.aspx" TargetMode="Externa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wcastlegateshead.com/about-the-area/tynemouth" TargetMode="External"/><Relationship Id="rId11" Type="http://schemas.openxmlformats.org/officeDocument/2006/relationships/hyperlink" Target="http://www.visitsouthtyneside.co.uk/" TargetMode="External"/><Relationship Id="rId5" Type="http://schemas.openxmlformats.org/officeDocument/2006/relationships/hyperlink" Target="http://www.intumetrocentre.co.uk/" TargetMode="External"/><Relationship Id="rId10" Type="http://schemas.openxmlformats.org/officeDocument/2006/relationships/image" Target="../media/image117.png"/><Relationship Id="rId4" Type="http://schemas.openxmlformats.org/officeDocument/2006/relationships/image" Target="../media/image114.png"/><Relationship Id="rId9" Type="http://schemas.openxmlformats.org/officeDocument/2006/relationships/image" Target="../media/image116.png"/><Relationship Id="rId14" Type="http://schemas.openxmlformats.org/officeDocument/2006/relationships/image" Target="../media/image57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nwickcastle.com/" TargetMode="External"/><Relationship Id="rId13" Type="http://schemas.openxmlformats.org/officeDocument/2006/relationships/image" Target="../media/image57.png"/><Relationship Id="rId3" Type="http://schemas.openxmlformats.org/officeDocument/2006/relationships/image" Target="../media/image2.png"/><Relationship Id="rId7" Type="http://schemas.openxmlformats.org/officeDocument/2006/relationships/hyperlink" Target="http://www.durhamcathedral.co.uk/" TargetMode="External"/><Relationship Id="rId12" Type="http://schemas.openxmlformats.org/officeDocument/2006/relationships/hyperlink" Target="http://www.nexus.org.uk/metro" TargetMode="External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wmuseums.org.uk/segedunum-roman-fort.html" TargetMode="External"/><Relationship Id="rId11" Type="http://schemas.openxmlformats.org/officeDocument/2006/relationships/hyperlink" Target="http://www.beamish.org.uk/" TargetMode="External"/><Relationship Id="rId5" Type="http://schemas.openxmlformats.org/officeDocument/2006/relationships/hyperlink" Target="http://www.visitsouthtyneside.co.uk/" TargetMode="External"/><Relationship Id="rId10" Type="http://schemas.openxmlformats.org/officeDocument/2006/relationships/image" Target="../media/image119.jpeg"/><Relationship Id="rId4" Type="http://schemas.openxmlformats.org/officeDocument/2006/relationships/image" Target="../media/image114.png"/><Relationship Id="rId9" Type="http://schemas.openxmlformats.org/officeDocument/2006/relationships/image" Target="../media/image118.jpeg"/><Relationship Id="rId14" Type="http://schemas.openxmlformats.org/officeDocument/2006/relationships/image" Target="../media/image120.jpe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nwickcastle.com/" TargetMode="External"/><Relationship Id="rId13" Type="http://schemas.openxmlformats.org/officeDocument/2006/relationships/image" Target="../media/image122.jpeg"/><Relationship Id="rId3" Type="http://schemas.openxmlformats.org/officeDocument/2006/relationships/image" Target="../media/image2.png"/><Relationship Id="rId7" Type="http://schemas.openxmlformats.org/officeDocument/2006/relationships/hyperlink" Target="http://www.durhamcathedral.co.uk/" TargetMode="External"/><Relationship Id="rId12" Type="http://schemas.openxmlformats.org/officeDocument/2006/relationships/image" Target="../media/image12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wmuseums.org.uk/segedunum-roman-fort.html" TargetMode="External"/><Relationship Id="rId11" Type="http://schemas.openxmlformats.org/officeDocument/2006/relationships/image" Target="../media/image57.png"/><Relationship Id="rId5" Type="http://schemas.openxmlformats.org/officeDocument/2006/relationships/hyperlink" Target="http://www.visitsouthtyneside.co.uk/" TargetMode="External"/><Relationship Id="rId10" Type="http://schemas.openxmlformats.org/officeDocument/2006/relationships/hyperlink" Target="http://www.nexus.org.uk/metro" TargetMode="External"/><Relationship Id="rId4" Type="http://schemas.openxmlformats.org/officeDocument/2006/relationships/image" Target="../media/image114.png"/><Relationship Id="rId9" Type="http://schemas.openxmlformats.org/officeDocument/2006/relationships/hyperlink" Target="http://www.beamish.org.uk/" TargetMode="External"/><Relationship Id="rId14" Type="http://schemas.openxmlformats.org/officeDocument/2006/relationships/image" Target="../media/image1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module-catalogue/module.php?code=MAS1801" TargetMode="External"/><Relationship Id="rId13" Type="http://schemas.openxmlformats.org/officeDocument/2006/relationships/hyperlink" Target="http://www.ncl.ac.uk/module-catalogue/module.php?code=MAS1902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ncl.ac.uk/module-catalogue/module.php?code=MAS1601" TargetMode="External"/><Relationship Id="rId12" Type="http://schemas.openxmlformats.org/officeDocument/2006/relationships/hyperlink" Target="http://www.ncl.ac.uk/module-catalogue/module.php?code=MAS1802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module-catalogue/module.php?code=MAS1701" TargetMode="External"/><Relationship Id="rId11" Type="http://schemas.openxmlformats.org/officeDocument/2006/relationships/hyperlink" Target="http://www.ncl.ac.uk/module-catalogue/module.php?code=MAS1702" TargetMode="External"/><Relationship Id="rId5" Type="http://schemas.openxmlformats.org/officeDocument/2006/relationships/hyperlink" Target="http://www.ncl.ac.uk/module-catalogue/module.php?code=MAS1604" TargetMode="External"/><Relationship Id="rId10" Type="http://schemas.openxmlformats.org/officeDocument/2006/relationships/hyperlink" Target="http://www.ncl.ac.uk/module-catalogue/module.php?code=MAS1603" TargetMode="External"/><Relationship Id="rId4" Type="http://schemas.openxmlformats.org/officeDocument/2006/relationships/hyperlink" Target="http://www.ncl.ac.uk/module-catalogue/module.php?code=MAS1602" TargetMode="External"/><Relationship Id="rId9" Type="http://schemas.openxmlformats.org/officeDocument/2006/relationships/hyperlink" Target="http://www.ncl.ac.uk/module-catalogue/module.php?code=MAS190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module-catalogue/module.php?code=MAS3209" TargetMode="External"/><Relationship Id="rId13" Type="http://schemas.openxmlformats.org/officeDocument/2006/relationships/hyperlink" Target="http://www.ncl.ac.uk/module-catalogue/module.php?code=MAS3328" TargetMode="External"/><Relationship Id="rId18" Type="http://schemas.openxmlformats.org/officeDocument/2006/relationships/hyperlink" Target="http://www.ncl.ac.uk/module-catalogue/module.php?code=MAS3322" TargetMode="External"/><Relationship Id="rId26" Type="http://schemas.openxmlformats.org/officeDocument/2006/relationships/hyperlink" Target="http://www.ncl.ac.uk/module-catalogue/module.php?code=MAS3120" TargetMode="External"/><Relationship Id="rId3" Type="http://schemas.openxmlformats.org/officeDocument/2006/relationships/image" Target="../media/image2.png"/><Relationship Id="rId21" Type="http://schemas.openxmlformats.org/officeDocument/2006/relationships/hyperlink" Target="http://www.ncl.ac.uk/module-catalogue/module.php?code=MAS3329" TargetMode="External"/><Relationship Id="rId7" Type="http://schemas.openxmlformats.org/officeDocument/2006/relationships/hyperlink" Target="http://www.ncl.ac.uk/module-catalogue/module.php?code=MAS3207" TargetMode="External"/><Relationship Id="rId12" Type="http://schemas.openxmlformats.org/officeDocument/2006/relationships/hyperlink" Target="http://www.ncl.ac.uk/module-catalogue/module.php?code=MAS3215" TargetMode="External"/><Relationship Id="rId17" Type="http://schemas.openxmlformats.org/officeDocument/2006/relationships/hyperlink" Target="http://www.ncl.ac.uk/module-catalogue/module.php?code=MAS3323" TargetMode="External"/><Relationship Id="rId25" Type="http://schemas.openxmlformats.org/officeDocument/2006/relationships/hyperlink" Target="http://www.ncl.ac.uk/module-catalogue/module.php?code=MAS3119" TargetMode="External"/><Relationship Id="rId2" Type="http://schemas.openxmlformats.org/officeDocument/2006/relationships/notesSlide" Target="../notesSlides/notesSlide13.xml"/><Relationship Id="rId16" Type="http://schemas.openxmlformats.org/officeDocument/2006/relationships/hyperlink" Target="http://www.ncl.ac.uk/module-catalogue/module.php?code=MAS3324" TargetMode="External"/><Relationship Id="rId20" Type="http://schemas.openxmlformats.org/officeDocument/2006/relationships/hyperlink" Target="http://www.ncl.ac.uk/module-catalogue/module.php?code=MAS3326" TargetMode="External"/><Relationship Id="rId29" Type="http://schemas.openxmlformats.org/officeDocument/2006/relationships/hyperlink" Target="http://www.ncl.ac.uk/module-catalogue/module.php?code=MAS31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module-catalogue/module.php?code=MAS3219" TargetMode="External"/><Relationship Id="rId11" Type="http://schemas.openxmlformats.org/officeDocument/2006/relationships/hyperlink" Target="http://www.ncl.ac.uk/module-catalogue/module.php?code=MAS3217" TargetMode="External"/><Relationship Id="rId24" Type="http://schemas.openxmlformats.org/officeDocument/2006/relationships/hyperlink" Target="http://www.ncl.ac.uk/module-catalogue/module.php?code=MAS3112" TargetMode="External"/><Relationship Id="rId5" Type="http://schemas.openxmlformats.org/officeDocument/2006/relationships/hyperlink" Target="http://www.ncl.ac.uk/module-catalogue/module.php?code=MAS3214" TargetMode="External"/><Relationship Id="rId15" Type="http://schemas.openxmlformats.org/officeDocument/2006/relationships/hyperlink" Target="http://www.ncl.ac.uk/module-catalogue/module.php?code=MAS3327" TargetMode="External"/><Relationship Id="rId23" Type="http://schemas.openxmlformats.org/officeDocument/2006/relationships/hyperlink" Target="http://www.ncl.ac.uk/module-catalogue/module.php?code=MAS3111" TargetMode="External"/><Relationship Id="rId28" Type="http://schemas.openxmlformats.org/officeDocument/2006/relationships/hyperlink" Target="http://www.ncl.ac.uk/module-catalogue/module.php?code=MAS3115" TargetMode="External"/><Relationship Id="rId10" Type="http://schemas.openxmlformats.org/officeDocument/2006/relationships/hyperlink" Target="http://www.ncl.ac.uk/module-catalogue/module.php?code=MAS3202" TargetMode="External"/><Relationship Id="rId19" Type="http://schemas.openxmlformats.org/officeDocument/2006/relationships/hyperlink" Target="http://www.ncl.ac.uk/module-catalogue/module.php?code=MAS3321" TargetMode="External"/><Relationship Id="rId4" Type="http://schemas.openxmlformats.org/officeDocument/2006/relationships/hyperlink" Target="http://www.ncl.ac.uk/module-catalogue/module.php?code=MAS3122" TargetMode="External"/><Relationship Id="rId9" Type="http://schemas.openxmlformats.org/officeDocument/2006/relationships/hyperlink" Target="http://www.ncl.ac.uk/module-catalogue/module.php?code=MAS3210" TargetMode="External"/><Relationship Id="rId14" Type="http://schemas.openxmlformats.org/officeDocument/2006/relationships/hyperlink" Target="http://www.ncl.ac.uk/module-catalogue/module.php?code=MAS3320" TargetMode="External"/><Relationship Id="rId22" Type="http://schemas.openxmlformats.org/officeDocument/2006/relationships/hyperlink" Target="http://www.ncl.ac.uk/module-catalogue/module.php?code=MAS3325" TargetMode="External"/><Relationship Id="rId27" Type="http://schemas.openxmlformats.org/officeDocument/2006/relationships/hyperlink" Target="http://www.ncl.ac.uk/module-catalogue/module.php?code=MAS311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s://blackboard.ncl.ac.uk/webapps/portal/frameset.jsp?tab_group=community&amp;url=/webapps/blackboard/execute/courseMain?course_id=_30945_1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lackboard.ncl.ac.uk/webapps/blackboard/content/listContentEditable.jsp?content_id=_1019580_1&amp;course_id=_30945_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cl.ac.uk/students/wellbeing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undergraduate/degrees/g103/courseoverview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ncl.ac.uk/undergraduate/degrees/g100/courseoverview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undergraduate/degrees/gg13/courseoverview/" TargetMode="External"/><Relationship Id="rId5" Type="http://schemas.openxmlformats.org/officeDocument/2006/relationships/hyperlink" Target="http://www.ncl.ac.uk/undergraduate/degrees/g300/courseoverview/" TargetMode="External"/><Relationship Id="rId4" Type="http://schemas.openxmlformats.org/officeDocument/2006/relationships/hyperlink" Target="http://www.ncl.ac.uk/undergraduate/degrees/ggc3/courseoverview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uk/apply-for-student-finance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//upload.wikimedia.org/wikipedia/commons/1/10/Flag_of_Scotland.svg" TargetMode="External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hyperlink" Target="http://www.studentfinancewales.co.uk/" TargetMode="External"/><Relationship Id="rId12" Type="http://schemas.openxmlformats.org/officeDocument/2006/relationships/hyperlink" Target="http://en.wikipedia.org/wiki/File:Flag_of_Wales_2.svg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udentfinanceni.co.uk/" TargetMode="External"/><Relationship Id="rId11" Type="http://schemas.openxmlformats.org/officeDocument/2006/relationships/image" Target="../media/image15.png"/><Relationship Id="rId5" Type="http://schemas.openxmlformats.org/officeDocument/2006/relationships/hyperlink" Target="http://www.nusu.co.uk/goplay" TargetMode="External"/><Relationship Id="rId10" Type="http://schemas.openxmlformats.org/officeDocument/2006/relationships/hyperlink" Target="//upload.wikimedia.org/wikipedia/commons/8/88/Ulster_banner.svg" TargetMode="External"/><Relationship Id="rId4" Type="http://schemas.openxmlformats.org/officeDocument/2006/relationships/hyperlink" Target="http://www.saas.gov.uk/" TargetMode="External"/><Relationship Id="rId9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usufreshers.co.uk/freshersfair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usufreshers.co.uk/freshersfair/" TargetMode="Externa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students/wellbeing/assets/documents/14-15SFEDSA.pdf" TargetMode="External"/><Relationship Id="rId5" Type="http://schemas.openxmlformats.org/officeDocument/2006/relationships/hyperlink" Target="http://www.ncl.ac.uk/students/wellbeing/finance/funding/ukstudents/hardship/" TargetMode="External"/><Relationship Id="rId4" Type="http://schemas.openxmlformats.org/officeDocument/2006/relationships/hyperlink" Target="http://nusufreshers.co.uk/freshersfair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cl.ac.uk/undergraduate/finance/scholarships/opportunity/" TargetMode="External"/><Relationship Id="rId4" Type="http://schemas.openxmlformats.org/officeDocument/2006/relationships/image" Target="../media/image1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cl.ac.uk/undergraduate/finance/scholarships/access/" TargetMode="External"/><Relationship Id="rId4" Type="http://schemas.openxmlformats.org/officeDocument/2006/relationships/image" Target="../media/image2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cl.ac.uk/undergraduate/finance/scholarships/promise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students/wellbeing/assets/documents/14-15SFEDSA.pdf" TargetMode="External"/><Relationship Id="rId5" Type="http://schemas.openxmlformats.org/officeDocument/2006/relationships/hyperlink" Target="http://www.ncl.ac.uk/students/wellbeing/finance/funding/ukstudents/hardship/" TargetMode="External"/><Relationship Id="rId4" Type="http://schemas.openxmlformats.org/officeDocument/2006/relationships/hyperlink" Target="http://nusufreshers.co.uk/freshersfair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students/wellbeing/assets/documents/14-15SFEDSA.pdf" TargetMode="External"/><Relationship Id="rId5" Type="http://schemas.openxmlformats.org/officeDocument/2006/relationships/hyperlink" Target="http://www.ncl.ac.uk/students/wellbeing/finance/funding/ukstudents/hardship/" TargetMode="External"/><Relationship Id="rId4" Type="http://schemas.openxmlformats.org/officeDocument/2006/relationships/hyperlink" Target="http://nusufreshers.co.uk/freshersfair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neysavingexpert.com/students/student-loans-tuition-fees-changes" TargetMode="External"/><Relationship Id="rId5" Type="http://schemas.openxmlformats.org/officeDocument/2006/relationships/hyperlink" Target="http://www.thebrightsidetrust.org/what-we-do/online-resources/" TargetMode="External"/><Relationship Id="rId4" Type="http://schemas.openxmlformats.org/officeDocument/2006/relationships/hyperlink" Target="https://www.gov.uk/student-finance/overview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usufreshers.co.uk/info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usufreshers.co.uk/info/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accommodation/students/accommodation/stmary/" TargetMode="External"/><Relationship Id="rId13" Type="http://schemas.openxmlformats.org/officeDocument/2006/relationships/hyperlink" Target="http://www.ncl.ac.uk/accommodation/students/accommodation/richardsonroad/" TargetMode="External"/><Relationship Id="rId18" Type="http://schemas.openxmlformats.org/officeDocument/2006/relationships/image" Target="../media/image29.jpg"/><Relationship Id="rId3" Type="http://schemas.openxmlformats.org/officeDocument/2006/relationships/hyperlink" Target="http://www.ncl.ac.uk/accommodation/students/accommodation/castlecourt/" TargetMode="External"/><Relationship Id="rId7" Type="http://schemas.openxmlformats.org/officeDocument/2006/relationships/image" Target="../media/image23.gif"/><Relationship Id="rId12" Type="http://schemas.openxmlformats.org/officeDocument/2006/relationships/image" Target="../media/image26.jpeg"/><Relationship Id="rId17" Type="http://schemas.openxmlformats.org/officeDocument/2006/relationships/hyperlink" Target="http://www.ncl.ac.uk/accommodation/students/accommodation/bowsden/" TargetMode="External"/><Relationship Id="rId2" Type="http://schemas.openxmlformats.org/officeDocument/2006/relationships/notesSlide" Target="../notesSlides/notesSlide53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students/accommodation/castleleazes/" TargetMode="External"/><Relationship Id="rId11" Type="http://schemas.openxmlformats.org/officeDocument/2006/relationships/image" Target="../media/image25.jpeg"/><Relationship Id="rId5" Type="http://schemas.openxmlformats.org/officeDocument/2006/relationships/hyperlink" Target="http://nusufreshers.co.uk/info/" TargetMode="External"/><Relationship Id="rId15" Type="http://schemas.openxmlformats.org/officeDocument/2006/relationships/hyperlink" Target="http://www.ncl.ac.uk/accommodation/students/accommodation/marris/" TargetMode="External"/><Relationship Id="rId10" Type="http://schemas.openxmlformats.org/officeDocument/2006/relationships/hyperlink" Target="http://www.ncl.ac.uk/accommodation/students/accommodation/windsor/" TargetMode="External"/><Relationship Id="rId4" Type="http://schemas.openxmlformats.org/officeDocument/2006/relationships/image" Target="../media/image22.jpeg"/><Relationship Id="rId9" Type="http://schemas.openxmlformats.org/officeDocument/2006/relationships/image" Target="../media/image24.png"/><Relationship Id="rId14" Type="http://schemas.openxmlformats.org/officeDocument/2006/relationships/image" Target="../media/image27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accommodation/students/accommodation/richardsonroad/" TargetMode="External"/><Relationship Id="rId3" Type="http://schemas.openxmlformats.org/officeDocument/2006/relationships/hyperlink" Target="http://www.ncl.ac.uk/accommodation/students/accommodation/bowsden/" TargetMode="External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students/accommodation/victoriahall/" TargetMode="External"/><Relationship Id="rId11" Type="http://schemas.openxmlformats.org/officeDocument/2006/relationships/image" Target="../media/image33.jpeg"/><Relationship Id="rId5" Type="http://schemas.openxmlformats.org/officeDocument/2006/relationships/image" Target="../media/image30.jpeg"/><Relationship Id="rId10" Type="http://schemas.openxmlformats.org/officeDocument/2006/relationships/hyperlink" Target="http://www.ncl.ac.uk/accommodation/students/accommodation/stmary/" TargetMode="External"/><Relationship Id="rId4" Type="http://schemas.openxmlformats.org/officeDocument/2006/relationships/hyperlink" Target="http://www.ncl.ac.uk/accommodation/students/accommodation/centrallink/" TargetMode="External"/><Relationship Id="rId9" Type="http://schemas.openxmlformats.org/officeDocument/2006/relationships/image" Target="../media/image3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" TargetMode="Externa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2.pn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hyperlink" Target="http://www.google.co.uk/url?sa=i&amp;source=images&amp;cd=&amp;cad=rja&amp;docid=Vjy5-theYAFWmM&amp;tbnid=L2QvhMXFp-JjxM&amp;ved=0CAgQjRw&amp;url=https://www.cmich.edu/ess/studentaffairs/SDS/Pages/Time-Management.aspx&amp;ei=FuToUo-WNoSqhAe7uIDYAw&amp;psig=AFQjCNGeZ57kCSbsN9QmXaWgmoho6w495w&amp;ust=1391080854976234" TargetMode="External"/><Relationship Id="rId4" Type="http://schemas.openxmlformats.org/officeDocument/2006/relationships/image" Target="../media/image4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g"/><Relationship Id="rId4" Type="http://schemas.openxmlformats.org/officeDocument/2006/relationships/image" Target="../media/image44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jpeg"/><Relationship Id="rId18" Type="http://schemas.openxmlformats.org/officeDocument/2006/relationships/hyperlink" Target="http://www.ncl.ac.uk/accommodation/students/accommodation/castleleazes/" TargetMode="External"/><Relationship Id="rId26" Type="http://schemas.openxmlformats.org/officeDocument/2006/relationships/image" Target="../media/image55.jpeg"/><Relationship Id="rId3" Type="http://schemas.openxmlformats.org/officeDocument/2006/relationships/image" Target="../media/image2.png"/><Relationship Id="rId21" Type="http://schemas.openxmlformats.org/officeDocument/2006/relationships/image" Target="../media/image51.jpeg"/><Relationship Id="rId7" Type="http://schemas.openxmlformats.org/officeDocument/2006/relationships/image" Target="../media/image25.jpeg"/><Relationship Id="rId12" Type="http://schemas.openxmlformats.org/officeDocument/2006/relationships/image" Target="../media/image24.png"/><Relationship Id="rId17" Type="http://schemas.openxmlformats.org/officeDocument/2006/relationships/image" Target="../media/image23.gif"/><Relationship Id="rId25" Type="http://schemas.openxmlformats.org/officeDocument/2006/relationships/image" Target="../media/image54.jpeg"/><Relationship Id="rId2" Type="http://schemas.openxmlformats.org/officeDocument/2006/relationships/notesSlide" Target="../notesSlides/notesSlide60.xml"/><Relationship Id="rId16" Type="http://schemas.openxmlformats.org/officeDocument/2006/relationships/image" Target="../media/image50.jpeg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students/accommodation/windsor/" TargetMode="External"/><Relationship Id="rId11" Type="http://schemas.openxmlformats.org/officeDocument/2006/relationships/hyperlink" Target="http://www.ncl.ac.uk/accommodation/students/accommodation/stmary/" TargetMode="External"/><Relationship Id="rId24" Type="http://schemas.openxmlformats.org/officeDocument/2006/relationships/image" Target="../media/image53.jpeg"/><Relationship Id="rId5" Type="http://schemas.openxmlformats.org/officeDocument/2006/relationships/hyperlink" Target="http://www.ncl.ac.uk/accommodation/students/accommodation/castlecourt/" TargetMode="External"/><Relationship Id="rId15" Type="http://schemas.openxmlformats.org/officeDocument/2006/relationships/image" Target="../media/image49.jpeg"/><Relationship Id="rId23" Type="http://schemas.openxmlformats.org/officeDocument/2006/relationships/image" Target="../media/image52.jpeg"/><Relationship Id="rId28" Type="http://schemas.openxmlformats.org/officeDocument/2006/relationships/image" Target="../media/image29.jpg"/><Relationship Id="rId10" Type="http://schemas.openxmlformats.org/officeDocument/2006/relationships/image" Target="../media/image48.jpeg"/><Relationship Id="rId19" Type="http://schemas.openxmlformats.org/officeDocument/2006/relationships/hyperlink" Target="http://www.ncl.ac.uk/accommodation/students/accommodation/centrallink/" TargetMode="External"/><Relationship Id="rId4" Type="http://schemas.openxmlformats.org/officeDocument/2006/relationships/image" Target="../media/image22.jpeg"/><Relationship Id="rId9" Type="http://schemas.openxmlformats.org/officeDocument/2006/relationships/hyperlink" Target="http://www.ncl.ac.uk/accommodation/students/accommodation/marris/" TargetMode="External"/><Relationship Id="rId14" Type="http://schemas.openxmlformats.org/officeDocument/2006/relationships/hyperlink" Target="http://www.ncl.ac.uk/accommodation/students/accommodation/victoriahall/" TargetMode="External"/><Relationship Id="rId22" Type="http://schemas.openxmlformats.org/officeDocument/2006/relationships/hyperlink" Target="http://www.ncl.ac.uk/accommodation/students/accommodation/richardsonroad/" TargetMode="External"/><Relationship Id="rId27" Type="http://schemas.openxmlformats.org/officeDocument/2006/relationships/hyperlink" Target="http://www.ncl.ac.uk/accommodation/students/accommodation/bowsden/" TargetMode="Externa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jpeg"/><Relationship Id="rId18" Type="http://schemas.openxmlformats.org/officeDocument/2006/relationships/hyperlink" Target="http://www.ncl.ac.uk/accommodation/students/accommodation/castleleazes/" TargetMode="External"/><Relationship Id="rId26" Type="http://schemas.openxmlformats.org/officeDocument/2006/relationships/image" Target="../media/image55.jpeg"/><Relationship Id="rId3" Type="http://schemas.openxmlformats.org/officeDocument/2006/relationships/image" Target="../media/image2.png"/><Relationship Id="rId21" Type="http://schemas.openxmlformats.org/officeDocument/2006/relationships/image" Target="../media/image51.jpeg"/><Relationship Id="rId7" Type="http://schemas.openxmlformats.org/officeDocument/2006/relationships/image" Target="../media/image25.jpeg"/><Relationship Id="rId12" Type="http://schemas.openxmlformats.org/officeDocument/2006/relationships/image" Target="../media/image24.png"/><Relationship Id="rId17" Type="http://schemas.openxmlformats.org/officeDocument/2006/relationships/image" Target="../media/image23.gif"/><Relationship Id="rId25" Type="http://schemas.openxmlformats.org/officeDocument/2006/relationships/image" Target="../media/image54.jpeg"/><Relationship Id="rId2" Type="http://schemas.openxmlformats.org/officeDocument/2006/relationships/notesSlide" Target="../notesSlides/notesSlide61.xml"/><Relationship Id="rId16" Type="http://schemas.openxmlformats.org/officeDocument/2006/relationships/image" Target="../media/image50.jpeg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students/accommodation/windsor/" TargetMode="External"/><Relationship Id="rId11" Type="http://schemas.openxmlformats.org/officeDocument/2006/relationships/hyperlink" Target="http://www.ncl.ac.uk/accommodation/students/accommodation/stmary/" TargetMode="External"/><Relationship Id="rId24" Type="http://schemas.openxmlformats.org/officeDocument/2006/relationships/image" Target="../media/image53.jpeg"/><Relationship Id="rId5" Type="http://schemas.openxmlformats.org/officeDocument/2006/relationships/hyperlink" Target="http://www.ncl.ac.uk/accommodation/students/accommodation/castlecourt/" TargetMode="External"/><Relationship Id="rId15" Type="http://schemas.openxmlformats.org/officeDocument/2006/relationships/image" Target="../media/image49.jpeg"/><Relationship Id="rId23" Type="http://schemas.openxmlformats.org/officeDocument/2006/relationships/image" Target="../media/image52.jpeg"/><Relationship Id="rId28" Type="http://schemas.openxmlformats.org/officeDocument/2006/relationships/image" Target="../media/image29.jpg"/><Relationship Id="rId10" Type="http://schemas.openxmlformats.org/officeDocument/2006/relationships/image" Target="../media/image48.jpeg"/><Relationship Id="rId19" Type="http://schemas.openxmlformats.org/officeDocument/2006/relationships/hyperlink" Target="http://www.ncl.ac.uk/accommodation/students/accommodation/centrallink/" TargetMode="External"/><Relationship Id="rId4" Type="http://schemas.openxmlformats.org/officeDocument/2006/relationships/image" Target="../media/image22.jpeg"/><Relationship Id="rId9" Type="http://schemas.openxmlformats.org/officeDocument/2006/relationships/hyperlink" Target="http://www.ncl.ac.uk/accommodation/students/accommodation/marris/" TargetMode="External"/><Relationship Id="rId14" Type="http://schemas.openxmlformats.org/officeDocument/2006/relationships/hyperlink" Target="http://www.ncl.ac.uk/accommodation/students/accommodation/victoriahall/" TargetMode="External"/><Relationship Id="rId22" Type="http://schemas.openxmlformats.org/officeDocument/2006/relationships/hyperlink" Target="http://www.ncl.ac.uk/accommodation/students/accommodation/richardsonroad/" TargetMode="External"/><Relationship Id="rId27" Type="http://schemas.openxmlformats.org/officeDocument/2006/relationships/hyperlink" Target="http://www.ncl.ac.uk/accommodation/students/accommodation/bowsden/" TargetMode="Externa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accommodation/students/accommodation/windsor/" TargetMode="External"/><Relationship Id="rId3" Type="http://schemas.openxmlformats.org/officeDocument/2006/relationships/image" Target="../media/image56.png"/><Relationship Id="rId7" Type="http://schemas.openxmlformats.org/officeDocument/2006/relationships/hyperlink" Target="http://www.ncl.ac.uk/accommodation/students/accommodation/victoriahall/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students/accommodation/centrallink/" TargetMode="External"/><Relationship Id="rId11" Type="http://schemas.openxmlformats.org/officeDocument/2006/relationships/image" Target="../media/image57.png"/><Relationship Id="rId5" Type="http://schemas.openxmlformats.org/officeDocument/2006/relationships/hyperlink" Target="http://www.ncl.ac.uk/accommodation/students/accommodation/stmary/" TargetMode="External"/><Relationship Id="rId10" Type="http://schemas.openxmlformats.org/officeDocument/2006/relationships/hyperlink" Target="http://www.nexus.org.uk/metro" TargetMode="External"/><Relationship Id="rId4" Type="http://schemas.openxmlformats.org/officeDocument/2006/relationships/hyperlink" Target="http://www.ncl.ac.uk/undergraduate/" TargetMode="External"/><Relationship Id="rId9" Type="http://schemas.openxmlformats.org/officeDocument/2006/relationships/hyperlink" Target="http://www.ncl.ac.uk/accommodation/students/accommodation/bowsden/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hyperlink" Target="http://www.roseworth.co.uk/" TargetMode="External"/><Relationship Id="rId18" Type="http://schemas.openxmlformats.org/officeDocument/2006/relationships/image" Target="../media/image65.png"/><Relationship Id="rId3" Type="http://schemas.openxmlformats.org/officeDocument/2006/relationships/image" Target="../media/image2.png"/><Relationship Id="rId21" Type="http://schemas.openxmlformats.org/officeDocument/2006/relationships/image" Target="../media/image67.jpeg"/><Relationship Id="rId7" Type="http://schemas.openxmlformats.org/officeDocument/2006/relationships/hyperlink" Target="http://www.patrobson.com/" TargetMode="External"/><Relationship Id="rId12" Type="http://schemas.openxmlformats.org/officeDocument/2006/relationships/image" Target="../media/image62.png"/><Relationship Id="rId17" Type="http://schemas.openxmlformats.org/officeDocument/2006/relationships/hyperlink" Target="http://www.waltonrobinson.com/" TargetMode="External"/><Relationship Id="rId2" Type="http://schemas.openxmlformats.org/officeDocument/2006/relationships/notesSlide" Target="../notesSlides/notesSlide63.xml"/><Relationship Id="rId16" Type="http://schemas.openxmlformats.org/officeDocument/2006/relationships/image" Target="../media/image64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hyperlink" Target="http://www.letslivehere.co.uk/" TargetMode="External"/><Relationship Id="rId5" Type="http://schemas.openxmlformats.org/officeDocument/2006/relationships/hyperlink" Target="http://www.stud-lets.co.uk/" TargetMode="External"/><Relationship Id="rId15" Type="http://schemas.openxmlformats.org/officeDocument/2006/relationships/hyperlink" Target="http://www.acornproperties.co.uk/" TargetMode="External"/><Relationship Id="rId10" Type="http://schemas.openxmlformats.org/officeDocument/2006/relationships/image" Target="../media/image61.png"/><Relationship Id="rId19" Type="http://schemas.openxmlformats.org/officeDocument/2006/relationships/hyperlink" Target="http://www.portlandresidential.co.uk/" TargetMode="External"/><Relationship Id="rId4" Type="http://schemas.openxmlformats.org/officeDocument/2006/relationships/image" Target="../media/image58.png"/><Relationship Id="rId9" Type="http://schemas.openxmlformats.org/officeDocument/2006/relationships/hyperlink" Target="http://pro-lets.co.uk/" TargetMode="External"/><Relationship Id="rId1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Spital_Tongues" TargetMode="External"/><Relationship Id="rId3" Type="http://schemas.openxmlformats.org/officeDocument/2006/relationships/image" Target="../media/image68.png"/><Relationship Id="rId7" Type="http://schemas.openxmlformats.org/officeDocument/2006/relationships/hyperlink" Target="http://www.jesmond.org.uk/" TargetMode="Externa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Heaton,_Newcastle" TargetMode="External"/><Relationship Id="rId5" Type="http://schemas.openxmlformats.org/officeDocument/2006/relationships/hyperlink" Target="http://en.wikipedia.org/wiki/Sandyford,_Newcastle_upon_Tyne" TargetMode="External"/><Relationship Id="rId10" Type="http://schemas.openxmlformats.org/officeDocument/2006/relationships/image" Target="../media/image57.png"/><Relationship Id="rId4" Type="http://schemas.openxmlformats.org/officeDocument/2006/relationships/hyperlink" Target="http://en.wikipedia.org/wiki/Fenham" TargetMode="External"/><Relationship Id="rId9" Type="http://schemas.openxmlformats.org/officeDocument/2006/relationships/hyperlink" Target="http://www.ncl.ac.uk/undergraduate/" TargetMode="Externa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hyperlink" Target=":/www.ncl.ac.uk/accommodation/private/nustudenthomes/" TargetMode="External"/><Relationship Id="rId5" Type="http://schemas.openxmlformats.org/officeDocument/2006/relationships/hyperlink" Target="http://www.ncl.ac.uk/accommodation/private/nustudenthomes/barkerhouse/" TargetMode="External"/><Relationship Id="rId4" Type="http://schemas.openxmlformats.org/officeDocument/2006/relationships/hyperlink" Target="http://www.ncl.ac.uk/accommodation/about/contact.htm" TargetMode="External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l.ac.uk/undergraduate/degrees/g103/courseoverview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ncl.ac.uk/undergraduate/degrees/g100/courseoverview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undergraduate/degrees/gg13/courseoverview/" TargetMode="External"/><Relationship Id="rId5" Type="http://schemas.openxmlformats.org/officeDocument/2006/relationships/hyperlink" Target="http://www.ncl.ac.uk/undergraduate/degrees/g300/courseoverview/" TargetMode="External"/><Relationship Id="rId4" Type="http://schemas.openxmlformats.org/officeDocument/2006/relationships/hyperlink" Target="http://www.ncl.ac.uk/undergraduate/degrees/ggc3/courseoverview/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l.ac.uk/accommodation/assets/documents/AccommodationOverview.pdf" TargetMode="External"/><Relationship Id="rId5" Type="http://schemas.openxmlformats.org/officeDocument/2006/relationships/hyperlink" Target=":/www.ncl.ac.uk/accommodation/private/nustudenthomes/" TargetMode="External"/><Relationship Id="rId4" Type="http://schemas.openxmlformats.org/officeDocument/2006/relationships/hyperlink" Target="http://www.ncl.ac.uk/accommodation/about/contact.htm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hyperlink" Target=":/www.ncl.ac.uk/accommodation/private/nustudenthomes/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cl.ac.uk/careers/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://jobsearchtech.about.com/od/historyoftechindustry/g/Cryptography.htm" TargetMode="External"/><Relationship Id="rId13" Type="http://schemas.openxmlformats.org/officeDocument/2006/relationships/hyperlink" Target="http://www.prospects.ac.uk/statistician_job_description.htm" TargetMode="External"/><Relationship Id="rId18" Type="http://schemas.openxmlformats.org/officeDocument/2006/relationships/hyperlink" Target="http://www.indeed.com/q-Sport-Betting-jobs.html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realgap.co.uk/" TargetMode="External"/><Relationship Id="rId12" Type="http://schemas.openxmlformats.org/officeDocument/2006/relationships/hyperlink" Target="http://www.prospects.ac.uk/air_traffic_controller_job_description.htm" TargetMode="External"/><Relationship Id="rId17" Type="http://schemas.openxmlformats.org/officeDocument/2006/relationships/hyperlink" Target="http://www.prospects.ac.uk/management_consultant_entry_requirements.htm" TargetMode="External"/><Relationship Id="rId2" Type="http://schemas.openxmlformats.org/officeDocument/2006/relationships/notesSlide" Target="../notesSlides/notesSlide72.xml"/><Relationship Id="rId16" Type="http://schemas.openxmlformats.org/officeDocument/2006/relationships/hyperlink" Target="https://nationalcareersservice.direct.gov.uk/advice/planning/jobprofiles/Pages/softwaredeveloper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pects.ac.uk/games_developer_job_description.htm" TargetMode="External"/><Relationship Id="rId11" Type="http://schemas.openxmlformats.org/officeDocument/2006/relationships/hyperlink" Target="http://www.prospects.ac.uk/corporate_investment_banker_job_description.htm" TargetMode="External"/><Relationship Id="rId5" Type="http://schemas.openxmlformats.org/officeDocument/2006/relationships/hyperlink" Target="http://www.prospects.ac.uk/chartered_accountant_job_description.htm" TargetMode="External"/><Relationship Id="rId15" Type="http://schemas.openxmlformats.org/officeDocument/2006/relationships/hyperlink" Target="http://www.prospects.ac.uk/systems_analyst_job_description.htm" TargetMode="External"/><Relationship Id="rId10" Type="http://schemas.openxmlformats.org/officeDocument/2006/relationships/hyperlink" Target="http://www.prospects.ac.uk/intelligence_analyst_job_description.htm" TargetMode="External"/><Relationship Id="rId19" Type="http://schemas.openxmlformats.org/officeDocument/2006/relationships/hyperlink" Target="http://www.prospects.ac.uk/graduate_job_search_results.htm?criteria.typeOfJob=172" TargetMode="External"/><Relationship Id="rId4" Type="http://schemas.openxmlformats.org/officeDocument/2006/relationships/hyperlink" Target="http://www.ncl.ac.uk/maths/study/postgraduate/" TargetMode="External"/><Relationship Id="rId9" Type="http://schemas.openxmlformats.org/officeDocument/2006/relationships/hyperlink" Target="http://www.prospects.ac.uk/teaching_education_sector.htm" TargetMode="External"/><Relationship Id="rId14" Type="http://schemas.openxmlformats.org/officeDocument/2006/relationships/hyperlink" Target="http://www.prospects.ac.uk/actuary_job_description.htm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gif"/><Relationship Id="rId4" Type="http://schemas.openxmlformats.org/officeDocument/2006/relationships/image" Target="../media/image7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g"/><Relationship Id="rId5" Type="http://schemas.openxmlformats.org/officeDocument/2006/relationships/image" Target="../media/image77.jpeg"/><Relationship Id="rId4" Type="http://schemas.openxmlformats.org/officeDocument/2006/relationships/hyperlink" Target="http://nusufreshers.co.uk/cocktail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cl.ac.uk/undergraduate/degrees/g1nf/courseoverview/" TargetMode="External"/><Relationship Id="rId4" Type="http://schemas.openxmlformats.org/officeDocument/2006/relationships/hyperlink" Target="http://www.ncl.ac.uk/undergraduate/degrees/g1n2/courseoverview/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pects.ac.uk/systems_analyst_job_description.htm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algap.co.uk/" TargetMode="External"/><Relationship Id="rId5" Type="http://schemas.openxmlformats.org/officeDocument/2006/relationships/hyperlink" Target="http://www.ncl.ac.uk/maths/study/postgraduate/" TargetMode="External"/><Relationship Id="rId4" Type="http://schemas.openxmlformats.org/officeDocument/2006/relationships/image" Target="../media/image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pects.ac.uk/systems_analyst_job_description.htm" TargetMode="External"/><Relationship Id="rId5" Type="http://schemas.openxmlformats.org/officeDocument/2006/relationships/hyperlink" Target="http://www.realgap.co.uk/" TargetMode="External"/><Relationship Id="rId4" Type="http://schemas.openxmlformats.org/officeDocument/2006/relationships/hyperlink" Target="http://www.ncl.ac.uk/maths/study/postgraduate/" TargetMode="Externa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2.png"/><Relationship Id="rId7" Type="http://schemas.openxmlformats.org/officeDocument/2006/relationships/image" Target="../media/image79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pects.ac.uk/actuary_job_description.htm" TargetMode="External"/><Relationship Id="rId5" Type="http://schemas.openxmlformats.org/officeDocument/2006/relationships/hyperlink" Target="http://www.prospects.ac.uk/systems_analyst_job_description.htm" TargetMode="External"/><Relationship Id="rId4" Type="http://schemas.openxmlformats.org/officeDocument/2006/relationships/hyperlink" Target="http://www.realgap.co.uk/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tiff"/><Relationship Id="rId4" Type="http://schemas.openxmlformats.org/officeDocument/2006/relationships/image" Target="../media/image83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pects.ac.uk/systems_analyst_job_description.htm" TargetMode="External"/><Relationship Id="rId5" Type="http://schemas.openxmlformats.org/officeDocument/2006/relationships/hyperlink" Target="http://www.realgap.co.uk/" TargetMode="External"/><Relationship Id="rId4" Type="http://schemas.openxmlformats.org/officeDocument/2006/relationships/hyperlink" Target="http://www.ncl.ac.uk/maths/study/postgraduate/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usufreshers.co.uk/" TargetMode="External"/><Relationship Id="rId4" Type="http://schemas.openxmlformats.org/officeDocument/2006/relationships/hyperlink" Target="http://nusufreshers.co.uk/info/" TargetMode="Externa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://nusufreshers.co.uk/thursday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nusufreshers.co.uk/wednesday/" TargetMode="Externa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usufreshers.co.uk/grub/" TargetMode="External"/><Relationship Id="rId11" Type="http://schemas.openxmlformats.org/officeDocument/2006/relationships/image" Target="../media/image87.jpeg"/><Relationship Id="rId5" Type="http://schemas.openxmlformats.org/officeDocument/2006/relationships/hyperlink" Target="http://nusufreshers.co.uk/robtemple/" TargetMode="External"/><Relationship Id="rId10" Type="http://schemas.openxmlformats.org/officeDocument/2006/relationships/image" Target="../media/image86.jpeg"/><Relationship Id="rId4" Type="http://schemas.openxmlformats.org/officeDocument/2006/relationships/hyperlink" Target="http://nusufreshers.co.uk/sunday/" TargetMode="External"/><Relationship Id="rId9" Type="http://schemas.openxmlformats.org/officeDocument/2006/relationships/image" Target="../media/image85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hyperlink" Target="http://nusufreshers.co.uk/goape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nusufreshers.co.uk/paintball/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usufreshers.co.uk/cocktail/" TargetMode="External"/><Relationship Id="rId11" Type="http://schemas.openxmlformats.org/officeDocument/2006/relationships/hyperlink" Target="http://nusufreshers.co.uk/iceskating/" TargetMode="External"/><Relationship Id="rId5" Type="http://schemas.openxmlformats.org/officeDocument/2006/relationships/image" Target="../media/image88.jpeg"/><Relationship Id="rId10" Type="http://schemas.openxmlformats.org/officeDocument/2006/relationships/image" Target="../media/image90.jpeg"/><Relationship Id="rId4" Type="http://schemas.openxmlformats.org/officeDocument/2006/relationships/hyperlink" Target="http://nusufreshers.co.uk/stjamespark/" TargetMode="External"/><Relationship Id="rId9" Type="http://schemas.openxmlformats.org/officeDocument/2006/relationships/image" Target="../media/image8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hyperlink" Target="https://apps.ncl.ac.uk/clubs-societies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nusu.co.uk/au" TargetMode="Externa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usu.co.uk/goplay" TargetMode="External"/><Relationship Id="rId5" Type="http://schemas.openxmlformats.org/officeDocument/2006/relationships/hyperlink" Target="http://www.ncl.ac.uk/sport/campus/intra-mural/" TargetMode="External"/><Relationship Id="rId4" Type="http://schemas.openxmlformats.org/officeDocument/2006/relationships/hyperlink" Target="http://www.nusu.co.uk/giag" TargetMode="Externa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2.pn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"/><Relationship Id="rId5" Type="http://schemas.openxmlformats.org/officeDocument/2006/relationships/hyperlink" Target="http://www.nusu.co.uk/soc" TargetMode="External"/><Relationship Id="rId4" Type="http://schemas.openxmlformats.org/officeDocument/2006/relationships/hyperlink" Target="http://nusufreshers.co.uk/freshersfair/" TargetMode="External"/><Relationship Id="rId9" Type="http://schemas.openxmlformats.org/officeDocument/2006/relationships/image" Target="../media/image94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2.png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usu.co.uk/getinvolved/societies/a-z/fullatoz/" TargetMode="External"/><Relationship Id="rId5" Type="http://schemas.openxmlformats.org/officeDocument/2006/relationships/hyperlink" Target="http://www.nusu.co.uk/getinvolved/sports/a-z/fullatoz/" TargetMode="External"/><Relationship Id="rId4" Type="http://schemas.openxmlformats.org/officeDocument/2006/relationships/image" Target="../media/image95.jpg"/><Relationship Id="rId9" Type="http://schemas.openxmlformats.org/officeDocument/2006/relationships/hyperlink" Target="http://www.nusu.co.uk/soc/content/715783/_forming_a_new_society/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usu.co.uk/giag" TargetMode="Externa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2.pn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usu.co.uk/goplay" TargetMode="External"/><Relationship Id="rId5" Type="http://schemas.openxmlformats.org/officeDocument/2006/relationships/hyperlink" Target="http://www.ncl.ac.uk/sport/campus/intra-mural/" TargetMode="External"/><Relationship Id="rId4" Type="http://schemas.openxmlformats.org/officeDocument/2006/relationships/hyperlink" Target="http://www.nusu.co.uk/au" TargetMode="External"/><Relationship Id="rId9" Type="http://schemas.openxmlformats.org/officeDocument/2006/relationships/image" Target="../media/image10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png"/><Relationship Id="rId4" Type="http://schemas.openxmlformats.org/officeDocument/2006/relationships/hyperlink" Target="http://www.nusu.co.uk/goplay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hyperlink" Target="http://www.nusu.co.uk/sac" TargetMode="External"/><Relationship Id="rId4" Type="http://schemas.openxmlformats.org/officeDocument/2006/relationships/hyperlink" Target="http://www.nusu.co.uk/content/791263/union_information/" TargetMode="Externa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exus.org.uk/metro" TargetMode="External"/><Relationship Id="rId13" Type="http://schemas.openxmlformats.org/officeDocument/2006/relationships/hyperlink" Target="http://www.thegatenewcastle.co.uk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06.png"/><Relationship Id="rId12" Type="http://schemas.openxmlformats.org/officeDocument/2006/relationships/image" Target="../media/image108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troradioarena.co.uk/" TargetMode="External"/><Relationship Id="rId11" Type="http://schemas.openxmlformats.org/officeDocument/2006/relationships/hyperlink" Target="http://www.nufc.co.uk/page/Welcome/" TargetMode="External"/><Relationship Id="rId5" Type="http://schemas.openxmlformats.org/officeDocument/2006/relationships/hyperlink" Target="http://ncl.ac.uk/" TargetMode="External"/><Relationship Id="rId15" Type="http://schemas.openxmlformats.org/officeDocument/2006/relationships/image" Target="../media/image109.jpeg"/><Relationship Id="rId10" Type="http://schemas.openxmlformats.org/officeDocument/2006/relationships/image" Target="../media/image107.jpeg"/><Relationship Id="rId4" Type="http://schemas.openxmlformats.org/officeDocument/2006/relationships/image" Target="../media/image68.png"/><Relationship Id="rId9" Type="http://schemas.openxmlformats.org/officeDocument/2006/relationships/image" Target="../media/image57.png"/><Relationship Id="rId14" Type="http://schemas.openxmlformats.org/officeDocument/2006/relationships/hyperlink" Target="https://www.balticmill.com/" TargetMode="Externa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exus.org.uk/metro" TargetMode="External"/><Relationship Id="rId13" Type="http://schemas.openxmlformats.org/officeDocument/2006/relationships/image" Target="../media/image112.jpeg"/><Relationship Id="rId3" Type="http://schemas.openxmlformats.org/officeDocument/2006/relationships/image" Target="../media/image2.png"/><Relationship Id="rId7" Type="http://schemas.openxmlformats.org/officeDocument/2006/relationships/hyperlink" Target="http://www.theatreroyal.co.uk/" TargetMode="External"/><Relationship Id="rId12" Type="http://schemas.openxmlformats.org/officeDocument/2006/relationships/hyperlink" Target="https://www.tynesidecinema.co.uk/" TargetMode="Externa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hyperlink" Target="ncl.ac.uk" TargetMode="External"/><Relationship Id="rId11" Type="http://schemas.openxmlformats.org/officeDocument/2006/relationships/image" Target="../media/image111.png"/><Relationship Id="rId5" Type="http://schemas.openxmlformats.org/officeDocument/2006/relationships/hyperlink" Target="http://www.twmuseums.org.uk/great-north-museum.html" TargetMode="External"/><Relationship Id="rId15" Type="http://schemas.openxmlformats.org/officeDocument/2006/relationships/hyperlink" Target="http://www.sagegateshead.com/" TargetMode="External"/><Relationship Id="rId10" Type="http://schemas.openxmlformats.org/officeDocument/2006/relationships/image" Target="../media/image110.png"/><Relationship Id="rId4" Type="http://schemas.openxmlformats.org/officeDocument/2006/relationships/image" Target="../media/image68.png"/><Relationship Id="rId9" Type="http://schemas.openxmlformats.org/officeDocument/2006/relationships/image" Target="../media/image57.png"/><Relationship Id="rId14" Type="http://schemas.openxmlformats.org/officeDocument/2006/relationships/image" Target="../media/image1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2764326"/>
            <a:ext cx="9117949" cy="2165946"/>
          </a:xfrm>
        </p:spPr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3568" y="641637"/>
            <a:ext cx="9117949" cy="98905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chemeClr val="bg1"/>
                </a:solidFill>
                <a:latin typeface="Calibri" panose="020F0502020204030204" pitchFamily="34" charset="0"/>
              </a:rPr>
              <a:t>School of Mathematics and Statistics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00" y="223199"/>
            <a:ext cx="1512000" cy="56792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9592" y="70217"/>
            <a:ext cx="5698761" cy="462633"/>
            <a:chOff x="4415764" y="6269400"/>
            <a:chExt cx="5715042" cy="471548"/>
          </a:xfrm>
        </p:grpSpPr>
        <p:pic>
          <p:nvPicPr>
            <p:cNvPr id="11" name="Picture 6" descr="http://icons.iconarchive.com/icons/uiconstock/socialmedia/512/Facebook-icon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5764" y="6269400"/>
              <a:ext cx="428628" cy="428628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4772955" y="6340839"/>
              <a:ext cx="535785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>
                  <a:solidFill>
                    <a:schemeClr val="bg1"/>
                  </a:solidFill>
                </a:rPr>
                <a:t>Newcastle Maths and Stats Open Days 2016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814568" y="1167359"/>
            <a:ext cx="54888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UCAS Open Day: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Spring 2016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Dr. Lee Fawcett and Miss Maria Adair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 Box 57"/>
          <p:cNvSpPr txBox="1">
            <a:spLocks noChangeArrowheads="1"/>
          </p:cNvSpPr>
          <p:nvPr/>
        </p:nvSpPr>
        <p:spPr bwMode="auto">
          <a:xfrm>
            <a:off x="800953" y="5033591"/>
            <a:ext cx="8156387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70000"/>
              </a:lnSpc>
              <a:spcAft>
                <a:spcPct val="20000"/>
              </a:spcAft>
            </a:pPr>
            <a:endParaRPr lang="en-US" sz="1200" baseline="0" dirty="0">
              <a:latin typeface="Arial Bold" charset="0"/>
            </a:endParaRP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endParaRPr lang="en-US" sz="1200" baseline="0" dirty="0">
              <a:latin typeface="+mn-lt"/>
            </a:endParaRPr>
          </a:p>
          <a:p>
            <a:pPr algn="r">
              <a:spcAft>
                <a:spcPct val="20000"/>
              </a:spcAft>
            </a:pPr>
            <a:r>
              <a:rPr lang="en-US" sz="1200" i="1" baseline="0" dirty="0">
                <a:latin typeface="+mn-lt"/>
              </a:rPr>
              <a:t>Student speakers:</a:t>
            </a: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endParaRPr lang="en-US" sz="600" i="1" baseline="0" dirty="0">
              <a:latin typeface="+mn-lt"/>
            </a:endParaRP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r>
              <a:rPr lang="en-US" sz="1200" baseline="0" dirty="0">
                <a:latin typeface="+mn-lt"/>
              </a:rPr>
              <a:t>Chloe Johnston and Tom Lowe </a:t>
            </a:r>
            <a:r>
              <a:rPr lang="en-US" sz="1200" i="1" baseline="0" dirty="0">
                <a:latin typeface="+mn-lt"/>
              </a:rPr>
              <a:t>(Work)</a:t>
            </a: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r>
              <a:rPr lang="en-US" sz="1200" baseline="0" dirty="0">
                <a:latin typeface="+mn-lt"/>
              </a:rPr>
              <a:t>Robert Cooper </a:t>
            </a:r>
            <a:r>
              <a:rPr lang="en-US" sz="1200" i="1" baseline="0" dirty="0">
                <a:latin typeface="+mn-lt"/>
              </a:rPr>
              <a:t>(Finance)</a:t>
            </a: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r>
              <a:rPr lang="en-US" sz="1200" baseline="0" dirty="0">
                <a:latin typeface="+mn-lt"/>
              </a:rPr>
              <a:t>Emma Bradley and Amy Green </a:t>
            </a:r>
            <a:r>
              <a:rPr lang="en-US" sz="1200" i="1" baseline="0" dirty="0">
                <a:latin typeface="+mn-lt"/>
              </a:rPr>
              <a:t>(Accommodation)</a:t>
            </a: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r>
              <a:rPr lang="en-US" sz="1200" baseline="0" dirty="0">
                <a:latin typeface="+mn-lt"/>
              </a:rPr>
              <a:t>Ryan Marr </a:t>
            </a:r>
            <a:r>
              <a:rPr lang="en-US" sz="1200" i="1" baseline="0" dirty="0">
                <a:latin typeface="+mn-lt"/>
              </a:rPr>
              <a:t>(Careers)</a:t>
            </a:r>
          </a:p>
          <a:p>
            <a:pPr algn="r">
              <a:lnSpc>
                <a:spcPct val="70000"/>
              </a:lnSpc>
              <a:spcAft>
                <a:spcPct val="20000"/>
              </a:spcAft>
            </a:pPr>
            <a:r>
              <a:rPr lang="en-US" sz="1200" baseline="0" dirty="0">
                <a:latin typeface="+mn-lt"/>
              </a:rPr>
              <a:t>Sam Fisher </a:t>
            </a:r>
            <a:r>
              <a:rPr lang="en-US" sz="1200" i="1" baseline="0" dirty="0">
                <a:latin typeface="+mn-lt"/>
              </a:rPr>
              <a:t>(Newcastle)</a:t>
            </a:r>
          </a:p>
        </p:txBody>
      </p:sp>
    </p:spTree>
    <p:extLst>
      <p:ext uri="{BB962C8B-B14F-4D97-AF65-F5344CB8AC3E}">
        <p14:creationId xmlns:p14="http://schemas.microsoft.com/office/powerpoint/2010/main" val="364479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University Credits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789226" y="2290290"/>
            <a:ext cx="0" cy="7344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059832" y="1547664"/>
            <a:ext cx="3435896" cy="70143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120 Credits in Each </a:t>
            </a:r>
            <a:r>
              <a:rPr lang="en-GB" sz="2400" dirty="0">
                <a:solidFill>
                  <a:schemeClr val="bg1"/>
                </a:solidFill>
              </a:rPr>
              <a:t>Y</a:t>
            </a:r>
            <a:r>
              <a:rPr lang="en-GB" sz="2400" dirty="0" smtClean="0">
                <a:solidFill>
                  <a:schemeClr val="bg1"/>
                </a:solidFill>
              </a:rPr>
              <a:t>ear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59092" y="4433656"/>
            <a:ext cx="2304256" cy="82436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Lectures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980128" y="4438840"/>
            <a:ext cx="2304256" cy="82090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Revision and Exam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69610" y="5258016"/>
            <a:ext cx="2304256" cy="82090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Term-time Assessments</a:t>
            </a:r>
            <a:endParaRPr lang="en-GB" sz="2100" dirty="0">
              <a:solidFill>
                <a:schemeClr val="bg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789226" y="3798168"/>
            <a:ext cx="0" cy="14598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3059832" y="3798168"/>
            <a:ext cx="793243" cy="6354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17976" y="3798168"/>
            <a:ext cx="677752" cy="6354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3265612" y="3024721"/>
            <a:ext cx="3024336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100 Hours per 10 Credits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2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 And Around Newcastle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762000" y="1143000"/>
            <a:ext cx="8382000" cy="0"/>
          </a:xfrm>
          <a:prstGeom prst="line">
            <a:avLst/>
          </a:prstGeom>
          <a:noFill/>
          <a:ln w="9525">
            <a:solidFill>
              <a:srgbClr val="6666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12672" r="17115" b="3902"/>
          <a:stretch/>
        </p:blipFill>
        <p:spPr bwMode="auto">
          <a:xfrm>
            <a:off x="0" y="1314984"/>
            <a:ext cx="9144000" cy="555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>
            <a:hlinkClick r:id="rId5"/>
          </p:cNvPr>
          <p:cNvSpPr/>
          <p:nvPr/>
        </p:nvSpPr>
        <p:spPr>
          <a:xfrm>
            <a:off x="1331640" y="5230464"/>
            <a:ext cx="1459971" cy="358776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prstClr val="white"/>
                </a:solidFill>
              </a:rPr>
              <a:t>Metrocentre</a:t>
            </a:r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16" name="Straight Arrow Connector 15"/>
          <p:cNvCxnSpPr>
            <a:stCxn id="11" idx="3"/>
          </p:cNvCxnSpPr>
          <p:nvPr/>
        </p:nvCxnSpPr>
        <p:spPr>
          <a:xfrm flipV="1">
            <a:off x="2791611" y="5158456"/>
            <a:ext cx="2068421" cy="251396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9" idx="2"/>
          </p:cNvCxnSpPr>
          <p:nvPr/>
        </p:nvCxnSpPr>
        <p:spPr>
          <a:xfrm flipH="1">
            <a:off x="7452320" y="3250181"/>
            <a:ext cx="736852" cy="970907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ounded Rectangle 18">
            <a:hlinkClick r:id="rId6"/>
          </p:cNvPr>
          <p:cNvSpPr/>
          <p:nvPr/>
        </p:nvSpPr>
        <p:spPr>
          <a:xfrm>
            <a:off x="7452320" y="2588484"/>
            <a:ext cx="1473704" cy="661697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Tynemouth Beach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572746" y="3478282"/>
            <a:ext cx="1368151" cy="425110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Newcastle</a:t>
            </a:r>
          </a:p>
        </p:txBody>
      </p:sp>
      <p:sp>
        <p:nvSpPr>
          <p:cNvPr id="21" name="Rounded Rectangle 20">
            <a:hlinkClick r:id="rId7"/>
          </p:cNvPr>
          <p:cNvSpPr/>
          <p:nvPr/>
        </p:nvSpPr>
        <p:spPr>
          <a:xfrm>
            <a:off x="1403648" y="2492896"/>
            <a:ext cx="1927428" cy="864096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To Northumberland National Park</a:t>
            </a:r>
          </a:p>
        </p:txBody>
      </p:sp>
      <p:cxnSp>
        <p:nvCxnSpPr>
          <p:cNvPr id="22" name="Straight Arrow Connector 21"/>
          <p:cNvCxnSpPr>
            <a:stCxn id="21" idx="1"/>
          </p:cNvCxnSpPr>
          <p:nvPr/>
        </p:nvCxnSpPr>
        <p:spPr>
          <a:xfrm flipH="1" flipV="1">
            <a:off x="179512" y="1340768"/>
            <a:ext cx="1224136" cy="1584176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3" name="Picture 7" descr="http://media-cdn.tripadvisor.com/media/photo-s/03/52/b3/1b/cheviot-hill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7058">
            <a:off x="3547868" y="1432554"/>
            <a:ext cx="2048262" cy="1530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889907">
            <a:off x="4095477" y="5533968"/>
            <a:ext cx="1459880" cy="1094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267987">
            <a:off x="599394" y="3810693"/>
            <a:ext cx="2007251" cy="1338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26" name="Straight Arrow Connector 25"/>
          <p:cNvCxnSpPr/>
          <p:nvPr/>
        </p:nvCxnSpPr>
        <p:spPr>
          <a:xfrm flipH="1" flipV="1">
            <a:off x="5739847" y="5733256"/>
            <a:ext cx="668179" cy="28803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7648238" y="4653136"/>
            <a:ext cx="524162" cy="43204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ounded Rectangle 27">
            <a:hlinkClick r:id="rId11"/>
          </p:cNvPr>
          <p:cNvSpPr/>
          <p:nvPr/>
        </p:nvSpPr>
        <p:spPr>
          <a:xfrm>
            <a:off x="7524328" y="5013176"/>
            <a:ext cx="1473704" cy="661697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South Shields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9" name="Rounded Rectangle 28">
            <a:hlinkClick r:id="rId12"/>
          </p:cNvPr>
          <p:cNvSpPr/>
          <p:nvPr/>
        </p:nvSpPr>
        <p:spPr>
          <a:xfrm>
            <a:off x="5739847" y="6021288"/>
            <a:ext cx="1386775" cy="545834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Angel </a:t>
            </a:r>
            <a:r>
              <a:rPr lang="en-GB" dirty="0" smtClean="0">
                <a:solidFill>
                  <a:prstClr val="white"/>
                </a:solidFill>
              </a:rPr>
              <a:t>Of </a:t>
            </a:r>
            <a:r>
              <a:rPr lang="en-GB" dirty="0">
                <a:solidFill>
                  <a:prstClr val="white"/>
                </a:solidFill>
              </a:rPr>
              <a:t>T</a:t>
            </a:r>
            <a:r>
              <a:rPr lang="en-GB" dirty="0" smtClean="0">
                <a:solidFill>
                  <a:prstClr val="white"/>
                </a:solidFill>
              </a:rPr>
              <a:t>he </a:t>
            </a:r>
            <a:r>
              <a:rPr lang="en-GB" dirty="0">
                <a:solidFill>
                  <a:prstClr val="white"/>
                </a:solidFill>
              </a:rPr>
              <a:t>North</a:t>
            </a:r>
          </a:p>
        </p:txBody>
      </p:sp>
      <p:pic>
        <p:nvPicPr>
          <p:cNvPr id="30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293" y="443711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06258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0912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8266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21" y="514270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2128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Joe\Documents\nexus-logo-metr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>
            <a:off x="5256821" y="3903392"/>
            <a:ext cx="323291" cy="96576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31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1" grpId="0" animBg="1"/>
      <p:bldP spid="28" grpId="0" animBg="1"/>
      <p:bldP spid="29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 And Around Newcastle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762000" y="1143000"/>
            <a:ext cx="8382000" cy="0"/>
          </a:xfrm>
          <a:prstGeom prst="line">
            <a:avLst/>
          </a:prstGeom>
          <a:noFill/>
          <a:ln w="9525">
            <a:solidFill>
              <a:srgbClr val="6666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12672" r="17115" b="3902"/>
          <a:stretch/>
        </p:blipFill>
        <p:spPr bwMode="auto">
          <a:xfrm>
            <a:off x="0" y="1314984"/>
            <a:ext cx="9144000" cy="555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/>
          <p:cNvCxnSpPr>
            <a:stCxn id="20" idx="1"/>
          </p:cNvCxnSpPr>
          <p:nvPr/>
        </p:nvCxnSpPr>
        <p:spPr>
          <a:xfrm flipH="1" flipV="1">
            <a:off x="6588225" y="4725144"/>
            <a:ext cx="432047" cy="630633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551196" y="1442329"/>
            <a:ext cx="660764" cy="144016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ounded Rectangle 17">
            <a:hlinkClick r:id="rId5"/>
          </p:cNvPr>
          <p:cNvSpPr/>
          <p:nvPr/>
        </p:nvSpPr>
        <p:spPr>
          <a:xfrm>
            <a:off x="7448631" y="3250181"/>
            <a:ext cx="1473704" cy="661697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Bede’s World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72746" y="3478282"/>
            <a:ext cx="1368151" cy="425110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Newcastle</a:t>
            </a:r>
          </a:p>
        </p:txBody>
      </p:sp>
      <p:sp>
        <p:nvSpPr>
          <p:cNvPr id="20" name="Rounded Rectangle 19">
            <a:hlinkClick r:id="rId6"/>
          </p:cNvPr>
          <p:cNvSpPr/>
          <p:nvPr/>
        </p:nvSpPr>
        <p:spPr>
          <a:xfrm>
            <a:off x="7020272" y="5001946"/>
            <a:ext cx="1743486" cy="707662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prstClr val="white"/>
                </a:solidFill>
              </a:rPr>
              <a:t>Segedunum</a:t>
            </a:r>
            <a:r>
              <a:rPr lang="en-GB" dirty="0">
                <a:solidFill>
                  <a:prstClr val="white"/>
                </a:solidFill>
              </a:rPr>
              <a:t> Roman </a:t>
            </a:r>
            <a:r>
              <a:rPr lang="en-GB" dirty="0" smtClean="0">
                <a:solidFill>
                  <a:prstClr val="white"/>
                </a:solidFill>
              </a:rPr>
              <a:t>Baths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1" name="Rounded Rectangle 20">
            <a:hlinkClick r:id="rId7"/>
          </p:cNvPr>
          <p:cNvSpPr/>
          <p:nvPr/>
        </p:nvSpPr>
        <p:spPr>
          <a:xfrm>
            <a:off x="5395060" y="5714702"/>
            <a:ext cx="1512168" cy="594096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To Durham Cathedral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699792" y="6453336"/>
            <a:ext cx="2448272" cy="7200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1" idx="2"/>
          </p:cNvCxnSpPr>
          <p:nvPr/>
        </p:nvCxnSpPr>
        <p:spPr>
          <a:xfrm>
            <a:off x="6151144" y="6308798"/>
            <a:ext cx="149048" cy="56000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Rounded Rectangle 23">
            <a:hlinkClick r:id="rId8"/>
          </p:cNvPr>
          <p:cNvSpPr/>
          <p:nvPr/>
        </p:nvSpPr>
        <p:spPr>
          <a:xfrm>
            <a:off x="2699792" y="2636912"/>
            <a:ext cx="1702808" cy="757285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To Alnwick Castle &amp; Gardens</a:t>
            </a:r>
          </a:p>
        </p:txBody>
      </p:sp>
      <p:pic>
        <p:nvPicPr>
          <p:cNvPr id="26" name="Picture 8" descr="http://www.visitsunderland.com/venuepics/Beamish-stree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679273">
            <a:off x="933838" y="4859573"/>
            <a:ext cx="2253433" cy="11065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2" descr="http://durhamcasnews.files.wordpress.com/2011/03/alnwick-castle2.jpg?w=5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680">
            <a:off x="695925" y="1389699"/>
            <a:ext cx="1997786" cy="1456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>
            <a:hlinkClick r:id="rId11"/>
          </p:cNvPr>
          <p:cNvSpPr/>
          <p:nvPr/>
        </p:nvSpPr>
        <p:spPr>
          <a:xfrm>
            <a:off x="1907704" y="6093296"/>
            <a:ext cx="1386775" cy="545834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Beamish</a:t>
            </a:r>
          </a:p>
        </p:txBody>
      </p:sp>
      <p:pic>
        <p:nvPicPr>
          <p:cNvPr id="29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8266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21" y="514270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5256821" y="3903392"/>
            <a:ext cx="323291" cy="96576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2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293" y="443711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06258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0912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Joe\Documents\nexus-logo-metro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2128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Arrow Connector 16"/>
          <p:cNvCxnSpPr>
            <a:stCxn id="18" idx="2"/>
          </p:cNvCxnSpPr>
          <p:nvPr/>
        </p:nvCxnSpPr>
        <p:spPr>
          <a:xfrm flipH="1">
            <a:off x="7020272" y="3911878"/>
            <a:ext cx="1165211" cy="95728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40562"/>
            <a:ext cx="1895012" cy="1261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2735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4" grpId="0" animBg="1"/>
      <p:bldP spid="28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 And Around Newcastle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762000" y="1143000"/>
            <a:ext cx="8382000" cy="0"/>
          </a:xfrm>
          <a:prstGeom prst="line">
            <a:avLst/>
          </a:prstGeom>
          <a:noFill/>
          <a:ln w="9525">
            <a:solidFill>
              <a:srgbClr val="6666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12672" r="17115" b="3902"/>
          <a:stretch/>
        </p:blipFill>
        <p:spPr bwMode="auto">
          <a:xfrm>
            <a:off x="0" y="1279800"/>
            <a:ext cx="9144000" cy="55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>
            <a:hlinkClick r:id="rId5"/>
          </p:cNvPr>
          <p:cNvSpPr/>
          <p:nvPr/>
        </p:nvSpPr>
        <p:spPr>
          <a:xfrm>
            <a:off x="7448631" y="3478282"/>
            <a:ext cx="1473704" cy="433596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prstClr val="white"/>
                </a:solidFill>
              </a:rPr>
              <a:t>Bigg</a:t>
            </a:r>
            <a:r>
              <a:rPr lang="en-GB" dirty="0" smtClean="0">
                <a:solidFill>
                  <a:prstClr val="white"/>
                </a:solidFill>
              </a:rPr>
              <a:t> Market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303310" y="3459850"/>
            <a:ext cx="1368151" cy="425110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Newcastle</a:t>
            </a:r>
          </a:p>
        </p:txBody>
      </p:sp>
      <p:sp>
        <p:nvSpPr>
          <p:cNvPr id="20" name="Rounded Rectangle 19">
            <a:hlinkClick r:id="rId6"/>
          </p:cNvPr>
          <p:cNvSpPr/>
          <p:nvPr/>
        </p:nvSpPr>
        <p:spPr>
          <a:xfrm>
            <a:off x="7020272" y="5085184"/>
            <a:ext cx="1743486" cy="624424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Diamond Strip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1" name="Rounded Rectangle 20">
            <a:hlinkClick r:id="rId7"/>
          </p:cNvPr>
          <p:cNvSpPr/>
          <p:nvPr/>
        </p:nvSpPr>
        <p:spPr>
          <a:xfrm>
            <a:off x="5292080" y="2669808"/>
            <a:ext cx="1512168" cy="297048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SU</a:t>
            </a:r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699792" y="5085184"/>
            <a:ext cx="2448272" cy="136815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1" idx="2"/>
          </p:cNvCxnSpPr>
          <p:nvPr/>
        </p:nvCxnSpPr>
        <p:spPr>
          <a:xfrm flipH="1">
            <a:off x="5292080" y="2966856"/>
            <a:ext cx="756084" cy="1693523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Rounded Rectangle 23">
            <a:hlinkClick r:id="rId8"/>
          </p:cNvPr>
          <p:cNvSpPr/>
          <p:nvPr/>
        </p:nvSpPr>
        <p:spPr>
          <a:xfrm>
            <a:off x="2699792" y="2852936"/>
            <a:ext cx="1702808" cy="541261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Pink Triangle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6" name="Rounded Rectangle 25">
            <a:hlinkClick r:id="rId9"/>
          </p:cNvPr>
          <p:cNvSpPr/>
          <p:nvPr/>
        </p:nvSpPr>
        <p:spPr>
          <a:xfrm>
            <a:off x="1907704" y="6093296"/>
            <a:ext cx="1386775" cy="545834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Digital</a:t>
            </a:r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27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8266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21" y="514270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Arrow Connector 24"/>
          <p:cNvCxnSpPr/>
          <p:nvPr/>
        </p:nvCxnSpPr>
        <p:spPr>
          <a:xfrm>
            <a:off x="3551196" y="3406506"/>
            <a:ext cx="1596868" cy="159544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293" y="443711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5256821" y="3903392"/>
            <a:ext cx="323291" cy="96576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1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06258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0912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/>
          <p:cNvCxnSpPr>
            <a:stCxn id="20" idx="1"/>
          </p:cNvCxnSpPr>
          <p:nvPr/>
        </p:nvCxnSpPr>
        <p:spPr>
          <a:xfrm flipH="1" flipV="1">
            <a:off x="5256821" y="5061271"/>
            <a:ext cx="1763451" cy="336125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8" idx="2"/>
          </p:cNvCxnSpPr>
          <p:nvPr/>
        </p:nvCxnSpPr>
        <p:spPr>
          <a:xfrm flipH="1">
            <a:off x="5735182" y="3911878"/>
            <a:ext cx="2450301" cy="89976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3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2128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www.freefoto.com/images/1043/42/1043_42_2---The-Bigg-Market--Newcastle-Upon-Tyne_web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18"/>
          <a:stretch/>
        </p:blipFill>
        <p:spPr bwMode="auto">
          <a:xfrm rot="751420">
            <a:off x="6842328" y="1624894"/>
            <a:ext cx="2183668" cy="131139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www.djoybeat.com/wp-content/uploads/2013/01/clubspace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9298">
            <a:off x="762000" y="4409969"/>
            <a:ext cx="2063286" cy="139298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http://3.bp.blogspot.com/-4h77aCCZ1dI/Tym1ckypufI/AAAAAAAAAFc/j-B7fTFAcAU/s1600/Newcastle+14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4424">
            <a:off x="1007606" y="1501379"/>
            <a:ext cx="1872207" cy="140415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65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4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Single Honours Structure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0" name="Freeform 9"/>
          <p:cNvSpPr/>
          <p:nvPr/>
        </p:nvSpPr>
        <p:spPr>
          <a:xfrm>
            <a:off x="2525058" y="1405056"/>
            <a:ext cx="1830918" cy="68164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bg1"/>
                </a:solidFill>
              </a:rPr>
              <a:t>2</a:t>
            </a:r>
            <a:r>
              <a:rPr lang="en-GB" baseline="30000" dirty="0">
                <a:solidFill>
                  <a:schemeClr val="bg1"/>
                </a:solidFill>
              </a:rPr>
              <a:t>nd</a:t>
            </a:r>
            <a:r>
              <a:rPr lang="en-GB" dirty="0">
                <a:solidFill>
                  <a:schemeClr val="bg1"/>
                </a:solidFill>
              </a:rPr>
              <a:t>  Year</a:t>
            </a:r>
          </a:p>
        </p:txBody>
      </p:sp>
      <p:sp>
        <p:nvSpPr>
          <p:cNvPr id="11" name="Freeform 10"/>
          <p:cNvSpPr/>
          <p:nvPr/>
        </p:nvSpPr>
        <p:spPr>
          <a:xfrm>
            <a:off x="4827363" y="1408614"/>
            <a:ext cx="1828797" cy="68164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bg1"/>
                </a:solidFill>
              </a:rPr>
              <a:t>3</a:t>
            </a:r>
            <a:r>
              <a:rPr lang="en-GB" baseline="30000" dirty="0">
                <a:solidFill>
                  <a:schemeClr val="bg1"/>
                </a:solidFill>
              </a:rPr>
              <a:t>rd</a:t>
            </a:r>
            <a:r>
              <a:rPr lang="en-GB" dirty="0">
                <a:solidFill>
                  <a:schemeClr val="bg1"/>
                </a:solidFill>
              </a:rPr>
              <a:t>  Year</a:t>
            </a:r>
          </a:p>
        </p:txBody>
      </p:sp>
      <p:sp>
        <p:nvSpPr>
          <p:cNvPr id="16" name="Freeform 15"/>
          <p:cNvSpPr/>
          <p:nvPr/>
        </p:nvSpPr>
        <p:spPr>
          <a:xfrm>
            <a:off x="7135691" y="1415472"/>
            <a:ext cx="1828797" cy="68164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bg1"/>
                </a:solidFill>
              </a:rPr>
              <a:t>4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Year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135691" y="2233406"/>
            <a:ext cx="609599" cy="3723971"/>
          </a:xfrm>
          <a:prstGeom prst="roundRect">
            <a:avLst/>
          </a:prstGeom>
          <a:gradFill>
            <a:gsLst>
              <a:gs pos="0">
                <a:srgbClr val="000C2A"/>
              </a:gs>
              <a:gs pos="100000">
                <a:srgbClr val="6FC5F5"/>
              </a:gs>
            </a:gsLst>
          </a:gradFill>
          <a:ln w="25400"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 8091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251521" y="1412776"/>
            <a:ext cx="1830918" cy="68164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1</a:t>
            </a:r>
            <a:r>
              <a:rPr lang="en-GB" baseline="30000" dirty="0" smtClean="0">
                <a:solidFill>
                  <a:schemeClr val="bg1"/>
                </a:solidFill>
              </a:rPr>
              <a:t>st</a:t>
            </a:r>
            <a:r>
              <a:rPr lang="en-GB" dirty="0" smtClean="0">
                <a:solidFill>
                  <a:schemeClr val="bg1"/>
                </a:solidFill>
              </a:rPr>
              <a:t>  </a:t>
            </a:r>
            <a:r>
              <a:rPr lang="en-GB" dirty="0">
                <a:solidFill>
                  <a:schemeClr val="bg1"/>
                </a:solidFill>
              </a:rPr>
              <a:t>Year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1521" y="2276360"/>
            <a:ext cx="893975" cy="864096"/>
          </a:xfrm>
          <a:prstGeom prst="roundRect">
            <a:avLst/>
          </a:prstGeom>
          <a:solidFill>
            <a:srgbClr val="00467E"/>
          </a:solidFill>
          <a:ln w="25400">
            <a:solidFill>
              <a:srgbClr val="00467E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1601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51521" y="3230833"/>
            <a:ext cx="609599" cy="864096"/>
          </a:xfrm>
          <a:prstGeom prst="roundRect">
            <a:avLst/>
          </a:prstGeom>
          <a:solidFill>
            <a:srgbClr val="6083CB"/>
          </a:solidFill>
          <a:ln w="25400">
            <a:solidFill>
              <a:srgbClr val="6083CB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1701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470719" y="3234109"/>
            <a:ext cx="609599" cy="86409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1901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53642" y="5193532"/>
            <a:ext cx="609599" cy="864096"/>
          </a:xfrm>
          <a:prstGeom prst="roundRect">
            <a:avLst/>
          </a:prstGeom>
          <a:solidFill>
            <a:srgbClr val="6083CB"/>
          </a:solidFill>
          <a:ln w="25400">
            <a:solidFill>
              <a:srgbClr val="6083CB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1702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470719" y="5193532"/>
            <a:ext cx="609599" cy="86409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1902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61120" y="3230833"/>
            <a:ext cx="609599" cy="864096"/>
          </a:xfrm>
          <a:prstGeom prst="roundRect">
            <a:avLst/>
          </a:prstGeom>
          <a:solidFill>
            <a:srgbClr val="6083CB"/>
          </a:solidFill>
          <a:ln w="25400">
            <a:solidFill>
              <a:srgbClr val="6083CB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1801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63241" y="5193532"/>
            <a:ext cx="609599" cy="864096"/>
          </a:xfrm>
          <a:prstGeom prst="roundRect">
            <a:avLst/>
          </a:prstGeom>
          <a:solidFill>
            <a:srgbClr val="6083CB"/>
          </a:solidFill>
          <a:ln w="25400">
            <a:solidFill>
              <a:srgbClr val="6083CB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1802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157745" y="2276872"/>
            <a:ext cx="893975" cy="864096"/>
          </a:xfrm>
          <a:prstGeom prst="roundRect">
            <a:avLst/>
          </a:prstGeom>
          <a:solidFill>
            <a:srgbClr val="00467E"/>
          </a:solidFill>
          <a:ln w="25400">
            <a:solidFill>
              <a:srgbClr val="00467E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  <a:endParaRPr lang="en-GB" sz="1400" dirty="0">
              <a:solidFill>
                <a:schemeClr val="bg1"/>
              </a:solidFill>
            </a:endParaRP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1602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51520" y="4220576"/>
            <a:ext cx="893975" cy="864096"/>
          </a:xfrm>
          <a:prstGeom prst="roundRect">
            <a:avLst/>
          </a:prstGeom>
          <a:solidFill>
            <a:srgbClr val="00467E"/>
          </a:solidFill>
          <a:ln w="25400">
            <a:solidFill>
              <a:srgbClr val="00467E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1603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157744" y="4221088"/>
            <a:ext cx="893975" cy="864096"/>
          </a:xfrm>
          <a:prstGeom prst="roundRect">
            <a:avLst/>
          </a:prstGeom>
          <a:solidFill>
            <a:srgbClr val="00467E"/>
          </a:solidFill>
          <a:ln w="25400">
            <a:solidFill>
              <a:srgbClr val="00467E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1604 </a:t>
            </a:r>
            <a:endParaRPr lang="en-GB" sz="1400" dirty="0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50925" y="6296097"/>
            <a:ext cx="4465091" cy="435652"/>
            <a:chOff x="250925" y="6296097"/>
            <a:chExt cx="4465091" cy="435652"/>
          </a:xfrm>
        </p:grpSpPr>
        <p:sp>
          <p:nvSpPr>
            <p:cNvPr id="32" name="Rounded Rectangle 31"/>
            <p:cNvSpPr/>
            <p:nvPr/>
          </p:nvSpPr>
          <p:spPr>
            <a:xfrm>
              <a:off x="3812773" y="6296097"/>
              <a:ext cx="903243" cy="435652"/>
            </a:xfrm>
            <a:prstGeom prst="roundRect">
              <a:avLst/>
            </a:prstGeom>
            <a:solidFill>
              <a:srgbClr val="0F89CF"/>
            </a:solidFill>
            <a:ln w="25400"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1400" dirty="0" smtClean="0">
                  <a:solidFill>
                    <a:schemeClr val="bg1"/>
                  </a:solidFill>
                </a:rPr>
                <a:t>Optional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1148477" y="6296097"/>
              <a:ext cx="903243" cy="435652"/>
            </a:xfrm>
            <a:prstGeom prst="roundRect">
              <a:avLst/>
            </a:prstGeom>
            <a:solidFill>
              <a:srgbClr val="00467E"/>
            </a:solidFill>
            <a:ln w="25400"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1400" dirty="0" smtClean="0">
                  <a:solidFill>
                    <a:schemeClr val="bg1"/>
                  </a:solidFill>
                </a:rPr>
                <a:t>Inner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503422" y="6296097"/>
              <a:ext cx="903243" cy="435652"/>
            </a:xfrm>
            <a:prstGeom prst="roundRect">
              <a:avLst/>
            </a:prstGeom>
            <a:solidFill>
              <a:srgbClr val="6083CB"/>
            </a:solidFill>
            <a:ln w="25400">
              <a:noFill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1400" dirty="0" smtClean="0">
                  <a:solidFill>
                    <a:schemeClr val="bg1"/>
                  </a:solidFill>
                </a:rPr>
                <a:t>Outer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0925" y="6333112"/>
              <a:ext cx="7186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Key:</a:t>
              </a:r>
              <a:endParaRPr lang="en-GB" b="1" dirty="0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3733043" y="3233597"/>
            <a:ext cx="609599" cy="864096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2803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515966" y="5193020"/>
            <a:ext cx="609599" cy="86409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2601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125565" y="5193020"/>
            <a:ext cx="609599" cy="86409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2603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733043" y="2271370"/>
            <a:ext cx="609599" cy="864096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2703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733042" y="4230793"/>
            <a:ext cx="609599" cy="864096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2903 </a:t>
            </a:r>
            <a:endParaRPr lang="en-GB" sz="1400" dirty="0">
              <a:solidFill>
                <a:schemeClr val="bg1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339150" y="6333112"/>
            <a:ext cx="6691186" cy="444407"/>
            <a:chOff x="1985270" y="4784793"/>
            <a:chExt cx="6691186" cy="444407"/>
          </a:xfrm>
        </p:grpSpPr>
        <p:grpSp>
          <p:nvGrpSpPr>
            <p:cNvPr id="42" name="Group 41"/>
            <p:cNvGrpSpPr/>
            <p:nvPr/>
          </p:nvGrpSpPr>
          <p:grpSpPr>
            <a:xfrm>
              <a:off x="1985270" y="4784793"/>
              <a:ext cx="5440986" cy="435652"/>
              <a:chOff x="468965" y="6312955"/>
              <a:chExt cx="5440986" cy="435652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1187624" y="6312955"/>
                <a:ext cx="4722327" cy="435652"/>
                <a:chOff x="1103911" y="6093296"/>
                <a:chExt cx="4722327" cy="435652"/>
              </a:xfrm>
            </p:grpSpPr>
            <p:sp>
              <p:nvSpPr>
                <p:cNvPr id="46" name="Rounded Rectangle 45"/>
                <p:cNvSpPr/>
                <p:nvPr/>
              </p:nvSpPr>
              <p:spPr>
                <a:xfrm>
                  <a:off x="1103911" y="6093296"/>
                  <a:ext cx="1035873" cy="435652"/>
                </a:xfrm>
                <a:prstGeom prst="roundRect">
                  <a:avLst/>
                </a:prstGeom>
                <a:solidFill>
                  <a:srgbClr val="6FC5F5"/>
                </a:solidFill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Computing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2435415" y="6093296"/>
                  <a:ext cx="903243" cy="435652"/>
                </a:xfrm>
                <a:prstGeom prst="roundRect">
                  <a:avLst/>
                </a:prstGeom>
                <a:solidFill>
                  <a:srgbClr val="00257E"/>
                </a:solidFill>
                <a:ln/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Pure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Rounded Rectangle 47"/>
                <p:cNvSpPr/>
                <p:nvPr/>
              </p:nvSpPr>
              <p:spPr>
                <a:xfrm>
                  <a:off x="4922995" y="6093296"/>
                  <a:ext cx="903243" cy="435652"/>
                </a:xfrm>
                <a:prstGeom prst="roundRect">
                  <a:avLst/>
                </a:prstGeom>
                <a:solidFill>
                  <a:srgbClr val="000C2A"/>
                </a:solidFill>
                <a:ln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Statistics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Rounded Rectangle 48"/>
                <p:cNvSpPr/>
                <p:nvPr/>
              </p:nvSpPr>
              <p:spPr>
                <a:xfrm>
                  <a:off x="3679205" y="6093296"/>
                  <a:ext cx="903243" cy="435652"/>
                </a:xfrm>
                <a:prstGeom prst="roundRect">
                  <a:avLst/>
                </a:prstGeom>
                <a:solidFill>
                  <a:srgbClr val="477CFF"/>
                </a:solidFill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Applied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5" name="TextBox 44"/>
              <p:cNvSpPr txBox="1"/>
              <p:nvPr/>
            </p:nvSpPr>
            <p:spPr>
              <a:xfrm>
                <a:off x="468965" y="6349970"/>
                <a:ext cx="7186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/>
                  <a:t>Key:</a:t>
                </a:r>
                <a:endParaRPr lang="en-GB" b="1" dirty="0"/>
              </a:p>
            </p:txBody>
          </p:sp>
        </p:grpSp>
        <p:sp>
          <p:nvSpPr>
            <p:cNvPr id="43" name="Rounded Rectangle 42"/>
            <p:cNvSpPr/>
            <p:nvPr/>
          </p:nvSpPr>
          <p:spPr>
            <a:xfrm>
              <a:off x="7773213" y="4793548"/>
              <a:ext cx="903243" cy="435652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1400" dirty="0" smtClean="0">
                  <a:solidFill>
                    <a:schemeClr val="bg1"/>
                  </a:solidFill>
                </a:rPr>
                <a:t>Optional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3733043" y="5193020"/>
            <a:ext cx="609599" cy="864096"/>
          </a:xfrm>
          <a:prstGeom prst="roundRect">
            <a:avLst/>
          </a:prstGeom>
          <a:solidFill>
            <a:srgbClr val="6FC5F5"/>
          </a:solidFill>
          <a:ln w="25400"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2602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3123443" y="2271370"/>
            <a:ext cx="609599" cy="864096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2702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03422" y="2275884"/>
            <a:ext cx="609599" cy="864096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2701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3142735" y="3230833"/>
            <a:ext cx="609599" cy="864096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2802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2513844" y="3231322"/>
            <a:ext cx="609599" cy="864096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2801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3142734" y="4220064"/>
            <a:ext cx="609599" cy="864096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2902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514417" y="4220064"/>
            <a:ext cx="609599" cy="864096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MAS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2901 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9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1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2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9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0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2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3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5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4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7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0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3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5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6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1</a:t>
            </a:r>
            <a:r>
              <a:rPr lang="en-GB" baseline="30000" dirty="0" smtClean="0">
                <a:solidFill>
                  <a:schemeClr val="bg1"/>
                </a:solidFill>
              </a:rPr>
              <a:t>st</a:t>
            </a:r>
            <a:r>
              <a:rPr lang="en-GB" dirty="0" smtClean="0">
                <a:solidFill>
                  <a:schemeClr val="bg1"/>
                </a:solidFill>
              </a:rPr>
              <a:t> Year Structure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65737" y="1676564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027155" y="2751965"/>
            <a:ext cx="7056784" cy="864096"/>
            <a:chOff x="1023943" y="2988170"/>
            <a:chExt cx="7056784" cy="864096"/>
          </a:xfrm>
          <a:noFill/>
        </p:grpSpPr>
        <p:sp>
          <p:nvSpPr>
            <p:cNvPr id="11" name="Rectangle 10"/>
            <p:cNvSpPr/>
            <p:nvPr/>
          </p:nvSpPr>
          <p:spPr>
            <a:xfrm>
              <a:off x="1023943" y="2988170"/>
              <a:ext cx="7056784" cy="86409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548855" y="2988170"/>
              <a:ext cx="0" cy="864096"/>
            </a:xfrm>
            <a:prstGeom prst="line">
              <a:avLst/>
            </a:prstGeom>
            <a:grpFill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Rounded Rectangle 16">
            <a:hlinkClick r:id="rId4"/>
          </p:cNvPr>
          <p:cNvSpPr/>
          <p:nvPr/>
        </p:nvSpPr>
        <p:spPr>
          <a:xfrm>
            <a:off x="4624271" y="2725490"/>
            <a:ext cx="3436453" cy="910190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Linear Algebra: Vectors and Matrices</a:t>
            </a:r>
          </a:p>
        </p:txBody>
      </p:sp>
      <p:sp>
        <p:nvSpPr>
          <p:cNvPr id="18" name="Rounded Rectangle 17">
            <a:hlinkClick r:id="rId5"/>
          </p:cNvPr>
          <p:cNvSpPr/>
          <p:nvPr/>
        </p:nvSpPr>
        <p:spPr>
          <a:xfrm>
            <a:off x="4637620" y="2725490"/>
            <a:ext cx="3436451" cy="910190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Probability and Statistics</a:t>
            </a:r>
            <a:endParaRPr lang="en-GB" sz="2000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23943" y="3818330"/>
            <a:ext cx="7056784" cy="864096"/>
            <a:chOff x="1023943" y="2996952"/>
            <a:chExt cx="7056784" cy="864096"/>
          </a:xfrm>
        </p:grpSpPr>
        <p:sp>
          <p:nvSpPr>
            <p:cNvPr id="20" name="Rectangle 19"/>
            <p:cNvSpPr/>
            <p:nvPr/>
          </p:nvSpPr>
          <p:spPr>
            <a:xfrm>
              <a:off x="1023943" y="2996952"/>
              <a:ext cx="7056784" cy="864096"/>
            </a:xfrm>
            <a:prstGeom prst="rect">
              <a:avLst/>
            </a:prstGeom>
            <a:solidFill>
              <a:schemeClr val="bg1">
                <a:lumMod val="85000"/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5724128" y="2996952"/>
              <a:ext cx="0" cy="86409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347864" y="2996952"/>
              <a:ext cx="0" cy="86409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Freeform 24"/>
          <p:cNvSpPr/>
          <p:nvPr/>
        </p:nvSpPr>
        <p:spPr>
          <a:xfrm>
            <a:off x="250925" y="1669041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ounded Rectangle 25">
            <a:hlinkClick r:id="rId6"/>
          </p:cNvPr>
          <p:cNvSpPr/>
          <p:nvPr/>
        </p:nvSpPr>
        <p:spPr>
          <a:xfrm>
            <a:off x="1018356" y="3832657"/>
            <a:ext cx="2313026" cy="849769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Sets and Counting </a:t>
            </a:r>
          </a:p>
        </p:txBody>
      </p:sp>
      <p:sp>
        <p:nvSpPr>
          <p:cNvPr id="27" name="Rounded Rectangle 26">
            <a:hlinkClick r:id="rId7"/>
          </p:cNvPr>
          <p:cNvSpPr/>
          <p:nvPr/>
        </p:nvSpPr>
        <p:spPr>
          <a:xfrm>
            <a:off x="1008802" y="2721990"/>
            <a:ext cx="3490798" cy="910190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Introduction to </a:t>
            </a:r>
            <a:r>
              <a:rPr lang="en-GB" sz="2000" dirty="0" smtClean="0">
                <a:solidFill>
                  <a:schemeClr val="bg1"/>
                </a:solidFill>
              </a:rPr>
              <a:t>Calculus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8" name="Rounded Rectangle 27">
            <a:hlinkClick r:id="rId8"/>
          </p:cNvPr>
          <p:cNvSpPr/>
          <p:nvPr/>
        </p:nvSpPr>
        <p:spPr>
          <a:xfrm>
            <a:off x="3375820" y="3816949"/>
            <a:ext cx="2313026" cy="849769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Problem Solving and Computing I</a:t>
            </a:r>
          </a:p>
        </p:txBody>
      </p:sp>
      <p:sp>
        <p:nvSpPr>
          <p:cNvPr id="29" name="Rounded Rectangle 28">
            <a:hlinkClick r:id="rId9"/>
          </p:cNvPr>
          <p:cNvSpPr/>
          <p:nvPr/>
        </p:nvSpPr>
        <p:spPr>
          <a:xfrm>
            <a:off x="5753026" y="3832657"/>
            <a:ext cx="2313026" cy="849769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Optimisation with Constraints</a:t>
            </a:r>
          </a:p>
        </p:txBody>
      </p:sp>
      <p:sp>
        <p:nvSpPr>
          <p:cNvPr id="30" name="Freeform 29"/>
          <p:cNvSpPr/>
          <p:nvPr/>
        </p:nvSpPr>
        <p:spPr>
          <a:xfrm>
            <a:off x="250925" y="1669040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2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812773" y="6296097"/>
            <a:ext cx="903243" cy="435652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Optional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148477" y="6296097"/>
            <a:ext cx="903243" cy="435652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Inner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3" name="Rounded Rectangle 32">
            <a:hlinkClick r:id="rId10"/>
          </p:cNvPr>
          <p:cNvSpPr/>
          <p:nvPr/>
        </p:nvSpPr>
        <p:spPr>
          <a:xfrm>
            <a:off x="1013808" y="2721068"/>
            <a:ext cx="3475923" cy="910190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Multivariable Calculus and Differential Equations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503422" y="6296097"/>
            <a:ext cx="903243" cy="435652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Outer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0925" y="6333112"/>
            <a:ext cx="718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Key:</a:t>
            </a:r>
            <a:endParaRPr lang="en-GB" b="1" dirty="0"/>
          </a:p>
        </p:txBody>
      </p:sp>
      <p:sp>
        <p:nvSpPr>
          <p:cNvPr id="36" name="Rounded Rectangle 35">
            <a:hlinkClick r:id="rId11"/>
          </p:cNvPr>
          <p:cNvSpPr/>
          <p:nvPr/>
        </p:nvSpPr>
        <p:spPr>
          <a:xfrm>
            <a:off x="1021912" y="3866593"/>
            <a:ext cx="2313026" cy="849769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Number Systems</a:t>
            </a:r>
          </a:p>
        </p:txBody>
      </p:sp>
      <p:sp>
        <p:nvSpPr>
          <p:cNvPr id="37" name="Rounded Rectangle 36">
            <a:hlinkClick r:id="rId12"/>
          </p:cNvPr>
          <p:cNvSpPr/>
          <p:nvPr/>
        </p:nvSpPr>
        <p:spPr>
          <a:xfrm>
            <a:off x="3373020" y="3840180"/>
            <a:ext cx="2313026" cy="849769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Problem Solving and Computing II</a:t>
            </a:r>
          </a:p>
        </p:txBody>
      </p:sp>
      <p:sp>
        <p:nvSpPr>
          <p:cNvPr id="38" name="Rounded Rectangle 37">
            <a:hlinkClick r:id="rId13"/>
          </p:cNvPr>
          <p:cNvSpPr/>
          <p:nvPr/>
        </p:nvSpPr>
        <p:spPr>
          <a:xfrm>
            <a:off x="5769101" y="3822353"/>
            <a:ext cx="2313026" cy="849769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Dynamics</a:t>
            </a:r>
          </a:p>
        </p:txBody>
      </p:sp>
    </p:spTree>
    <p:extLst>
      <p:ext uri="{BB962C8B-B14F-4D97-AF65-F5344CB8AC3E}">
        <p14:creationId xmlns:p14="http://schemas.microsoft.com/office/powerpoint/2010/main" val="9961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2</a:t>
            </a:r>
            <a:r>
              <a:rPr lang="en-GB" baseline="30000" dirty="0" smtClean="0">
                <a:solidFill>
                  <a:schemeClr val="bg1"/>
                </a:solidFill>
              </a:rPr>
              <a:t>nd</a:t>
            </a:r>
            <a:r>
              <a:rPr lang="en-GB" dirty="0" smtClean="0">
                <a:solidFill>
                  <a:schemeClr val="bg1"/>
                </a:solidFill>
              </a:rPr>
              <a:t> Year Structure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771845" y="2042112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Algebra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783568" y="4153521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An Introduction to Bayesian Methods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783568" y="3081483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Transforms, Waves and Fluid Dynamics</a:t>
            </a:r>
          </a:p>
        </p:txBody>
      </p:sp>
      <p:sp>
        <p:nvSpPr>
          <p:cNvPr id="16" name="Freeform 15"/>
          <p:cNvSpPr/>
          <p:nvPr/>
        </p:nvSpPr>
        <p:spPr>
          <a:xfrm>
            <a:off x="250925" y="1340768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909539" y="6339942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2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00946" y="2036812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Complex Variable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18356" y="2031505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Linear Algebra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421512" y="3091926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Differential Equations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018356" y="3091926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Vector Calculus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425366" y="4172955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Stochastic Modelling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18356" y="4164797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Introduction to Statistical Inference</a:t>
            </a:r>
          </a:p>
        </p:txBody>
      </p:sp>
    </p:spTree>
    <p:extLst>
      <p:ext uri="{BB962C8B-B14F-4D97-AF65-F5344CB8AC3E}">
        <p14:creationId xmlns:p14="http://schemas.microsoft.com/office/powerpoint/2010/main" val="10801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2</a:t>
            </a:r>
            <a:r>
              <a:rPr lang="en-GB" baseline="30000" dirty="0" smtClean="0">
                <a:solidFill>
                  <a:schemeClr val="bg1"/>
                </a:solidFill>
              </a:rPr>
              <a:t>nd</a:t>
            </a:r>
            <a:r>
              <a:rPr lang="en-GB" dirty="0" smtClean="0">
                <a:solidFill>
                  <a:schemeClr val="bg1"/>
                </a:solidFill>
              </a:rPr>
              <a:t> Year Structure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771845" y="2042112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Algebra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783568" y="4172954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An Introduction to Bayesian Methods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783568" y="3081483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Transforms, Waves and Fluid Dynamics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18356" y="5143078"/>
            <a:ext cx="2313026" cy="910189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Group Project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83568" y="5161334"/>
            <a:ext cx="2313026" cy="885152"/>
          </a:xfrm>
          <a:prstGeom prst="roundRect">
            <a:avLst/>
          </a:prstGeom>
          <a:solidFill>
            <a:srgbClr val="6FC5F5"/>
          </a:solidFill>
          <a:ln w="25400"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Computing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394868" y="5143078"/>
            <a:ext cx="2313026" cy="903673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Careers Management and Mathematical Skills </a:t>
            </a:r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250925" y="1340768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Line 4"/>
          <p:cNvSpPr>
            <a:spLocks noChangeShapeType="1"/>
          </p:cNvSpPr>
          <p:nvPr/>
        </p:nvSpPr>
        <p:spPr bwMode="auto">
          <a:xfrm flipV="1">
            <a:off x="35496" y="4072007"/>
            <a:ext cx="9085058" cy="506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6909539" y="6339942"/>
            <a:ext cx="1993972" cy="3918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Semester 2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400946" y="2036812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Complex Variable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18356" y="2031505"/>
            <a:ext cx="2313026" cy="910189"/>
          </a:xfrm>
          <a:prstGeom prst="roundRect">
            <a:avLst/>
          </a:prstGeom>
          <a:solidFill>
            <a:srgbClr val="0025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Linear Algebra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421512" y="3091926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Differential Equations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18356" y="3091926"/>
            <a:ext cx="2313026" cy="910188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Vector Calculus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425366" y="4172955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Stochastic Modelling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18356" y="4164797"/>
            <a:ext cx="2313026" cy="849769"/>
          </a:xfrm>
          <a:prstGeom prst="roundRect">
            <a:avLst/>
          </a:prstGeom>
          <a:solidFill>
            <a:srgbClr val="000C2A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Introduction to Statistical Inference</a:t>
            </a:r>
          </a:p>
        </p:txBody>
      </p:sp>
    </p:spTree>
    <p:extLst>
      <p:ext uri="{BB962C8B-B14F-4D97-AF65-F5344CB8AC3E}">
        <p14:creationId xmlns:p14="http://schemas.microsoft.com/office/powerpoint/2010/main" val="33972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40741E-7 L 0.00277 -0.29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4.16667E-6 -0.301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25834 0.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1488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26111 0.3002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1497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0648 L 0.25885 -0.00648 C 0.37482 -0.00648 0.51771 -0.09305 0.51771 -0.16296 L 0.51771 -0.31944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85" y="-1564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37 L -0.26094 -0.0037 C -0.37708 -0.0037 -0.51962 0.08148 -0.51962 0.15093 L -0.51962 0.30556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85" y="1546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7" grpId="0" animBg="1"/>
      <p:bldP spid="18" grpId="0" animBg="1"/>
      <p:bldP spid="20" grpId="0" animBg="1"/>
      <p:bldP spid="24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3</a:t>
            </a:r>
            <a:r>
              <a:rPr lang="en-GB" baseline="30000" dirty="0" smtClean="0">
                <a:solidFill>
                  <a:schemeClr val="bg1"/>
                </a:solidFill>
              </a:rPr>
              <a:t>rd</a:t>
            </a:r>
            <a:r>
              <a:rPr lang="en-GB" dirty="0" smtClean="0">
                <a:solidFill>
                  <a:schemeClr val="bg1"/>
                </a:solidFill>
              </a:rPr>
              <a:t> Year Modules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ounded Rectangle 8">
            <a:hlinkClick r:id="rId4"/>
          </p:cNvPr>
          <p:cNvSpPr/>
          <p:nvPr/>
        </p:nvSpPr>
        <p:spPr>
          <a:xfrm>
            <a:off x="122224" y="5925454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Introduction to Numerical &amp; Computational Modelling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Rounded Rectangle 9">
            <a:hlinkClick r:id="rId5"/>
          </p:cNvPr>
          <p:cNvSpPr/>
          <p:nvPr/>
        </p:nvSpPr>
        <p:spPr>
          <a:xfrm>
            <a:off x="3722019" y="2292277"/>
            <a:ext cx="3493782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Number Theory &amp; Cryptography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1" name="Rounded Rectangle 10">
            <a:hlinkClick r:id="rId6"/>
          </p:cNvPr>
          <p:cNvSpPr/>
          <p:nvPr/>
        </p:nvSpPr>
        <p:spPr>
          <a:xfrm>
            <a:off x="1914893" y="2282401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Groups, Graphs &amp; Symmetry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6" name="Rounded Rectangle 15">
            <a:hlinkClick r:id="rId7"/>
          </p:cNvPr>
          <p:cNvSpPr/>
          <p:nvPr/>
        </p:nvSpPr>
        <p:spPr>
          <a:xfrm>
            <a:off x="5521971" y="1375744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Linear Analysis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8"/>
          </p:cNvPr>
          <p:cNvSpPr/>
          <p:nvPr/>
        </p:nvSpPr>
        <p:spPr>
          <a:xfrm>
            <a:off x="7322172" y="1382730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Topology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8" name="Rounded Rectangle 17">
            <a:hlinkClick r:id="rId9"/>
          </p:cNvPr>
          <p:cNvSpPr/>
          <p:nvPr/>
        </p:nvSpPr>
        <p:spPr>
          <a:xfrm>
            <a:off x="119632" y="2276822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Geometries &amp; Designs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9" name="Rounded Rectangle 18">
            <a:hlinkClick r:id="rId10"/>
          </p:cNvPr>
          <p:cNvSpPr/>
          <p:nvPr/>
        </p:nvSpPr>
        <p:spPr>
          <a:xfrm>
            <a:off x="1904010" y="1358366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Foundations of Group Theory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0" name="Rounded Rectangle 19">
            <a:hlinkClick r:id="rId11"/>
          </p:cNvPr>
          <p:cNvSpPr/>
          <p:nvPr/>
        </p:nvSpPr>
        <p:spPr>
          <a:xfrm>
            <a:off x="3725613" y="1358366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Coding Theory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1" name="Rounded Rectangle 20">
            <a:hlinkClick r:id="rId12"/>
          </p:cNvPr>
          <p:cNvSpPr/>
          <p:nvPr/>
        </p:nvSpPr>
        <p:spPr>
          <a:xfrm>
            <a:off x="117737" y="1357199"/>
            <a:ext cx="1693831" cy="82414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Stochastic Calculus &amp; Applications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" name="Rounded Rectangle 21">
            <a:hlinkClick r:id="rId13"/>
          </p:cNvPr>
          <p:cNvSpPr/>
          <p:nvPr/>
        </p:nvSpPr>
        <p:spPr>
          <a:xfrm>
            <a:off x="7321922" y="2303887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Survival Analysis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" name="Rounded Rectangle 22">
            <a:hlinkClick r:id="rId14"/>
          </p:cNvPr>
          <p:cNvSpPr/>
          <p:nvPr/>
        </p:nvSpPr>
        <p:spPr>
          <a:xfrm>
            <a:off x="96609" y="3209000"/>
            <a:ext cx="3510680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Statistical Modelling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" name="Rounded Rectangle 23">
            <a:hlinkClick r:id="rId15"/>
          </p:cNvPr>
          <p:cNvSpPr/>
          <p:nvPr/>
        </p:nvSpPr>
        <p:spPr>
          <a:xfrm>
            <a:off x="3735583" y="3213646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Markov Processes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5" name="Rounded Rectangle 24">
            <a:hlinkClick r:id="rId16"/>
          </p:cNvPr>
          <p:cNvSpPr/>
          <p:nvPr/>
        </p:nvSpPr>
        <p:spPr>
          <a:xfrm>
            <a:off x="5519184" y="4094735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Stochastic Financial Modelling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" name="Rounded Rectangle 25">
            <a:hlinkClick r:id="rId17"/>
          </p:cNvPr>
          <p:cNvSpPr/>
          <p:nvPr/>
        </p:nvSpPr>
        <p:spPr>
          <a:xfrm>
            <a:off x="7321921" y="4097640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Time Series &amp; Forecasting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7" name="Rounded Rectangle 26">
            <a:hlinkClick r:id="rId18"/>
          </p:cNvPr>
          <p:cNvSpPr/>
          <p:nvPr/>
        </p:nvSpPr>
        <p:spPr>
          <a:xfrm>
            <a:off x="1913458" y="4081961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Applied Probability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8" name="Rounded Rectangle 27">
            <a:hlinkClick r:id="rId19"/>
          </p:cNvPr>
          <p:cNvSpPr/>
          <p:nvPr/>
        </p:nvSpPr>
        <p:spPr>
          <a:xfrm>
            <a:off x="5540190" y="3203558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Bayesian Inference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9" name="Rounded Rectangle 28">
            <a:hlinkClick r:id="rId20"/>
          </p:cNvPr>
          <p:cNvSpPr/>
          <p:nvPr/>
        </p:nvSpPr>
        <p:spPr>
          <a:xfrm>
            <a:off x="122794" y="4094735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Discrete Stochastic Modelling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0" name="Rounded Rectangle 29">
            <a:hlinkClick r:id="rId21"/>
          </p:cNvPr>
          <p:cNvSpPr/>
          <p:nvPr/>
        </p:nvSpPr>
        <p:spPr>
          <a:xfrm>
            <a:off x="7321922" y="3213646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Randomised Clinical Trials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1" name="Rounded Rectangle 30">
            <a:hlinkClick r:id="rId22"/>
          </p:cNvPr>
          <p:cNvSpPr/>
          <p:nvPr/>
        </p:nvSpPr>
        <p:spPr>
          <a:xfrm>
            <a:off x="3724318" y="4081961"/>
            <a:ext cx="1693831" cy="824146"/>
          </a:xfrm>
          <a:prstGeom prst="roundRect">
            <a:avLst/>
          </a:pr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Multivariate Data Analysis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2" name="Rounded Rectangle 31">
            <a:hlinkClick r:id="rId23"/>
          </p:cNvPr>
          <p:cNvSpPr/>
          <p:nvPr/>
        </p:nvSpPr>
        <p:spPr>
          <a:xfrm>
            <a:off x="122224" y="5005831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Partial Differential Equations with Applications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3" name="Rounded Rectangle 32">
            <a:hlinkClick r:id="rId24"/>
          </p:cNvPr>
          <p:cNvSpPr/>
          <p:nvPr/>
        </p:nvSpPr>
        <p:spPr>
          <a:xfrm>
            <a:off x="3735286" y="5925454"/>
            <a:ext cx="3498498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Introduction to Fluids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4" name="Rounded Rectangle 33">
            <a:hlinkClick r:id="rId25"/>
          </p:cNvPr>
          <p:cNvSpPr/>
          <p:nvPr/>
        </p:nvSpPr>
        <p:spPr>
          <a:xfrm>
            <a:off x="7326411" y="5926988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Differential Equations, Transform Methods &amp; Fields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5" name="Rounded Rectangle 34">
            <a:hlinkClick r:id="rId26"/>
          </p:cNvPr>
          <p:cNvSpPr/>
          <p:nvPr/>
        </p:nvSpPr>
        <p:spPr>
          <a:xfrm>
            <a:off x="5526458" y="5039388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Electromagnetism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6" name="Rounded Rectangle 35">
            <a:hlinkClick r:id="rId27"/>
          </p:cNvPr>
          <p:cNvSpPr/>
          <p:nvPr/>
        </p:nvSpPr>
        <p:spPr>
          <a:xfrm>
            <a:off x="1939841" y="5036202"/>
            <a:ext cx="349177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Instabilities, Turbulence &amp; Scaling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7" name="Rounded Rectangle 36">
            <a:hlinkClick r:id="rId28"/>
          </p:cNvPr>
          <p:cNvSpPr/>
          <p:nvPr/>
        </p:nvSpPr>
        <p:spPr>
          <a:xfrm>
            <a:off x="1928755" y="5941123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Quantum Mechanics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8" name="Rounded Rectangle 37">
            <a:hlinkClick r:id="rId29"/>
          </p:cNvPr>
          <p:cNvSpPr/>
          <p:nvPr/>
        </p:nvSpPr>
        <p:spPr>
          <a:xfrm>
            <a:off x="7326411" y="5005831"/>
            <a:ext cx="1693831" cy="82414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err="1" smtClean="0">
                <a:solidFill>
                  <a:schemeClr val="bg1"/>
                </a:solidFill>
              </a:rPr>
              <a:t>Variational</a:t>
            </a:r>
            <a:r>
              <a:rPr lang="en-GB" sz="1400" dirty="0" smtClean="0">
                <a:solidFill>
                  <a:schemeClr val="bg1"/>
                </a:solidFill>
              </a:rPr>
              <a:t> Methods 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5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4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Year Project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cxnSp>
        <p:nvCxnSpPr>
          <p:cNvPr id="39" name="Straight Arrow Connector 38"/>
          <p:cNvCxnSpPr/>
          <p:nvPr/>
        </p:nvCxnSpPr>
        <p:spPr>
          <a:xfrm>
            <a:off x="2419070" y="6331467"/>
            <a:ext cx="589134" cy="0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2478793" y="4949875"/>
            <a:ext cx="529410" cy="6186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122886" y="4949875"/>
            <a:ext cx="611753" cy="1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404646" y="6331467"/>
            <a:ext cx="2890427" cy="1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Freeform 42"/>
          <p:cNvSpPr/>
          <p:nvPr/>
        </p:nvSpPr>
        <p:spPr>
          <a:xfrm>
            <a:off x="4972898" y="1900658"/>
            <a:ext cx="2155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Meetings with potential supervisors</a:t>
            </a:r>
          </a:p>
        </p:txBody>
      </p:sp>
      <p:sp>
        <p:nvSpPr>
          <p:cNvPr id="44" name="Freeform 43"/>
          <p:cNvSpPr/>
          <p:nvPr/>
        </p:nvSpPr>
        <p:spPr>
          <a:xfrm>
            <a:off x="2922756" y="1900659"/>
            <a:ext cx="1552806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Given topic choices</a:t>
            </a:r>
          </a:p>
        </p:txBody>
      </p:sp>
      <p:sp>
        <p:nvSpPr>
          <p:cNvPr id="45" name="Freeform 44"/>
          <p:cNvSpPr/>
          <p:nvPr/>
        </p:nvSpPr>
        <p:spPr>
          <a:xfrm>
            <a:off x="7462100" y="1900659"/>
            <a:ext cx="1636485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Give list of choices</a:t>
            </a:r>
          </a:p>
        </p:txBody>
      </p:sp>
      <p:sp>
        <p:nvSpPr>
          <p:cNvPr id="46" name="Freeform 45"/>
          <p:cNvSpPr/>
          <p:nvPr/>
        </p:nvSpPr>
        <p:spPr>
          <a:xfrm>
            <a:off x="836327" y="1900659"/>
            <a:ext cx="1647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Introductory presentation</a:t>
            </a:r>
          </a:p>
        </p:txBody>
      </p:sp>
      <p:sp>
        <p:nvSpPr>
          <p:cNvPr id="47" name="Freeform 46"/>
          <p:cNvSpPr/>
          <p:nvPr/>
        </p:nvSpPr>
        <p:spPr>
          <a:xfrm>
            <a:off x="831645" y="3268808"/>
            <a:ext cx="1647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Given topic of study</a:t>
            </a:r>
          </a:p>
        </p:txBody>
      </p:sp>
      <p:sp>
        <p:nvSpPr>
          <p:cNvPr id="48" name="Freeform 47"/>
          <p:cNvSpPr/>
          <p:nvPr/>
        </p:nvSpPr>
        <p:spPr>
          <a:xfrm>
            <a:off x="3024210" y="3268809"/>
            <a:ext cx="212078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Meeting with confirmed supervisor </a:t>
            </a:r>
          </a:p>
        </p:txBody>
      </p:sp>
      <p:sp>
        <p:nvSpPr>
          <p:cNvPr id="49" name="Freeform 48"/>
          <p:cNvSpPr/>
          <p:nvPr/>
        </p:nvSpPr>
        <p:spPr>
          <a:xfrm>
            <a:off x="5734640" y="3268811"/>
            <a:ext cx="2100721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Begin research/collect data</a:t>
            </a:r>
          </a:p>
        </p:txBody>
      </p:sp>
      <p:sp>
        <p:nvSpPr>
          <p:cNvPr id="50" name="Freeform 49"/>
          <p:cNvSpPr/>
          <p:nvPr/>
        </p:nvSpPr>
        <p:spPr>
          <a:xfrm>
            <a:off x="5734639" y="4635431"/>
            <a:ext cx="1810546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477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Give presentation on topic</a:t>
            </a:r>
          </a:p>
        </p:txBody>
      </p:sp>
      <p:sp>
        <p:nvSpPr>
          <p:cNvPr id="51" name="Freeform 50"/>
          <p:cNvSpPr/>
          <p:nvPr/>
        </p:nvSpPr>
        <p:spPr>
          <a:xfrm>
            <a:off x="3008203" y="4635431"/>
            <a:ext cx="2114683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477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Project gets going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810671" y="6014020"/>
            <a:ext cx="1652118" cy="59426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Report starting </a:t>
            </a:r>
            <a:r>
              <a:rPr lang="en-GB" sz="1600" dirty="0">
                <a:solidFill>
                  <a:schemeClr val="bg1"/>
                </a:solidFill>
              </a:rPr>
              <a:t>to take shape</a:t>
            </a:r>
          </a:p>
        </p:txBody>
      </p:sp>
      <p:sp>
        <p:nvSpPr>
          <p:cNvPr id="53" name="Freeform 52"/>
          <p:cNvSpPr/>
          <p:nvPr/>
        </p:nvSpPr>
        <p:spPr>
          <a:xfrm>
            <a:off x="810670" y="4635431"/>
            <a:ext cx="1668124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477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Regular meetings with supervisor</a:t>
            </a:r>
          </a:p>
        </p:txBody>
      </p:sp>
      <p:sp>
        <p:nvSpPr>
          <p:cNvPr id="54" name="Freeform 53"/>
          <p:cNvSpPr/>
          <p:nvPr/>
        </p:nvSpPr>
        <p:spPr>
          <a:xfrm>
            <a:off x="3024210" y="6002051"/>
            <a:ext cx="1810546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Produce a poster summarising work</a:t>
            </a:r>
          </a:p>
        </p:txBody>
      </p:sp>
      <p:sp>
        <p:nvSpPr>
          <p:cNvPr id="55" name="Freeform 54"/>
          <p:cNvSpPr/>
          <p:nvPr/>
        </p:nvSpPr>
        <p:spPr>
          <a:xfrm>
            <a:off x="7288039" y="5539380"/>
            <a:ext cx="1810546" cy="1068908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ctr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>
                <a:solidFill>
                  <a:schemeClr val="bg1"/>
                </a:solidFill>
              </a:rPr>
              <a:t>Finalise report and hand in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2483476" y="2200323"/>
            <a:ext cx="439280" cy="0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4475562" y="2200321"/>
            <a:ext cx="497336" cy="0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7128047" y="2200323"/>
            <a:ext cx="334053" cy="0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2478794" y="3568472"/>
            <a:ext cx="545416" cy="4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5144999" y="3568472"/>
            <a:ext cx="589641" cy="0"/>
          </a:xfrm>
          <a:prstGeom prst="straightConnector1">
            <a:avLst/>
          </a:prstGeom>
          <a:ln>
            <a:solidFill>
              <a:schemeClr val="tx1">
                <a:alpha val="99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Freeform 60"/>
          <p:cNvSpPr/>
          <p:nvPr/>
        </p:nvSpPr>
        <p:spPr>
          <a:xfrm>
            <a:off x="113195" y="1333160"/>
            <a:ext cx="1627155" cy="42253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Before 4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year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113194" y="5467371"/>
            <a:ext cx="1627155" cy="422486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2</a:t>
            </a:r>
            <a:r>
              <a:rPr lang="en-GB" baseline="30000" dirty="0" smtClean="0">
                <a:solidFill>
                  <a:schemeClr val="bg1"/>
                </a:solidFill>
              </a:rPr>
              <a:t>nd</a:t>
            </a:r>
            <a:r>
              <a:rPr lang="en-GB" dirty="0" smtClean="0">
                <a:solidFill>
                  <a:schemeClr val="bg1"/>
                </a:solidFill>
              </a:rPr>
              <a:t> Semester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113194" y="4099728"/>
            <a:ext cx="1627155" cy="391581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1</a:t>
            </a:r>
            <a:r>
              <a:rPr lang="en-GB" baseline="30000" dirty="0" smtClean="0">
                <a:solidFill>
                  <a:schemeClr val="bg1"/>
                </a:solidFill>
              </a:rPr>
              <a:t>st</a:t>
            </a:r>
            <a:r>
              <a:rPr lang="en-GB" dirty="0" smtClean="0">
                <a:solidFill>
                  <a:schemeClr val="bg1"/>
                </a:solidFill>
              </a:rPr>
              <a:t>  Semester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113195" y="2727311"/>
            <a:ext cx="1627155" cy="36004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 smtClean="0">
                <a:solidFill>
                  <a:schemeClr val="bg1"/>
                </a:solidFill>
              </a:rPr>
              <a:t>Summer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0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1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2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7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0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1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4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7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9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0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3" grpId="0" animBg="1"/>
      <p:bldP spid="53" grpId="1" animBg="1"/>
      <p:bldP spid="54" grpId="0" animBg="1"/>
      <p:bldP spid="55" grpId="0" animBg="1"/>
      <p:bldP spid="61" grpId="0" animBg="1"/>
      <p:bldP spid="62" grpId="0" animBg="1"/>
      <p:bldP spid="63" grpId="0" animBg="1"/>
      <p:bldP spid="63" grpId="1" animBg="1"/>
      <p:bldP spid="64" grpId="0" animBg="1"/>
      <p:bldP spid="6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4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Year Project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611130" y="2969369"/>
            <a:ext cx="1647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Analysis of Sport Data</a:t>
            </a:r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13">
            <a:off x="2464141" y="1862117"/>
            <a:ext cx="2768236" cy="1824070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770">
            <a:off x="6615565" y="2066512"/>
            <a:ext cx="2204864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Freeform 15"/>
          <p:cNvSpPr/>
          <p:nvPr/>
        </p:nvSpPr>
        <p:spPr>
          <a:xfrm>
            <a:off x="510383" y="1583237"/>
            <a:ext cx="1930546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Quantum Ferrofluid Hedgehogs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444208" y="1393200"/>
            <a:ext cx="1647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C*-algebras</a:t>
            </a:r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2048">
            <a:off x="484260" y="4657271"/>
            <a:ext cx="2514504" cy="1695355"/>
          </a:xfrm>
          <a:prstGeom prst="rect">
            <a:avLst/>
          </a:prstGeom>
          <a:ln w="79375">
            <a:solidFill>
              <a:srgbClr val="FFFFFF"/>
            </a:solidFill>
          </a:ln>
        </p:spPr>
      </p:pic>
      <p:sp>
        <p:nvSpPr>
          <p:cNvPr id="19" name="Freeform 18"/>
          <p:cNvSpPr/>
          <p:nvPr/>
        </p:nvSpPr>
        <p:spPr>
          <a:xfrm rot="259022">
            <a:off x="2007969" y="3993126"/>
            <a:ext cx="1930546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477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Galactic Winds</a:t>
            </a:r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4">
            <a:off x="6105440" y="4843545"/>
            <a:ext cx="2857500" cy="1607343"/>
          </a:xfrm>
          <a:prstGeom prst="rect">
            <a:avLst/>
          </a:prstGeom>
          <a:ln w="79375">
            <a:solidFill>
              <a:srgbClr val="FFFFFF"/>
            </a:solidFill>
          </a:ln>
        </p:spPr>
      </p:pic>
      <p:sp>
        <p:nvSpPr>
          <p:cNvPr id="21" name="Freeform 20"/>
          <p:cNvSpPr/>
          <p:nvPr/>
        </p:nvSpPr>
        <p:spPr>
          <a:xfrm rot="589879">
            <a:off x="3602990" y="5348940"/>
            <a:ext cx="2279828" cy="654084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0C2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Randomized Clinical Trials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 rot="21123956">
            <a:off x="4513919" y="3966252"/>
            <a:ext cx="1647149" cy="59932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1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>
                <a:solidFill>
                  <a:schemeClr val="bg1"/>
                </a:solidFill>
              </a:rPr>
              <a:t>Convexity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66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19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This Talk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952393" y="2152543"/>
            <a:ext cx="7016659" cy="446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9" name="Right Arrow 8"/>
          <p:cNvSpPr/>
          <p:nvPr/>
        </p:nvSpPr>
        <p:spPr>
          <a:xfrm>
            <a:off x="2041788" y="172265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Arrow 9"/>
          <p:cNvSpPr/>
          <p:nvPr/>
        </p:nvSpPr>
        <p:spPr>
          <a:xfrm>
            <a:off x="2041788" y="2736220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041788" y="3744332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>
            <a:off x="2042338" y="4752473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7"/>
          <p:cNvSpPr/>
          <p:nvPr/>
        </p:nvSpPr>
        <p:spPr>
          <a:xfrm>
            <a:off x="2041788" y="580204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Connector 18"/>
          <p:cNvCxnSpPr/>
          <p:nvPr/>
        </p:nvCxnSpPr>
        <p:spPr>
          <a:xfrm>
            <a:off x="4427858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8026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4037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14825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10836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24657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27858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414037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710836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107504" y="1556792"/>
            <a:ext cx="1926305" cy="60884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Degree Types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411760" y="1661585"/>
            <a:ext cx="200227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Single Honours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723473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Other Types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041676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Physics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7504" y="2581296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Structure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411760" y="2669697"/>
            <a:ext cx="200227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1</a:t>
            </a:r>
            <a:r>
              <a:rPr lang="en-GB" sz="1600" baseline="30000" dirty="0" smtClean="0">
                <a:solidFill>
                  <a:schemeClr val="bg1"/>
                </a:solidFill>
              </a:rPr>
              <a:t>st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723473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041676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Projects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107504" y="3589408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Learning &amp; Assessment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411760" y="3677809"/>
            <a:ext cx="200227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Teaching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23473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Assessment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041676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Grades &amp; Weighting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07504" y="4597520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Resources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411760" y="4685920"/>
            <a:ext cx="200227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The Herschel Building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723473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Internet Resources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041676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Support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07504" y="5589239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Timetabling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6724657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2411760" y="5694032"/>
            <a:ext cx="2002277" cy="43205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Typical Week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723473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Semester Calendars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7041676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Dates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-103031" y="1279800"/>
            <a:ext cx="9981127" cy="200518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-103031" y="4437112"/>
            <a:ext cx="9981127" cy="2530358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1766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Learning and Assessment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sp>
        <p:nvSpPr>
          <p:cNvPr id="9" name="Content Placeholder 21"/>
          <p:cNvSpPr>
            <a:spLocks noGrp="1"/>
          </p:cNvSpPr>
          <p:nvPr>
            <p:ph idx="1"/>
          </p:nvPr>
        </p:nvSpPr>
        <p:spPr>
          <a:xfrm>
            <a:off x="1259632" y="1972684"/>
            <a:ext cx="2664296" cy="676672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/>
              <a:t>Learning</a:t>
            </a:r>
            <a:endParaRPr lang="en-GB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554856" y="3969682"/>
            <a:ext cx="1775081" cy="112798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 smtClean="0">
                <a:solidFill>
                  <a:schemeClr val="bg1"/>
                </a:solidFill>
              </a:rPr>
              <a:t>Seminars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06089" y="2649356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Problems Classes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39552" y="2649356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 smtClean="0">
                <a:solidFill>
                  <a:schemeClr val="bg1"/>
                </a:solidFill>
              </a:rPr>
              <a:t>Lectures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502055" y="5313652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Drop Ins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563673" y="3969640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Computing Practicals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757356" y="3969640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Presentations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805277" y="3969640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Projects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57357" y="2649356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>
                <a:solidFill>
                  <a:schemeClr val="bg1"/>
                </a:solidFill>
              </a:rPr>
              <a:t>CBAs</a:t>
            </a:r>
            <a:br>
              <a:rPr lang="pt-BR" sz="2000" dirty="0">
                <a:solidFill>
                  <a:schemeClr val="bg1"/>
                </a:solidFill>
              </a:rPr>
            </a:br>
            <a:r>
              <a:rPr lang="pt-BR" sz="2000" dirty="0">
                <a:solidFill>
                  <a:schemeClr val="bg1"/>
                </a:solidFill>
              </a:rPr>
              <a:t>(Numbas)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757353" y="5313652"/>
            <a:ext cx="1775083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Exams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815730" y="2641538"/>
            <a:ext cx="1753159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Assignments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72000" y="2641538"/>
            <a:ext cx="0" cy="396778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Content Placeholder 21"/>
          <p:cNvSpPr txBox="1">
            <a:spLocks/>
          </p:cNvSpPr>
          <p:nvPr/>
        </p:nvSpPr>
        <p:spPr>
          <a:xfrm>
            <a:off x="4709118" y="1957191"/>
            <a:ext cx="3168352" cy="676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GB" b="1" dirty="0" smtClean="0">
                <a:solidFill>
                  <a:prstClr val="black"/>
                </a:solidFill>
              </a:rPr>
              <a:t>Assessment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49978" y="5313652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>
                <a:solidFill>
                  <a:schemeClr val="bg1"/>
                </a:solidFill>
              </a:rPr>
              <a:t>Office Hours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113838" y="1423881"/>
            <a:ext cx="2916324" cy="505395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Inner Core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05275" y="5313652"/>
            <a:ext cx="1775083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Mid Semester Tests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2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7600" cy="13248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The School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30679" cy="5688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17599" y="1434599"/>
            <a:ext cx="8238335" cy="5157270"/>
            <a:chOff x="417600" y="1434599"/>
            <a:chExt cx="6410798" cy="3841007"/>
          </a:xfrm>
        </p:grpSpPr>
        <p:sp>
          <p:nvSpPr>
            <p:cNvPr id="24" name="Rounded Rectangle 23"/>
            <p:cNvSpPr/>
            <p:nvPr/>
          </p:nvSpPr>
          <p:spPr>
            <a:xfrm>
              <a:off x="417602" y="3085201"/>
              <a:ext cx="1868687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Pure Mathematics</a:t>
              </a:r>
            </a:p>
          </p:txBody>
        </p:sp>
        <p:sp>
          <p:nvSpPr>
            <p:cNvPr id="25" name="Rounded Rectangle 24">
              <a:hlinkClick r:id="rId4"/>
            </p:cNvPr>
            <p:cNvSpPr/>
            <p:nvPr/>
          </p:nvSpPr>
          <p:spPr>
            <a:xfrm>
              <a:off x="504870" y="1434599"/>
              <a:ext cx="1698971" cy="918102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2550" dirty="0">
                  <a:solidFill>
                    <a:schemeClr val="bg1"/>
                  </a:solidFill>
                </a:rPr>
                <a:t>Three ‘Sections’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2706462" y="1434599"/>
              <a:ext cx="1698971" cy="918102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2550" dirty="0">
                  <a:solidFill>
                    <a:schemeClr val="bg1"/>
                  </a:solidFill>
                </a:rPr>
                <a:t>Staff Profile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17601" y="3504753"/>
              <a:ext cx="1868687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Statistics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427746" y="2665649"/>
              <a:ext cx="1868687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Applied Mathematics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17600" y="4586786"/>
              <a:ext cx="4079567" cy="688820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Committed to excellence in </a:t>
              </a:r>
              <a:r>
                <a:rPr lang="en-GB" sz="1500" b="1" dirty="0">
                  <a:solidFill>
                    <a:schemeClr val="bg1"/>
                  </a:solidFill>
                </a:rPr>
                <a:t>Teaching</a:t>
              </a:r>
              <a:r>
                <a:rPr lang="en-GB" sz="1500" dirty="0">
                  <a:solidFill>
                    <a:schemeClr val="bg1"/>
                  </a:solidFill>
                </a:rPr>
                <a:t> </a:t>
              </a:r>
              <a:r>
                <a:rPr lang="en-GB" sz="1500" b="1" i="1" u="sng" dirty="0">
                  <a:solidFill>
                    <a:schemeClr val="bg1"/>
                  </a:solidFill>
                </a:rPr>
                <a:t>and</a:t>
              </a:r>
              <a:r>
                <a:rPr lang="en-GB" sz="1500" dirty="0">
                  <a:solidFill>
                    <a:schemeClr val="bg1"/>
                  </a:solidFill>
                </a:rPr>
                <a:t> </a:t>
              </a:r>
              <a:r>
                <a:rPr lang="en-GB" sz="1500" b="1" dirty="0">
                  <a:solidFill>
                    <a:schemeClr val="bg1"/>
                  </a:solidFill>
                </a:rPr>
                <a:t>Research: </a:t>
              </a:r>
              <a:r>
                <a:rPr lang="en-GB" sz="1500" dirty="0">
                  <a:solidFill>
                    <a:schemeClr val="bg1"/>
                  </a:solidFill>
                </a:rPr>
                <a:t>e.g. innovations, REF2014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2618800" y="2665649"/>
              <a:ext cx="1882439" cy="326739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14 Professors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603624" y="3507653"/>
              <a:ext cx="1882439" cy="326739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 smtClean="0">
                  <a:solidFill>
                    <a:schemeClr val="bg1"/>
                  </a:solidFill>
                </a:rPr>
                <a:t>11</a:t>
              </a:r>
              <a:r>
                <a:rPr lang="en-GB" sz="1500" dirty="0" smtClean="0">
                  <a:solidFill>
                    <a:schemeClr val="bg1"/>
                  </a:solidFill>
                </a:rPr>
                <a:t> </a:t>
              </a:r>
              <a:r>
                <a:rPr lang="en-GB" sz="1500" dirty="0">
                  <a:solidFill>
                    <a:schemeClr val="bg1"/>
                  </a:solidFill>
                </a:rPr>
                <a:t>Senior Lecturers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2618798" y="3089577"/>
              <a:ext cx="1882439" cy="317989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>
                  <a:solidFill>
                    <a:schemeClr val="bg1"/>
                  </a:solidFill>
                </a:rPr>
                <a:t>4 Readers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614729" y="3934479"/>
              <a:ext cx="1882439" cy="342887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500" dirty="0" smtClean="0">
                  <a:solidFill>
                    <a:schemeClr val="bg1"/>
                  </a:solidFill>
                </a:rPr>
                <a:t>21</a:t>
              </a:r>
              <a:r>
                <a:rPr lang="en-GB" sz="1500" dirty="0" smtClean="0">
                  <a:solidFill>
                    <a:schemeClr val="bg1"/>
                  </a:solidFill>
                </a:rPr>
                <a:t> </a:t>
              </a:r>
              <a:r>
                <a:rPr lang="en-GB" sz="1500" dirty="0">
                  <a:solidFill>
                    <a:schemeClr val="bg1"/>
                  </a:solidFill>
                </a:rPr>
                <a:t>Lecturers</a:t>
              </a:r>
            </a:p>
          </p:txBody>
        </p:sp>
        <p:pic>
          <p:nvPicPr>
            <p:cNvPr id="46" name="Picture 7" descr="mathhom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17263" y="1963571"/>
              <a:ext cx="2111135" cy="140415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255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47" name="Picture 7" descr="m51_pretty_nocontours_noscal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348773">
              <a:off x="5049627" y="3435234"/>
              <a:ext cx="1587176" cy="1311526"/>
            </a:xfrm>
            <a:prstGeom prst="rect">
              <a:avLst/>
            </a:prstGeom>
            <a:noFill/>
            <a:ln w="82550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4373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Learning and Assessment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Content Placeholder 21"/>
          <p:cNvSpPr>
            <a:spLocks noGrp="1"/>
          </p:cNvSpPr>
          <p:nvPr>
            <p:ph idx="1"/>
          </p:nvPr>
        </p:nvSpPr>
        <p:spPr>
          <a:xfrm>
            <a:off x="1272511" y="2006183"/>
            <a:ext cx="2664296" cy="676672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/>
              <a:t>Learning</a:t>
            </a:r>
            <a:endParaRPr lang="en-GB" b="1" dirty="0"/>
          </a:p>
        </p:txBody>
      </p:sp>
      <p:sp>
        <p:nvSpPr>
          <p:cNvPr id="10" name="Content Placeholder 21"/>
          <p:cNvSpPr txBox="1">
            <a:spLocks/>
          </p:cNvSpPr>
          <p:nvPr/>
        </p:nvSpPr>
        <p:spPr>
          <a:xfrm>
            <a:off x="4721997" y="1990690"/>
            <a:ext cx="3168352" cy="676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GB" b="1" dirty="0" smtClean="0">
                <a:solidFill>
                  <a:prstClr val="black"/>
                </a:solidFill>
              </a:rPr>
              <a:t>Assessment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14935" y="2682855"/>
            <a:ext cx="1775081" cy="112798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 smtClean="0">
                <a:solidFill>
                  <a:schemeClr val="bg1"/>
                </a:solidFill>
              </a:rPr>
              <a:t>Seminars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14935" y="4003139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Problems Classes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52431" y="2682855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 smtClean="0">
                <a:solidFill>
                  <a:schemeClr val="bg1"/>
                </a:solidFill>
              </a:rPr>
              <a:t>Lectures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514934" y="5347151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Drop Ins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52431" y="5347151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Computing Practicals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70235" y="4003139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Presentations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818156" y="4003139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b="1" dirty="0">
                <a:solidFill>
                  <a:schemeClr val="bg1"/>
                </a:solidFill>
              </a:rPr>
              <a:t>Projects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70236" y="2682855"/>
            <a:ext cx="1775081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>
                <a:solidFill>
                  <a:schemeClr val="bg1"/>
                </a:solidFill>
              </a:rPr>
              <a:t>CBAs</a:t>
            </a:r>
            <a:br>
              <a:rPr lang="pt-BR" sz="2000" dirty="0">
                <a:solidFill>
                  <a:schemeClr val="bg1"/>
                </a:solidFill>
              </a:rPr>
            </a:br>
            <a:r>
              <a:rPr lang="pt-BR" sz="2000" dirty="0">
                <a:solidFill>
                  <a:schemeClr val="bg1"/>
                </a:solidFill>
              </a:rPr>
              <a:t>(Numbas)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818154" y="5347151"/>
            <a:ext cx="1775083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Exams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828609" y="2675037"/>
            <a:ext cx="1753159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Assignments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52430" y="4003139"/>
            <a:ext cx="1775081" cy="1127988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>
                <a:solidFill>
                  <a:schemeClr val="bg1"/>
                </a:solidFill>
              </a:rPr>
              <a:t>Office Hours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70233" y="5323423"/>
            <a:ext cx="1775083" cy="1127988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Mid Semester Tests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139537" y="1386711"/>
            <a:ext cx="2903504" cy="579705"/>
          </a:xfrm>
          <a:prstGeom prst="roundRect">
            <a:avLst/>
          </a:prstGeom>
          <a:solidFill>
            <a:srgbClr val="477CFF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Numerical &amp; Computational Modelling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4572000" y="2641538"/>
            <a:ext cx="0" cy="396778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1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0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Grades and Weighting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495596329"/>
              </p:ext>
            </p:extLst>
          </p:nvPr>
        </p:nvGraphicFramePr>
        <p:xfrm>
          <a:off x="0" y="1157515"/>
          <a:ext cx="4528457" cy="3109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/>
          </p:nvPr>
        </p:nvGraphicFramePr>
        <p:xfrm>
          <a:off x="1043608" y="4077072"/>
          <a:ext cx="6840760" cy="267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4199207220"/>
              </p:ext>
            </p:extLst>
          </p:nvPr>
        </p:nvGraphicFramePr>
        <p:xfrm>
          <a:off x="4296228" y="1143000"/>
          <a:ext cx="4847771" cy="322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/>
          </p:nvPr>
        </p:nvGraphicFramePr>
        <p:xfrm>
          <a:off x="1115616" y="2921948"/>
          <a:ext cx="6120680" cy="4236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092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6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This Talk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041788" y="172265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Arrow 9"/>
          <p:cNvSpPr/>
          <p:nvPr/>
        </p:nvSpPr>
        <p:spPr>
          <a:xfrm>
            <a:off x="2041788" y="2736220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041788" y="3744332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>
            <a:off x="2042338" y="4752473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>
            <a:off x="2041788" y="580204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4427858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418026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4037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14825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10836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24657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427858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14037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710836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07504" y="1556792"/>
            <a:ext cx="1926305" cy="60884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Degree Types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411760" y="1661585"/>
            <a:ext cx="200227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Single Honours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723473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Other Types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041676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Physics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7504" y="2581296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Structure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411760" y="2669697"/>
            <a:ext cx="200227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1</a:t>
            </a:r>
            <a:r>
              <a:rPr lang="en-GB" sz="1600" baseline="30000" dirty="0" smtClean="0">
                <a:solidFill>
                  <a:schemeClr val="bg1"/>
                </a:solidFill>
              </a:rPr>
              <a:t>st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723473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7041676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Projects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07504" y="3589408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Learning &amp; Assessment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2411760" y="3677809"/>
            <a:ext cx="200227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Teaching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723473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Assessment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41676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Grades &amp; Weighting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7504" y="4597520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Resources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411760" y="4685920"/>
            <a:ext cx="200227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The Herschel Building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23473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Internet Resources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041676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Support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07504" y="5589239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Timetabling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6724657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2411760" y="5694032"/>
            <a:ext cx="2002277" cy="43205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Typical Week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723473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Semester Calendars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041676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Dates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-103031" y="1279800"/>
            <a:ext cx="9981127" cy="3049856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-103031" y="5367760"/>
            <a:ext cx="9981127" cy="1599709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69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The Herschel Building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0" name="Rounded Rectangle 9"/>
          <p:cNvSpPr/>
          <p:nvPr/>
        </p:nvSpPr>
        <p:spPr>
          <a:xfrm>
            <a:off x="774879" y="3766080"/>
            <a:ext cx="2086000" cy="435652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Computer Cluster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360743" y="5854312"/>
            <a:ext cx="2016224" cy="43565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Penthouse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936807" y="1609444"/>
            <a:ext cx="2016224" cy="43565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Herschel Library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745119" y="4915966"/>
            <a:ext cx="2016224" cy="435652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School Office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10681" r="2606" b="10384"/>
          <a:stretch/>
        </p:blipFill>
        <p:spPr bwMode="auto">
          <a:xfrm rot="660554">
            <a:off x="590012" y="4573955"/>
            <a:ext cx="2675892" cy="1777822"/>
          </a:xfrm>
          <a:prstGeom prst="rect">
            <a:avLst/>
          </a:prstGeom>
          <a:solidFill>
            <a:srgbClr val="FFFFFF">
              <a:shade val="85000"/>
            </a:srgbClr>
          </a:solidFill>
          <a:ln w="82550">
            <a:solidFill>
              <a:schemeClr val="bg1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807" y="3518233"/>
            <a:ext cx="2645429" cy="1763619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9767">
            <a:off x="6089642" y="1621566"/>
            <a:ext cx="2717521" cy="1811681"/>
          </a:xfrm>
          <a:prstGeom prst="rect">
            <a:avLst/>
          </a:prstGeom>
          <a:ln w="82550">
            <a:solidFill>
              <a:srgbClr val="FFFFFF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4975">
            <a:off x="385634" y="1641349"/>
            <a:ext cx="2658168" cy="1772112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3525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Internet Resources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73513" y="1711520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0" name="Rounded Rectangle 9"/>
          <p:cNvSpPr/>
          <p:nvPr/>
        </p:nvSpPr>
        <p:spPr>
          <a:xfrm>
            <a:off x="925910" y="3105865"/>
            <a:ext cx="2016224" cy="43565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Lecture Notes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1" name="Rounded Rectangle 10">
            <a:hlinkClick r:id="rId4"/>
          </p:cNvPr>
          <p:cNvSpPr/>
          <p:nvPr/>
        </p:nvSpPr>
        <p:spPr>
          <a:xfrm>
            <a:off x="755576" y="1412776"/>
            <a:ext cx="2265295" cy="1224136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400" dirty="0" smtClean="0">
                <a:solidFill>
                  <a:schemeClr val="bg1"/>
                </a:solidFill>
              </a:rPr>
              <a:t>Blackboard</a:t>
            </a:r>
            <a:endParaRPr lang="en-GB" sz="34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491880" y="1412776"/>
            <a:ext cx="2265295" cy="1224136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400" dirty="0" err="1" smtClean="0">
                <a:solidFill>
                  <a:schemeClr val="bg1"/>
                </a:solidFill>
              </a:rPr>
              <a:t>ReCap</a:t>
            </a:r>
            <a:endParaRPr lang="en-GB" sz="34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228184" y="1412776"/>
            <a:ext cx="2265295" cy="1224136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400" dirty="0" smtClean="0">
                <a:solidFill>
                  <a:schemeClr val="bg1"/>
                </a:solidFill>
              </a:rPr>
              <a:t>RAS</a:t>
            </a:r>
            <a:endParaRPr lang="en-GB" sz="34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25910" y="4513861"/>
            <a:ext cx="2016224" cy="43565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Announcements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25910" y="3809863"/>
            <a:ext cx="2016224" cy="43565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Assignments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616415" y="3105865"/>
            <a:ext cx="2016224" cy="6141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Lecture Recordings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372200" y="3105865"/>
            <a:ext cx="2016224" cy="83199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Remote Application Service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372301" y="5047157"/>
            <a:ext cx="2016224" cy="57966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University Software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372200" y="4204474"/>
            <a:ext cx="2016224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University Documents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616415" y="3989272"/>
            <a:ext cx="2016224" cy="6141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Open Day </a:t>
            </a:r>
            <a:r>
              <a:rPr lang="en-GB" sz="2000" dirty="0" err="1" smtClean="0">
                <a:solidFill>
                  <a:schemeClr val="bg1"/>
                </a:solidFill>
              </a:rPr>
              <a:t>ReCap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28862" y="5219785"/>
            <a:ext cx="2016224" cy="43565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Smartphone App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  <p:bldP spid="25" grpId="0" animBg="1"/>
      <p:bldP spid="26" grpId="0" animBg="1"/>
      <p:bldP spid="26" grpId="1" animBg="1"/>
      <p:bldP spid="27" grpId="0" animBg="1"/>
      <p:bldP spid="2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Support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10" name="Straight Connector 9"/>
          <p:cNvCxnSpPr>
            <a:stCxn id="26" idx="3"/>
            <a:endCxn id="27" idx="1"/>
          </p:cNvCxnSpPr>
          <p:nvPr/>
        </p:nvCxnSpPr>
        <p:spPr>
          <a:xfrm>
            <a:off x="5238870" y="3104271"/>
            <a:ext cx="1230839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dist="20000" dir="5400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238869" y="4361950"/>
            <a:ext cx="1230839" cy="1264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dist="20000" dir="5400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227732" y="5710579"/>
            <a:ext cx="1224641" cy="1466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dist="20000" dir="5400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21" idx="3"/>
            <a:endCxn id="22" idx="1"/>
          </p:cNvCxnSpPr>
          <p:nvPr/>
        </p:nvCxnSpPr>
        <p:spPr>
          <a:xfrm>
            <a:off x="5215553" y="1976597"/>
            <a:ext cx="1254155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dist="20000" dir="5400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44871" y="1758771"/>
            <a:ext cx="1926305" cy="435652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Buddy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60734" y="4014118"/>
            <a:ext cx="1942634" cy="69819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Undergraduate Secretary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60734" y="2854805"/>
            <a:ext cx="1926305" cy="49893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Personal Tutor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13276" y="1580553"/>
            <a:ext cx="2002277" cy="79208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Current Maths &amp; Stats Student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469708" y="1580553"/>
            <a:ext cx="2008767" cy="79208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Regular contact through emails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207607" y="5335010"/>
            <a:ext cx="2023201" cy="774086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Financial Matters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228061" y="2708227"/>
            <a:ext cx="2010809" cy="792088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Module Selection &amp; Registration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469709" y="2708227"/>
            <a:ext cx="2008767" cy="792088"/>
          </a:xfrm>
          <a:prstGeom prst="roundRect">
            <a:avLst/>
          </a:prstGeom>
          <a:solidFill>
            <a:srgbClr val="00467E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Academic &amp; Personal issues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469708" y="5395085"/>
            <a:ext cx="2023201" cy="653935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Counselling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228061" y="3958418"/>
            <a:ext cx="2010808" cy="809593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Personal Issues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6484144" y="3967128"/>
            <a:ext cx="2008766" cy="792171"/>
          </a:xfrm>
          <a:prstGeom prst="roundRect">
            <a:avLst/>
          </a:prstGeom>
          <a:solidFill>
            <a:srgbClr val="0F89CF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Exams &amp; Assignments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1" name="Rounded Rectangle 30">
            <a:hlinkClick r:id="rId4"/>
          </p:cNvPr>
          <p:cNvSpPr/>
          <p:nvPr/>
        </p:nvSpPr>
        <p:spPr>
          <a:xfrm>
            <a:off x="560734" y="5372956"/>
            <a:ext cx="1942634" cy="69819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Student Wellbeing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This Talk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0" name="Right Arrow 9"/>
          <p:cNvSpPr/>
          <p:nvPr/>
        </p:nvSpPr>
        <p:spPr>
          <a:xfrm>
            <a:off x="2041788" y="172265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041788" y="2736220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>
            <a:off x="2041788" y="3744332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>
            <a:off x="2042338" y="4752473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7"/>
          <p:cNvSpPr/>
          <p:nvPr/>
        </p:nvSpPr>
        <p:spPr>
          <a:xfrm>
            <a:off x="2041788" y="580204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Connector 18"/>
          <p:cNvCxnSpPr/>
          <p:nvPr/>
        </p:nvCxnSpPr>
        <p:spPr>
          <a:xfrm>
            <a:off x="4427858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8026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4037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14825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710836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724657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427858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14037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710836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107504" y="1556792"/>
            <a:ext cx="1926305" cy="60884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Degree Types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411760" y="1661585"/>
            <a:ext cx="200227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Single Honours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723473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Other Types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041676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Physics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07504" y="2581296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Structure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2411760" y="2669697"/>
            <a:ext cx="200227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1</a:t>
            </a:r>
            <a:r>
              <a:rPr lang="en-GB" sz="1600" baseline="30000" dirty="0" smtClean="0">
                <a:solidFill>
                  <a:schemeClr val="bg1"/>
                </a:solidFill>
              </a:rPr>
              <a:t>st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4723473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7041676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Projects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07504" y="3589408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Learning &amp; Assessment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411760" y="3677809"/>
            <a:ext cx="200227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Teaching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23473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Assessment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7041676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Grades &amp; Weighting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07504" y="4597520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Resources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411760" y="4685920"/>
            <a:ext cx="200227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The Herschel Building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723473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Internet Resources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041676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Support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107504" y="5589239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Timetabling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724657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2411760" y="5694032"/>
            <a:ext cx="2002277" cy="43205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Typical Week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4723473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Semester Calendars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7041676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Dates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-103031" y="1279800"/>
            <a:ext cx="9981127" cy="404157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33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Week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1412778"/>
          <a:ext cx="8640960" cy="51845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9-10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10-11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11-12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12-1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1-2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2-3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3-4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4-5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5-6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4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Mon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Tues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Wed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Thurs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Fri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979712" y="2276872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0" y="4869160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43808" y="5733256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4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Week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aphicFrame>
        <p:nvGraphicFramePr>
          <p:cNvPr id="10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1412778"/>
          <a:ext cx="8640960" cy="51845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9-10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10-11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11-12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12-1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1-2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2-3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3-4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4-5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5-6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4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Mon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Tues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Wed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Thurs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Fri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979712" y="2276872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0" y="4869160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43808" y="5733256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DI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8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Week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1412778"/>
          <a:ext cx="8640960" cy="518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9-10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10-11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11-12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12-1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1-2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2-3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3-4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4-5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5-6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Mon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Tues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Wed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Thurs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Fri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115616" y="227687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79712" y="2276872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0" y="4869160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43808" y="5733256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43808" y="3140968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843808" y="4005064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707904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300192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15616" y="400506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84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7600" cy="132480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		Research Projects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30679" cy="5688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17599" y="1434599"/>
            <a:ext cx="8238335" cy="4679598"/>
            <a:chOff x="1291242" y="2014568"/>
            <a:chExt cx="6623112" cy="3856120"/>
          </a:xfrm>
        </p:grpSpPr>
        <p:sp>
          <p:nvSpPr>
            <p:cNvPr id="20" name="Rounded Rectangle 19"/>
            <p:cNvSpPr/>
            <p:nvPr/>
          </p:nvSpPr>
          <p:spPr>
            <a:xfrm>
              <a:off x="3434052" y="2014760"/>
              <a:ext cx="4428492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Galaxies are giant magnets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434052" y="2461046"/>
              <a:ext cx="4428492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How are the magnetic fields generated?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434052" y="2907332"/>
              <a:ext cx="4428492" cy="32673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What effect do they have in a galaxy?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291242" y="2014568"/>
              <a:ext cx="2052228" cy="1219504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50" b="1" dirty="0">
                  <a:solidFill>
                    <a:schemeClr val="bg1"/>
                  </a:solidFill>
                </a:rPr>
                <a:t>Magnetic Fields in galaxies </a:t>
              </a:r>
            </a:p>
            <a:p>
              <a:pPr algn="ctr"/>
              <a:r>
                <a:rPr lang="en-GB" sz="1650" b="1" dirty="0">
                  <a:solidFill>
                    <a:schemeClr val="bg1"/>
                  </a:solidFill>
                </a:rPr>
                <a:t>(Applied)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5827746" y="3353618"/>
              <a:ext cx="2086608" cy="1219504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50" b="1" dirty="0">
                  <a:solidFill>
                    <a:schemeClr val="bg1"/>
                  </a:solidFill>
                </a:rPr>
                <a:t>Quantum Computing (Pure Mathematics)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291242" y="3544304"/>
              <a:ext cx="4428492" cy="326739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Theory of multidimensional computing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1291242" y="4084364"/>
              <a:ext cx="4428492" cy="326739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Leading to extremely fast calculations!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3434052" y="4651183"/>
              <a:ext cx="4428492" cy="326739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Can we predict how severe the next big storm will be?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434052" y="5097565"/>
              <a:ext cx="4428492" cy="326739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Can we use statistics to better prepare for climate extremes?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3434052" y="5539624"/>
              <a:ext cx="4428492" cy="326739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</a:pPr>
              <a:r>
                <a:rPr lang="en-GB" sz="1350" dirty="0">
                  <a:solidFill>
                    <a:schemeClr val="bg1"/>
                  </a:solidFill>
                </a:rPr>
                <a:t>Inter-disciplinary work between statisticians and engineers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1291242" y="4651184"/>
              <a:ext cx="2052228" cy="1219504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50" b="1" dirty="0">
                  <a:solidFill>
                    <a:schemeClr val="bg1"/>
                  </a:solidFill>
                </a:rPr>
                <a:t>Extreme Weather (Statistics)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5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Week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aphicFrame>
        <p:nvGraphicFramePr>
          <p:cNvPr id="10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1412778"/>
          <a:ext cx="8640960" cy="518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9-10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10-11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11-12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12-1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1-2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2-3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3-4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4-5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5-6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Mon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Tues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Wed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Thurs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Fri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115616" y="227687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79712" y="2276872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0" y="4869160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43808" y="5733256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DI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43808" y="3140968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843808" y="4005064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707904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00192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DI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15616" y="400506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DI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6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Week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1412778"/>
          <a:ext cx="8640960" cy="518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9-10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10-11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11-12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12-1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1-2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2-3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3-4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4-5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5-6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Mon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Tues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Wed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Thurs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Fri</a:t>
                      </a:r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115616" y="227687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79712" y="2276872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0" y="4869160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43808" y="5733256"/>
            <a:ext cx="864096" cy="864096"/>
          </a:xfrm>
          <a:prstGeom prst="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43808" y="3140968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843808" y="4005064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707904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300192" y="5733256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15616" y="4005062"/>
            <a:ext cx="864096" cy="864096"/>
          </a:xfrm>
          <a:prstGeom prst="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72000" y="4005064"/>
            <a:ext cx="4320480" cy="864096"/>
          </a:xfrm>
          <a:prstGeom prst="rect">
            <a:avLst/>
          </a:prstGeom>
          <a:solidFill>
            <a:srgbClr val="6FC5F5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Sports and Societies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979712" y="3140968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707904" y="2276870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00192" y="2276870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164288" y="2276870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47556" y="3140968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PC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16924" y="3140967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979712" y="4005062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979712" y="4869160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47556" y="5733252"/>
            <a:ext cx="864096" cy="864096"/>
          </a:xfrm>
          <a:prstGeom prst="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L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05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Semester One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829552"/>
              </p:ext>
            </p:extLst>
          </p:nvPr>
        </p:nvGraphicFramePr>
        <p:xfrm>
          <a:off x="519028" y="1357199"/>
          <a:ext cx="2448275" cy="20586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80"/>
                <a:gridCol w="335980"/>
              </a:tblGrid>
              <a:tr h="3233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September 2016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16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7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159115"/>
              </p:ext>
            </p:extLst>
          </p:nvPr>
        </p:nvGraphicFramePr>
        <p:xfrm>
          <a:off x="3399348" y="1357199"/>
          <a:ext cx="2448275" cy="20586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80"/>
                <a:gridCol w="335980"/>
              </a:tblGrid>
              <a:tr h="3233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October 2016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16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354262"/>
              </p:ext>
            </p:extLst>
          </p:nvPr>
        </p:nvGraphicFramePr>
        <p:xfrm>
          <a:off x="6207660" y="1357199"/>
          <a:ext cx="2448275" cy="20586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80"/>
                <a:gridCol w="335980"/>
              </a:tblGrid>
              <a:tr h="3233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November 2016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16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714750"/>
              </p:ext>
            </p:extLst>
          </p:nvPr>
        </p:nvGraphicFramePr>
        <p:xfrm>
          <a:off x="1815169" y="3517439"/>
          <a:ext cx="2448275" cy="20586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80"/>
                <a:gridCol w="335980"/>
              </a:tblGrid>
              <a:tr h="3233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December 2016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16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061666"/>
              </p:ext>
            </p:extLst>
          </p:nvPr>
        </p:nvGraphicFramePr>
        <p:xfrm>
          <a:off x="4983524" y="3517439"/>
          <a:ext cx="2448275" cy="20586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80"/>
                <a:gridCol w="335980"/>
              </a:tblGrid>
              <a:tr h="3233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January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16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  <a:tr h="35029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663044" y="5749687"/>
            <a:ext cx="7992888" cy="923330"/>
            <a:chOff x="611560" y="5589240"/>
            <a:chExt cx="7992888" cy="923330"/>
          </a:xfrm>
        </p:grpSpPr>
        <p:sp>
          <p:nvSpPr>
            <p:cNvPr id="19" name="TextBox 18"/>
            <p:cNvSpPr txBox="1"/>
            <p:nvPr/>
          </p:nvSpPr>
          <p:spPr>
            <a:xfrm>
              <a:off x="611560" y="5589240"/>
              <a:ext cx="79928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Key:                   Teaching Weeks		</a:t>
              </a:r>
            </a:p>
            <a:p>
              <a:r>
                <a:rPr lang="en-GB" dirty="0" smtClean="0"/>
                <a:t>	         Holidays</a:t>
              </a:r>
            </a:p>
            <a:p>
              <a:r>
                <a:rPr lang="en-GB" dirty="0" smtClean="0"/>
                <a:t>	         Exam Period			</a:t>
              </a:r>
              <a:endParaRPr lang="en-GB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475656" y="5949280"/>
              <a:ext cx="360040" cy="216024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475656" y="6237312"/>
              <a:ext cx="360040" cy="216024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2" name="Rounded Rectangle 21"/>
          <p:cNvSpPr/>
          <p:nvPr/>
        </p:nvSpPr>
        <p:spPr>
          <a:xfrm>
            <a:off x="4983524" y="6109727"/>
            <a:ext cx="360040" cy="216024"/>
          </a:xfrm>
          <a:prstGeom prst="roundRect">
            <a:avLst/>
          </a:prstGeom>
          <a:solidFill>
            <a:srgbClr val="004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5376209" y="5980519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  <a:cs typeface="MV Boli" pitchFamily="2" charset="0"/>
              </a:rPr>
              <a:t>FRESHERS WEEK!</a:t>
            </a:r>
            <a:endParaRPr lang="en-GB" sz="2400" dirty="0">
              <a:latin typeface="Calibri" panose="020F0502020204030204" pitchFamily="34" charset="0"/>
              <a:cs typeface="MV Boli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9814198">
            <a:off x="501156" y="2158566"/>
            <a:ext cx="2471541" cy="707886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Fresher’s Week 26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9814198">
            <a:off x="4996209" y="4304018"/>
            <a:ext cx="2471541" cy="707886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Exam Period 16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711069">
            <a:off x="1772856" y="4352523"/>
            <a:ext cx="2471541" cy="707886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Christmas Hols 16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527140" y="5808921"/>
            <a:ext cx="360040" cy="216024"/>
          </a:xfrm>
          <a:prstGeom prst="roundRect">
            <a:avLst/>
          </a:prstGeom>
          <a:solidFill>
            <a:srgbClr val="60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813484" y="1218665"/>
            <a:ext cx="8382000" cy="0"/>
          </a:xfrm>
          <a:prstGeom prst="line">
            <a:avLst/>
          </a:prstGeom>
          <a:noFill/>
          <a:ln w="9525">
            <a:solidFill>
              <a:srgbClr val="6666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9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Semester Two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654431"/>
              </p:ext>
            </p:extLst>
          </p:nvPr>
        </p:nvGraphicFramePr>
        <p:xfrm>
          <a:off x="3348270" y="1435362"/>
          <a:ext cx="2448270" cy="20227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2"/>
                <a:gridCol w="355262"/>
                <a:gridCol w="355262"/>
                <a:gridCol w="355262"/>
                <a:gridCol w="355262"/>
                <a:gridCol w="335980"/>
                <a:gridCol w="335980"/>
              </a:tblGrid>
              <a:tr h="35925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February</a:t>
                      </a:r>
                      <a:r>
                        <a:rPr lang="en-GB" b="0" baseline="0" dirty="0" smtClean="0"/>
                        <a:t>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419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60211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419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419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419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127900"/>
              </p:ext>
            </p:extLst>
          </p:nvPr>
        </p:nvGraphicFramePr>
        <p:xfrm>
          <a:off x="6156582" y="1435361"/>
          <a:ext cx="2520281" cy="20328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65711"/>
                <a:gridCol w="365711"/>
                <a:gridCol w="365711"/>
                <a:gridCol w="365711"/>
                <a:gridCol w="365711"/>
                <a:gridCol w="345863"/>
                <a:gridCol w="345863"/>
              </a:tblGrid>
              <a:tr h="349127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March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6171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62412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6171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6171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6171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37128"/>
              </p:ext>
            </p:extLst>
          </p:nvPr>
        </p:nvGraphicFramePr>
        <p:xfrm>
          <a:off x="539959" y="3523592"/>
          <a:ext cx="2448270" cy="201622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2"/>
                <a:gridCol w="355262"/>
                <a:gridCol w="355262"/>
                <a:gridCol w="355262"/>
                <a:gridCol w="355262"/>
                <a:gridCol w="335980"/>
                <a:gridCol w="335980"/>
              </a:tblGrid>
              <a:tr h="436181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April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913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4348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0913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0913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09139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593107"/>
              </p:ext>
            </p:extLst>
          </p:nvPr>
        </p:nvGraphicFramePr>
        <p:xfrm>
          <a:off x="3348270" y="3523593"/>
          <a:ext cx="2448270" cy="20226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2"/>
                <a:gridCol w="355262"/>
                <a:gridCol w="355262"/>
                <a:gridCol w="355262"/>
                <a:gridCol w="355262"/>
                <a:gridCol w="335980"/>
                <a:gridCol w="335980"/>
              </a:tblGrid>
              <a:tr h="35937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May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60184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70870"/>
              </p:ext>
            </p:extLst>
          </p:nvPr>
        </p:nvGraphicFramePr>
        <p:xfrm>
          <a:off x="6156582" y="3523593"/>
          <a:ext cx="2520279" cy="20226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65711"/>
                <a:gridCol w="365711"/>
                <a:gridCol w="365711"/>
                <a:gridCol w="365711"/>
                <a:gridCol w="365711"/>
                <a:gridCol w="345862"/>
                <a:gridCol w="345862"/>
              </a:tblGrid>
              <a:tr h="359373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June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  <a:tr h="360184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24167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042102"/>
              </p:ext>
            </p:extLst>
          </p:nvPr>
        </p:nvGraphicFramePr>
        <p:xfrm>
          <a:off x="539958" y="1435361"/>
          <a:ext cx="2448273" cy="201622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355263"/>
                <a:gridCol w="355263"/>
                <a:gridCol w="355263"/>
                <a:gridCol w="355263"/>
                <a:gridCol w="355263"/>
                <a:gridCol w="335979"/>
                <a:gridCol w="335979"/>
              </a:tblGrid>
              <a:tr h="375976">
                <a:tc gridSpan="7">
                  <a:txBody>
                    <a:bodyPr/>
                    <a:lstStyle/>
                    <a:p>
                      <a:pPr algn="ctr"/>
                      <a:r>
                        <a:rPr lang="en-GB" b="0" dirty="0" smtClean="0"/>
                        <a:t>January 2017</a:t>
                      </a:r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754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392813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92813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83CB"/>
                    </a:solidFill>
                  </a:tcPr>
                </a:tc>
              </a:tr>
              <a:tr h="323114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  <a:tr h="265754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2F48"/>
                    </a:solidFill>
                  </a:tcPr>
                </a:tc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611966" y="5827849"/>
            <a:ext cx="7992888" cy="923330"/>
            <a:chOff x="611560" y="5589240"/>
            <a:chExt cx="7992888" cy="923330"/>
          </a:xfrm>
        </p:grpSpPr>
        <p:sp>
          <p:nvSpPr>
            <p:cNvPr id="20" name="TextBox 19"/>
            <p:cNvSpPr txBox="1"/>
            <p:nvPr/>
          </p:nvSpPr>
          <p:spPr>
            <a:xfrm>
              <a:off x="611560" y="5589240"/>
              <a:ext cx="79928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Key:                   Teaching Weeks		</a:t>
              </a:r>
            </a:p>
            <a:p>
              <a:r>
                <a:rPr lang="en-GB" dirty="0" smtClean="0"/>
                <a:t>	         Holidays</a:t>
              </a:r>
            </a:p>
            <a:p>
              <a:r>
                <a:rPr lang="en-GB" dirty="0" smtClean="0"/>
                <a:t>	         Exam Period			</a:t>
              </a:r>
              <a:endParaRPr lang="en-GB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475656" y="5661248"/>
              <a:ext cx="360040" cy="216024"/>
            </a:xfrm>
            <a:prstGeom prst="roundRect">
              <a:avLst/>
            </a:prstGeom>
            <a:solidFill>
              <a:srgbClr val="60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475656" y="5949280"/>
              <a:ext cx="360040" cy="216024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475656" y="6237312"/>
              <a:ext cx="360040" cy="216024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TextBox 23"/>
          <p:cNvSpPr txBox="1"/>
          <p:nvPr/>
        </p:nvSpPr>
        <p:spPr>
          <a:xfrm rot="1711069">
            <a:off x="3331360" y="4308454"/>
            <a:ext cx="2471541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Exam Period 22</a:t>
            </a:r>
            <a:r>
              <a:rPr lang="en-GB" sz="2000" baseline="30000" dirty="0">
                <a:solidFill>
                  <a:schemeClr val="tx1"/>
                </a:solidFill>
              </a:rPr>
              <a:t>n</a:t>
            </a:r>
            <a:r>
              <a:rPr lang="en-GB" sz="2000" baseline="30000" dirty="0" smtClean="0">
                <a:solidFill>
                  <a:schemeClr val="tx1"/>
                </a:solidFill>
              </a:rPr>
              <a:t>d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9814198">
            <a:off x="552644" y="2190232"/>
            <a:ext cx="2471541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Semester 2: 30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814198">
            <a:off x="529410" y="4226557"/>
            <a:ext cx="2471541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Back to </a:t>
            </a:r>
            <a:r>
              <a:rPr lang="en-GB" sz="2000" dirty="0" err="1" smtClean="0">
                <a:solidFill>
                  <a:schemeClr val="tx1"/>
                </a:solidFill>
              </a:rPr>
              <a:t>Uni</a:t>
            </a:r>
            <a:r>
              <a:rPr lang="en-GB" sz="2000" dirty="0" smtClean="0">
                <a:solidFill>
                  <a:schemeClr val="tx1"/>
                </a:solidFill>
              </a:rPr>
              <a:t> 24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9814198">
            <a:off x="6133313" y="2222147"/>
            <a:ext cx="2471541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Easter Hols 24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9814198">
            <a:off x="6241274" y="4308453"/>
            <a:ext cx="2471541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Important Date:</a:t>
            </a:r>
          </a:p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Summer </a:t>
            </a:r>
            <a:r>
              <a:rPr lang="en-GB" sz="2000" dirty="0">
                <a:solidFill>
                  <a:schemeClr val="tx1"/>
                </a:solidFill>
              </a:rPr>
              <a:t>9</a:t>
            </a:r>
            <a:r>
              <a:rPr lang="en-GB" sz="2000" baseline="30000" dirty="0" smtClean="0">
                <a:solidFill>
                  <a:schemeClr val="tx1"/>
                </a:solidFill>
              </a:rPr>
              <a:t>th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220478" y="5964092"/>
            <a:ext cx="3078088" cy="6141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Resit Period: </a:t>
            </a:r>
          </a:p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21</a:t>
            </a:r>
            <a:r>
              <a:rPr lang="en-GB" sz="2000" baseline="30000" dirty="0" smtClean="0">
                <a:solidFill>
                  <a:schemeClr val="bg1"/>
                </a:solidFill>
              </a:rPr>
              <a:t>st</a:t>
            </a:r>
            <a:r>
              <a:rPr lang="en-GB" sz="2000" dirty="0" smtClean="0">
                <a:solidFill>
                  <a:schemeClr val="bg1"/>
                </a:solidFill>
              </a:rPr>
              <a:t> August-1</a:t>
            </a:r>
            <a:r>
              <a:rPr lang="en-GB" sz="2000" baseline="30000" dirty="0" smtClean="0">
                <a:solidFill>
                  <a:schemeClr val="bg1"/>
                </a:solidFill>
              </a:rPr>
              <a:t>st</a:t>
            </a:r>
            <a:r>
              <a:rPr lang="en-GB" sz="2000" dirty="0" smtClean="0">
                <a:solidFill>
                  <a:schemeClr val="bg1"/>
                </a:solidFill>
              </a:rPr>
              <a:t> September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Opportunities Abroad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cxnSp>
        <p:nvCxnSpPr>
          <p:cNvPr id="9" name="Straight Arrow Connector 8"/>
          <p:cNvCxnSpPr>
            <a:endCxn id="24" idx="0"/>
          </p:cNvCxnSpPr>
          <p:nvPr/>
        </p:nvCxnSpPr>
        <p:spPr>
          <a:xfrm flipH="1">
            <a:off x="6114764" y="3648969"/>
            <a:ext cx="562046" cy="19305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76808" y="3648969"/>
            <a:ext cx="1173905" cy="7426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333989" y="2875522"/>
            <a:ext cx="1900663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Placement Year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>
            <a:endCxn id="11" idx="0"/>
          </p:cNvCxnSpPr>
          <p:nvPr/>
        </p:nvCxnSpPr>
        <p:spPr>
          <a:xfrm flipH="1">
            <a:off x="2284321" y="2152542"/>
            <a:ext cx="480010" cy="7229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Rounded Rectangle 16">
            <a:hlinkClick r:id="rId4"/>
          </p:cNvPr>
          <p:cNvSpPr/>
          <p:nvPr/>
        </p:nvSpPr>
        <p:spPr>
          <a:xfrm>
            <a:off x="6806597" y="4394506"/>
            <a:ext cx="2088232" cy="75324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000" dirty="0" smtClean="0">
                <a:solidFill>
                  <a:schemeClr val="bg1"/>
                </a:solidFill>
              </a:rPr>
              <a:t>4 year degree only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8" name="Rounded Rectangle 17">
            <a:hlinkClick r:id="rId5"/>
          </p:cNvPr>
          <p:cNvSpPr/>
          <p:nvPr/>
        </p:nvSpPr>
        <p:spPr>
          <a:xfrm>
            <a:off x="1622021" y="5651562"/>
            <a:ext cx="1872208" cy="67060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000" dirty="0" smtClean="0">
                <a:solidFill>
                  <a:schemeClr val="bg1"/>
                </a:solidFill>
              </a:rPr>
              <a:t>Not Graded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9" name="Rounded Rectangle 18">
            <a:hlinkClick r:id="rId6"/>
          </p:cNvPr>
          <p:cNvSpPr/>
          <p:nvPr/>
        </p:nvSpPr>
        <p:spPr>
          <a:xfrm>
            <a:off x="3378251" y="4258562"/>
            <a:ext cx="1944216" cy="889187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000" dirty="0" smtClean="0">
                <a:solidFill>
                  <a:schemeClr val="bg1"/>
                </a:solidFill>
              </a:rPr>
              <a:t>3 year single honours degree only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0" name="Rounded Rectangle 19">
            <a:hlinkClick r:id="rId7"/>
          </p:cNvPr>
          <p:cNvSpPr/>
          <p:nvPr/>
        </p:nvSpPr>
        <p:spPr>
          <a:xfrm>
            <a:off x="253869" y="4391581"/>
            <a:ext cx="1874399" cy="927393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000" dirty="0" smtClean="0">
                <a:solidFill>
                  <a:schemeClr val="bg1"/>
                </a:solidFill>
              </a:rPr>
              <a:t>Year out between Stages 2 and 3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>
            <a:stCxn id="11" idx="2"/>
            <a:endCxn id="20" idx="0"/>
          </p:cNvCxnSpPr>
          <p:nvPr/>
        </p:nvCxnSpPr>
        <p:spPr>
          <a:xfrm flipH="1">
            <a:off x="1191069" y="3648969"/>
            <a:ext cx="1093252" cy="7426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1" idx="2"/>
            <a:endCxn id="18" idx="0"/>
          </p:cNvCxnSpPr>
          <p:nvPr/>
        </p:nvCxnSpPr>
        <p:spPr>
          <a:xfrm>
            <a:off x="2284321" y="3648969"/>
            <a:ext cx="273804" cy="2002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2"/>
            <a:endCxn id="19" idx="1"/>
          </p:cNvCxnSpPr>
          <p:nvPr/>
        </p:nvCxnSpPr>
        <p:spPr>
          <a:xfrm>
            <a:off x="2284321" y="3648969"/>
            <a:ext cx="1093930" cy="10541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hlinkClick r:id="rId8"/>
          </p:cNvPr>
          <p:cNvSpPr/>
          <p:nvPr/>
        </p:nvSpPr>
        <p:spPr>
          <a:xfrm>
            <a:off x="5322467" y="5579554"/>
            <a:ext cx="1584593" cy="60833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000" dirty="0" smtClean="0">
                <a:solidFill>
                  <a:schemeClr val="bg1"/>
                </a:solidFill>
              </a:rPr>
              <a:t>Graded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531585" y="2071167"/>
            <a:ext cx="1166356" cy="7763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128268" y="1435362"/>
            <a:ext cx="4397902" cy="1095861"/>
            <a:chOff x="2386035" y="1268760"/>
            <a:chExt cx="4397902" cy="1095861"/>
          </a:xfrm>
          <a:solidFill>
            <a:srgbClr val="E52F48"/>
          </a:solidFill>
        </p:grpSpPr>
        <p:sp>
          <p:nvSpPr>
            <p:cNvPr id="27" name="Rounded Rectangle 26"/>
            <p:cNvSpPr/>
            <p:nvPr/>
          </p:nvSpPr>
          <p:spPr>
            <a:xfrm>
              <a:off x="2386035" y="1268760"/>
              <a:ext cx="4397902" cy="1095861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10837" y="1570444"/>
              <a:ext cx="4230541" cy="5909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Opportunities Abroad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5856265" y="2875522"/>
            <a:ext cx="1900663" cy="77344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Stage 3 Semester 1 Abroad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0" grpId="0" animBg="1"/>
      <p:bldP spid="24" grpId="0" animBg="1"/>
      <p:bldP spid="2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Thanks For Listening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85800" y="1700808"/>
            <a:ext cx="7702624" cy="1296144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If you have any questions feel free to come and talk to us at any point throughout the day and we will be happy to help.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04964" y="4365104"/>
            <a:ext cx="2664296" cy="809593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 smtClean="0">
                <a:solidFill>
                  <a:schemeClr val="bg1"/>
                </a:solidFill>
              </a:rPr>
              <a:t>Thank You for Listening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438773"/>
            <a:ext cx="914580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600" dirty="0" smtClean="0"/>
              <a:t>If you have any further questions, feel free to contact us on Twitter:                                          @</a:t>
            </a:r>
            <a:r>
              <a:rPr lang="en-US" sz="1600" dirty="0" err="1" smtClean="0"/>
              <a:t>NCLMathsStats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607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"/>
            <a:ext cx="91701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77723" y="526230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>
                <a:solidFill>
                  <a:schemeClr val="bg1"/>
                </a:solidFill>
                <a:latin typeface="Calibri" panose="020F0502020204030204" pitchFamily="34" charset="0"/>
              </a:rPr>
              <a:t>Student Finance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77722" y="1518558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</a:rPr>
              <a:t>Robert Cooper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59" y="224351"/>
            <a:ext cx="1512168" cy="56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8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>
            <a:stCxn id="19" idx="2"/>
          </p:cNvCxnSpPr>
          <p:nvPr/>
        </p:nvCxnSpPr>
        <p:spPr>
          <a:xfrm flipH="1">
            <a:off x="2528103" y="2622014"/>
            <a:ext cx="2086311" cy="791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19" idx="2"/>
            <a:endCxn id="22" idx="3"/>
          </p:cNvCxnSpPr>
          <p:nvPr/>
        </p:nvCxnSpPr>
        <p:spPr>
          <a:xfrm flipH="1">
            <a:off x="3756866" y="2622014"/>
            <a:ext cx="857548" cy="1491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9" idx="2"/>
          </p:cNvCxnSpPr>
          <p:nvPr/>
        </p:nvCxnSpPr>
        <p:spPr>
          <a:xfrm>
            <a:off x="4614414" y="2622014"/>
            <a:ext cx="0" cy="27516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9" idx="2"/>
            <a:endCxn id="24" idx="2"/>
          </p:cNvCxnSpPr>
          <p:nvPr/>
        </p:nvCxnSpPr>
        <p:spPr>
          <a:xfrm>
            <a:off x="4614414" y="2622014"/>
            <a:ext cx="781238" cy="1491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9" idx="2"/>
          </p:cNvCxnSpPr>
          <p:nvPr/>
        </p:nvCxnSpPr>
        <p:spPr>
          <a:xfrm>
            <a:off x="4614414" y="2622014"/>
            <a:ext cx="1960785" cy="791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1766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Applying In England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545946" y="1726847"/>
            <a:ext cx="2119475" cy="895167"/>
            <a:chOff x="3368326" y="1617733"/>
            <a:chExt cx="2146970" cy="895167"/>
          </a:xfrm>
        </p:grpSpPr>
        <p:sp>
          <p:nvSpPr>
            <p:cNvPr id="19" name="Rounded Rectangle 18">
              <a:hlinkClick r:id="rId4"/>
            </p:cNvPr>
            <p:cNvSpPr/>
            <p:nvPr/>
          </p:nvSpPr>
          <p:spPr>
            <a:xfrm>
              <a:off x="3386013" y="1617733"/>
              <a:ext cx="2129283" cy="895167"/>
            </a:xfrm>
            <a:prstGeom prst="roundRect">
              <a:avLst/>
            </a:prstGeom>
            <a:gradFill flip="none" rotWithShape="1">
              <a:gsLst>
                <a:gs pos="0">
                  <a:srgbClr val="E52F48"/>
                </a:gs>
                <a:gs pos="100000">
                  <a:srgbClr val="E52F48"/>
                </a:gs>
              </a:gsLst>
              <a:lin ang="10800000" scaled="1"/>
              <a:tileRect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0" name="TextBox 19">
              <a:hlinkClick r:id="rId4"/>
            </p:cNvPr>
            <p:cNvSpPr txBox="1"/>
            <p:nvPr/>
          </p:nvSpPr>
          <p:spPr>
            <a:xfrm>
              <a:off x="3368326" y="1617735"/>
              <a:ext cx="21292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GB" sz="2400" dirty="0" smtClean="0">
                  <a:solidFill>
                    <a:schemeClr val="bg1"/>
                  </a:solidFill>
                </a:rPr>
                <a:t>How To </a:t>
              </a:r>
            </a:p>
            <a:p>
              <a:pPr algn="ctr" defTabSz="457189"/>
              <a:r>
                <a:rPr lang="en-GB" sz="2400" dirty="0" smtClean="0">
                  <a:solidFill>
                    <a:schemeClr val="bg1"/>
                  </a:solidFill>
                </a:rPr>
                <a:t>Apply</a:t>
              </a:r>
            </a:p>
          </p:txBody>
        </p:sp>
      </p:grpSp>
      <p:sp>
        <p:nvSpPr>
          <p:cNvPr id="21" name="Freeform 20"/>
          <p:cNvSpPr/>
          <p:nvPr/>
        </p:nvSpPr>
        <p:spPr>
          <a:xfrm>
            <a:off x="387892" y="2904701"/>
            <a:ext cx="2140211" cy="914876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1. Set up </a:t>
            </a:r>
            <a:r>
              <a:rPr lang="en-GB" sz="2000" dirty="0">
                <a:solidFill>
                  <a:schemeClr val="bg1"/>
                </a:solidFill>
              </a:rPr>
              <a:t>a</a:t>
            </a:r>
            <a:r>
              <a:rPr lang="en-GB" sz="2000" dirty="0" smtClean="0">
                <a:solidFill>
                  <a:schemeClr val="bg1"/>
                </a:solidFill>
              </a:rPr>
              <a:t>n </a:t>
            </a:r>
            <a:r>
              <a:rPr lang="en-GB" sz="2000" dirty="0">
                <a:solidFill>
                  <a:schemeClr val="bg1"/>
                </a:solidFill>
              </a:rPr>
              <a:t>a</a:t>
            </a:r>
            <a:r>
              <a:rPr lang="en-GB" sz="2000" dirty="0" smtClean="0">
                <a:solidFill>
                  <a:schemeClr val="bg1"/>
                </a:solidFill>
              </a:rPr>
              <a:t>ccount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728192" y="4113607"/>
            <a:ext cx="2123772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2. Complete the </a:t>
            </a:r>
            <a:r>
              <a:rPr lang="en-GB" sz="2000" dirty="0">
                <a:solidFill>
                  <a:schemeClr val="bg1"/>
                </a:solidFill>
              </a:rPr>
              <a:t>a</a:t>
            </a:r>
            <a:r>
              <a:rPr lang="en-GB" sz="2000" dirty="0" smtClean="0">
                <a:solidFill>
                  <a:schemeClr val="bg1"/>
                </a:solidFill>
              </a:rPr>
              <a:t>pplication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3545947" y="5373680"/>
            <a:ext cx="2119475" cy="957451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3. Include details of your household income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5299393" y="4113607"/>
            <a:ext cx="2149700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4. Provide proof if needed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6575199" y="2904701"/>
            <a:ext cx="2149700" cy="914876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88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 smtClean="0">
                <a:solidFill>
                  <a:schemeClr val="bg1"/>
                </a:solidFill>
              </a:rPr>
              <a:t>5. Sign and return the declaration form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1766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For Non-English </a:t>
            </a:r>
            <a:r>
              <a:rPr lang="en-GB" dirty="0">
                <a:solidFill>
                  <a:schemeClr val="bg1"/>
                </a:solidFill>
              </a:rPr>
              <a:t>S</a:t>
            </a:r>
            <a:r>
              <a:rPr lang="en-GB" dirty="0" smtClean="0">
                <a:solidFill>
                  <a:schemeClr val="bg1"/>
                </a:solidFill>
              </a:rPr>
              <a:t>tudents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538771" y="3211672"/>
            <a:ext cx="2454752" cy="507960"/>
            <a:chOff x="173032" y="1844984"/>
            <a:chExt cx="2736000" cy="1440000"/>
          </a:xfrm>
        </p:grpSpPr>
        <p:sp>
          <p:nvSpPr>
            <p:cNvPr id="44" name="Rounded Rectangle 43">
              <a:hlinkClick r:id="rId4"/>
            </p:cNvPr>
            <p:cNvSpPr/>
            <p:nvPr/>
          </p:nvSpPr>
          <p:spPr>
            <a:xfrm>
              <a:off x="173032" y="1844984"/>
              <a:ext cx="2736000" cy="1440000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45" name="TextBox 44">
              <a:hlinkClick r:id="rId4"/>
            </p:cNvPr>
            <p:cNvSpPr txBox="1"/>
            <p:nvPr/>
          </p:nvSpPr>
          <p:spPr>
            <a:xfrm>
              <a:off x="255112" y="2127414"/>
              <a:ext cx="2571840" cy="1047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000" dirty="0">
                  <a:solidFill>
                    <a:schemeClr val="bg1"/>
                  </a:solidFill>
                </a:rPr>
                <a:t>Scottish Students</a:t>
              </a:r>
            </a:p>
          </p:txBody>
        </p:sp>
      </p:grpSp>
      <p:sp>
        <p:nvSpPr>
          <p:cNvPr id="42" name="Rounded Rectangle 41">
            <a:hlinkClick r:id="rId5"/>
          </p:cNvPr>
          <p:cNvSpPr/>
          <p:nvPr/>
        </p:nvSpPr>
        <p:spPr>
          <a:xfrm>
            <a:off x="3377305" y="1870282"/>
            <a:ext cx="2129283" cy="895167"/>
          </a:xfrm>
          <a:prstGeom prst="roundRect">
            <a:avLst/>
          </a:prstGeom>
          <a:gradFill flip="none" rotWithShape="1">
            <a:gsLst>
              <a:gs pos="0">
                <a:srgbClr val="E52F48"/>
              </a:gs>
              <a:gs pos="100000">
                <a:srgbClr val="E52F48"/>
              </a:gs>
            </a:gsLst>
            <a:lin ang="108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GB">
              <a:solidFill>
                <a:prstClr val="white"/>
              </a:solidFill>
            </a:endParaRPr>
          </a:p>
        </p:txBody>
      </p:sp>
      <p:sp>
        <p:nvSpPr>
          <p:cNvPr id="43" name="TextBox 42">
            <a:hlinkClick r:id="rId6"/>
          </p:cNvPr>
          <p:cNvSpPr txBox="1"/>
          <p:nvPr/>
        </p:nvSpPr>
        <p:spPr>
          <a:xfrm>
            <a:off x="3359618" y="1870284"/>
            <a:ext cx="2129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en-GB" sz="2400" dirty="0">
                <a:solidFill>
                  <a:schemeClr val="bg1"/>
                </a:solidFill>
              </a:rPr>
              <a:t>Finance Information</a:t>
            </a:r>
          </a:p>
        </p:txBody>
      </p:sp>
      <p:sp>
        <p:nvSpPr>
          <p:cNvPr id="35" name="Rounded Rectangle 34">
            <a:hlinkClick r:id="rId7"/>
          </p:cNvPr>
          <p:cNvSpPr/>
          <p:nvPr/>
        </p:nvSpPr>
        <p:spPr>
          <a:xfrm>
            <a:off x="5993303" y="3253082"/>
            <a:ext cx="2088233" cy="466551"/>
          </a:xfrm>
          <a:prstGeom prst="roundRect">
            <a:avLst/>
          </a:prstGeom>
          <a:solidFill>
            <a:srgbClr val="3F80CD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r>
              <a:rPr lang="en-GB" sz="2000" dirty="0">
                <a:solidFill>
                  <a:schemeClr val="bg1"/>
                </a:solidFill>
              </a:rPr>
              <a:t>Welsh Students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454978" y="2821023"/>
            <a:ext cx="17687" cy="153169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2993523" y="2806858"/>
            <a:ext cx="1474484" cy="4048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441947" y="2806855"/>
            <a:ext cx="1597535" cy="4462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9" name="Picture 2" descr="File:Flag of Scotland.sv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2804">
            <a:off x="402641" y="4097206"/>
            <a:ext cx="2400128" cy="1269827"/>
          </a:xfrm>
          <a:prstGeom prst="rect">
            <a:avLst/>
          </a:prstGeom>
          <a:noFill/>
          <a:ln w="825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File:Ulster banner.sv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695" y="5456641"/>
            <a:ext cx="2536183" cy="1201971"/>
          </a:xfrm>
          <a:prstGeom prst="rect">
            <a:avLst/>
          </a:prstGeom>
          <a:noFill/>
          <a:ln w="825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 descr="Flag of Wales 2.sv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7400">
            <a:off x="6360110" y="4102202"/>
            <a:ext cx="2381251" cy="1259839"/>
          </a:xfrm>
          <a:prstGeom prst="rect">
            <a:avLst/>
          </a:prstGeom>
          <a:noFill/>
          <a:ln w="825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ounded Rectangle 51">
            <a:hlinkClick r:id="rId5"/>
          </p:cNvPr>
          <p:cNvSpPr/>
          <p:nvPr/>
        </p:nvSpPr>
        <p:spPr>
          <a:xfrm>
            <a:off x="3562540" y="4443210"/>
            <a:ext cx="2034207" cy="759036"/>
          </a:xfrm>
          <a:prstGeom prst="roundRect">
            <a:avLst/>
          </a:prstGeom>
          <a:gradFill flip="none" rotWithShape="1">
            <a:gsLst>
              <a:gs pos="0">
                <a:srgbClr val="00467E"/>
              </a:gs>
              <a:gs pos="100000">
                <a:srgbClr val="00467E"/>
              </a:gs>
            </a:gsLst>
            <a:lin ang="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528836" y="4366880"/>
            <a:ext cx="2086331" cy="784216"/>
            <a:chOff x="6096152" y="1844984"/>
            <a:chExt cx="2806107" cy="1487605"/>
          </a:xfrm>
          <a:noFill/>
        </p:grpSpPr>
        <p:sp>
          <p:nvSpPr>
            <p:cNvPr id="50" name="Rounded Rectangle 49">
              <a:hlinkClick r:id="rId5"/>
            </p:cNvPr>
            <p:cNvSpPr/>
            <p:nvPr/>
          </p:nvSpPr>
          <p:spPr>
            <a:xfrm>
              <a:off x="6096152" y="1844984"/>
              <a:ext cx="2736000" cy="1439840"/>
            </a:xfrm>
            <a:prstGeom prst="round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51" name="TextBox 50">
              <a:hlinkClick r:id="rId6"/>
            </p:cNvPr>
            <p:cNvSpPr txBox="1"/>
            <p:nvPr/>
          </p:nvSpPr>
          <p:spPr>
            <a:xfrm>
              <a:off x="6166259" y="1989777"/>
              <a:ext cx="2736000" cy="13428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GB" sz="2000" dirty="0">
                  <a:solidFill>
                    <a:schemeClr val="bg1"/>
                  </a:solidFill>
                </a:rPr>
                <a:t>Northern Irish Students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397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  <p:bldP spid="35" grpId="0" animBg="1"/>
      <p:bldP spid="5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Student Loan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6" name="Freeform 25"/>
          <p:cNvSpPr/>
          <p:nvPr/>
        </p:nvSpPr>
        <p:spPr>
          <a:xfrm>
            <a:off x="124824" y="1886725"/>
            <a:ext cx="2140211" cy="7217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dirty="0">
                <a:solidFill>
                  <a:schemeClr val="bg1"/>
                </a:solidFill>
              </a:rPr>
              <a:t>Financial Body </a:t>
            </a:r>
          </a:p>
        </p:txBody>
      </p:sp>
      <p:sp>
        <p:nvSpPr>
          <p:cNvPr id="27" name="Freeform 26"/>
          <p:cNvSpPr/>
          <p:nvPr/>
        </p:nvSpPr>
        <p:spPr>
          <a:xfrm>
            <a:off x="2404675" y="1886725"/>
            <a:ext cx="2123769" cy="72170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dirty="0">
                <a:solidFill>
                  <a:schemeClr val="bg1"/>
                </a:solidFill>
              </a:rPr>
              <a:t>Loan Payments</a:t>
            </a:r>
          </a:p>
        </p:txBody>
      </p:sp>
      <p:sp>
        <p:nvSpPr>
          <p:cNvPr id="28" name="Freeform 27"/>
          <p:cNvSpPr/>
          <p:nvPr/>
        </p:nvSpPr>
        <p:spPr>
          <a:xfrm>
            <a:off x="4653027" y="1886725"/>
            <a:ext cx="2119475" cy="721709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dirty="0">
                <a:solidFill>
                  <a:schemeClr val="bg1"/>
                </a:solidFill>
              </a:rPr>
              <a:t>Tuition Fees </a:t>
            </a:r>
          </a:p>
        </p:txBody>
      </p:sp>
      <p:sp>
        <p:nvSpPr>
          <p:cNvPr id="29" name="Freeform 28"/>
          <p:cNvSpPr/>
          <p:nvPr/>
        </p:nvSpPr>
        <p:spPr>
          <a:xfrm>
            <a:off x="6889797" y="1886725"/>
            <a:ext cx="2149700" cy="721707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dirty="0">
                <a:solidFill>
                  <a:schemeClr val="bg1"/>
                </a:solidFill>
              </a:rPr>
              <a:t>Repayment</a:t>
            </a:r>
          </a:p>
        </p:txBody>
      </p:sp>
      <p:sp>
        <p:nvSpPr>
          <p:cNvPr id="30" name="Freeform 29"/>
          <p:cNvSpPr/>
          <p:nvPr/>
        </p:nvSpPr>
        <p:spPr>
          <a:xfrm>
            <a:off x="124824" y="2887343"/>
            <a:ext cx="2140211" cy="914876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Apply in the country you live in</a:t>
            </a:r>
          </a:p>
        </p:txBody>
      </p:sp>
      <p:sp>
        <p:nvSpPr>
          <p:cNvPr id="31" name="Freeform 30"/>
          <p:cNvSpPr/>
          <p:nvPr/>
        </p:nvSpPr>
        <p:spPr>
          <a:xfrm>
            <a:off x="2388233" y="2887340"/>
            <a:ext cx="2123772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Three payments</a:t>
            </a:r>
          </a:p>
        </p:txBody>
      </p:sp>
      <p:sp>
        <p:nvSpPr>
          <p:cNvPr id="32" name="Freeform 31"/>
          <p:cNvSpPr/>
          <p:nvPr/>
        </p:nvSpPr>
        <p:spPr>
          <a:xfrm>
            <a:off x="2388233" y="3976302"/>
            <a:ext cx="2123772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>
                <a:solidFill>
                  <a:schemeClr val="bg1"/>
                </a:solidFill>
              </a:rPr>
              <a:t>September, January &amp; April</a:t>
            </a:r>
          </a:p>
        </p:txBody>
      </p:sp>
      <p:sp>
        <p:nvSpPr>
          <p:cNvPr id="34" name="Freeform 33"/>
          <p:cNvSpPr/>
          <p:nvPr/>
        </p:nvSpPr>
        <p:spPr>
          <a:xfrm>
            <a:off x="4653027" y="2887340"/>
            <a:ext cx="2119475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 £9,000</a:t>
            </a:r>
          </a:p>
        </p:txBody>
      </p:sp>
      <p:sp>
        <p:nvSpPr>
          <p:cNvPr id="46" name="Freeform 45"/>
          <p:cNvSpPr/>
          <p:nvPr/>
        </p:nvSpPr>
        <p:spPr>
          <a:xfrm>
            <a:off x="4653027" y="3990325"/>
            <a:ext cx="2119475" cy="920663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Investment in future</a:t>
            </a:r>
          </a:p>
        </p:txBody>
      </p:sp>
      <p:sp>
        <p:nvSpPr>
          <p:cNvPr id="47" name="Freeform 46"/>
          <p:cNvSpPr/>
          <p:nvPr/>
        </p:nvSpPr>
        <p:spPr>
          <a:xfrm>
            <a:off x="4677180" y="5099097"/>
            <a:ext cx="2119475" cy="935944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Placement Years only pay £1,000</a:t>
            </a:r>
          </a:p>
        </p:txBody>
      </p:sp>
      <p:sp>
        <p:nvSpPr>
          <p:cNvPr id="48" name="Freeform 47"/>
          <p:cNvSpPr/>
          <p:nvPr/>
        </p:nvSpPr>
        <p:spPr>
          <a:xfrm>
            <a:off x="6889797" y="2887340"/>
            <a:ext cx="2149700" cy="914875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Not until earning  &gt; £21,000</a:t>
            </a:r>
          </a:p>
        </p:txBody>
      </p:sp>
      <p:sp>
        <p:nvSpPr>
          <p:cNvPr id="53" name="Freeform 52"/>
          <p:cNvSpPr/>
          <p:nvPr/>
        </p:nvSpPr>
        <p:spPr>
          <a:xfrm>
            <a:off x="6889797" y="3976304"/>
            <a:ext cx="2149700" cy="914876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solidFill>
                  <a:schemeClr val="bg1"/>
                </a:solidFill>
              </a:rPr>
              <a:t>Not until after studying</a:t>
            </a:r>
          </a:p>
        </p:txBody>
      </p:sp>
    </p:spTree>
    <p:extLst>
      <p:ext uri="{BB962C8B-B14F-4D97-AF65-F5344CB8AC3E}">
        <p14:creationId xmlns:p14="http://schemas.microsoft.com/office/powerpoint/2010/main" val="108217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46" grpId="0" animBg="1"/>
      <p:bldP spid="47" grpId="0" animBg="1"/>
      <p:bldP spid="48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799" y="32400"/>
            <a:ext cx="7887600" cy="132480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		Offers and Admissions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30679" cy="5688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96392" y="1675801"/>
            <a:ext cx="8059543" cy="4670408"/>
            <a:chOff x="1456201" y="2056050"/>
            <a:chExt cx="6361101" cy="3493292"/>
          </a:xfrm>
        </p:grpSpPr>
        <p:sp>
          <p:nvSpPr>
            <p:cNvPr id="16" name="Rounded Rectangle 15"/>
            <p:cNvSpPr/>
            <p:nvPr/>
          </p:nvSpPr>
          <p:spPr>
            <a:xfrm>
              <a:off x="3804429" y="4395711"/>
              <a:ext cx="4012872" cy="501507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dirty="0">
                  <a:solidFill>
                    <a:schemeClr val="bg1"/>
                  </a:solidFill>
                </a:rPr>
                <a:t>About </a:t>
              </a:r>
              <a:r>
                <a:rPr lang="en-GB" sz="1350" b="1" dirty="0">
                  <a:solidFill>
                    <a:schemeClr val="bg1"/>
                  </a:solidFill>
                </a:rPr>
                <a:t>170</a:t>
              </a:r>
              <a:r>
                <a:rPr lang="en-GB" sz="1350" dirty="0">
                  <a:solidFill>
                    <a:schemeClr val="bg1"/>
                  </a:solidFill>
                </a:rPr>
                <a:t> each academic year in total across all of our degree programmes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456201" y="2056050"/>
              <a:ext cx="1694285" cy="393823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950" dirty="0">
                  <a:solidFill>
                    <a:schemeClr val="bg1"/>
                  </a:solidFill>
                </a:rPr>
                <a:t>Offer: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456201" y="3178286"/>
              <a:ext cx="1694285" cy="546085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950" dirty="0">
                  <a:solidFill>
                    <a:schemeClr val="bg1"/>
                  </a:solidFill>
                </a:rPr>
                <a:t>Just Missing Out: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752252" y="2056051"/>
              <a:ext cx="4012871" cy="40898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b="1" dirty="0">
                  <a:solidFill>
                    <a:schemeClr val="bg1"/>
                  </a:solidFill>
                </a:rPr>
                <a:t>AAB</a:t>
              </a:r>
              <a:r>
                <a:rPr lang="en-GB" sz="1350" dirty="0">
                  <a:solidFill>
                    <a:schemeClr val="bg1"/>
                  </a:solidFill>
                </a:rPr>
                <a:t> (with an A in Maths) – </a:t>
              </a:r>
              <a:r>
                <a:rPr lang="en-GB" sz="1350" b="1" i="1" dirty="0">
                  <a:solidFill>
                    <a:schemeClr val="bg1"/>
                  </a:solidFill>
                </a:rPr>
                <a:t>3 Year BSc (</a:t>
              </a:r>
              <a:r>
                <a:rPr lang="en-GB" sz="1350" b="1" i="1" dirty="0" err="1">
                  <a:solidFill>
                    <a:schemeClr val="bg1"/>
                  </a:solidFill>
                </a:rPr>
                <a:t>hons</a:t>
              </a:r>
              <a:r>
                <a:rPr lang="en-GB" sz="1350" b="1" i="1" dirty="0">
                  <a:solidFill>
                    <a:schemeClr val="bg1"/>
                  </a:solidFill>
                </a:rPr>
                <a:t>)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804431" y="3178286"/>
              <a:ext cx="4012871" cy="452854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b="1" dirty="0">
                  <a:solidFill>
                    <a:schemeClr val="bg1"/>
                  </a:solidFill>
                </a:rPr>
                <a:t>ABB</a:t>
              </a:r>
              <a:r>
                <a:rPr lang="en-GB" sz="1350" dirty="0">
                  <a:solidFill>
                    <a:schemeClr val="bg1"/>
                  </a:solidFill>
                </a:rPr>
                <a:t> (with an A in Maths) – Still likely, especially if you made us your </a:t>
              </a:r>
              <a:r>
                <a:rPr lang="en-GB" sz="1350" b="1" dirty="0">
                  <a:solidFill>
                    <a:schemeClr val="bg1"/>
                  </a:solidFill>
                </a:rPr>
                <a:t>firm choice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804429" y="3792242"/>
              <a:ext cx="4012872" cy="452854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dirty="0">
                  <a:solidFill>
                    <a:schemeClr val="bg1"/>
                  </a:solidFill>
                </a:rPr>
                <a:t>Nature of other subjects may help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456201" y="4395711"/>
              <a:ext cx="1694285" cy="501507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950" dirty="0">
                  <a:solidFill>
                    <a:schemeClr val="bg1"/>
                  </a:solidFill>
                </a:rPr>
                <a:t>Quota: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804429" y="5047835"/>
              <a:ext cx="4012872" cy="501507"/>
            </a:xfrm>
            <a:prstGeom prst="roundRect">
              <a:avLst/>
            </a:prstGeom>
            <a:solidFill>
              <a:srgbClr val="0F89CF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dirty="0">
                  <a:solidFill>
                    <a:schemeClr val="bg1"/>
                  </a:solidFill>
                </a:rPr>
                <a:t>Meet/exceed your offer, you’re </a:t>
              </a:r>
              <a:r>
                <a:rPr lang="en-GB" sz="1350" b="1" dirty="0">
                  <a:solidFill>
                    <a:schemeClr val="bg1"/>
                  </a:solidFill>
                </a:rPr>
                <a:t>guaranteed</a:t>
              </a:r>
              <a:r>
                <a:rPr lang="en-GB" sz="1350" dirty="0">
                  <a:solidFill>
                    <a:schemeClr val="bg1"/>
                  </a:solidFill>
                </a:rPr>
                <a:t> a place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3752252" y="2618680"/>
              <a:ext cx="4012871" cy="408989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 b="1" dirty="0">
                  <a:solidFill>
                    <a:schemeClr val="bg1"/>
                  </a:solidFill>
                </a:rPr>
                <a:t>AAA</a:t>
              </a:r>
              <a:r>
                <a:rPr lang="en-GB" sz="1350" dirty="0">
                  <a:solidFill>
                    <a:schemeClr val="bg1"/>
                  </a:solidFill>
                </a:rPr>
                <a:t> (with an A in Maths) – </a:t>
              </a:r>
              <a:r>
                <a:rPr lang="en-GB" sz="1350" b="1" i="1" dirty="0">
                  <a:solidFill>
                    <a:schemeClr val="bg1"/>
                  </a:solidFill>
                </a:rPr>
                <a:t>4 Year </a:t>
              </a:r>
              <a:r>
                <a:rPr lang="en-GB" sz="1350" b="1" i="1" dirty="0" err="1">
                  <a:solidFill>
                    <a:schemeClr val="bg1"/>
                  </a:solidFill>
                </a:rPr>
                <a:t>MMath</a:t>
              </a:r>
              <a:r>
                <a:rPr lang="en-GB" sz="1350" b="1" i="1" dirty="0">
                  <a:solidFill>
                    <a:schemeClr val="bg1"/>
                  </a:solidFill>
                </a:rPr>
                <a:t>/Stat (</a:t>
              </a:r>
              <a:r>
                <a:rPr lang="en-GB" sz="1350" b="1" i="1" dirty="0" err="1">
                  <a:solidFill>
                    <a:schemeClr val="bg1"/>
                  </a:solidFill>
                </a:rPr>
                <a:t>hons</a:t>
              </a:r>
              <a:r>
                <a:rPr lang="en-GB" sz="1350" b="1" i="1" dirty="0">
                  <a:solidFill>
                    <a:schemeClr val="bg1"/>
                  </a:solidFill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1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Maintenance Loan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707571" y="1601416"/>
            <a:ext cx="998335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3" name="Group 2"/>
          <p:cNvGrpSpPr/>
          <p:nvPr/>
        </p:nvGrpSpPr>
        <p:grpSpPr>
          <a:xfrm>
            <a:off x="178295" y="1856740"/>
            <a:ext cx="8619476" cy="5001260"/>
            <a:chOff x="-1012370" y="1345132"/>
            <a:chExt cx="11221863" cy="5380051"/>
          </a:xfrm>
        </p:grpSpPr>
        <p:graphicFrame>
          <p:nvGraphicFramePr>
            <p:cNvPr id="26" name="Chart 25"/>
            <p:cNvGraphicFramePr>
              <a:graphicFrameLocks/>
            </p:cNvGraphicFramePr>
            <p:nvPr>
              <p:extLst/>
            </p:nvPr>
          </p:nvGraphicFramePr>
          <p:xfrm>
            <a:off x="-1012370" y="1345132"/>
            <a:ext cx="11221863" cy="53800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7" name="TextBox 26"/>
            <p:cNvSpPr txBox="1"/>
            <p:nvPr/>
          </p:nvSpPr>
          <p:spPr>
            <a:xfrm>
              <a:off x="68898" y="2682419"/>
              <a:ext cx="1223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£</a:t>
              </a:r>
              <a:r>
                <a:rPr lang="en-GB" dirty="0">
                  <a:solidFill>
                    <a:srgbClr val="00467E"/>
                  </a:solidFill>
                </a:rPr>
                <a:t>6,904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898" y="4400877"/>
              <a:ext cx="1223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£</a:t>
              </a:r>
              <a:r>
                <a:rPr lang="en-GB" dirty="0">
                  <a:solidFill>
                    <a:srgbClr val="00467E"/>
                  </a:solidFill>
                </a:rPr>
                <a:t>3,039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20961" y="2100349"/>
              <a:ext cx="1278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00467E"/>
                  </a:solidFill>
                </a:rPr>
                <a:t>£8,200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20961" y="3983309"/>
              <a:ext cx="1278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£</a:t>
              </a:r>
              <a:r>
                <a:rPr lang="en-GB" dirty="0">
                  <a:solidFill>
                    <a:srgbClr val="00467E"/>
                  </a:solidFill>
                </a:rPr>
                <a:t>3,821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67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Loan Repayments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121920" y="1776456"/>
            <a:ext cx="2431458" cy="846453"/>
            <a:chOff x="2427154" y="1268760"/>
            <a:chExt cx="4397902" cy="1095861"/>
          </a:xfrm>
        </p:grpSpPr>
        <p:sp>
          <p:nvSpPr>
            <p:cNvPr id="28" name="Rounded Rectangle 27">
              <a:hlinkClick r:id="rId4"/>
            </p:cNvPr>
            <p:cNvSpPr/>
            <p:nvPr/>
          </p:nvSpPr>
          <p:spPr>
            <a:xfrm>
              <a:off x="2427154" y="1268760"/>
              <a:ext cx="4397902" cy="109586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26482" y="1562812"/>
              <a:ext cx="4230542" cy="602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GB" sz="2800" kern="0" dirty="0">
                  <a:solidFill>
                    <a:schemeClr val="bg1"/>
                  </a:solidFill>
                </a:rPr>
                <a:t>Repayment</a:t>
              </a:r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2725747" y="1776456"/>
            <a:ext cx="3043433" cy="846453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533387">
              <a:lnSpc>
                <a:spcPct val="90000"/>
              </a:lnSpc>
              <a:spcBef>
                <a:spcPct val="0"/>
              </a:spcBef>
            </a:pPr>
            <a:r>
              <a:rPr lang="en-GB" sz="2000" dirty="0">
                <a:solidFill>
                  <a:schemeClr val="bg1"/>
                </a:solidFill>
              </a:rPr>
              <a:t>Not until you earn above £21,000</a:t>
            </a:r>
            <a:endParaRPr lang="en-GB" sz="2000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004482" y="1776456"/>
            <a:ext cx="2975349" cy="846453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Payments stop if income falls below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726822" y="2749038"/>
            <a:ext cx="3042357" cy="824581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77">
              <a:defRPr/>
            </a:pPr>
            <a:r>
              <a:rPr lang="en-GB" sz="2000" kern="0" dirty="0">
                <a:solidFill>
                  <a:schemeClr val="bg1"/>
                </a:solidFill>
                <a:latin typeface="Calibri"/>
              </a:rPr>
              <a:t>Not until you finish studying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020605" y="2747362"/>
            <a:ext cx="2975349" cy="824581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77">
              <a:defRPr/>
            </a:pPr>
            <a:r>
              <a:rPr lang="en-GB" sz="2000" kern="0" dirty="0">
                <a:solidFill>
                  <a:schemeClr val="bg1"/>
                </a:solidFill>
                <a:latin typeface="Calibri"/>
              </a:rPr>
              <a:t>Based on what you earn, not what you owe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4367043" y="3694341"/>
            <a:ext cx="3042357" cy="824581"/>
          </a:xfrm>
          <a:prstGeom prst="roundRect">
            <a:avLst/>
          </a:prstGeom>
          <a:solidFill>
            <a:srgbClr val="0F89C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77">
              <a:defRPr/>
            </a:pPr>
            <a:r>
              <a:rPr lang="en-GB" sz="2000" kern="0" dirty="0">
                <a:solidFill>
                  <a:schemeClr val="bg1"/>
                </a:solidFill>
                <a:latin typeface="Calibri"/>
              </a:rPr>
              <a:t>Repay 9% of income above £21,000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4367045" y="4621528"/>
            <a:ext cx="3042355" cy="824580"/>
            <a:chOff x="703011" y="1676315"/>
            <a:chExt cx="2286574" cy="668036"/>
          </a:xfrm>
          <a:solidFill>
            <a:srgbClr val="00257E"/>
          </a:solidFill>
        </p:grpSpPr>
        <p:sp>
          <p:nvSpPr>
            <p:cNvPr id="48" name="Rounded Rectangle 47"/>
            <p:cNvSpPr/>
            <p:nvPr/>
          </p:nvSpPr>
          <p:spPr>
            <a:xfrm>
              <a:off x="703011" y="1676315"/>
              <a:ext cx="2286574" cy="668036"/>
            </a:xfrm>
            <a:prstGeom prst="roundRect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03011" y="1732198"/>
              <a:ext cx="2274455" cy="5562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All loans added together – one easy payment!</a:t>
              </a: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4367045" y="5612690"/>
            <a:ext cx="3042355" cy="838530"/>
          </a:xfrm>
          <a:prstGeom prst="roundRect">
            <a:avLst/>
          </a:prstGeom>
          <a:solidFill>
            <a:srgbClr val="39BAD5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Written off if not repaid within 30 years </a:t>
            </a:r>
          </a:p>
        </p:txBody>
      </p:sp>
    </p:spTree>
    <p:extLst>
      <p:ext uri="{BB962C8B-B14F-4D97-AF65-F5344CB8AC3E}">
        <p14:creationId xmlns:p14="http://schemas.microsoft.com/office/powerpoint/2010/main" val="387091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4" grpId="0" animBg="1"/>
      <p:bldP spid="46" grpId="0" animBg="1"/>
      <p:bldP spid="5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Interest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16" b="89691" l="9653" r="89575">
                        <a14:foregroundMark x1="30116" y1="16495" x2="30116" y2="16495"/>
                        <a14:foregroundMark x1="30888" y1="15464" x2="30888" y2="15464"/>
                        <a14:foregroundMark x1="35521" y1="12887" x2="35521" y2="12887"/>
                        <a14:foregroundMark x1="63707" y1="50515" x2="63707" y2="50515"/>
                        <a14:foregroundMark x1="80695" y1="50515" x2="80695" y2="50515"/>
                        <a14:foregroundMark x1="30888" y1="10825" x2="30888" y2="10825"/>
                        <a14:foregroundMark x1="26255" y1="12887" x2="26255" y2="12887"/>
                        <a14:foregroundMark x1="30888" y1="9278" x2="30888" y2="9278"/>
                        <a14:foregroundMark x1="34363" y1="9278" x2="34363" y2="9278"/>
                        <a14:foregroundMark x1="30888" y1="7216" x2="30888" y2="7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00" y="4222082"/>
            <a:ext cx="2545687" cy="1906808"/>
          </a:xfrm>
          <a:prstGeom prst="rect">
            <a:avLst/>
          </a:prstGeom>
          <a:noFill/>
          <a:ln w="825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714125" y="1598401"/>
            <a:ext cx="2628578" cy="997128"/>
            <a:chOff x="2427154" y="1268759"/>
            <a:chExt cx="4965373" cy="1168729"/>
          </a:xfrm>
        </p:grpSpPr>
        <p:sp>
          <p:nvSpPr>
            <p:cNvPr id="42" name="Rounded Rectangle 41">
              <a:hlinkClick r:id="rId6"/>
            </p:cNvPr>
            <p:cNvSpPr/>
            <p:nvPr/>
          </p:nvSpPr>
          <p:spPr>
            <a:xfrm>
              <a:off x="2427154" y="1268759"/>
              <a:ext cx="4965373" cy="1168729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510835" y="1286001"/>
              <a:ext cx="4739826" cy="1089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>
                  <a:solidFill>
                    <a:schemeClr val="bg1"/>
                  </a:solidFill>
                </a:rPr>
                <a:t>Interest During Studies</a:t>
              </a:r>
              <a:endParaRPr lang="en-GB" sz="2800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Rounded Rectangle 34"/>
          <p:cNvSpPr/>
          <p:nvPr/>
        </p:nvSpPr>
        <p:spPr>
          <a:xfrm>
            <a:off x="3613020" y="1613460"/>
            <a:ext cx="4774973" cy="997128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Rate of Inflation (ROI) plus 3%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707331" y="2763705"/>
            <a:ext cx="2635372" cy="971006"/>
            <a:chOff x="2427154" y="1268760"/>
            <a:chExt cx="5422403" cy="1138113"/>
          </a:xfrm>
        </p:grpSpPr>
        <p:sp>
          <p:nvSpPr>
            <p:cNvPr id="40" name="Rounded Rectangle 39">
              <a:hlinkClick r:id="rId6"/>
            </p:cNvPr>
            <p:cNvSpPr/>
            <p:nvPr/>
          </p:nvSpPr>
          <p:spPr>
            <a:xfrm>
              <a:off x="2427154" y="1268760"/>
              <a:ext cx="5422403" cy="1138113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32276" y="1288172"/>
              <a:ext cx="5317281" cy="108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>
                  <a:solidFill>
                    <a:schemeClr val="bg1"/>
                  </a:solidFill>
                </a:rPr>
                <a:t>Interest After </a:t>
              </a:r>
              <a:br>
                <a:rPr lang="en-GB" sz="2800" dirty="0">
                  <a:solidFill>
                    <a:schemeClr val="bg1"/>
                  </a:solidFill>
                </a:rPr>
              </a:br>
              <a:r>
                <a:rPr lang="en-GB" sz="2800" dirty="0">
                  <a:solidFill>
                    <a:schemeClr val="bg1"/>
                  </a:solidFill>
                </a:rPr>
                <a:t>Studies</a:t>
              </a:r>
              <a:endParaRPr lang="en-GB" sz="2800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Rounded Rectangle 36"/>
          <p:cNvSpPr/>
          <p:nvPr/>
        </p:nvSpPr>
        <p:spPr>
          <a:xfrm>
            <a:off x="3621123" y="2795328"/>
            <a:ext cx="4774974" cy="971007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Earn less than £21,000: ROI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613147" y="3922107"/>
            <a:ext cx="4774974" cy="979008"/>
          </a:xfrm>
          <a:prstGeom prst="roundRect">
            <a:avLst/>
          </a:prstGeom>
          <a:solidFill>
            <a:srgbClr val="0F89C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77">
              <a:defRPr/>
            </a:pPr>
            <a:r>
              <a:rPr lang="en-GB" sz="2000" kern="0" dirty="0">
                <a:solidFill>
                  <a:schemeClr val="bg1"/>
                </a:solidFill>
                <a:latin typeface="Calibri"/>
              </a:rPr>
              <a:t>Earn between £21,000 - £41,000: </a:t>
            </a:r>
            <a:br>
              <a:rPr lang="en-GB" sz="2000" kern="0" dirty="0">
                <a:solidFill>
                  <a:schemeClr val="bg1"/>
                </a:solidFill>
                <a:latin typeface="Calibri"/>
              </a:rPr>
            </a:br>
            <a:r>
              <a:rPr lang="en-GB" sz="2000" kern="0" dirty="0">
                <a:solidFill>
                  <a:schemeClr val="bg1"/>
                </a:solidFill>
                <a:latin typeface="Calibri"/>
              </a:rPr>
              <a:t>ROI plus up to 3%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613020" y="5030199"/>
            <a:ext cx="4766871" cy="995568"/>
          </a:xfrm>
          <a:prstGeom prst="roundRect">
            <a:avLst/>
          </a:prstGeom>
          <a:solidFill>
            <a:srgbClr val="0025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77">
              <a:defRPr/>
            </a:pPr>
            <a:r>
              <a:rPr lang="en-GB" sz="2000" kern="0" dirty="0">
                <a:solidFill>
                  <a:schemeClr val="bg1"/>
                </a:solidFill>
                <a:latin typeface="Calibri"/>
              </a:rPr>
              <a:t> Earn above £41,000: ROI plus 3%</a:t>
            </a:r>
          </a:p>
        </p:txBody>
      </p:sp>
    </p:spTree>
    <p:extLst>
      <p:ext uri="{BB962C8B-B14F-4D97-AF65-F5344CB8AC3E}">
        <p14:creationId xmlns:p14="http://schemas.microsoft.com/office/powerpoint/2010/main" val="243288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8" grpId="0" animBg="1"/>
      <p:bldP spid="3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Non-Repayable Finance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73513" y="1711520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578854" y="1650006"/>
            <a:ext cx="2612283" cy="930691"/>
            <a:chOff x="2427154" y="1268759"/>
            <a:chExt cx="4841348" cy="1627651"/>
          </a:xfrm>
        </p:grpSpPr>
        <p:sp>
          <p:nvSpPr>
            <p:cNvPr id="46" name="Rounded Rectangle 45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447750" y="1367080"/>
              <a:ext cx="4820752" cy="145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From Governments and Universities:</a:t>
              </a:r>
            </a:p>
          </p:txBody>
        </p:sp>
      </p:grpSp>
      <p:sp>
        <p:nvSpPr>
          <p:cNvPr id="26" name="Rounded Rectangle 25">
            <a:hlinkClick r:id="rId5"/>
          </p:cNvPr>
          <p:cNvSpPr/>
          <p:nvPr/>
        </p:nvSpPr>
        <p:spPr>
          <a:xfrm>
            <a:off x="3326112" y="1648520"/>
            <a:ext cx="2610049" cy="930691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Access to Learning Fund</a:t>
            </a:r>
          </a:p>
        </p:txBody>
      </p:sp>
      <p:sp>
        <p:nvSpPr>
          <p:cNvPr id="27" name="Rounded Rectangle 26">
            <a:hlinkClick r:id="rId6"/>
          </p:cNvPr>
          <p:cNvSpPr/>
          <p:nvPr/>
        </p:nvSpPr>
        <p:spPr>
          <a:xfrm>
            <a:off x="6043579" y="1647408"/>
            <a:ext cx="2610049" cy="930691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Disabled Students Allowance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300799" y="2779219"/>
            <a:ext cx="2647531" cy="930691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University Scholarships &amp; Bursaries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46634" y="2761947"/>
            <a:ext cx="2612283" cy="930691"/>
            <a:chOff x="2427154" y="1268759"/>
            <a:chExt cx="4841348" cy="1627651"/>
          </a:xfrm>
        </p:grpSpPr>
        <p:sp>
          <p:nvSpPr>
            <p:cNvPr id="44" name="Rounded Rectangle 43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47750" y="1367080"/>
              <a:ext cx="4820752" cy="145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Scholarships &amp; Bursaries:</a:t>
              </a:r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6053232" y="2779219"/>
            <a:ext cx="2602703" cy="937085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Course Specific Scholarships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27832" y="3837413"/>
            <a:ext cx="2612283" cy="930691"/>
            <a:chOff x="2427154" y="1268759"/>
            <a:chExt cx="4841348" cy="1627651"/>
          </a:xfrm>
        </p:grpSpPr>
        <p:sp>
          <p:nvSpPr>
            <p:cNvPr id="32" name="Rounded Rectangle 31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447750" y="1367080"/>
              <a:ext cx="4820752" cy="145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Part time </a:t>
              </a:r>
              <a:br>
                <a:rPr lang="en-GB" sz="2400" dirty="0">
                  <a:solidFill>
                    <a:schemeClr val="bg1"/>
                  </a:solidFill>
                </a:rPr>
              </a:br>
              <a:r>
                <a:rPr lang="en-GB" sz="2400" dirty="0">
                  <a:solidFill>
                    <a:schemeClr val="bg1"/>
                  </a:solidFill>
                </a:rPr>
                <a:t>work</a:t>
              </a:r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28" y="4323432"/>
            <a:ext cx="2757947" cy="2140392"/>
          </a:xfrm>
          <a:prstGeom prst="rect">
            <a:avLst/>
          </a:prstGeom>
          <a:ln w="82550">
            <a:noFill/>
          </a:ln>
        </p:spPr>
      </p:pic>
    </p:spTree>
    <p:extLst>
      <p:ext uri="{BB962C8B-B14F-4D97-AF65-F5344CB8AC3E}">
        <p14:creationId xmlns:p14="http://schemas.microsoft.com/office/powerpoint/2010/main" val="185362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Opportunity Scholarships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40" name="Picture 2" descr="http://gosolarafrica.org/images/services/opportun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670" y="4976303"/>
            <a:ext cx="2272428" cy="1435004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6" name="Rounded Rectangle 35"/>
          <p:cNvSpPr/>
          <p:nvPr/>
        </p:nvSpPr>
        <p:spPr>
          <a:xfrm>
            <a:off x="2620280" y="5054771"/>
            <a:ext cx="3459112" cy="112594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£2,000 in subsequent years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 £1,500 cash bursary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£500 fee discount  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4349836" y="4442866"/>
            <a:ext cx="0" cy="6034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715585" y="2528686"/>
            <a:ext cx="1229" cy="7170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6433629" y="1680651"/>
            <a:ext cx="2465439" cy="1125945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Household Income: £25,001 - £35,000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673517" y="3245766"/>
            <a:ext cx="3419127" cy="1399085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£3,000 in 1</a:t>
            </a:r>
            <a:r>
              <a:rPr lang="en-GB" b="1" baseline="30000" dirty="0">
                <a:solidFill>
                  <a:schemeClr val="bg1"/>
                </a:solidFill>
              </a:rPr>
              <a:t>st</a:t>
            </a:r>
            <a:r>
              <a:rPr lang="en-GB" b="1" dirty="0">
                <a:solidFill>
                  <a:schemeClr val="bg1"/>
                </a:solidFill>
              </a:rPr>
              <a:t> year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  £1,000 cash bursary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£2,000 accommodation discount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or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£2,000 fee discount 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67531" y="4649623"/>
            <a:ext cx="2212441" cy="1448016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Don’t need to apply separately to Student Finance!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279111" y="1680652"/>
            <a:ext cx="2212441" cy="50663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Requirements: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79111" y="3545489"/>
            <a:ext cx="2212441" cy="50663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What you get: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433629" y="3245766"/>
            <a:ext cx="2465439" cy="1399085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£1,000 cash bursary </a:t>
            </a:r>
            <a:r>
              <a:rPr lang="en-GB" sz="2000" b="1" dirty="0">
                <a:solidFill>
                  <a:schemeClr val="bg1"/>
                </a:solidFill>
              </a:rPr>
              <a:t>each year</a:t>
            </a:r>
          </a:p>
        </p:txBody>
      </p:sp>
      <p:cxnSp>
        <p:nvCxnSpPr>
          <p:cNvPr id="42" name="Straight Arrow Connector 41"/>
          <p:cNvCxnSpPr>
            <a:endCxn id="35" idx="0"/>
          </p:cNvCxnSpPr>
          <p:nvPr/>
        </p:nvCxnSpPr>
        <p:spPr>
          <a:xfrm flipH="1">
            <a:off x="4383082" y="2528686"/>
            <a:ext cx="2720" cy="7170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2660266" y="1680651"/>
            <a:ext cx="3419127" cy="1125945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Household Income: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Up to £25,000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-28162" y="6277150"/>
            <a:ext cx="90399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50000"/>
              </a:spcAft>
              <a:buClr>
                <a:srgbClr val="163462"/>
              </a:buClr>
            </a:pPr>
            <a:r>
              <a:rPr lang="en-US" sz="1600" dirty="0" smtClean="0"/>
              <a:t>For more information go to:                 </a:t>
            </a:r>
            <a:r>
              <a:rPr lang="en-US" sz="1600" dirty="0" smtClean="0">
                <a:hlinkClick r:id="rId5"/>
              </a:rPr>
              <a:t>http</a:t>
            </a:r>
            <a:r>
              <a:rPr lang="en-US" sz="1600" dirty="0">
                <a:hlinkClick r:id="rId5"/>
              </a:rPr>
              <a:t>://www.ncl.ac.uk/undergraduate/finance/scholarships/opportunity/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5394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3" grpId="0" animBg="1"/>
      <p:bldP spid="35" grpId="0" animBg="1"/>
      <p:bldP spid="37" grpId="0" animBg="1"/>
      <p:bldP spid="41" grpId="0" animBg="1"/>
      <p:bldP spid="5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Access Scholarships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37" name="Rounded Rectangle 36"/>
          <p:cNvSpPr/>
          <p:nvPr/>
        </p:nvSpPr>
        <p:spPr>
          <a:xfrm>
            <a:off x="132176" y="4458670"/>
            <a:ext cx="2248675" cy="1481688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Don’t need to apply separately to Student Finance!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32177" y="1742209"/>
            <a:ext cx="2248675" cy="518420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Requirements: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32177" y="3650411"/>
            <a:ext cx="2248675" cy="518420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What you get: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574539" y="1742209"/>
            <a:ext cx="6437284" cy="2477572"/>
            <a:chOff x="3839504" y="1743980"/>
            <a:chExt cx="6437284" cy="2477572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7056897" y="2869463"/>
              <a:ext cx="1249" cy="73375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Rounded Rectangle 25"/>
            <p:cNvSpPr/>
            <p:nvPr/>
          </p:nvSpPr>
          <p:spPr>
            <a:xfrm>
              <a:off x="3839504" y="1743980"/>
              <a:ext cx="6437284" cy="1331192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Household Income &lt; £42,620</a:t>
              </a:r>
            </a:p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Live in an area where few students enter Higher </a:t>
              </a:r>
              <a:r>
                <a:rPr lang="en-GB" sz="2000" dirty="0" smtClean="0">
                  <a:solidFill>
                    <a:schemeClr val="bg1"/>
                  </a:solidFill>
                </a:rPr>
                <a:t>Education</a:t>
              </a:r>
            </a:p>
            <a:p>
              <a:pPr algn="ctr"/>
              <a:r>
                <a:rPr lang="en-GB" sz="2000" dirty="0" smtClean="0">
                  <a:solidFill>
                    <a:schemeClr val="bg1"/>
                  </a:solidFill>
                </a:rPr>
                <a:t>Meet Additional Criteria</a:t>
              </a:r>
              <a:endParaRPr lang="en-GB" sz="2000" dirty="0">
                <a:solidFill>
                  <a:schemeClr val="bg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3839504" y="3601234"/>
              <a:ext cx="6437284" cy="620318"/>
            </a:xfrm>
            <a:prstGeom prst="roundRect">
              <a:avLst>
                <a:gd name="adj" fmla="val 20095"/>
              </a:avLst>
            </a:prstGeom>
            <a:solidFill>
              <a:srgbClr val="00467E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Cash Bursary of £500 per year</a:t>
              </a:r>
            </a:p>
          </p:txBody>
        </p:sp>
      </p:grpSp>
      <p:pic>
        <p:nvPicPr>
          <p:cNvPr id="29" name="Picture 2" descr="http://venturebeat.files.wordpress.com/2012/10/ss-mon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5883">
            <a:off x="6549959" y="4657757"/>
            <a:ext cx="2139771" cy="1427228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0" name="Rectangle 29"/>
          <p:cNvSpPr/>
          <p:nvPr/>
        </p:nvSpPr>
        <p:spPr>
          <a:xfrm>
            <a:off x="-28162" y="6277150"/>
            <a:ext cx="90399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50000"/>
              </a:spcAft>
              <a:buClr>
                <a:srgbClr val="163462"/>
              </a:buClr>
            </a:pPr>
            <a:r>
              <a:rPr lang="en-US" sz="1600" dirty="0">
                <a:solidFill>
                  <a:srgbClr val="163462"/>
                </a:solidFill>
                <a:latin typeface="Arial Bold" charset="0"/>
              </a:rPr>
              <a:t>Note</a:t>
            </a:r>
            <a:r>
              <a:rPr lang="en-US" sz="1600" dirty="0">
                <a:solidFill>
                  <a:srgbClr val="666666"/>
                </a:solidFill>
              </a:rPr>
              <a:t> </a:t>
            </a:r>
            <a:r>
              <a:rPr lang="en-US" sz="1600" dirty="0"/>
              <a:t>– There are other conditions which may mean you are entitled to this scholarship, for more information visit: </a:t>
            </a:r>
            <a:r>
              <a:rPr lang="en-US" sz="1600" dirty="0">
                <a:hlinkClick r:id="rId5"/>
              </a:rPr>
              <a:t>http://www.ncl.ac.uk/undergraduate/finance/scholarships/access/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2719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Promise Scholarships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37" name="Rounded Rectangle 36"/>
          <p:cNvSpPr/>
          <p:nvPr/>
        </p:nvSpPr>
        <p:spPr>
          <a:xfrm>
            <a:off x="132176" y="4496466"/>
            <a:ext cx="2248675" cy="1481688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DO need to apply separately to Student Finance!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28162" y="6287984"/>
            <a:ext cx="8923587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Aft>
                <a:spcPct val="50000"/>
              </a:spcAft>
              <a:buClr>
                <a:srgbClr val="163462"/>
              </a:buClr>
            </a:pPr>
            <a:r>
              <a:rPr lang="en-US" sz="1600" dirty="0">
                <a:solidFill>
                  <a:srgbClr val="163462"/>
                </a:solidFill>
                <a:latin typeface="Arial Bold" charset="0"/>
              </a:rPr>
              <a:t>Note</a:t>
            </a:r>
            <a:r>
              <a:rPr lang="en-US" sz="1600" dirty="0">
                <a:solidFill>
                  <a:srgbClr val="666666"/>
                </a:solidFill>
              </a:rPr>
              <a:t> </a:t>
            </a:r>
            <a:r>
              <a:rPr lang="en-US" sz="1600" dirty="0"/>
              <a:t>– There are other conditions which may mean you are entitled to this scholarship, for more information visit: </a:t>
            </a:r>
            <a:r>
              <a:rPr lang="en-US" sz="1600" dirty="0">
                <a:hlinkClick r:id="rId4"/>
              </a:rPr>
              <a:t>http://www.ncl.ac.uk/undergraduate/finance/scholarships/promise/</a:t>
            </a:r>
            <a:endParaRPr lang="en-US" sz="1600" dirty="0"/>
          </a:p>
        </p:txBody>
      </p:sp>
      <p:sp>
        <p:nvSpPr>
          <p:cNvPr id="38" name="Rounded Rectangle 37"/>
          <p:cNvSpPr/>
          <p:nvPr/>
        </p:nvSpPr>
        <p:spPr>
          <a:xfrm>
            <a:off x="132177" y="1702565"/>
            <a:ext cx="2248675" cy="518420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Requirements: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32177" y="3610767"/>
            <a:ext cx="2248675" cy="518420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bg1"/>
                </a:solidFill>
              </a:rPr>
              <a:t>What you get: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791933" y="2828047"/>
            <a:ext cx="1249" cy="7337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574539" y="1702564"/>
            <a:ext cx="6437284" cy="1331192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Household Income &lt; £15,000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Predicted AAB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Meet additional criteria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574539" y="3559818"/>
            <a:ext cx="6437284" cy="1323603"/>
          </a:xfrm>
          <a:prstGeom prst="roundRect">
            <a:avLst>
              <a:gd name="adj" fmla="val 20095"/>
            </a:avLst>
          </a:prstGeom>
          <a:solidFill>
            <a:srgbClr val="0046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Up to £9,000 per year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£4,500 cash bursary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£4,500 fee discount    </a:t>
            </a:r>
          </a:p>
        </p:txBody>
      </p:sp>
    </p:spTree>
    <p:extLst>
      <p:ext uri="{BB962C8B-B14F-4D97-AF65-F5344CB8AC3E}">
        <p14:creationId xmlns:p14="http://schemas.microsoft.com/office/powerpoint/2010/main" val="287500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Sports Scholarships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143149" y="1678961"/>
            <a:ext cx="2407189" cy="859045"/>
            <a:chOff x="2427154" y="1268759"/>
            <a:chExt cx="4841348" cy="1627651"/>
          </a:xfrm>
        </p:grpSpPr>
        <p:sp>
          <p:nvSpPr>
            <p:cNvPr id="46" name="Rounded Rectangle 45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447750" y="1367080"/>
              <a:ext cx="4820752" cy="80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Types:</a:t>
              </a:r>
            </a:p>
          </p:txBody>
        </p:sp>
      </p:grpSp>
      <p:sp>
        <p:nvSpPr>
          <p:cNvPr id="26" name="Rounded Rectangle 25">
            <a:hlinkClick r:id="rId5"/>
          </p:cNvPr>
          <p:cNvSpPr/>
          <p:nvPr/>
        </p:nvSpPr>
        <p:spPr>
          <a:xfrm>
            <a:off x="2674715" y="1677591"/>
            <a:ext cx="3082678" cy="1099322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Recruitment Sport Scholarship</a:t>
            </a:r>
          </a:p>
        </p:txBody>
      </p:sp>
      <p:sp>
        <p:nvSpPr>
          <p:cNvPr id="27" name="Rounded Rectangle 26">
            <a:hlinkClick r:id="rId6"/>
          </p:cNvPr>
          <p:cNvSpPr/>
          <p:nvPr/>
        </p:nvSpPr>
        <p:spPr>
          <a:xfrm>
            <a:off x="5942947" y="1676564"/>
            <a:ext cx="3082678" cy="1099792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Performance Sport Scholarship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21641" y="3009000"/>
            <a:ext cx="2407189" cy="859045"/>
            <a:chOff x="2427154" y="1268759"/>
            <a:chExt cx="4841348" cy="1627651"/>
          </a:xfrm>
        </p:grpSpPr>
        <p:sp>
          <p:nvSpPr>
            <p:cNvPr id="44" name="Rounded Rectangle 43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47750" y="1367080"/>
              <a:ext cx="4820752" cy="80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What you get:</a:t>
              </a:r>
            </a:p>
          </p:txBody>
        </p:sp>
      </p:grpSp>
      <p:sp>
        <p:nvSpPr>
          <p:cNvPr id="28" name="Rounded Rectangle 27"/>
          <p:cNvSpPr/>
          <p:nvPr/>
        </p:nvSpPr>
        <p:spPr>
          <a:xfrm>
            <a:off x="2674713" y="3008999"/>
            <a:ext cx="3081827" cy="1099869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Worth between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£1,000 - £1,500 in first year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942946" y="3008443"/>
            <a:ext cx="3081827" cy="1099869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Worth £1,000 per each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year of study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18379" y="4394290"/>
            <a:ext cx="2407189" cy="859045"/>
            <a:chOff x="2427154" y="1268759"/>
            <a:chExt cx="4841348" cy="1627651"/>
          </a:xfrm>
        </p:grpSpPr>
        <p:sp>
          <p:nvSpPr>
            <p:cNvPr id="32" name="Rounded Rectangle 31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447750" y="1367080"/>
              <a:ext cx="4820752" cy="80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Applying:</a:t>
              </a: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2673509" y="4390929"/>
            <a:ext cx="3081827" cy="1099869"/>
          </a:xfrm>
          <a:prstGeom prst="roundRect">
            <a:avLst/>
          </a:prstGeom>
          <a:solidFill>
            <a:srgbClr val="0F89C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Apply BEFORE you come to Newcastle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942946" y="4390929"/>
            <a:ext cx="3081827" cy="1099869"/>
          </a:xfrm>
          <a:prstGeom prst="roundRect">
            <a:avLst/>
          </a:prstGeom>
          <a:solidFill>
            <a:srgbClr val="0F89C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Apply annually, in September/October</a:t>
            </a:r>
          </a:p>
        </p:txBody>
      </p:sp>
      <p:cxnSp>
        <p:nvCxnSpPr>
          <p:cNvPr id="7" name="Straight Arrow Connector 6"/>
          <p:cNvCxnSpPr>
            <a:endCxn id="28" idx="0"/>
          </p:cNvCxnSpPr>
          <p:nvPr/>
        </p:nvCxnSpPr>
        <p:spPr>
          <a:xfrm>
            <a:off x="4211663" y="2776357"/>
            <a:ext cx="3965" cy="2326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33" idx="0"/>
          </p:cNvCxnSpPr>
          <p:nvPr/>
        </p:nvCxnSpPr>
        <p:spPr>
          <a:xfrm>
            <a:off x="4211664" y="4108313"/>
            <a:ext cx="2760" cy="2826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" idx="2"/>
          </p:cNvCxnSpPr>
          <p:nvPr/>
        </p:nvCxnSpPr>
        <p:spPr>
          <a:xfrm flipH="1">
            <a:off x="7483860" y="2776356"/>
            <a:ext cx="427" cy="2320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30" idx="2"/>
            <a:endCxn id="35" idx="0"/>
          </p:cNvCxnSpPr>
          <p:nvPr/>
        </p:nvCxnSpPr>
        <p:spPr>
          <a:xfrm>
            <a:off x="7483859" y="4108313"/>
            <a:ext cx="0" cy="2826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0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3" grpId="0" animBg="1"/>
      <p:bldP spid="3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22" y="44471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Maths &amp; Stats 			 		 Scholarships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65737" y="1676564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101017" y="1757036"/>
            <a:ext cx="2463308" cy="869812"/>
            <a:chOff x="2427154" y="1268759"/>
            <a:chExt cx="4841348" cy="1627651"/>
          </a:xfrm>
        </p:grpSpPr>
        <p:sp>
          <p:nvSpPr>
            <p:cNvPr id="46" name="Rounded Rectangle 45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447750" y="1367080"/>
              <a:ext cx="4820752" cy="80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Types:</a:t>
              </a:r>
            </a:p>
          </p:txBody>
        </p:sp>
      </p:grpSp>
      <p:sp>
        <p:nvSpPr>
          <p:cNvPr id="26" name="Rounded Rectangle 25">
            <a:hlinkClick r:id="rId5"/>
          </p:cNvPr>
          <p:cNvSpPr/>
          <p:nvPr/>
        </p:nvSpPr>
        <p:spPr>
          <a:xfrm>
            <a:off x="2636583" y="1755715"/>
            <a:ext cx="3154543" cy="1113099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Excellence Scholarship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Exceed Entry Requirement</a:t>
            </a:r>
          </a:p>
        </p:txBody>
      </p:sp>
      <p:sp>
        <p:nvSpPr>
          <p:cNvPr id="27" name="Rounded Rectangle 26">
            <a:hlinkClick r:id="rId6"/>
          </p:cNvPr>
          <p:cNvSpPr/>
          <p:nvPr/>
        </p:nvSpPr>
        <p:spPr>
          <a:xfrm>
            <a:off x="5909981" y="1754726"/>
            <a:ext cx="3154543" cy="1113576"/>
          </a:xfrm>
          <a:prstGeom prst="roundRect">
            <a:avLst/>
          </a:prstGeom>
          <a:solidFill>
            <a:srgbClr val="6083C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Stage 4 Bursary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Year 2 and year 3 Semester 1 mark above 70%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79475" y="3038855"/>
            <a:ext cx="2463308" cy="869812"/>
            <a:chOff x="2427154" y="1268759"/>
            <a:chExt cx="4841348" cy="1627651"/>
          </a:xfrm>
        </p:grpSpPr>
        <p:sp>
          <p:nvSpPr>
            <p:cNvPr id="44" name="Rounded Rectangle 43">
              <a:hlinkClick r:id="rId4"/>
            </p:cNvPr>
            <p:cNvSpPr/>
            <p:nvPr/>
          </p:nvSpPr>
          <p:spPr>
            <a:xfrm>
              <a:off x="2427154" y="1268759"/>
              <a:ext cx="4837209" cy="1627651"/>
            </a:xfrm>
            <a:prstGeom prst="roundRect">
              <a:avLst/>
            </a:prstGeom>
            <a:solidFill>
              <a:srgbClr val="E52F4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 defTabSz="457189">
                <a:defRPr/>
              </a:pPr>
              <a:endParaRPr lang="en-GB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47750" y="1367080"/>
              <a:ext cx="4820752" cy="80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What you get:</a:t>
              </a:r>
            </a:p>
          </p:txBody>
        </p:sp>
      </p:grpSp>
      <p:sp>
        <p:nvSpPr>
          <p:cNvPr id="28" name="Rounded Rectangle 27"/>
          <p:cNvSpPr/>
          <p:nvPr/>
        </p:nvSpPr>
        <p:spPr>
          <a:xfrm>
            <a:off x="2636581" y="3038854"/>
            <a:ext cx="3153673" cy="1786948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£250 available for each grade above the requirement.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A* in Maths or Further Maths awarded an extra £250  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909979" y="3038318"/>
            <a:ext cx="3153673" cy="1113653"/>
          </a:xfrm>
          <a:prstGeom prst="roundRect">
            <a:avLst/>
          </a:prstGeom>
          <a:solidFill>
            <a:srgbClr val="00467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Worth £1,000 per year of study</a:t>
            </a: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53842" y="6437010"/>
            <a:ext cx="1219200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 sz="1600" dirty="0">
                <a:solidFill>
                  <a:srgbClr val="163462"/>
                </a:solidFill>
                <a:latin typeface="Arial Bold" charset="0"/>
              </a:rPr>
              <a:t>Note</a:t>
            </a:r>
            <a:r>
              <a:rPr lang="en-US" sz="1600" dirty="0">
                <a:solidFill>
                  <a:srgbClr val="666666"/>
                </a:solidFill>
              </a:rPr>
              <a:t> </a:t>
            </a:r>
            <a:r>
              <a:rPr lang="en-US" sz="1600" dirty="0"/>
              <a:t>– You must have achieved your minimum grades, e.g. A*BB will not receive £250</a:t>
            </a:r>
          </a:p>
        </p:txBody>
      </p:sp>
      <p:cxnSp>
        <p:nvCxnSpPr>
          <p:cNvPr id="6" name="Straight Arrow Connector 5"/>
          <p:cNvCxnSpPr>
            <a:stCxn id="26" idx="2"/>
            <a:endCxn id="28" idx="0"/>
          </p:cNvCxnSpPr>
          <p:nvPr/>
        </p:nvCxnSpPr>
        <p:spPr>
          <a:xfrm flipH="1">
            <a:off x="4213418" y="2868814"/>
            <a:ext cx="437" cy="1700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30" idx="0"/>
          </p:cNvCxnSpPr>
          <p:nvPr/>
        </p:nvCxnSpPr>
        <p:spPr>
          <a:xfrm>
            <a:off x="7486815" y="2868302"/>
            <a:ext cx="1" cy="1700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3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Living Costs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2407595" y="3295638"/>
            <a:ext cx="916359" cy="303289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43" idx="1"/>
          </p:cNvCxnSpPr>
          <p:nvPr/>
        </p:nvCxnSpPr>
        <p:spPr>
          <a:xfrm flipH="1" flipV="1">
            <a:off x="2024557" y="4048419"/>
            <a:ext cx="1138580" cy="1207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2407596" y="4467507"/>
            <a:ext cx="939455" cy="332635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847686" y="4098596"/>
            <a:ext cx="1262884" cy="0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775679" y="4467507"/>
            <a:ext cx="876965" cy="346900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5847687" y="3290002"/>
            <a:ext cx="830837" cy="24967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Rounded Rectangle 42"/>
          <p:cNvSpPr/>
          <p:nvPr/>
        </p:nvSpPr>
        <p:spPr>
          <a:xfrm>
            <a:off x="3163137" y="3483065"/>
            <a:ext cx="2808852" cy="113311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Living Costs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636759" y="1676565"/>
            <a:ext cx="1848943" cy="1021556"/>
          </a:xfrm>
          <a:prstGeom prst="roundRect">
            <a:avLst/>
          </a:prstGeom>
          <a:solidFill>
            <a:srgbClr val="39BAD5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Accommodation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10570" y="3539677"/>
            <a:ext cx="1857819" cy="102155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Food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652642" y="4749208"/>
            <a:ext cx="1857819" cy="102155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Study; recommended books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36760" y="5404850"/>
            <a:ext cx="1848941" cy="102155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Social Life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27887" y="5404851"/>
            <a:ext cx="1841928" cy="1021556"/>
          </a:xfrm>
          <a:prstGeom prst="roundRect">
            <a:avLst/>
          </a:prstGeom>
          <a:solidFill>
            <a:srgbClr val="39BAD5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Travel; 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To </a:t>
            </a:r>
            <a:r>
              <a:rPr lang="en-GB" dirty="0" err="1">
                <a:solidFill>
                  <a:schemeClr val="bg1"/>
                </a:solidFill>
              </a:rPr>
              <a:t>Uni</a:t>
            </a:r>
            <a:r>
              <a:rPr lang="en-GB" dirty="0">
                <a:solidFill>
                  <a:schemeClr val="bg1"/>
                </a:solidFill>
              </a:rPr>
              <a:t> / home / visit friends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04989" y="4749209"/>
            <a:ext cx="1848941" cy="102155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Insurance; belongings /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 keys!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75615" y="3539677"/>
            <a:ext cx="1848943" cy="102155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Clothes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4991" y="2330146"/>
            <a:ext cx="1848941" cy="102155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Toiletries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620875" y="1676564"/>
            <a:ext cx="1848941" cy="102155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Phone bill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2642" y="2330147"/>
            <a:ext cx="1857819" cy="102155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TV,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most halls don’t have TV licences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5576215" y="2698120"/>
            <a:ext cx="0" cy="78494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3559991" y="2698120"/>
            <a:ext cx="0" cy="78494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576215" y="4616183"/>
            <a:ext cx="0" cy="78866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3557097" y="4616183"/>
            <a:ext cx="0" cy="78866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49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"/>
            <a:ext cx="91701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2501" y="670192"/>
            <a:ext cx="801899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Studying At Newcastle</a:t>
            </a:r>
            <a:endParaRPr lang="en-GB" sz="6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718242" y="1678304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Chloe Johnston</a:t>
            </a:r>
          </a:p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Tom </a:t>
            </a: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</a:rPr>
              <a:t>L</a:t>
            </a:r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owe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59" y="224351"/>
            <a:ext cx="1512168" cy="56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7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Money Management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88283" y="3741370"/>
            <a:ext cx="1531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6" name="TextBox 45"/>
          <p:cNvSpPr txBox="1"/>
          <p:nvPr/>
        </p:nvSpPr>
        <p:spPr>
          <a:xfrm>
            <a:off x="6975054" y="4253822"/>
            <a:ext cx="2032515" cy="1328023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Walk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or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get a student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travel pass 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 flipV="1">
            <a:off x="6479991" y="3637542"/>
            <a:ext cx="536484" cy="220761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6315791" y="4124989"/>
            <a:ext cx="701137" cy="194759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2166738" y="3637541"/>
            <a:ext cx="420647" cy="209543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66" idx="2"/>
          </p:cNvCxnSpPr>
          <p:nvPr/>
        </p:nvCxnSpPr>
        <p:spPr>
          <a:xfrm flipV="1">
            <a:off x="5759495" y="2932169"/>
            <a:ext cx="5098" cy="815753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5764593" y="4142560"/>
            <a:ext cx="0" cy="953161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2169178" y="4171753"/>
            <a:ext cx="436003" cy="147995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3355147" y="4253820"/>
            <a:ext cx="1" cy="841900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>
            <a:off x="2503178" y="3661018"/>
            <a:ext cx="4168259" cy="67479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Make it go further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762295" y="1604146"/>
            <a:ext cx="2004596" cy="1328023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Use campus facilities; Library, Sports centre, Union etc.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762295" y="5095721"/>
            <a:ext cx="1994400" cy="1328023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Buy books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second-hand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or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Use the library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365958" y="5095721"/>
            <a:ext cx="2006507" cy="1328023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Student Discount: Restaurants,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Bars, Cinema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etc.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90189" y="4253820"/>
            <a:ext cx="2036283" cy="1328023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Interest free overdraft! Don’t be drawn in by freebies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99666" y="2438878"/>
            <a:ext cx="2036283" cy="1328023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Budget!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If you can’t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afford it,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don’t do it!</a:t>
            </a:r>
          </a:p>
        </p:txBody>
      </p:sp>
      <p:cxnSp>
        <p:nvCxnSpPr>
          <p:cNvPr id="71" name="Straight Arrow Connector 70"/>
          <p:cNvCxnSpPr>
            <a:endCxn id="72" idx="2"/>
          </p:cNvCxnSpPr>
          <p:nvPr/>
        </p:nvCxnSpPr>
        <p:spPr>
          <a:xfrm flipV="1">
            <a:off x="3357363" y="2926424"/>
            <a:ext cx="11849" cy="737721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365958" y="1598401"/>
            <a:ext cx="2006507" cy="1328023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Part time Job;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Recommended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15 hours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or less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71286" y="2434446"/>
            <a:ext cx="1994785" cy="1328023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Shop around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for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the best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deals</a:t>
            </a:r>
          </a:p>
        </p:txBody>
      </p:sp>
    </p:spTree>
    <p:extLst>
      <p:ext uri="{BB962C8B-B14F-4D97-AF65-F5344CB8AC3E}">
        <p14:creationId xmlns:p14="http://schemas.microsoft.com/office/powerpoint/2010/main" val="402070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Finance Resources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13130" y="1676564"/>
            <a:ext cx="6767495" cy="4330842"/>
            <a:chOff x="178295" y="1906263"/>
            <a:chExt cx="6767495" cy="4330842"/>
          </a:xfrm>
        </p:grpSpPr>
        <p:sp>
          <p:nvSpPr>
            <p:cNvPr id="30" name="Rounded Rectangle 29">
              <a:hlinkClick r:id="rId4"/>
            </p:cNvPr>
            <p:cNvSpPr/>
            <p:nvPr/>
          </p:nvSpPr>
          <p:spPr>
            <a:xfrm>
              <a:off x="178295" y="1906263"/>
              <a:ext cx="4212468" cy="706068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DirectGov Resources</a:t>
              </a:r>
            </a:p>
          </p:txBody>
        </p:sp>
        <p:sp>
          <p:nvSpPr>
            <p:cNvPr id="31" name="Rounded Rectangle 30">
              <a:hlinkClick r:id="rId5"/>
            </p:cNvPr>
            <p:cNvSpPr/>
            <p:nvPr/>
          </p:nvSpPr>
          <p:spPr>
            <a:xfrm>
              <a:off x="178295" y="3061082"/>
              <a:ext cx="4212468" cy="1117124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Student Wellbeing</a:t>
              </a:r>
            </a:p>
          </p:txBody>
        </p:sp>
        <p:sp>
          <p:nvSpPr>
            <p:cNvPr id="32" name="Rounded Rectangle 31">
              <a:hlinkClick r:id="rId6"/>
            </p:cNvPr>
            <p:cNvSpPr/>
            <p:nvPr/>
          </p:nvSpPr>
          <p:spPr>
            <a:xfrm>
              <a:off x="178297" y="4626958"/>
              <a:ext cx="6767493" cy="1610147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Independent task force on student finance information: Martin Lewis</a:t>
              </a:r>
            </a:p>
          </p:txBody>
        </p:sp>
      </p:grpSp>
      <p:pic>
        <p:nvPicPr>
          <p:cNvPr id="33" name="Picture 2" descr="http://www.comparelogbookloans.co.uk/wp-content/uploads/2011/06/finance-link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3575">
            <a:off x="5736392" y="2130118"/>
            <a:ext cx="2729983" cy="1819989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1299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Example: Max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1598401"/>
            <a:ext cx="9019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467E"/>
                </a:solidFill>
              </a:rPr>
              <a:t>Max has a household income of £15,500. He achieved AAB in Maths, P.E. and Drama. He has also </a:t>
            </a:r>
            <a:r>
              <a:rPr lang="en-GB" sz="2000" dirty="0" smtClean="0">
                <a:solidFill>
                  <a:srgbClr val="00467E"/>
                </a:solidFill>
              </a:rPr>
              <a:t>made it </a:t>
            </a:r>
            <a:r>
              <a:rPr lang="en-GB" sz="2000" dirty="0">
                <a:solidFill>
                  <a:srgbClr val="00467E"/>
                </a:solidFill>
              </a:rPr>
              <a:t>onto </a:t>
            </a:r>
            <a:r>
              <a:rPr lang="en-GB" sz="2000" dirty="0" smtClean="0">
                <a:solidFill>
                  <a:srgbClr val="00467E"/>
                </a:solidFill>
              </a:rPr>
              <a:t>the University Squash Team. </a:t>
            </a:r>
            <a:r>
              <a:rPr lang="en-GB" sz="2000" dirty="0">
                <a:solidFill>
                  <a:srgbClr val="00467E"/>
                </a:solidFill>
              </a:rPr>
              <a:t>He will be living away from home and also qualified for the </a:t>
            </a:r>
            <a:r>
              <a:rPr lang="en-GB" sz="2000" dirty="0" smtClean="0">
                <a:solidFill>
                  <a:srgbClr val="00467E"/>
                </a:solidFill>
              </a:rPr>
              <a:t>Opportunity </a:t>
            </a:r>
            <a:r>
              <a:rPr lang="en-GB" sz="2000" dirty="0">
                <a:solidFill>
                  <a:srgbClr val="00467E"/>
                </a:solidFill>
              </a:rPr>
              <a:t>S</a:t>
            </a:r>
            <a:r>
              <a:rPr lang="en-GB" sz="2000" dirty="0" smtClean="0">
                <a:solidFill>
                  <a:srgbClr val="00467E"/>
                </a:solidFill>
              </a:rPr>
              <a:t>cholarship</a:t>
            </a:r>
            <a:r>
              <a:rPr lang="en-GB" sz="2000" dirty="0">
                <a:solidFill>
                  <a:srgbClr val="00467E"/>
                </a:solidFill>
              </a:rPr>
              <a:t>.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178295" y="2854502"/>
          <a:ext cx="8547204" cy="33142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06113"/>
                <a:gridCol w="2527000"/>
                <a:gridCol w="2114091"/>
              </a:tblGrid>
              <a:tr h="372709">
                <a:tc gridSpan="2"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gradFill flip="none" rotWithShape="1"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0" dirty="0" smtClean="0">
                          <a:solidFill>
                            <a:schemeClr val="tx1"/>
                          </a:solidFill>
                        </a:rPr>
                        <a:t>Repayment</a:t>
                      </a:r>
                      <a:endParaRPr lang="en-GB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D1403C"/>
                        </a:gs>
                        <a:gs pos="100000">
                          <a:srgbClr val="FF9A99"/>
                        </a:gs>
                      </a:gsLst>
                      <a:lin ang="16200000" scaled="1"/>
                    </a:gra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Maintenance Loan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£8,200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£8,200</a:t>
                      </a:r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Tuition Fee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£9,000</a:t>
                      </a:r>
                      <a:r>
                        <a:rPr lang="en-GB" sz="1300" baseline="0" dirty="0" smtClean="0"/>
                        <a:t> - £2,000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£7,000</a:t>
                      </a:r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Opportunity Scholarship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£1,000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Sports Scholarship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£1,000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pPr algn="l"/>
                      <a:r>
                        <a:rPr lang="en-GB" sz="1300" dirty="0" smtClean="0"/>
                        <a:t>Total:</a:t>
                      </a:r>
                      <a:endParaRPr lang="en-GB" sz="13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300" dirty="0" smtClean="0"/>
                        <a:t>£17,200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£15,200</a:t>
                      </a: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-£7,000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20225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Max will receive:</a:t>
                      </a:r>
                      <a:endParaRPr lang="en-GB" sz="1300" dirty="0"/>
                    </a:p>
                  </a:txBody>
                  <a:tcPr>
                    <a:gradFill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smtClean="0"/>
                        <a:t>£10,200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79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Example: Katie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800" y="1670798"/>
            <a:ext cx="90108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467E"/>
                </a:solidFill>
              </a:rPr>
              <a:t>Katie has a household income of £42,800. She achieved A*A*B in Maths, Further Maths and Physics. She will be living away from home.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80000" y="2710800"/>
          <a:ext cx="8546400" cy="33156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05746"/>
                <a:gridCol w="2526763"/>
                <a:gridCol w="2113891"/>
              </a:tblGrid>
              <a:tr h="468085">
                <a:tc gridSpan="2"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gradFill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0" dirty="0" smtClean="0">
                          <a:solidFill>
                            <a:schemeClr val="tx1"/>
                          </a:solidFill>
                        </a:rPr>
                        <a:t>Repayment</a:t>
                      </a:r>
                      <a:endParaRPr lang="en-GB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D1403C"/>
                        </a:gs>
                        <a:gs pos="100000">
                          <a:srgbClr val="FF9A99"/>
                        </a:gs>
                      </a:gsLst>
                      <a:lin ang="16200000" scaled="1"/>
                    </a:gra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Maintenance Loan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£5,844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£5,844</a:t>
                      </a:r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Tuition Fee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£9,000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£9,000</a:t>
                      </a:r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Maths &amp; Stats Scholarship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£1,000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pPr algn="l"/>
                      <a:r>
                        <a:rPr lang="en-GB" sz="1300" smtClean="0"/>
                        <a:t>Total:</a:t>
                      </a:r>
                      <a:endParaRPr lang="en-GB" sz="13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300" dirty="0" smtClean="0"/>
                        <a:t>£15,844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£14,844</a:t>
                      </a: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-£9,000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  <a:tr h="474586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Katie will receive:</a:t>
                      </a:r>
                      <a:endParaRPr lang="en-GB" sz="1300" dirty="0"/>
                    </a:p>
                  </a:txBody>
                  <a:tcPr>
                    <a:gradFill>
                      <a:gsLst>
                        <a:gs pos="0">
                          <a:srgbClr val="3F80CD"/>
                        </a:gs>
                        <a:gs pos="100000">
                          <a:srgbClr val="9BC1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£6,844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>
                    <a:solidFill>
                      <a:srgbClr val="FF9A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8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Key Facts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925097" y="2152543"/>
            <a:ext cx="7016659" cy="446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7" name="Rounded Rectangle 16"/>
          <p:cNvSpPr/>
          <p:nvPr/>
        </p:nvSpPr>
        <p:spPr>
          <a:xfrm>
            <a:off x="735314" y="1598401"/>
            <a:ext cx="2772351" cy="2106912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387">
              <a:lnSpc>
                <a:spcPct val="90000"/>
              </a:lnSpc>
              <a:spcBef>
                <a:spcPct val="0"/>
              </a:spcBef>
            </a:pPr>
            <a:r>
              <a:rPr lang="en-GB" sz="2400" dirty="0">
                <a:solidFill>
                  <a:schemeClr val="bg1"/>
                </a:solidFill>
              </a:rPr>
              <a:t>Student loans ARE available to you; no repayments until after you’re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earning over £21,000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615906" y="1598401"/>
            <a:ext cx="2792784" cy="2116982"/>
            <a:chOff x="416797" y="1484784"/>
            <a:chExt cx="8249005" cy="1114937"/>
          </a:xfrm>
          <a:solidFill>
            <a:srgbClr val="6083CB"/>
          </a:solidFill>
        </p:grpSpPr>
        <p:sp>
          <p:nvSpPr>
            <p:cNvPr id="19" name="Rounded Rectangle 18">
              <a:hlinkClick r:id="rId4"/>
            </p:cNvPr>
            <p:cNvSpPr/>
            <p:nvPr/>
          </p:nvSpPr>
          <p:spPr>
            <a:xfrm>
              <a:off x="416797" y="1484784"/>
              <a:ext cx="8202551" cy="1114937"/>
            </a:xfrm>
            <a:prstGeom prst="round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2400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94122" y="1666742"/>
              <a:ext cx="8171680" cy="7488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You don’t</a:t>
              </a:r>
            </a:p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need money </a:t>
              </a:r>
            </a:p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up front </a:t>
              </a:r>
            </a:p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so don’t worry!</a:t>
              </a: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5636339" y="4060875"/>
            <a:ext cx="2772351" cy="2152523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387">
              <a:lnSpc>
                <a:spcPct val="90000"/>
              </a:lnSpc>
              <a:spcBef>
                <a:spcPct val="0"/>
              </a:spcBef>
            </a:pPr>
            <a:r>
              <a:rPr lang="en-GB" sz="2400" dirty="0">
                <a:solidFill>
                  <a:schemeClr val="bg1"/>
                </a:solidFill>
              </a:rPr>
              <a:t>There are lots of grants and scholarships available to help with money; see if you’re entitled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5313" y="4084457"/>
            <a:ext cx="2772351" cy="2152523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It may seem like a lot of money but it’s worth it as an investment in your future!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-1800" y="6437010"/>
            <a:ext cx="914580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 sz="1600" dirty="0" smtClean="0"/>
              <a:t>If you have any further questions, feel free to contact us on Twitter:                                          @</a:t>
            </a:r>
            <a:r>
              <a:rPr lang="en-US" sz="1600" dirty="0" err="1" smtClean="0"/>
              <a:t>NCLMathsStats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731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"/>
            <a:ext cx="91701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77723" y="526230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Accommodation</a:t>
            </a:r>
            <a:endParaRPr lang="en-GB" sz="6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77722" y="1518558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Emma Bradley</a:t>
            </a:r>
          </a:p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Amy Green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59" y="224351"/>
            <a:ext cx="1512168" cy="56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1766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Accommodation 			             Guarantee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413236" y="3356992"/>
            <a:ext cx="8202551" cy="111493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600" dirty="0">
                <a:solidFill>
                  <a:schemeClr val="bg1"/>
                </a:solidFill>
              </a:rPr>
              <a:t>You complete the online application form before 30</a:t>
            </a:r>
            <a:r>
              <a:rPr lang="en-GB" sz="3600" baseline="30000" dirty="0">
                <a:solidFill>
                  <a:schemeClr val="bg1"/>
                </a:solidFill>
              </a:rPr>
              <a:t>th</a:t>
            </a:r>
            <a:r>
              <a:rPr lang="en-GB" sz="3600" dirty="0">
                <a:solidFill>
                  <a:schemeClr val="bg1"/>
                </a:solidFill>
              </a:rPr>
              <a:t> June </a:t>
            </a:r>
            <a:r>
              <a:rPr lang="en-GB" sz="3600" dirty="0" smtClean="0">
                <a:solidFill>
                  <a:schemeClr val="bg1"/>
                </a:solidFill>
              </a:rPr>
              <a:t>2016</a:t>
            </a:r>
            <a:endParaRPr lang="en-GB" sz="3600" dirty="0"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79565" y="1628800"/>
            <a:ext cx="8232037" cy="1114937"/>
            <a:chOff x="416797" y="1484784"/>
            <a:chExt cx="8232037" cy="1114937"/>
          </a:xfrm>
          <a:solidFill>
            <a:srgbClr val="6083CB"/>
          </a:solidFill>
        </p:grpSpPr>
        <p:sp>
          <p:nvSpPr>
            <p:cNvPr id="26" name="Rounded Rectangle 25">
              <a:hlinkClick r:id="rId4"/>
            </p:cNvPr>
            <p:cNvSpPr/>
            <p:nvPr/>
          </p:nvSpPr>
          <p:spPr>
            <a:xfrm>
              <a:off x="416797" y="1484784"/>
              <a:ext cx="8202551" cy="1114937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7154" y="1510192"/>
              <a:ext cx="817168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Choose Newcastle as your first choice before 30</a:t>
              </a:r>
              <a:r>
                <a:rPr lang="en-GB" sz="3600" baseline="30000" dirty="0" smtClean="0">
                  <a:solidFill>
                    <a:schemeClr val="bg1"/>
                  </a:solidFill>
                </a:rPr>
                <a:t>th</a:t>
              </a:r>
              <a:r>
                <a:rPr lang="en-GB" sz="3600" dirty="0" smtClean="0">
                  <a:solidFill>
                    <a:schemeClr val="bg1"/>
                  </a:solidFill>
                </a:rPr>
                <a:t> June 2016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Rounded Rectangle 27"/>
          <p:cNvSpPr/>
          <p:nvPr/>
        </p:nvSpPr>
        <p:spPr>
          <a:xfrm>
            <a:off x="430310" y="4965952"/>
            <a:ext cx="8191212" cy="1125779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600" dirty="0">
                <a:solidFill>
                  <a:schemeClr val="bg1"/>
                </a:solidFill>
              </a:rPr>
              <a:t>Guaranteed a place in a halls, regardless of where you currently live</a:t>
            </a:r>
          </a:p>
        </p:txBody>
      </p:sp>
    </p:spTree>
    <p:extLst>
      <p:ext uri="{BB962C8B-B14F-4D97-AF65-F5344CB8AC3E}">
        <p14:creationId xmlns:p14="http://schemas.microsoft.com/office/powerpoint/2010/main" val="267931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79512" y="1268760"/>
            <a:ext cx="2025503" cy="201915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white"/>
              </a:solidFill>
            </a:endParaRPr>
          </a:p>
        </p:txBody>
      </p:sp>
      <p:pic>
        <p:nvPicPr>
          <p:cNvPr id="23" name="Picture 2" descr="http://www.ncl.ac.uk/press.office/photo-library/assets/photos/CastleCourtOpening-3_0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318" y="1358350"/>
            <a:ext cx="1837881" cy="1445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TextBox 23">
            <a:hlinkClick r:id="rId3"/>
          </p:cNvPr>
          <p:cNvSpPr txBox="1"/>
          <p:nvPr/>
        </p:nvSpPr>
        <p:spPr>
          <a:xfrm>
            <a:off x="292264" y="2815735"/>
            <a:ext cx="1799890" cy="430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200" dirty="0">
                <a:solidFill>
                  <a:schemeClr val="bg1"/>
                </a:solidFill>
              </a:rPr>
              <a:t>Castle Court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432608" y="2984202"/>
            <a:ext cx="2344508" cy="936399"/>
            <a:chOff x="3430041" y="2830998"/>
            <a:chExt cx="2339339" cy="936399"/>
          </a:xfrm>
        </p:grpSpPr>
        <p:sp>
          <p:nvSpPr>
            <p:cNvPr id="43" name="TextBox 42"/>
            <p:cNvSpPr txBox="1"/>
            <p:nvPr/>
          </p:nvSpPr>
          <p:spPr>
            <a:xfrm>
              <a:off x="3857480" y="3000490"/>
              <a:ext cx="1484459" cy="4769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lang="en-GB" sz="2400" b="1" dirty="0" smtClean="0">
                  <a:solidFill>
                    <a:prstClr val="black"/>
                  </a:solidFill>
                </a:rPr>
                <a:t>The Halls </a:t>
              </a:r>
              <a:endParaRPr lang="en-GB" sz="2400" b="1" dirty="0">
                <a:solidFill>
                  <a:prstClr val="black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3430041" y="2830998"/>
              <a:ext cx="2339339" cy="93639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Straight Arrow Connector 34"/>
          <p:cNvCxnSpPr/>
          <p:nvPr/>
        </p:nvCxnSpPr>
        <p:spPr>
          <a:xfrm flipV="1">
            <a:off x="3419871" y="2180459"/>
            <a:ext cx="0" cy="8037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2195735" y="2294356"/>
            <a:ext cx="1485572" cy="9906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5652118" y="2180460"/>
            <a:ext cx="0" cy="8037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5417148" y="2375398"/>
            <a:ext cx="1531185" cy="9691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652118" y="3920601"/>
            <a:ext cx="0" cy="65905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419871" y="3920601"/>
            <a:ext cx="0" cy="8293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262822" y="3492075"/>
            <a:ext cx="1675202" cy="10326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2205014" y="3493235"/>
            <a:ext cx="1668922" cy="10303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3092036" y="2737806"/>
            <a:ext cx="3011250" cy="1386948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prstClr val="black"/>
                </a:solidFill>
              </a:rPr>
              <a:t>The Halls</a:t>
            </a:r>
            <a:endParaRPr lang="en-GB" sz="3600" dirty="0">
              <a:solidFill>
                <a:prstClr val="black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093679" y="2737806"/>
            <a:ext cx="3019906" cy="1386948"/>
            <a:chOff x="3092036" y="2737806"/>
            <a:chExt cx="3011250" cy="1386948"/>
          </a:xfrm>
          <a:solidFill>
            <a:srgbClr val="E52F48"/>
          </a:solidFill>
        </p:grpSpPr>
        <p:sp>
          <p:nvSpPr>
            <p:cNvPr id="50" name="Rounded Rectangle 49">
              <a:hlinkClick r:id="rId5"/>
            </p:cNvPr>
            <p:cNvSpPr/>
            <p:nvPr/>
          </p:nvSpPr>
          <p:spPr>
            <a:xfrm>
              <a:off x="3092036" y="2737806"/>
              <a:ext cx="3011250" cy="1386948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099651" y="3091732"/>
              <a:ext cx="2993365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The Halls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11760" y="161299"/>
            <a:ext cx="2025503" cy="2019159"/>
            <a:chOff x="4055178" y="2665066"/>
            <a:chExt cx="2025503" cy="2019159"/>
          </a:xfrm>
          <a:solidFill>
            <a:srgbClr val="6083CB"/>
          </a:solidFill>
        </p:grpSpPr>
        <p:sp>
          <p:nvSpPr>
            <p:cNvPr id="56" name="Rounded Rectangle 55"/>
            <p:cNvSpPr/>
            <p:nvPr/>
          </p:nvSpPr>
          <p:spPr>
            <a:xfrm>
              <a:off x="4055178" y="2665066"/>
              <a:ext cx="2025503" cy="2019159"/>
            </a:xfrm>
            <a:prstGeom prst="round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white"/>
                </a:solidFill>
              </a:endParaRPr>
            </a:p>
          </p:txBody>
        </p:sp>
        <p:pic>
          <p:nvPicPr>
            <p:cNvPr id="57" name="Picture 5" descr="C:\Users\Matt\Desktop\Accomm\leazes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40846" y="2756349"/>
              <a:ext cx="1871314" cy="1426828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55" name="TextBox 54">
            <a:hlinkClick r:id="rId6"/>
          </p:cNvPr>
          <p:cNvSpPr txBox="1"/>
          <p:nvPr/>
        </p:nvSpPr>
        <p:spPr>
          <a:xfrm>
            <a:off x="2534566" y="1708275"/>
            <a:ext cx="179989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200" dirty="0">
                <a:solidFill>
                  <a:schemeClr val="bg1"/>
                </a:solidFill>
              </a:rPr>
              <a:t>Castle Leazes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6938677" y="3570081"/>
            <a:ext cx="2025503" cy="2019159"/>
            <a:chOff x="6150303" y="2196707"/>
            <a:chExt cx="2025503" cy="2019159"/>
          </a:xfrm>
          <a:solidFill>
            <a:srgbClr val="00257E"/>
          </a:solidFill>
        </p:grpSpPr>
        <p:sp>
          <p:nvSpPr>
            <p:cNvPr id="66" name="Rounded Rectangle 65"/>
            <p:cNvSpPr/>
            <p:nvPr/>
          </p:nvSpPr>
          <p:spPr>
            <a:xfrm>
              <a:off x="6150303" y="2196707"/>
              <a:ext cx="2025503" cy="2019159"/>
            </a:xfrm>
            <a:prstGeom prst="round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7" name="TextBox 66">
              <a:hlinkClick r:id="rId8"/>
            </p:cNvPr>
            <p:cNvSpPr txBox="1"/>
            <p:nvPr/>
          </p:nvSpPr>
          <p:spPr>
            <a:xfrm>
              <a:off x="6363053" y="3748373"/>
              <a:ext cx="1613485" cy="43088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200" dirty="0">
                  <a:solidFill>
                    <a:schemeClr val="bg1"/>
                  </a:solidFill>
                </a:rPr>
                <a:t>St </a:t>
              </a:r>
              <a:r>
                <a:rPr lang="en-GB" sz="2200" dirty="0" smtClean="0">
                  <a:solidFill>
                    <a:schemeClr val="bg1"/>
                  </a:solidFill>
                </a:rPr>
                <a:t>Mary’s</a:t>
              </a:r>
              <a:endParaRPr lang="en-GB" sz="2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5" name="Picture 37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2" b="23878"/>
          <a:stretch>
            <a:fillRect/>
          </a:stretch>
        </p:blipFill>
        <p:spPr bwMode="auto">
          <a:xfrm>
            <a:off x="7011353" y="3678276"/>
            <a:ext cx="1881127" cy="1406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" name="Group 73"/>
          <p:cNvGrpSpPr/>
          <p:nvPr/>
        </p:nvGrpSpPr>
        <p:grpSpPr>
          <a:xfrm>
            <a:off x="2348681" y="4749978"/>
            <a:ext cx="2151311" cy="1991818"/>
            <a:chOff x="3818338" y="1954400"/>
            <a:chExt cx="2151311" cy="1991818"/>
          </a:xfrm>
        </p:grpSpPr>
        <p:sp>
          <p:nvSpPr>
            <p:cNvPr id="76" name="Rounded Rectangle 75"/>
            <p:cNvSpPr/>
            <p:nvPr/>
          </p:nvSpPr>
          <p:spPr>
            <a:xfrm>
              <a:off x="3881244" y="1954400"/>
              <a:ext cx="2025503" cy="1991818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77" name="TextBox 76">
              <a:hlinkClick r:id="rId10"/>
            </p:cNvPr>
            <p:cNvSpPr txBox="1"/>
            <p:nvPr/>
          </p:nvSpPr>
          <p:spPr>
            <a:xfrm>
              <a:off x="3818338" y="3468157"/>
              <a:ext cx="2151311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200" dirty="0">
                  <a:solidFill>
                    <a:schemeClr val="bg1"/>
                  </a:solidFill>
                </a:rPr>
                <a:t>Windsor Terrace</a:t>
              </a:r>
            </a:p>
          </p:txBody>
        </p:sp>
      </p:grpSp>
      <p:pic>
        <p:nvPicPr>
          <p:cNvPr id="75" name="Picture 36" descr="Windor Terrcae Exterior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54" b="18106"/>
          <a:stretch>
            <a:fillRect/>
          </a:stretch>
        </p:blipFill>
        <p:spPr bwMode="auto">
          <a:xfrm>
            <a:off x="2503857" y="4836696"/>
            <a:ext cx="1840961" cy="1393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Rounded Rectangle 78"/>
          <p:cNvSpPr/>
          <p:nvPr/>
        </p:nvSpPr>
        <p:spPr>
          <a:xfrm>
            <a:off x="170233" y="3503943"/>
            <a:ext cx="2025503" cy="199181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81220" y="5016850"/>
            <a:ext cx="1849972" cy="4359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200" dirty="0">
                <a:solidFill>
                  <a:schemeClr val="bg1"/>
                </a:solidFill>
              </a:rPr>
              <a:t>Park Terrace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81" name="Picture 2" descr="http://www.graham.co.uk/DatabaseImages/img_2071401_newc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59" y="3614379"/>
            <a:ext cx="1821685" cy="14020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Group 82"/>
          <p:cNvGrpSpPr/>
          <p:nvPr/>
        </p:nvGrpSpPr>
        <p:grpSpPr>
          <a:xfrm>
            <a:off x="4644008" y="188642"/>
            <a:ext cx="2119949" cy="1991818"/>
            <a:chOff x="4604162" y="2582331"/>
            <a:chExt cx="2119949" cy="1991818"/>
          </a:xfrm>
        </p:grpSpPr>
        <p:sp>
          <p:nvSpPr>
            <p:cNvPr id="85" name="Rounded Rectangle 84"/>
            <p:cNvSpPr/>
            <p:nvPr/>
          </p:nvSpPr>
          <p:spPr>
            <a:xfrm>
              <a:off x="4624413" y="2582331"/>
              <a:ext cx="2025503" cy="1991818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86" name="TextBox 85">
              <a:hlinkClick r:id="rId13"/>
            </p:cNvPr>
            <p:cNvSpPr txBox="1"/>
            <p:nvPr/>
          </p:nvSpPr>
          <p:spPr bwMode="auto">
            <a:xfrm>
              <a:off x="4604162" y="4094497"/>
              <a:ext cx="211994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200" dirty="0" smtClean="0">
                  <a:solidFill>
                    <a:schemeClr val="bg1"/>
                  </a:solidFill>
                </a:rPr>
                <a:t>Henderson Hall</a:t>
              </a:r>
              <a:endParaRPr lang="en-GB" sz="2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4" name="Picture 4" descr="https://www.studentcrowd.com/media/cache/subject_header/media/image/1431705319_found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9716" b="-2412"/>
          <a:stretch/>
        </p:blipFill>
        <p:spPr bwMode="auto">
          <a:xfrm>
            <a:off x="4740955" y="276556"/>
            <a:ext cx="1883381" cy="1424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4624578" y="4579660"/>
            <a:ext cx="2104863" cy="2110341"/>
            <a:chOff x="4659094" y="4747658"/>
            <a:chExt cx="2104863" cy="2110341"/>
          </a:xfrm>
        </p:grpSpPr>
        <p:grpSp>
          <p:nvGrpSpPr>
            <p:cNvPr id="69" name="Group 68"/>
            <p:cNvGrpSpPr/>
            <p:nvPr/>
          </p:nvGrpSpPr>
          <p:grpSpPr>
            <a:xfrm>
              <a:off x="4659094" y="4747658"/>
              <a:ext cx="2104863" cy="2110341"/>
              <a:chOff x="4624413" y="2582331"/>
              <a:chExt cx="2025503" cy="1991818"/>
            </a:xfrm>
            <a:solidFill>
              <a:srgbClr val="6083CB"/>
            </a:solidFill>
          </p:grpSpPr>
          <p:sp>
            <p:nvSpPr>
              <p:cNvPr id="71" name="Rounded Rectangle 70"/>
              <p:cNvSpPr/>
              <p:nvPr/>
            </p:nvSpPr>
            <p:spPr>
              <a:xfrm>
                <a:off x="4624413" y="2582331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TextBox 71">
                <a:hlinkClick r:id="rId15"/>
              </p:cNvPr>
              <p:cNvSpPr txBox="1"/>
              <p:nvPr/>
            </p:nvSpPr>
            <p:spPr bwMode="auto">
              <a:xfrm>
                <a:off x="4790654" y="4096598"/>
                <a:ext cx="1693020" cy="40668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2200" dirty="0" err="1">
                    <a:solidFill>
                      <a:schemeClr val="bg1"/>
                    </a:solidFill>
                  </a:rPr>
                  <a:t>Marris</a:t>
                </a:r>
                <a:r>
                  <a:rPr lang="en-GB" sz="2200" dirty="0">
                    <a:solidFill>
                      <a:schemeClr val="bg1"/>
                    </a:solidFill>
                  </a:rPr>
                  <a:t> House</a:t>
                </a:r>
              </a:p>
            </p:txBody>
          </p:sp>
        </p:grpSp>
        <p:pic>
          <p:nvPicPr>
            <p:cNvPr id="70" name="Picture 38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 cstate="print"/>
            <a:srcRect b="16403"/>
            <a:stretch>
              <a:fillRect/>
            </a:stretch>
          </p:blipFill>
          <p:spPr bwMode="auto">
            <a:xfrm>
              <a:off x="4731997" y="4860186"/>
              <a:ext cx="1906399" cy="149184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3" name="Group 2"/>
          <p:cNvGrpSpPr/>
          <p:nvPr/>
        </p:nvGrpSpPr>
        <p:grpSpPr>
          <a:xfrm>
            <a:off x="6938024" y="1340260"/>
            <a:ext cx="2025503" cy="1991818"/>
            <a:chOff x="6938024" y="1340260"/>
            <a:chExt cx="2025503" cy="1991818"/>
          </a:xfrm>
        </p:grpSpPr>
        <p:grpSp>
          <p:nvGrpSpPr>
            <p:cNvPr id="59" name="Group 58"/>
            <p:cNvGrpSpPr/>
            <p:nvPr/>
          </p:nvGrpSpPr>
          <p:grpSpPr>
            <a:xfrm>
              <a:off x="6938024" y="1340260"/>
              <a:ext cx="2025503" cy="1991818"/>
              <a:chOff x="3881244" y="1954400"/>
              <a:chExt cx="2025503" cy="1991818"/>
            </a:xfrm>
            <a:solidFill>
              <a:srgbClr val="0F89CF"/>
            </a:solidFill>
          </p:grpSpPr>
          <p:sp>
            <p:nvSpPr>
              <p:cNvPr id="61" name="Rounded Rectangle 60"/>
              <p:cNvSpPr/>
              <p:nvPr/>
            </p:nvSpPr>
            <p:spPr>
              <a:xfrm>
                <a:off x="3881244" y="1954400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TextBox 61">
                <a:hlinkClick r:id="rId17"/>
              </p:cNvPr>
              <p:cNvSpPr txBox="1"/>
              <p:nvPr/>
            </p:nvSpPr>
            <p:spPr>
              <a:xfrm>
                <a:off x="3933682" y="3382898"/>
                <a:ext cx="1920625" cy="4308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2200" dirty="0">
                    <a:solidFill>
                      <a:schemeClr val="bg1"/>
                    </a:solidFill>
                  </a:rPr>
                  <a:t>Bowsden Court</a:t>
                </a:r>
              </a:p>
            </p:txBody>
          </p:sp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1098" y="1434026"/>
              <a:ext cx="1821103" cy="136946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99607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  <p:bldP spid="45" grpId="0" animBg="1"/>
      <p:bldP spid="55" grpId="0"/>
      <p:bldP spid="79" grpId="0" animBg="1"/>
      <p:bldP spid="8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3303714" y="2404779"/>
            <a:ext cx="0" cy="8037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756618" y="2404780"/>
            <a:ext cx="0" cy="8037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540595" y="3836688"/>
            <a:ext cx="1160051" cy="415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604491" y="4272891"/>
            <a:ext cx="0" cy="82705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2388651" y="3836688"/>
            <a:ext cx="1207727" cy="415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870123" y="2766564"/>
            <a:ext cx="3492680" cy="1805288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Managed Partnership Accommodation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912182" y="5105547"/>
            <a:ext cx="3498184" cy="1419797"/>
            <a:chOff x="3918058" y="4517504"/>
            <a:chExt cx="2025503" cy="1991818"/>
          </a:xfrm>
          <a:solidFill>
            <a:srgbClr val="0F89CF"/>
          </a:solidFill>
        </p:grpSpPr>
        <p:sp>
          <p:nvSpPr>
            <p:cNvPr id="25" name="Rounded Rectangle 24"/>
            <p:cNvSpPr/>
            <p:nvPr/>
          </p:nvSpPr>
          <p:spPr>
            <a:xfrm>
              <a:off x="3918058" y="4517504"/>
              <a:ext cx="2025503" cy="1991818"/>
            </a:xfrm>
            <a:prstGeom prst="roundRect">
              <a:avLst/>
            </a:prstGeom>
            <a:grpFill/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1" name="TextBox 30">
              <a:hlinkClick r:id="rId3"/>
            </p:cNvPr>
            <p:cNvSpPr txBox="1"/>
            <p:nvPr/>
          </p:nvSpPr>
          <p:spPr>
            <a:xfrm>
              <a:off x="3944551" y="4725029"/>
              <a:ext cx="1920625" cy="1554396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2200" dirty="0">
                  <a:solidFill>
                    <a:schemeClr val="bg1"/>
                  </a:solidFill>
                </a:rPr>
                <a:t>More managed partnership sites to be released soon for 2016/17…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2002" y="2672033"/>
            <a:ext cx="2192878" cy="2168457"/>
            <a:chOff x="212002" y="2672033"/>
            <a:chExt cx="2192878" cy="2168457"/>
          </a:xfrm>
        </p:grpSpPr>
        <p:grpSp>
          <p:nvGrpSpPr>
            <p:cNvPr id="35" name="Group 34"/>
            <p:cNvGrpSpPr/>
            <p:nvPr/>
          </p:nvGrpSpPr>
          <p:grpSpPr>
            <a:xfrm>
              <a:off x="212002" y="2672033"/>
              <a:ext cx="2192878" cy="2168457"/>
              <a:chOff x="4211960" y="2634842"/>
              <a:chExt cx="2025503" cy="2019159"/>
            </a:xfrm>
            <a:solidFill>
              <a:srgbClr val="00257E"/>
            </a:solidFill>
          </p:grpSpPr>
          <p:sp>
            <p:nvSpPr>
              <p:cNvPr id="36" name="Rounded Rectangle 35"/>
              <p:cNvSpPr/>
              <p:nvPr/>
            </p:nvSpPr>
            <p:spPr>
              <a:xfrm>
                <a:off x="4211960" y="2634842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TextBox 53">
                <a:hlinkClick r:id="rId4"/>
              </p:cNvPr>
              <p:cNvSpPr txBox="1">
                <a:spLocks noChangeArrowheads="1"/>
              </p:cNvSpPr>
              <p:nvPr/>
            </p:nvSpPr>
            <p:spPr bwMode="auto">
              <a:xfrm>
                <a:off x="4412686" y="4197373"/>
                <a:ext cx="1689521" cy="40122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GB" sz="2200" dirty="0">
                    <a:solidFill>
                      <a:schemeClr val="bg1"/>
                    </a:solidFill>
                    <a:latin typeface="Calibri"/>
                  </a:rPr>
                  <a:t>Liberty Plaza</a:t>
                </a:r>
              </a:p>
            </p:txBody>
          </p:sp>
        </p:grpSp>
        <p:pic>
          <p:nvPicPr>
            <p:cNvPr id="41" name="Picture 16">
              <a:hlinkClick r:id="rId4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11" y="2748596"/>
              <a:ext cx="2009254" cy="160150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2228226" y="226528"/>
            <a:ext cx="2192878" cy="2168457"/>
            <a:chOff x="2228226" y="226528"/>
            <a:chExt cx="2192878" cy="2168457"/>
          </a:xfrm>
        </p:grpSpPr>
        <p:grpSp>
          <p:nvGrpSpPr>
            <p:cNvPr id="32" name="Group 31"/>
            <p:cNvGrpSpPr/>
            <p:nvPr/>
          </p:nvGrpSpPr>
          <p:grpSpPr>
            <a:xfrm>
              <a:off x="2228226" y="226528"/>
              <a:ext cx="2192878" cy="2168457"/>
              <a:chOff x="4317799" y="2331083"/>
              <a:chExt cx="2025503" cy="1991818"/>
            </a:xfrm>
            <a:solidFill>
              <a:srgbClr val="477CFF"/>
            </a:solidFill>
          </p:grpSpPr>
          <p:sp>
            <p:nvSpPr>
              <p:cNvPr id="33" name="Rounded Rectangle 32"/>
              <p:cNvSpPr/>
              <p:nvPr/>
            </p:nvSpPr>
            <p:spPr>
              <a:xfrm>
                <a:off x="4317799" y="2331083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TextBox 33">
                <a:hlinkClick r:id="rId6"/>
              </p:cNvPr>
              <p:cNvSpPr txBox="1"/>
              <p:nvPr/>
            </p:nvSpPr>
            <p:spPr>
              <a:xfrm>
                <a:off x="4401771" y="3857192"/>
                <a:ext cx="1849972" cy="395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2200" dirty="0">
                    <a:solidFill>
                      <a:schemeClr val="bg1"/>
                    </a:solidFill>
                  </a:rPr>
                  <a:t>Victoria Hall</a:t>
                </a:r>
              </a:p>
            </p:txBody>
          </p:sp>
        </p:grpSp>
        <p:pic>
          <p:nvPicPr>
            <p:cNvPr id="42" name="Picture 39" descr="Artist Impression of Victoria Hall Exterior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t="6250" b="12500"/>
            <a:stretch>
              <a:fillRect/>
            </a:stretch>
          </p:blipFill>
          <p:spPr bwMode="auto">
            <a:xfrm>
              <a:off x="2315265" y="300220"/>
              <a:ext cx="2006714" cy="161416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4" name="Group 3"/>
          <p:cNvGrpSpPr/>
          <p:nvPr/>
        </p:nvGrpSpPr>
        <p:grpSpPr>
          <a:xfrm>
            <a:off x="6672111" y="2760637"/>
            <a:ext cx="2292377" cy="2165477"/>
            <a:chOff x="6672111" y="2760637"/>
            <a:chExt cx="2292377" cy="2165477"/>
          </a:xfrm>
        </p:grpSpPr>
        <p:grpSp>
          <p:nvGrpSpPr>
            <p:cNvPr id="38" name="Group 37"/>
            <p:cNvGrpSpPr/>
            <p:nvPr/>
          </p:nvGrpSpPr>
          <p:grpSpPr>
            <a:xfrm>
              <a:off x="6672111" y="2760637"/>
              <a:ext cx="2292377" cy="2165477"/>
              <a:chOff x="4597834" y="2582331"/>
              <a:chExt cx="2119949" cy="1991818"/>
            </a:xfrm>
            <a:solidFill>
              <a:srgbClr val="00467E"/>
            </a:solidFill>
          </p:grpSpPr>
          <p:sp>
            <p:nvSpPr>
              <p:cNvPr id="39" name="Rounded Rectangle 38"/>
              <p:cNvSpPr/>
              <p:nvPr/>
            </p:nvSpPr>
            <p:spPr>
              <a:xfrm>
                <a:off x="4624413" y="2582331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8"/>
              </p:cNvPr>
              <p:cNvSpPr txBox="1"/>
              <p:nvPr/>
            </p:nvSpPr>
            <p:spPr bwMode="auto">
              <a:xfrm>
                <a:off x="4597834" y="4102563"/>
                <a:ext cx="2119949" cy="396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2200" dirty="0">
                    <a:solidFill>
                      <a:schemeClr val="bg1"/>
                    </a:solidFill>
                  </a:rPr>
                  <a:t>The View</a:t>
                </a:r>
              </a:p>
            </p:txBody>
          </p:sp>
        </p:grpSp>
        <p:pic>
          <p:nvPicPr>
            <p:cNvPr id="43" name="Picture 42" descr="http://i1193.photobucket.com/albums/aa358/KenOHeed/Ken%20Album%2013%20from%2016%20March%202015/IMG_9465_zpsvtovpmfx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35" b="25903"/>
            <a:stretch/>
          </p:blipFill>
          <p:spPr bwMode="auto">
            <a:xfrm>
              <a:off x="6788081" y="2839924"/>
              <a:ext cx="2024078" cy="157348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4612904" y="226527"/>
            <a:ext cx="2367851" cy="2174156"/>
            <a:chOff x="4612904" y="226527"/>
            <a:chExt cx="2367851" cy="2174156"/>
          </a:xfrm>
        </p:grpSpPr>
        <p:grpSp>
          <p:nvGrpSpPr>
            <p:cNvPr id="45" name="Group 44"/>
            <p:cNvGrpSpPr/>
            <p:nvPr/>
          </p:nvGrpSpPr>
          <p:grpSpPr>
            <a:xfrm>
              <a:off x="4612904" y="226527"/>
              <a:ext cx="2367851" cy="2174156"/>
              <a:chOff x="6087882" y="2196707"/>
              <a:chExt cx="2166046" cy="2019159"/>
            </a:xfrm>
            <a:solidFill>
              <a:srgbClr val="6083CB"/>
            </a:solidFill>
          </p:grpSpPr>
          <p:sp>
            <p:nvSpPr>
              <p:cNvPr id="47" name="Rounded Rectangle 46"/>
              <p:cNvSpPr/>
              <p:nvPr/>
            </p:nvSpPr>
            <p:spPr>
              <a:xfrm>
                <a:off x="6150303" y="2196707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TextBox 47">
                <a:hlinkClick r:id="rId10"/>
              </p:cNvPr>
              <p:cNvSpPr txBox="1"/>
              <p:nvPr/>
            </p:nvSpPr>
            <p:spPr>
              <a:xfrm>
                <a:off x="6087882" y="3742063"/>
                <a:ext cx="2166046" cy="4001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2200" dirty="0">
                    <a:solidFill>
                      <a:schemeClr val="bg1"/>
                    </a:solidFill>
                  </a:rPr>
                  <a:t>Turner Court</a:t>
                </a:r>
              </a:p>
            </p:txBody>
          </p:sp>
        </p:grpSp>
        <p:pic>
          <p:nvPicPr>
            <p:cNvPr id="46" name="Picture 2" descr="http://digstudent.co.uk/photoer/800x600-c79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9906" y="300349"/>
              <a:ext cx="2008175" cy="1586063"/>
            </a:xfrm>
            <a:prstGeom prst="roundRect">
              <a:avLst>
                <a:gd name="adj" fmla="val 16667"/>
              </a:avLst>
            </a:prstGeom>
            <a:solidFill>
              <a:srgbClr val="6083CB"/>
            </a:solidFill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</p:spTree>
    <p:extLst>
      <p:ext uri="{BB962C8B-B14F-4D97-AF65-F5344CB8AC3E}">
        <p14:creationId xmlns:p14="http://schemas.microsoft.com/office/powerpoint/2010/main" val="113389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Typical Rooms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1" name="Rectangle 20"/>
          <p:cNvSpPr/>
          <p:nvPr/>
        </p:nvSpPr>
        <p:spPr>
          <a:xfrm>
            <a:off x="4505469" y="34510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4786">
            <a:off x="1051332" y="1834700"/>
            <a:ext cx="3525361" cy="235758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871">
            <a:off x="4852190" y="1804285"/>
            <a:ext cx="3099602" cy="273626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5" name="Group 24"/>
          <p:cNvGrpSpPr/>
          <p:nvPr/>
        </p:nvGrpSpPr>
        <p:grpSpPr>
          <a:xfrm>
            <a:off x="591804" y="4892830"/>
            <a:ext cx="7920880" cy="1767208"/>
            <a:chOff x="1187624" y="2281527"/>
            <a:chExt cx="6091877" cy="2952328"/>
          </a:xfrm>
          <a:solidFill>
            <a:srgbClr val="00257E"/>
          </a:solidFill>
        </p:grpSpPr>
        <p:sp>
          <p:nvSpPr>
            <p:cNvPr id="26" name="Rounded Rectangle 25">
              <a:hlinkClick r:id="rId6"/>
            </p:cNvPr>
            <p:cNvSpPr/>
            <p:nvPr/>
          </p:nvSpPr>
          <p:spPr>
            <a:xfrm>
              <a:off x="1187624" y="2281527"/>
              <a:ext cx="6091877" cy="2952328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3" name="TextBox 32">
              <a:hlinkClick r:id="rId6"/>
            </p:cNvPr>
            <p:cNvSpPr txBox="1"/>
            <p:nvPr/>
          </p:nvSpPr>
          <p:spPr>
            <a:xfrm>
              <a:off x="1244030" y="2663843"/>
              <a:ext cx="5979064" cy="209784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To find out more detailed information and view our virtual tours for each of our halls of residence visit: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www.ncl.ac.uk/accommodation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310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This Talk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9" name="Right Arrow 8"/>
          <p:cNvSpPr/>
          <p:nvPr/>
        </p:nvSpPr>
        <p:spPr>
          <a:xfrm>
            <a:off x="2041788" y="172265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Arrow 9"/>
          <p:cNvSpPr/>
          <p:nvPr/>
        </p:nvSpPr>
        <p:spPr>
          <a:xfrm>
            <a:off x="2041788" y="2736220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041788" y="3744332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>
            <a:off x="2042338" y="4752473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>
            <a:off x="2041788" y="580204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4427858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418026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4037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14825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10836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24657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27858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414037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710836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107504" y="1556792"/>
            <a:ext cx="1926305" cy="60884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Degree Types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411760" y="1661585"/>
            <a:ext cx="200227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Single Honours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723473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Other Types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041676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Physics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7504" y="2581296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Structure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411760" y="2669697"/>
            <a:ext cx="200227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1</a:t>
            </a:r>
            <a:r>
              <a:rPr lang="en-GB" sz="1600" baseline="30000" dirty="0" smtClean="0">
                <a:solidFill>
                  <a:schemeClr val="bg1"/>
                </a:solidFill>
              </a:rPr>
              <a:t>st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723473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041676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Projects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107504" y="3589408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Learning &amp; Assessment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411760" y="3677809"/>
            <a:ext cx="200227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Teaching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23473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Assessment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041676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Grades &amp; Weighting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07504" y="4597520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Resources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411760" y="4685920"/>
            <a:ext cx="200227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The Herschel Building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723473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Internet Resources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041676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Support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07504" y="5589239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Timetabling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6724657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2411760" y="5694032"/>
            <a:ext cx="2002277" cy="43205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Typical Week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723473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Semester Calendars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7041676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Dates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-103031" y="2397254"/>
            <a:ext cx="9981127" cy="457021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12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Included In All Halls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1" name="Rounded Rectangle 20"/>
          <p:cNvSpPr/>
          <p:nvPr/>
        </p:nvSpPr>
        <p:spPr>
          <a:xfrm>
            <a:off x="382473" y="1414907"/>
            <a:ext cx="2808313" cy="125995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Free </a:t>
            </a:r>
            <a:r>
              <a:rPr lang="en-GB" sz="2800" dirty="0" smtClean="0">
                <a:solidFill>
                  <a:schemeClr val="bg1"/>
                </a:solidFill>
              </a:rPr>
              <a:t>internet </a:t>
            </a:r>
            <a:r>
              <a:rPr lang="en-GB" sz="2800" dirty="0">
                <a:solidFill>
                  <a:schemeClr val="bg1"/>
                </a:solidFill>
              </a:rPr>
              <a:t>c</a:t>
            </a:r>
            <a:r>
              <a:rPr lang="en-GB" sz="2800" dirty="0" smtClean="0">
                <a:solidFill>
                  <a:schemeClr val="bg1"/>
                </a:solidFill>
              </a:rPr>
              <a:t>onnection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699278" y="1416545"/>
            <a:ext cx="2453243" cy="62834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Launderette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33391" y="5398026"/>
            <a:ext cx="2803122" cy="685525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24 h</a:t>
            </a:r>
            <a:r>
              <a:rPr lang="en-GB" sz="2800" dirty="0" smtClean="0">
                <a:solidFill>
                  <a:schemeClr val="bg1"/>
                </a:solidFill>
              </a:rPr>
              <a:t>our security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362011" y="4579814"/>
            <a:ext cx="2242598" cy="915323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Bicycle Storage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873064" y="6004956"/>
            <a:ext cx="1379021" cy="62834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Bills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29" name="Picture 2" descr="http://www.calderdale.gov.uk/socialcare/learning-disability/for-learning-disabilities/images/bil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6858">
            <a:off x="3782196" y="3831277"/>
            <a:ext cx="1800975" cy="194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astuceclub.net/wp-content/uploads/2015/08/wifi-password-cracking-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05" y="3075819"/>
            <a:ext cx="2977524" cy="166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http://trade-bangladesh.com/wp-content/uploads/2013/04/11412095-clothes-with-detergent-and-washing-powder-in-orange-plastic-basket-isolated-on-whit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872" y="1942133"/>
            <a:ext cx="2682876" cy="199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://www.bikemania.biz/media/catalog/product/g/r/gree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5436">
            <a:off x="6384314" y="5578970"/>
            <a:ext cx="1858116" cy="112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ounded Rectangle 33"/>
          <p:cNvSpPr/>
          <p:nvPr/>
        </p:nvSpPr>
        <p:spPr>
          <a:xfrm>
            <a:off x="3190786" y="2822510"/>
            <a:ext cx="2803122" cy="685525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Holidays included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83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  <p:bldP spid="27" grpId="0" animBg="1"/>
      <p:bldP spid="28" grpId="0" animBg="1"/>
      <p:bldP spid="3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Things To Consider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290600" y="1783527"/>
            <a:ext cx="2672039" cy="1508998"/>
            <a:chOff x="578876" y="1637282"/>
            <a:chExt cx="2376264" cy="1314253"/>
          </a:xfrm>
          <a:solidFill>
            <a:srgbClr val="00467E"/>
          </a:solidFill>
        </p:grpSpPr>
        <p:sp>
          <p:nvSpPr>
            <p:cNvPr id="33" name="Rounded Rectangle 32"/>
            <p:cNvSpPr/>
            <p:nvPr/>
          </p:nvSpPr>
          <p:spPr>
            <a:xfrm>
              <a:off x="578876" y="1637282"/>
              <a:ext cx="2376264" cy="113937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24133" y="2002210"/>
              <a:ext cx="2282700" cy="949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Affordability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14338" y="1816168"/>
            <a:ext cx="2553883" cy="1476357"/>
            <a:chOff x="629327" y="1750156"/>
            <a:chExt cx="2376264" cy="1318729"/>
          </a:xfrm>
          <a:solidFill>
            <a:srgbClr val="00467E"/>
          </a:solidFill>
        </p:grpSpPr>
        <p:sp>
          <p:nvSpPr>
            <p:cNvPr id="37" name="Rounded Rectangle 36"/>
            <p:cNvSpPr/>
            <p:nvPr/>
          </p:nvSpPr>
          <p:spPr>
            <a:xfrm>
              <a:off x="629327" y="1750156"/>
              <a:ext cx="2376264" cy="113937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2999" y="2119560"/>
              <a:ext cx="2179747" cy="949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Location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19920" y="1816167"/>
            <a:ext cx="2661962" cy="1275559"/>
            <a:chOff x="-23924" y="-3736050"/>
            <a:chExt cx="2397888" cy="2008307"/>
          </a:xfrm>
          <a:solidFill>
            <a:srgbClr val="477CFF"/>
          </a:solidFill>
        </p:grpSpPr>
        <p:sp>
          <p:nvSpPr>
            <p:cNvPr id="40" name="Rounded Rectangle 39"/>
            <p:cNvSpPr/>
            <p:nvPr/>
          </p:nvSpPr>
          <p:spPr>
            <a:xfrm>
              <a:off x="-17210" y="-3736050"/>
              <a:ext cx="2376264" cy="2008307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-23924" y="-3443833"/>
              <a:ext cx="2397888" cy="171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Self Catered/Catered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90601" y="4705877"/>
            <a:ext cx="2668610" cy="1480241"/>
            <a:chOff x="578876" y="1637280"/>
            <a:chExt cx="2376264" cy="2150454"/>
          </a:xfrm>
          <a:solidFill>
            <a:srgbClr val="0F89CF"/>
          </a:solidFill>
        </p:grpSpPr>
        <p:sp>
          <p:nvSpPr>
            <p:cNvPr id="43" name="Rounded Rectangle 42"/>
            <p:cNvSpPr/>
            <p:nvPr/>
          </p:nvSpPr>
          <p:spPr>
            <a:xfrm>
              <a:off x="578876" y="1637280"/>
              <a:ext cx="2376264" cy="1902468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91962" y="2071644"/>
              <a:ext cx="2179747" cy="171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Smaller/Larger Community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90600" y="3296863"/>
            <a:ext cx="2668610" cy="1235333"/>
            <a:chOff x="578876" y="1637280"/>
            <a:chExt cx="2376264" cy="1918571"/>
          </a:xfrm>
          <a:solidFill>
            <a:srgbClr val="0F89CF"/>
          </a:solidFill>
        </p:grpSpPr>
        <p:sp>
          <p:nvSpPr>
            <p:cNvPr id="51" name="Rounded Rectangle 50"/>
            <p:cNvSpPr/>
            <p:nvPr/>
          </p:nvSpPr>
          <p:spPr>
            <a:xfrm>
              <a:off x="578876" y="1637280"/>
              <a:ext cx="2376264" cy="1902468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1963" y="2037279"/>
              <a:ext cx="2179747" cy="1518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Mixed/Single Gender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044844" y="4673601"/>
            <a:ext cx="2637956" cy="1361785"/>
            <a:chOff x="576219" y="1195322"/>
            <a:chExt cx="2376264" cy="4453404"/>
          </a:xfrm>
          <a:solidFill>
            <a:srgbClr val="6083CB"/>
          </a:solidFill>
        </p:grpSpPr>
        <p:sp>
          <p:nvSpPr>
            <p:cNvPr id="54" name="Rounded Rectangle 53"/>
            <p:cNvSpPr/>
            <p:nvPr/>
          </p:nvSpPr>
          <p:spPr>
            <a:xfrm>
              <a:off x="576219" y="1195322"/>
              <a:ext cx="2376264" cy="438811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85667" y="1529635"/>
              <a:ext cx="2179747" cy="4119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Standard Washbasin Room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214338" y="3292868"/>
            <a:ext cx="2541362" cy="1413220"/>
            <a:chOff x="578876" y="2053871"/>
            <a:chExt cx="2376264" cy="2218564"/>
          </a:xfrm>
          <a:solidFill>
            <a:srgbClr val="6083CB"/>
          </a:solidFill>
        </p:grpSpPr>
        <p:sp>
          <p:nvSpPr>
            <p:cNvPr id="57" name="Rounded Rectangle 56"/>
            <p:cNvSpPr/>
            <p:nvPr/>
          </p:nvSpPr>
          <p:spPr>
            <a:xfrm>
              <a:off x="578876" y="2053871"/>
              <a:ext cx="2376264" cy="1902468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93038" y="2697489"/>
              <a:ext cx="2179747" cy="157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Deluxe Room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214338" y="4705877"/>
            <a:ext cx="2464295" cy="1647568"/>
            <a:chOff x="578876" y="1637280"/>
            <a:chExt cx="2376264" cy="3703832"/>
          </a:xfrm>
          <a:solidFill>
            <a:srgbClr val="6083CB"/>
          </a:solidFill>
        </p:grpSpPr>
        <p:sp>
          <p:nvSpPr>
            <p:cNvPr id="60" name="Rounded Rectangle 59"/>
            <p:cNvSpPr/>
            <p:nvPr/>
          </p:nvSpPr>
          <p:spPr>
            <a:xfrm>
              <a:off x="578876" y="1637280"/>
              <a:ext cx="2376264" cy="2943931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85992" y="2579332"/>
              <a:ext cx="2179748" cy="276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err="1" smtClean="0">
                  <a:solidFill>
                    <a:schemeClr val="bg1"/>
                  </a:solidFill>
                </a:rPr>
                <a:t>Ensuite</a:t>
              </a:r>
              <a:r>
                <a:rPr lang="en-GB" sz="2800" dirty="0" smtClean="0">
                  <a:solidFill>
                    <a:schemeClr val="bg1"/>
                  </a:solidFill>
                </a:rPr>
                <a:t> Room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027085" y="3292525"/>
            <a:ext cx="2637956" cy="1361110"/>
            <a:chOff x="555135" y="1611270"/>
            <a:chExt cx="2376264" cy="2071478"/>
          </a:xfrm>
          <a:solidFill>
            <a:srgbClr val="477CFF"/>
          </a:solidFill>
        </p:grpSpPr>
        <p:sp>
          <p:nvSpPr>
            <p:cNvPr id="63" name="Rounded Rectangle 62"/>
            <p:cNvSpPr/>
            <p:nvPr/>
          </p:nvSpPr>
          <p:spPr>
            <a:xfrm>
              <a:off x="555135" y="1611270"/>
              <a:ext cx="2376264" cy="184487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80580" y="1966657"/>
              <a:ext cx="2179747" cy="1716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Flat/Corridor Layout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06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Why Catered Is Best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36791" t="24118" r="38022" b="21680"/>
          <a:stretch/>
        </p:blipFill>
        <p:spPr>
          <a:xfrm rot="1436050">
            <a:off x="-1770" y="3481223"/>
            <a:ext cx="2661510" cy="322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2" descr="http://t3.gstatic.com/images?q=tbn:ANd9GcSrW9rD-uFJIKBYUS7HTV_uIlhN4u2DVnB7Wk_X9rqqXw1w7JJG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6489">
            <a:off x="3713276" y="3515075"/>
            <a:ext cx="1537145" cy="1318588"/>
          </a:xfrm>
          <a:prstGeom prst="rect">
            <a:avLst/>
          </a:prstGeom>
          <a:noFill/>
          <a:ln w="825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ounded Rectangle 25"/>
          <p:cNvSpPr/>
          <p:nvPr/>
        </p:nvSpPr>
        <p:spPr>
          <a:xfrm>
            <a:off x="523996" y="1773446"/>
            <a:ext cx="2731113" cy="108012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Get your meals cooked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198794" y="5301208"/>
            <a:ext cx="2731113" cy="1080120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Saves time and effort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261533" y="1727550"/>
            <a:ext cx="3172276" cy="1232442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Cleaner for kitchen &amp; bedroom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978175" y="3634310"/>
            <a:ext cx="2731113" cy="108012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Small kitchen provided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7410">
            <a:off x="6681596" y="5300366"/>
            <a:ext cx="1780141" cy="11813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014" y="1163016"/>
            <a:ext cx="1533986" cy="230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2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Why Self-Catered Is Best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277860" y="1412592"/>
            <a:ext cx="3270290" cy="1566798"/>
            <a:chOff x="578876" y="1637282"/>
            <a:chExt cx="2376264" cy="1139370"/>
          </a:xfrm>
          <a:solidFill>
            <a:srgbClr val="6083CB"/>
          </a:solidFill>
        </p:grpSpPr>
        <p:sp>
          <p:nvSpPr>
            <p:cNvPr id="20" name="Rounded Rectangle 19"/>
            <p:cNvSpPr/>
            <p:nvPr/>
          </p:nvSpPr>
          <p:spPr>
            <a:xfrm>
              <a:off x="578876" y="1637282"/>
              <a:ext cx="2376264" cy="113937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9391" y="1766063"/>
              <a:ext cx="2282700" cy="913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More freedom to choose what/when you eat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342882" y="2220245"/>
            <a:ext cx="2736304" cy="1248666"/>
            <a:chOff x="6300192" y="1316238"/>
            <a:chExt cx="2736304" cy="1248666"/>
          </a:xfrm>
          <a:solidFill>
            <a:srgbClr val="0F89CF"/>
          </a:solidFill>
        </p:grpSpPr>
        <p:sp>
          <p:nvSpPr>
            <p:cNvPr id="25" name="Rounded Rectangle 24"/>
            <p:cNvSpPr/>
            <p:nvPr/>
          </p:nvSpPr>
          <p:spPr>
            <a:xfrm>
              <a:off x="6300192" y="1316238"/>
              <a:ext cx="2736304" cy="1248666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27244" y="1443996"/>
              <a:ext cx="2304256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>
                  <a:solidFill>
                    <a:schemeClr val="bg1"/>
                  </a:solidFill>
                </a:rPr>
                <a:t>Can still buy catered meals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4353">
            <a:off x="6050542" y="4128299"/>
            <a:ext cx="2181393" cy="205469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82550">
            <a:noFill/>
            <a:miter lim="800000"/>
            <a:headEnd/>
            <a:tailEnd/>
          </a:ln>
          <a:extLst/>
        </p:spPr>
      </p:pic>
      <p:grpSp>
        <p:nvGrpSpPr>
          <p:cNvPr id="33" name="Group 32"/>
          <p:cNvGrpSpPr/>
          <p:nvPr/>
        </p:nvGrpSpPr>
        <p:grpSpPr>
          <a:xfrm>
            <a:off x="2285941" y="4986978"/>
            <a:ext cx="2595436" cy="1600229"/>
            <a:chOff x="3347864" y="1324715"/>
            <a:chExt cx="2595436" cy="1600229"/>
          </a:xfrm>
          <a:solidFill>
            <a:srgbClr val="00467E"/>
          </a:solidFill>
        </p:grpSpPr>
        <p:sp>
          <p:nvSpPr>
            <p:cNvPr id="34" name="Rounded Rectangle 33"/>
            <p:cNvSpPr/>
            <p:nvPr/>
          </p:nvSpPr>
          <p:spPr>
            <a:xfrm>
              <a:off x="3347864" y="1324715"/>
              <a:ext cx="2595436" cy="1600229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19872" y="1443996"/>
              <a:ext cx="25234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>
                  <a:solidFill>
                    <a:schemeClr val="bg1"/>
                  </a:solidFill>
                </a:rPr>
                <a:t>Larger kitchen &amp; free crockery pack 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5543">
            <a:off x="3493490" y="3196670"/>
            <a:ext cx="1786991" cy="124673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838">
            <a:off x="3889671" y="1962131"/>
            <a:ext cx="1773906" cy="118214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7697">
            <a:off x="638515" y="3374559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78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Comparing Price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17" name="Group 53"/>
          <p:cNvGrpSpPr>
            <a:grpSpLocks/>
          </p:cNvGrpSpPr>
          <p:nvPr/>
        </p:nvGrpSpPr>
        <p:grpSpPr bwMode="auto">
          <a:xfrm>
            <a:off x="661000" y="1357134"/>
            <a:ext cx="8064500" cy="720724"/>
            <a:chOff x="635070" y="1340669"/>
            <a:chExt cx="8065120" cy="721091"/>
          </a:xfrm>
          <a:gradFill flip="none" rotWithShape="1">
            <a:gsLst>
              <a:gs pos="0">
                <a:srgbClr val="F4AAB5"/>
              </a:gs>
              <a:gs pos="50000">
                <a:srgbClr val="ED6D7F"/>
              </a:gs>
              <a:gs pos="100000">
                <a:srgbClr val="E52F48"/>
              </a:gs>
            </a:gsLst>
            <a:lin ang="0" scaled="1"/>
            <a:tileRect/>
          </a:gradFill>
        </p:grpSpPr>
        <p:sp>
          <p:nvSpPr>
            <p:cNvPr id="19" name="Right Arrow 18"/>
            <p:cNvSpPr/>
            <p:nvPr/>
          </p:nvSpPr>
          <p:spPr>
            <a:xfrm>
              <a:off x="635070" y="1340669"/>
              <a:ext cx="8065120" cy="719503"/>
            </a:xfrm>
            <a:prstGeom prst="rightArrow">
              <a:avLst>
                <a:gd name="adj1" fmla="val 64268"/>
                <a:gd name="adj2" fmla="val 105644"/>
              </a:avLst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0" name="Text Placeholder 39"/>
            <p:cNvSpPr txBox="1">
              <a:spLocks/>
            </p:cNvSpPr>
            <p:nvPr/>
          </p:nvSpPr>
          <p:spPr>
            <a:xfrm>
              <a:off x="706513" y="1556679"/>
              <a:ext cx="2879946" cy="360694"/>
            </a:xfrm>
            <a:prstGeom prst="rect">
              <a:avLst/>
            </a:prstGeom>
            <a:grpFill/>
          </p:spPr>
          <p:txBody>
            <a:bodyPr>
              <a:normAutofit fontScale="70000" lnSpcReduction="20000"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GB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Least Expensive- £</a:t>
              </a:r>
              <a:r>
                <a:rPr lang="en-GB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79 </a:t>
              </a:r>
              <a:r>
                <a:rPr lang="en-GB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p/w</a:t>
              </a:r>
            </a:p>
          </p:txBody>
        </p:sp>
        <p:sp>
          <p:nvSpPr>
            <p:cNvPr id="21" name="Text Placeholder 45"/>
            <p:cNvSpPr txBox="1">
              <a:spLocks/>
            </p:cNvSpPr>
            <p:nvPr/>
          </p:nvSpPr>
          <p:spPr>
            <a:xfrm>
              <a:off x="4954990" y="1485204"/>
              <a:ext cx="3311780" cy="5765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marL="342900" indent="-342900" algn="r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GB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Most Expensive- </a:t>
              </a:r>
              <a:r>
                <a:rPr lang="en-GB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£128 p/w</a:t>
              </a:r>
              <a:endParaRPr lang="en-GB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905110" y="3759203"/>
            <a:ext cx="1337208" cy="1343747"/>
            <a:chOff x="1246794" y="2218997"/>
            <a:chExt cx="1276277" cy="1343747"/>
          </a:xfrm>
          <a:solidFill>
            <a:srgbClr val="0F89CF"/>
          </a:solidFill>
        </p:grpSpPr>
        <p:grpSp>
          <p:nvGrpSpPr>
            <p:cNvPr id="26" name="Group 67"/>
            <p:cNvGrpSpPr/>
            <p:nvPr/>
          </p:nvGrpSpPr>
          <p:grpSpPr>
            <a:xfrm>
              <a:off x="1331623" y="2321746"/>
              <a:ext cx="1152160" cy="1152160"/>
              <a:chOff x="3779890" y="1700760"/>
              <a:chExt cx="1584220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Rectangle 32"/>
              <p:cNvSpPr/>
              <p:nvPr/>
            </p:nvSpPr>
            <p:spPr>
              <a:xfrm>
                <a:off x="3779890" y="1700760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4" name="Picture 2" descr="http://www.ncl.ac.uk/press.office/photo-library/assets/photos/CastleCourtOpening-3_000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59145" y="1774980"/>
                <a:ext cx="1425711" cy="933922"/>
              </a:xfrm>
              <a:prstGeom prst="rect">
                <a:avLst/>
              </a:prstGeom>
              <a:grpFill/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3779938" y="2708822"/>
                <a:ext cx="1584122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Castle Court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246794" y="2218997"/>
              <a:ext cx="1276277" cy="1343747"/>
              <a:chOff x="1497753" y="200318"/>
              <a:chExt cx="2025503" cy="2019159"/>
            </a:xfrm>
            <a:grpFill/>
          </p:grpSpPr>
          <p:sp>
            <p:nvSpPr>
              <p:cNvPr id="28" name="Rounded Rectangle 27"/>
              <p:cNvSpPr/>
              <p:nvPr/>
            </p:nvSpPr>
            <p:spPr>
              <a:xfrm>
                <a:off x="1497753" y="200318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pic>
            <p:nvPicPr>
              <p:cNvPr id="29" name="Picture 2" descr="http://www.ncl.ac.uk/press.office/photo-library/assets/photos/CastleCourtOpening-3_000.jpg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558" y="273282"/>
                <a:ext cx="1837881" cy="1445146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30" name="TextBox 29">
                <a:hlinkClick r:id="rId5"/>
              </p:cNvPr>
              <p:cNvSpPr txBox="1"/>
              <p:nvPr/>
            </p:nvSpPr>
            <p:spPr>
              <a:xfrm>
                <a:off x="1593250" y="1721224"/>
                <a:ext cx="1799889" cy="4624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Castle Court</a:t>
                </a: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2235868" y="2166340"/>
            <a:ext cx="1466950" cy="1371262"/>
            <a:chOff x="4345908" y="2528038"/>
            <a:chExt cx="2151311" cy="2006061"/>
          </a:xfrm>
          <a:solidFill>
            <a:srgbClr val="6083CB"/>
          </a:solidFill>
        </p:grpSpPr>
        <p:grpSp>
          <p:nvGrpSpPr>
            <p:cNvPr id="50" name="Group 49"/>
            <p:cNvGrpSpPr/>
            <p:nvPr/>
          </p:nvGrpSpPr>
          <p:grpSpPr>
            <a:xfrm>
              <a:off x="4345908" y="2528038"/>
              <a:ext cx="2151311" cy="2006061"/>
              <a:chOff x="3818338" y="1954400"/>
              <a:chExt cx="2151311" cy="2006061"/>
            </a:xfrm>
            <a:grpFill/>
          </p:grpSpPr>
          <p:sp>
            <p:nvSpPr>
              <p:cNvPr id="52" name="Rounded Rectangle 51"/>
              <p:cNvSpPr/>
              <p:nvPr/>
            </p:nvSpPr>
            <p:spPr>
              <a:xfrm>
                <a:off x="3881244" y="1954400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TextBox 52">
                <a:hlinkClick r:id="rId6"/>
              </p:cNvPr>
              <p:cNvSpPr txBox="1"/>
              <p:nvPr/>
            </p:nvSpPr>
            <p:spPr>
              <a:xfrm>
                <a:off x="3818338" y="3330103"/>
                <a:ext cx="2151311" cy="6303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Windsor</a:t>
                </a:r>
                <a:r>
                  <a:rPr lang="en-GB" sz="2200" dirty="0">
                    <a:solidFill>
                      <a:schemeClr val="bg1"/>
                    </a:solidFill>
                  </a:rPr>
                  <a:t> </a:t>
                </a:r>
                <a:r>
                  <a:rPr lang="en-GB" sz="1400" dirty="0">
                    <a:solidFill>
                      <a:schemeClr val="bg1"/>
                    </a:solidFill>
                  </a:rPr>
                  <a:t>Terrace</a:t>
                </a:r>
              </a:p>
            </p:txBody>
          </p:sp>
        </p:grpSp>
        <p:pic>
          <p:nvPicPr>
            <p:cNvPr id="51" name="Picture 36" descr="Windor Terrcae Exterior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654" b="18106"/>
            <a:stretch>
              <a:fillRect/>
            </a:stretch>
          </p:blipFill>
          <p:spPr bwMode="auto">
            <a:xfrm>
              <a:off x="4501084" y="2614756"/>
              <a:ext cx="1840961" cy="1393392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Group 53"/>
          <p:cNvGrpSpPr/>
          <p:nvPr/>
        </p:nvGrpSpPr>
        <p:grpSpPr>
          <a:xfrm>
            <a:off x="2254762" y="3690498"/>
            <a:ext cx="1473851" cy="1373678"/>
            <a:chOff x="6826344" y="3588717"/>
            <a:chExt cx="1472150" cy="1373678"/>
          </a:xfrm>
          <a:solidFill>
            <a:srgbClr val="00257E"/>
          </a:solidFill>
        </p:grpSpPr>
        <p:grpSp>
          <p:nvGrpSpPr>
            <p:cNvPr id="55" name="Group 69"/>
            <p:cNvGrpSpPr/>
            <p:nvPr/>
          </p:nvGrpSpPr>
          <p:grpSpPr>
            <a:xfrm>
              <a:off x="6935539" y="3699476"/>
              <a:ext cx="1152160" cy="1152160"/>
              <a:chOff x="3779890" y="3356980"/>
              <a:chExt cx="1584220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Rectangle 60"/>
              <p:cNvSpPr/>
              <p:nvPr/>
            </p:nvSpPr>
            <p:spPr>
              <a:xfrm>
                <a:off x="3779890" y="3356980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779938" y="4365042"/>
                <a:ext cx="1584122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Marris House</a:t>
                </a:r>
              </a:p>
            </p:txBody>
          </p:sp>
          <p:pic>
            <p:nvPicPr>
              <p:cNvPr id="63" name="Picture 6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b="16403"/>
              <a:stretch>
                <a:fillRect/>
              </a:stretch>
            </p:blipFill>
            <p:spPr bwMode="auto">
              <a:xfrm>
                <a:off x="3851902" y="3429001"/>
                <a:ext cx="1440200" cy="9361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6" name="Group 55"/>
            <p:cNvGrpSpPr/>
            <p:nvPr/>
          </p:nvGrpSpPr>
          <p:grpSpPr>
            <a:xfrm>
              <a:off x="6826344" y="3588717"/>
              <a:ext cx="1472150" cy="1373678"/>
              <a:chOff x="4593413" y="2609420"/>
              <a:chExt cx="2119949" cy="1991818"/>
            </a:xfrm>
            <a:grpFill/>
          </p:grpSpPr>
          <p:grpSp>
            <p:nvGrpSpPr>
              <p:cNvPr id="57" name="Group 56"/>
              <p:cNvGrpSpPr/>
              <p:nvPr/>
            </p:nvGrpSpPr>
            <p:grpSpPr>
              <a:xfrm>
                <a:off x="4593413" y="2609420"/>
                <a:ext cx="2119949" cy="1991818"/>
                <a:chOff x="3581492" y="2609421"/>
                <a:chExt cx="2119949" cy="1991818"/>
              </a:xfrm>
              <a:grpFill/>
            </p:grpSpPr>
            <p:sp>
              <p:nvSpPr>
                <p:cNvPr id="59" name="Rounded Rectangle 58"/>
                <p:cNvSpPr/>
                <p:nvPr/>
              </p:nvSpPr>
              <p:spPr>
                <a:xfrm>
                  <a:off x="3596576" y="2609421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TextBox 59">
                  <a:hlinkClick r:id="rId9"/>
                </p:cNvPr>
                <p:cNvSpPr txBox="1"/>
                <p:nvPr/>
              </p:nvSpPr>
              <p:spPr bwMode="auto">
                <a:xfrm>
                  <a:off x="3581492" y="4154776"/>
                  <a:ext cx="2119949" cy="4462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err="1">
                      <a:solidFill>
                        <a:schemeClr val="bg1"/>
                      </a:solidFill>
                    </a:rPr>
                    <a:t>Marris</a:t>
                  </a:r>
                  <a:r>
                    <a:rPr lang="en-GB" sz="1400" dirty="0">
                      <a:solidFill>
                        <a:schemeClr val="bg1"/>
                      </a:solidFill>
                    </a:rPr>
                    <a:t> House</a:t>
                  </a:r>
                </a:p>
              </p:txBody>
            </p:sp>
          </p:grpSp>
          <p:pic>
            <p:nvPicPr>
              <p:cNvPr id="58" name="Picture 38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b="16403"/>
              <a:stretch>
                <a:fillRect/>
              </a:stretch>
            </p:blipFill>
            <p:spPr bwMode="auto">
              <a:xfrm>
                <a:off x="4678653" y="2715629"/>
                <a:ext cx="1834522" cy="140806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64" name="Group 63"/>
          <p:cNvGrpSpPr/>
          <p:nvPr/>
        </p:nvGrpSpPr>
        <p:grpSpPr>
          <a:xfrm>
            <a:off x="554356" y="3618587"/>
            <a:ext cx="1534396" cy="1426004"/>
            <a:chOff x="6096259" y="5081827"/>
            <a:chExt cx="1534396" cy="1426004"/>
          </a:xfrm>
          <a:solidFill>
            <a:srgbClr val="6083CB"/>
          </a:solidFill>
        </p:grpSpPr>
        <p:grpSp>
          <p:nvGrpSpPr>
            <p:cNvPr id="65" name="Group 84"/>
            <p:cNvGrpSpPr>
              <a:grpSpLocks/>
            </p:cNvGrpSpPr>
            <p:nvPr/>
          </p:nvGrpSpPr>
          <p:grpSpPr bwMode="auto">
            <a:xfrm>
              <a:off x="6171521" y="5085842"/>
              <a:ext cx="1296987" cy="1220421"/>
              <a:chOff x="7010288" y="4551482"/>
              <a:chExt cx="1296179" cy="1219864"/>
            </a:xfrm>
            <a:grpFill/>
          </p:grpSpPr>
          <p:grpSp>
            <p:nvGrpSpPr>
              <p:cNvPr id="71" name="Group 62"/>
              <p:cNvGrpSpPr/>
              <p:nvPr/>
            </p:nvGrpSpPr>
            <p:grpSpPr>
              <a:xfrm>
                <a:off x="7010288" y="4619347"/>
                <a:ext cx="1296179" cy="1151999"/>
                <a:chOff x="3667040" y="5150981"/>
                <a:chExt cx="1782494" cy="1440210"/>
              </a:xfrm>
              <a:grpFill/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3" name="Rectangle 72"/>
                <p:cNvSpPr/>
                <p:nvPr/>
              </p:nvSpPr>
              <p:spPr>
                <a:xfrm>
                  <a:off x="3779889" y="5150981"/>
                  <a:ext cx="1584220" cy="144021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3667040" y="5881045"/>
                  <a:ext cx="1782494" cy="346300"/>
                </a:xfrm>
                <a:prstGeom prst="rect">
                  <a:avLst/>
                </a:prstGeom>
                <a:grp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schemeClr val="bg1"/>
                      </a:solidFill>
                    </a:rPr>
                    <a:t>St Marys College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72" name="Picture 3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22" b="23878"/>
              <a:stretch>
                <a:fillRect/>
              </a:stretch>
            </p:blipFill>
            <p:spPr bwMode="auto">
              <a:xfrm>
                <a:off x="7135202" y="4551482"/>
                <a:ext cx="1061135" cy="7129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6" name="Group 65"/>
            <p:cNvGrpSpPr/>
            <p:nvPr/>
          </p:nvGrpSpPr>
          <p:grpSpPr>
            <a:xfrm>
              <a:off x="6096259" y="5081827"/>
              <a:ext cx="1534396" cy="1426004"/>
              <a:chOff x="2737798" y="4798370"/>
              <a:chExt cx="2166046" cy="2019159"/>
            </a:xfrm>
            <a:grpFill/>
          </p:grpSpPr>
          <p:grpSp>
            <p:nvGrpSpPr>
              <p:cNvPr id="67" name="Group 66"/>
              <p:cNvGrpSpPr/>
              <p:nvPr/>
            </p:nvGrpSpPr>
            <p:grpSpPr>
              <a:xfrm>
                <a:off x="2737798" y="4798370"/>
                <a:ext cx="2166046" cy="2019159"/>
                <a:chOff x="4122344" y="2247418"/>
                <a:chExt cx="2166046" cy="2019159"/>
              </a:xfrm>
              <a:grpFill/>
            </p:grpSpPr>
            <p:sp>
              <p:nvSpPr>
                <p:cNvPr id="69" name="Rounded Rectangle 68"/>
                <p:cNvSpPr/>
                <p:nvPr/>
              </p:nvSpPr>
              <p:spPr>
                <a:xfrm>
                  <a:off x="4184763" y="2247418"/>
                  <a:ext cx="2025503" cy="2019159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TextBox 69">
                  <a:hlinkClick r:id="rId11"/>
                </p:cNvPr>
                <p:cNvSpPr txBox="1"/>
                <p:nvPr/>
              </p:nvSpPr>
              <p:spPr>
                <a:xfrm>
                  <a:off x="4122344" y="3792774"/>
                  <a:ext cx="2166046" cy="4357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>
                      <a:solidFill>
                        <a:schemeClr val="bg1"/>
                      </a:solidFill>
                    </a:rPr>
                    <a:t>St Marys College</a:t>
                  </a:r>
                </a:p>
              </p:txBody>
            </p:sp>
          </p:grpSp>
          <p:pic>
            <p:nvPicPr>
              <p:cNvPr id="68" name="Picture 37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22" b="23878"/>
              <a:stretch>
                <a:fillRect/>
              </a:stretch>
            </p:blipFill>
            <p:spPr bwMode="auto">
              <a:xfrm>
                <a:off x="2844042" y="4918968"/>
                <a:ext cx="1881126" cy="1406866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5" name="Group 74"/>
          <p:cNvGrpSpPr/>
          <p:nvPr/>
        </p:nvGrpSpPr>
        <p:grpSpPr>
          <a:xfrm>
            <a:off x="4785325" y="2232294"/>
            <a:ext cx="1387485" cy="1348964"/>
            <a:chOff x="4752203" y="3947721"/>
            <a:chExt cx="1387485" cy="1348964"/>
          </a:xfrm>
          <a:solidFill>
            <a:srgbClr val="477CFF"/>
          </a:solidFill>
        </p:grpSpPr>
        <p:grpSp>
          <p:nvGrpSpPr>
            <p:cNvPr id="76" name="Group 62"/>
            <p:cNvGrpSpPr/>
            <p:nvPr/>
          </p:nvGrpSpPr>
          <p:grpSpPr>
            <a:xfrm>
              <a:off x="4851579" y="4060474"/>
              <a:ext cx="1224567" cy="1166601"/>
              <a:chOff x="3680047" y="5091559"/>
              <a:chExt cx="1684014" cy="1458464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Rectangle 80"/>
              <p:cNvSpPr/>
              <p:nvPr/>
            </p:nvSpPr>
            <p:spPr>
              <a:xfrm>
                <a:off x="3680047" y="5109813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3779938" y="6021359"/>
                <a:ext cx="1584123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Victoria Halls</a:t>
                </a:r>
                <a:endParaRPr lang="en-GB" sz="14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83" name="Picture 39" descr="Artist Impression of Victoria Hall Exterior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t="6250" b="12500"/>
              <a:stretch>
                <a:fillRect/>
              </a:stretch>
            </p:blipFill>
            <p:spPr bwMode="auto">
              <a:xfrm>
                <a:off x="3848432" y="5091559"/>
                <a:ext cx="1447135" cy="9361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7" name="Group 76"/>
            <p:cNvGrpSpPr/>
            <p:nvPr/>
          </p:nvGrpSpPr>
          <p:grpSpPr>
            <a:xfrm>
              <a:off x="4752203" y="3947721"/>
              <a:ext cx="1387485" cy="1348964"/>
              <a:chOff x="4616249" y="788135"/>
              <a:chExt cx="2025502" cy="1991818"/>
            </a:xfrm>
            <a:grpFill/>
          </p:grpSpPr>
          <p:sp>
            <p:nvSpPr>
              <p:cNvPr id="78" name="Rounded Rectangle 77"/>
              <p:cNvSpPr/>
              <p:nvPr/>
            </p:nvSpPr>
            <p:spPr>
              <a:xfrm>
                <a:off x="4616249" y="788135"/>
                <a:ext cx="2025502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TextBox 78">
                <a:hlinkClick r:id="rId14"/>
              </p:cNvPr>
              <p:cNvSpPr txBox="1"/>
              <p:nvPr/>
            </p:nvSpPr>
            <p:spPr>
              <a:xfrm>
                <a:off x="4700220" y="2314243"/>
                <a:ext cx="1849973" cy="4544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Victoria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Halls</a:t>
                </a:r>
                <a:endParaRPr lang="en-GB" sz="14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80" name="Picture 39" descr="Artist Impression of Victoria Hall Exterior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t="6250" b="12500"/>
              <a:stretch>
                <a:fillRect/>
              </a:stretch>
            </p:blipFill>
            <p:spPr bwMode="auto">
              <a:xfrm>
                <a:off x="4699020" y="862085"/>
                <a:ext cx="1849972" cy="1402853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84" name="Group 83"/>
          <p:cNvGrpSpPr/>
          <p:nvPr/>
        </p:nvGrpSpPr>
        <p:grpSpPr>
          <a:xfrm>
            <a:off x="4754246" y="5342209"/>
            <a:ext cx="1387485" cy="1340833"/>
            <a:chOff x="3066828" y="4968440"/>
            <a:chExt cx="1385656" cy="1340833"/>
          </a:xfrm>
          <a:solidFill>
            <a:srgbClr val="477CFF"/>
          </a:solidFill>
        </p:grpSpPr>
        <p:grpSp>
          <p:nvGrpSpPr>
            <p:cNvPr id="85" name="Group 84"/>
            <p:cNvGrpSpPr/>
            <p:nvPr/>
          </p:nvGrpSpPr>
          <p:grpSpPr>
            <a:xfrm>
              <a:off x="3179164" y="5043489"/>
              <a:ext cx="1176779" cy="1168530"/>
              <a:chOff x="3140821" y="4943712"/>
              <a:chExt cx="1294654" cy="1266367"/>
            </a:xfrm>
            <a:grpFill/>
          </p:grpSpPr>
          <p:sp>
            <p:nvSpPr>
              <p:cNvPr id="90" name="Rectangle 89"/>
              <p:cNvSpPr/>
              <p:nvPr/>
            </p:nvSpPr>
            <p:spPr bwMode="auto">
              <a:xfrm>
                <a:off x="3140821" y="4943712"/>
                <a:ext cx="1066675" cy="1032527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91" name="Picture 2" descr="http://www.graham.co.uk/DatabaseImages/img_2071401_newc2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9693" y="5009682"/>
                <a:ext cx="1180290" cy="786500"/>
              </a:xfrm>
              <a:prstGeom prst="rect">
                <a:avLst/>
              </a:prstGeom>
              <a:grpFill/>
              <a:extLst/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3217544" y="5876533"/>
                <a:ext cx="1217931" cy="33354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 smtClean="0">
                    <a:solidFill>
                      <a:schemeClr val="bg1"/>
                    </a:solidFill>
                  </a:rPr>
                  <a:t>Park Terrace</a:t>
                </a:r>
                <a:endParaRPr lang="en-GB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3066828" y="4968440"/>
              <a:ext cx="1385656" cy="1340833"/>
              <a:chOff x="6918254" y="2127701"/>
              <a:chExt cx="2022835" cy="1973072"/>
            </a:xfrm>
            <a:grpFill/>
          </p:grpSpPr>
          <p:sp>
            <p:nvSpPr>
              <p:cNvPr id="87" name="Rounded Rectangle 86"/>
              <p:cNvSpPr/>
              <p:nvPr/>
            </p:nvSpPr>
            <p:spPr>
              <a:xfrm>
                <a:off x="6918254" y="2127701"/>
                <a:ext cx="2022835" cy="1973072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029239" y="3640609"/>
                <a:ext cx="1770910" cy="4529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Park Terrace</a:t>
                </a:r>
              </a:p>
            </p:txBody>
          </p:sp>
          <p:pic>
            <p:nvPicPr>
              <p:cNvPr id="89" name="Picture 2" descr="http://www.graham.co.uk/DatabaseImages/img_2071401_newc2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0378" y="2238137"/>
                <a:ext cx="1821685" cy="1402009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/>
            </p:spPr>
          </p:pic>
        </p:grpSp>
      </p:grpSp>
      <p:grpSp>
        <p:nvGrpSpPr>
          <p:cNvPr id="93" name="Group 92"/>
          <p:cNvGrpSpPr/>
          <p:nvPr/>
        </p:nvGrpSpPr>
        <p:grpSpPr>
          <a:xfrm>
            <a:off x="7125039" y="3739612"/>
            <a:ext cx="1406748" cy="1377110"/>
            <a:chOff x="2417766" y="3601793"/>
            <a:chExt cx="1406748" cy="1377110"/>
          </a:xfrm>
          <a:solidFill>
            <a:srgbClr val="6083CB"/>
          </a:solidFill>
        </p:grpSpPr>
        <p:grpSp>
          <p:nvGrpSpPr>
            <p:cNvPr id="94" name="Group 68"/>
            <p:cNvGrpSpPr/>
            <p:nvPr/>
          </p:nvGrpSpPr>
          <p:grpSpPr>
            <a:xfrm>
              <a:off x="2536123" y="3652472"/>
              <a:ext cx="1152160" cy="1152160"/>
              <a:chOff x="5580052" y="1700760"/>
              <a:chExt cx="1584308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Rectangle 99"/>
              <p:cNvSpPr/>
              <p:nvPr/>
            </p:nvSpPr>
            <p:spPr>
              <a:xfrm>
                <a:off x="5580052" y="1700760"/>
                <a:ext cx="1584308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5580100" y="2708822"/>
                <a:ext cx="1584211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Castle Leazes</a:t>
                </a:r>
              </a:p>
            </p:txBody>
          </p:sp>
          <p:pic>
            <p:nvPicPr>
              <p:cNvPr id="102" name="Picture 5" descr="C:\Users\Matt\Desktop\Accomm\leazes.jpg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652149" y="1752607"/>
                <a:ext cx="1440200" cy="956293"/>
              </a:xfrm>
              <a:prstGeom prst="rect">
                <a:avLst/>
              </a:prstGeom>
              <a:grpFill/>
            </p:spPr>
          </p:pic>
        </p:grpSp>
        <p:grpSp>
          <p:nvGrpSpPr>
            <p:cNvPr id="95" name="Group 94"/>
            <p:cNvGrpSpPr/>
            <p:nvPr/>
          </p:nvGrpSpPr>
          <p:grpSpPr>
            <a:xfrm>
              <a:off x="2417766" y="3601793"/>
              <a:ext cx="1406748" cy="1377110"/>
              <a:chOff x="6456481" y="17087"/>
              <a:chExt cx="2025503" cy="2019159"/>
            </a:xfrm>
            <a:grpFill/>
          </p:grpSpPr>
          <p:grpSp>
            <p:nvGrpSpPr>
              <p:cNvPr id="96" name="Group 95"/>
              <p:cNvGrpSpPr/>
              <p:nvPr/>
            </p:nvGrpSpPr>
            <p:grpSpPr>
              <a:xfrm>
                <a:off x="6456481" y="17087"/>
                <a:ext cx="2025503" cy="2019159"/>
                <a:chOff x="4361356" y="485446"/>
                <a:chExt cx="2025503" cy="2019159"/>
              </a:xfrm>
              <a:grpFill/>
            </p:grpSpPr>
            <p:sp>
              <p:nvSpPr>
                <p:cNvPr id="98" name="Rounded Rectangle 97"/>
                <p:cNvSpPr/>
                <p:nvPr/>
              </p:nvSpPr>
              <p:spPr>
                <a:xfrm>
                  <a:off x="4361356" y="485446"/>
                  <a:ext cx="2025503" cy="2019159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99" name="Picture 5" descr="C:\Users\Matt\Desktop\Accomm\leazes.jpg">
                  <a:hlinkClick r:id="rId18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4447024" y="576729"/>
                  <a:ext cx="1871314" cy="1426828"/>
                </a:xfrm>
                <a:prstGeom prst="roundRect">
                  <a:avLst>
                    <a:gd name="adj" fmla="val 16667"/>
                  </a:avLst>
                </a:prstGeom>
                <a:grpFill/>
                <a:ln>
                  <a:noFill/>
                </a:ln>
                <a:effectLst>
                  <a:outerShdw blurRad="76200" dist="38100" dir="7800000" algn="tl" rotWithShape="0">
                    <a:srgbClr val="000000">
                      <a:alpha val="40000"/>
                    </a:srgbClr>
                  </a:outerShdw>
                </a:effectLst>
                <a:scene3d>
                  <a:camera prst="orthographicFront"/>
                  <a:lightRig rig="contrasting" dir="t">
                    <a:rot lat="0" lon="0" rev="4200000"/>
                  </a:lightRig>
                </a:scene3d>
                <a:sp3d prstMaterial="plastic">
                  <a:bevelT w="381000" h="114300" prst="relaxedInset"/>
                  <a:contourClr>
                    <a:srgbClr val="969696"/>
                  </a:contourClr>
                </a:sp3d>
              </p:spPr>
            </p:pic>
          </p:grpSp>
          <p:sp>
            <p:nvSpPr>
              <p:cNvPr id="97" name="TextBox 96">
                <a:hlinkClick r:id="rId18"/>
              </p:cNvPr>
              <p:cNvSpPr txBox="1"/>
              <p:nvPr/>
            </p:nvSpPr>
            <p:spPr>
              <a:xfrm>
                <a:off x="6579287" y="1564063"/>
                <a:ext cx="1799890" cy="455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Castle Leazes</a:t>
                </a: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6335405" y="5335541"/>
            <a:ext cx="1397431" cy="1364222"/>
            <a:chOff x="4211960" y="2634842"/>
            <a:chExt cx="2025503" cy="2019159"/>
          </a:xfrm>
          <a:solidFill>
            <a:srgbClr val="0F89CF"/>
          </a:solidFill>
        </p:grpSpPr>
        <p:sp>
          <p:nvSpPr>
            <p:cNvPr id="104" name="Rounded Rectangle 103"/>
            <p:cNvSpPr/>
            <p:nvPr/>
          </p:nvSpPr>
          <p:spPr>
            <a:xfrm>
              <a:off x="4211960" y="2634842"/>
              <a:ext cx="2025503" cy="2019159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5" name="TextBox 53">
              <a:hlinkClick r:id="rId19"/>
            </p:cNvPr>
            <p:cNvSpPr txBox="1">
              <a:spLocks noChangeArrowheads="1"/>
            </p:cNvSpPr>
            <p:nvPr/>
          </p:nvSpPr>
          <p:spPr bwMode="auto">
            <a:xfrm>
              <a:off x="4412686" y="4197373"/>
              <a:ext cx="1689521" cy="45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400" dirty="0">
                  <a:solidFill>
                    <a:schemeClr val="bg1"/>
                  </a:solidFill>
                  <a:latin typeface="Calibri"/>
                </a:rPr>
                <a:t>Central</a:t>
              </a:r>
              <a:r>
                <a:rPr lang="en-GB" sz="14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  <a:latin typeface="Calibri"/>
                </a:rPr>
                <a:t>Link</a:t>
              </a:r>
            </a:p>
          </p:txBody>
        </p:sp>
        <p:pic>
          <p:nvPicPr>
            <p:cNvPr id="106" name="Picture 16">
              <a:hlinkClick r:id="rId19"/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815" y="2717346"/>
              <a:ext cx="1897791" cy="1444961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7" name="Group 106"/>
          <p:cNvGrpSpPr/>
          <p:nvPr/>
        </p:nvGrpSpPr>
        <p:grpSpPr>
          <a:xfrm>
            <a:off x="6970774" y="2236007"/>
            <a:ext cx="1436011" cy="1348965"/>
            <a:chOff x="4357678" y="2512683"/>
            <a:chExt cx="1436011" cy="1348965"/>
          </a:xfrm>
          <a:solidFill>
            <a:srgbClr val="00467E"/>
          </a:solidFill>
        </p:grpSpPr>
        <p:grpSp>
          <p:nvGrpSpPr>
            <p:cNvPr id="108" name="Group 107"/>
            <p:cNvGrpSpPr/>
            <p:nvPr/>
          </p:nvGrpSpPr>
          <p:grpSpPr>
            <a:xfrm>
              <a:off x="4357678" y="2512683"/>
              <a:ext cx="1436011" cy="1348965"/>
              <a:chOff x="4357678" y="2521449"/>
              <a:chExt cx="1436011" cy="1348965"/>
            </a:xfrm>
            <a:grpFill/>
          </p:grpSpPr>
          <p:grpSp>
            <p:nvGrpSpPr>
              <p:cNvPr id="110" name="Group 79"/>
              <p:cNvGrpSpPr>
                <a:grpSpLocks/>
              </p:cNvGrpSpPr>
              <p:nvPr/>
            </p:nvGrpSpPr>
            <p:grpSpPr bwMode="auto">
              <a:xfrm>
                <a:off x="4435475" y="2617788"/>
                <a:ext cx="1152525" cy="1152525"/>
                <a:chOff x="5652150" y="3068950"/>
                <a:chExt cx="1152000" cy="1152000"/>
              </a:xfrm>
              <a:grpFill/>
            </p:grpSpPr>
            <p:grpSp>
              <p:nvGrpSpPr>
                <p:cNvPr id="114" name="Group 62"/>
                <p:cNvGrpSpPr/>
                <p:nvPr/>
              </p:nvGrpSpPr>
              <p:grpSpPr>
                <a:xfrm>
                  <a:off x="5652150" y="3068950"/>
                  <a:ext cx="1152000" cy="1152000"/>
                  <a:chOff x="3779890" y="5013211"/>
                  <a:chExt cx="1584220" cy="1440210"/>
                </a:xfrm>
                <a:grpFill/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6" name="Rectangle 115"/>
                  <p:cNvSpPr/>
                  <p:nvPr/>
                </p:nvSpPr>
                <p:spPr>
                  <a:xfrm>
                    <a:off x="3779890" y="5013211"/>
                    <a:ext cx="1584220" cy="1440210"/>
                  </a:xfrm>
                  <a:prstGeom prst="rect">
                    <a:avLst/>
                  </a:prstGeom>
                  <a:grp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GB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7" name="TextBox 116"/>
                  <p:cNvSpPr txBox="1"/>
                  <p:nvPr/>
                </p:nvSpPr>
                <p:spPr>
                  <a:xfrm>
                    <a:off x="3779938" y="5943505"/>
                    <a:ext cx="1584122" cy="346299"/>
                  </a:xfrm>
                  <a:prstGeom prst="rect">
                    <a:avLst/>
                  </a:prstGeom>
                  <a:grp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n-GB" sz="1200" dirty="0">
                        <a:solidFill>
                          <a:schemeClr val="bg1"/>
                        </a:solidFill>
                      </a:rPr>
                      <a:t>Richardson Rd</a:t>
                    </a:r>
                    <a:endParaRPr lang="en-GB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pic>
              <p:nvPicPr>
                <p:cNvPr id="115" name="Picture 37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54" b="7143"/>
                <a:stretch>
                  <a:fillRect/>
                </a:stretch>
              </p:blipFill>
              <p:spPr bwMode="auto">
                <a:xfrm>
                  <a:off x="5715000" y="3118820"/>
                  <a:ext cx="1037685" cy="71711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11" name="Group 110"/>
              <p:cNvGrpSpPr/>
              <p:nvPr/>
            </p:nvGrpSpPr>
            <p:grpSpPr>
              <a:xfrm>
                <a:off x="4357678" y="2521449"/>
                <a:ext cx="1436011" cy="1348965"/>
                <a:chOff x="3051146" y="2600967"/>
                <a:chExt cx="2119949" cy="1991818"/>
              </a:xfrm>
              <a:grpFill/>
            </p:grpSpPr>
            <p:sp>
              <p:nvSpPr>
                <p:cNvPr id="112" name="Rounded Rectangle 111"/>
                <p:cNvSpPr/>
                <p:nvPr/>
              </p:nvSpPr>
              <p:spPr>
                <a:xfrm>
                  <a:off x="3071398" y="2600967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3" name="TextBox 112">
                  <a:hlinkClick r:id="rId22"/>
                </p:cNvPr>
                <p:cNvSpPr txBox="1"/>
                <p:nvPr/>
              </p:nvSpPr>
              <p:spPr bwMode="auto">
                <a:xfrm>
                  <a:off x="3051146" y="4125661"/>
                  <a:ext cx="2119949" cy="4544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The View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109" name="Picture 108" descr="http://i1193.photobucket.com/albums/aa358/KenOHeed/Ken%20Album%2013%20from%2016%20March%202015/IMG_9465_zpsvtovpmfx.jpg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35" b="25903"/>
            <a:stretch/>
          </p:blipFill>
          <p:spPr bwMode="auto">
            <a:xfrm>
              <a:off x="4427984" y="2582764"/>
              <a:ext cx="1261617" cy="97332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118" name="Group 117"/>
          <p:cNvGrpSpPr/>
          <p:nvPr/>
        </p:nvGrpSpPr>
        <p:grpSpPr>
          <a:xfrm>
            <a:off x="1499781" y="5337563"/>
            <a:ext cx="1407918" cy="1364222"/>
            <a:chOff x="1881717" y="3711335"/>
            <a:chExt cx="1407918" cy="1364222"/>
          </a:xfrm>
          <a:solidFill>
            <a:srgbClr val="0F89CF"/>
          </a:solidFill>
        </p:grpSpPr>
        <p:grpSp>
          <p:nvGrpSpPr>
            <p:cNvPr id="119" name="Group 118"/>
            <p:cNvGrpSpPr/>
            <p:nvPr/>
          </p:nvGrpSpPr>
          <p:grpSpPr>
            <a:xfrm>
              <a:off x="1881717" y="3711335"/>
              <a:ext cx="1407918" cy="1364222"/>
              <a:chOff x="4211960" y="2634842"/>
              <a:chExt cx="2040703" cy="2019159"/>
            </a:xfrm>
            <a:grpFill/>
          </p:grpSpPr>
          <p:sp>
            <p:nvSpPr>
              <p:cNvPr id="121" name="Rounded Rectangle 120"/>
              <p:cNvSpPr/>
              <p:nvPr/>
            </p:nvSpPr>
            <p:spPr>
              <a:xfrm>
                <a:off x="4211960" y="2634842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TextBox 53">
                <a:hlinkClick r:id="rId19"/>
              </p:cNvPr>
              <p:cNvSpPr txBox="1">
                <a:spLocks noChangeArrowheads="1"/>
              </p:cNvSpPr>
              <p:nvPr/>
            </p:nvSpPr>
            <p:spPr bwMode="auto">
              <a:xfrm>
                <a:off x="4238099" y="4197372"/>
                <a:ext cx="2014564" cy="4555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GB" sz="1400" dirty="0" smtClean="0">
                    <a:solidFill>
                      <a:schemeClr val="bg1"/>
                    </a:solidFill>
                    <a:latin typeface="Calibri"/>
                  </a:rPr>
                  <a:t>Henderson Hall</a:t>
                </a:r>
                <a:endParaRPr lang="en-GB" sz="1400" dirty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pic>
          <p:nvPicPr>
            <p:cNvPr id="120" name="Picture 2" descr="https://c1.staticflickr.com/3/2113/2043943629_883d5fffd2_b.jpg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16"/>
            <a:stretch/>
          </p:blipFill>
          <p:spPr bwMode="auto">
            <a:xfrm>
              <a:off x="1964856" y="3798954"/>
              <a:ext cx="1256628" cy="90488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123" name="Group 122"/>
          <p:cNvGrpSpPr/>
          <p:nvPr/>
        </p:nvGrpSpPr>
        <p:grpSpPr>
          <a:xfrm>
            <a:off x="5469097" y="3741328"/>
            <a:ext cx="1473851" cy="1373678"/>
            <a:chOff x="4856503" y="5106529"/>
            <a:chExt cx="1473851" cy="1373678"/>
          </a:xfrm>
          <a:solidFill>
            <a:srgbClr val="00257E"/>
          </a:solidFill>
        </p:grpSpPr>
        <p:grpSp>
          <p:nvGrpSpPr>
            <p:cNvPr id="124" name="Group 123"/>
            <p:cNvGrpSpPr/>
            <p:nvPr/>
          </p:nvGrpSpPr>
          <p:grpSpPr>
            <a:xfrm>
              <a:off x="4856503" y="5106529"/>
              <a:ext cx="1473851" cy="1373678"/>
              <a:chOff x="6826344" y="3588717"/>
              <a:chExt cx="1472150" cy="1373678"/>
            </a:xfrm>
            <a:grpFill/>
          </p:grpSpPr>
          <p:grpSp>
            <p:nvGrpSpPr>
              <p:cNvPr id="126" name="Group 69"/>
              <p:cNvGrpSpPr/>
              <p:nvPr/>
            </p:nvGrpSpPr>
            <p:grpSpPr>
              <a:xfrm>
                <a:off x="6935539" y="3699476"/>
                <a:ext cx="1152160" cy="1152160"/>
                <a:chOff x="3779890" y="3356980"/>
                <a:chExt cx="1584220" cy="1440210"/>
              </a:xfrm>
              <a:grpFill/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0" name="Rectangle 129"/>
                <p:cNvSpPr/>
                <p:nvPr/>
              </p:nvSpPr>
              <p:spPr>
                <a:xfrm>
                  <a:off x="3779890" y="3356980"/>
                  <a:ext cx="1584220" cy="144021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1" name="TextBox 130"/>
                <p:cNvSpPr txBox="1"/>
                <p:nvPr/>
              </p:nvSpPr>
              <p:spPr>
                <a:xfrm>
                  <a:off x="3779938" y="4365042"/>
                  <a:ext cx="1584122" cy="348816"/>
                </a:xfrm>
                <a:prstGeom prst="rect">
                  <a:avLst/>
                </a:prstGeom>
                <a:grp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schemeClr val="bg1"/>
                      </a:solidFill>
                    </a:rPr>
                    <a:t>Marris House</a:t>
                  </a:r>
                </a:p>
              </p:txBody>
            </p:sp>
            <p:pic>
              <p:nvPicPr>
                <p:cNvPr id="132" name="Picture 131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b="16403"/>
                <a:stretch>
                  <a:fillRect/>
                </a:stretch>
              </p:blipFill>
              <p:spPr bwMode="auto">
                <a:xfrm>
                  <a:off x="3851902" y="3429001"/>
                  <a:ext cx="1440200" cy="93613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27" name="Group 126"/>
              <p:cNvGrpSpPr/>
              <p:nvPr/>
            </p:nvGrpSpPr>
            <p:grpSpPr>
              <a:xfrm>
                <a:off x="6826344" y="3588717"/>
                <a:ext cx="1472150" cy="1373678"/>
                <a:chOff x="3581492" y="2609421"/>
                <a:chExt cx="2119949" cy="1991818"/>
              </a:xfrm>
              <a:grpFill/>
            </p:grpSpPr>
            <p:sp>
              <p:nvSpPr>
                <p:cNvPr id="128" name="Rounded Rectangle 127"/>
                <p:cNvSpPr/>
                <p:nvPr/>
              </p:nvSpPr>
              <p:spPr>
                <a:xfrm>
                  <a:off x="3596576" y="2609421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TextBox 128">
                  <a:hlinkClick r:id="rId9"/>
                </p:cNvPr>
                <p:cNvSpPr txBox="1"/>
                <p:nvPr/>
              </p:nvSpPr>
              <p:spPr bwMode="auto">
                <a:xfrm>
                  <a:off x="3581492" y="4154776"/>
                  <a:ext cx="2119949" cy="4462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Turner Court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125" name="Picture 4" descr="http://digstudent.co.uk/photoer/800x600-c79.jpg"/>
            <p:cNvPicPr>
              <a:picLocks noChangeAspect="1" noChangeArrowheads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75"/>
            <a:stretch/>
          </p:blipFill>
          <p:spPr bwMode="auto">
            <a:xfrm>
              <a:off x="4942292" y="5173785"/>
              <a:ext cx="1263754" cy="1018887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3" name="Group 2"/>
          <p:cNvGrpSpPr/>
          <p:nvPr/>
        </p:nvGrpSpPr>
        <p:grpSpPr>
          <a:xfrm>
            <a:off x="3168473" y="5337563"/>
            <a:ext cx="1392099" cy="1371579"/>
            <a:chOff x="3168473" y="5337563"/>
            <a:chExt cx="1392099" cy="1371579"/>
          </a:xfrm>
        </p:grpSpPr>
        <p:grpSp>
          <p:nvGrpSpPr>
            <p:cNvPr id="36" name="Group 35"/>
            <p:cNvGrpSpPr/>
            <p:nvPr/>
          </p:nvGrpSpPr>
          <p:grpSpPr>
            <a:xfrm>
              <a:off x="3168473" y="5337563"/>
              <a:ext cx="1392099" cy="1371579"/>
              <a:chOff x="2947636" y="2196382"/>
              <a:chExt cx="1392099" cy="1371579"/>
            </a:xfrm>
            <a:solidFill>
              <a:srgbClr val="00467E"/>
            </a:solidFill>
          </p:grpSpPr>
          <p:grpSp>
            <p:nvGrpSpPr>
              <p:cNvPr id="40" name="Group 66"/>
              <p:cNvGrpSpPr/>
              <p:nvPr/>
            </p:nvGrpSpPr>
            <p:grpSpPr>
              <a:xfrm>
                <a:off x="3059832" y="2287640"/>
                <a:ext cx="1152160" cy="1152160"/>
                <a:chOff x="1979640" y="1700760"/>
                <a:chExt cx="1584220" cy="1440210"/>
              </a:xfrm>
              <a:grpFill/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1979640" y="1700760"/>
                  <a:ext cx="1584220" cy="144021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1979738" y="2618248"/>
                  <a:ext cx="1584122" cy="348816"/>
                </a:xfrm>
                <a:prstGeom prst="rect">
                  <a:avLst/>
                </a:prstGeom>
                <a:grp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schemeClr val="bg1"/>
                      </a:solidFill>
                    </a:rPr>
                    <a:t>Bowsden Court</a:t>
                  </a:r>
                </a:p>
              </p:txBody>
            </p:sp>
            <p:pic>
              <p:nvPicPr>
                <p:cNvPr id="48" name="Picture 4" descr="Bowsden Court kitchen"/>
                <p:cNvPicPr>
                  <a:picLocks noChangeAspect="1" noChangeArrowheads="1"/>
                </p:cNvPicPr>
                <p:nvPr/>
              </p:nvPicPr>
              <p:blipFill>
                <a:blip r:embed="rId26" cstate="print"/>
                <a:srcRect b="2695"/>
                <a:stretch>
                  <a:fillRect/>
                </a:stretch>
              </p:blipFill>
              <p:spPr bwMode="auto">
                <a:xfrm>
                  <a:off x="2051650" y="1768908"/>
                  <a:ext cx="1440200" cy="891287"/>
                </a:xfrm>
                <a:prstGeom prst="rect">
                  <a:avLst/>
                </a:prstGeom>
                <a:grpFill/>
              </p:spPr>
            </p:pic>
          </p:grpSp>
          <p:grpSp>
            <p:nvGrpSpPr>
              <p:cNvPr id="42" name="Group 41"/>
              <p:cNvGrpSpPr/>
              <p:nvPr/>
            </p:nvGrpSpPr>
            <p:grpSpPr>
              <a:xfrm>
                <a:off x="2947636" y="2196382"/>
                <a:ext cx="1392099" cy="1371579"/>
                <a:chOff x="1821678" y="1996553"/>
                <a:chExt cx="2101259" cy="1991818"/>
              </a:xfrm>
              <a:grpFill/>
            </p:grpSpPr>
            <p:sp>
              <p:nvSpPr>
                <p:cNvPr id="44" name="Rounded Rectangle 43"/>
                <p:cNvSpPr/>
                <p:nvPr/>
              </p:nvSpPr>
              <p:spPr>
                <a:xfrm>
                  <a:off x="1845373" y="1996553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hlinkClick r:id="rId27"/>
                </p:cNvPr>
                <p:cNvSpPr txBox="1"/>
                <p:nvPr/>
              </p:nvSpPr>
              <p:spPr>
                <a:xfrm>
                  <a:off x="1821678" y="3481625"/>
                  <a:ext cx="2101259" cy="4469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>
                      <a:solidFill>
                        <a:schemeClr val="bg1"/>
                      </a:solidFill>
                    </a:rPr>
                    <a:t>Bowsden Court</a:t>
                  </a:r>
                </a:p>
              </p:txBody>
            </p:sp>
          </p:grpSp>
        </p:grpSp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586" y="5402351"/>
              <a:ext cx="1192244" cy="89656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4652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Comparing Size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36" name="Group 53"/>
          <p:cNvGrpSpPr>
            <a:grpSpLocks/>
          </p:cNvGrpSpPr>
          <p:nvPr/>
        </p:nvGrpSpPr>
        <p:grpSpPr bwMode="auto">
          <a:xfrm>
            <a:off x="661000" y="1278971"/>
            <a:ext cx="8064500" cy="720724"/>
            <a:chOff x="635070" y="1340669"/>
            <a:chExt cx="8065120" cy="721091"/>
          </a:xfrm>
          <a:gradFill>
            <a:gsLst>
              <a:gs pos="0">
                <a:srgbClr val="F4AAB5"/>
              </a:gs>
              <a:gs pos="50000">
                <a:srgbClr val="ED6D7F"/>
              </a:gs>
              <a:gs pos="100000">
                <a:srgbClr val="E52F48"/>
              </a:gs>
            </a:gsLst>
            <a:lin ang="0" scaled="1"/>
          </a:gradFill>
        </p:grpSpPr>
        <p:sp>
          <p:nvSpPr>
            <p:cNvPr id="37" name="Right Arrow 36"/>
            <p:cNvSpPr/>
            <p:nvPr/>
          </p:nvSpPr>
          <p:spPr>
            <a:xfrm>
              <a:off x="635070" y="1340669"/>
              <a:ext cx="8065120" cy="719503"/>
            </a:xfrm>
            <a:prstGeom prst="rightArrow">
              <a:avLst>
                <a:gd name="adj1" fmla="val 64268"/>
                <a:gd name="adj2" fmla="val 105644"/>
              </a:avLst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8" name="Text Placeholder 39"/>
            <p:cNvSpPr txBox="1">
              <a:spLocks/>
            </p:cNvSpPr>
            <p:nvPr/>
          </p:nvSpPr>
          <p:spPr>
            <a:xfrm>
              <a:off x="706513" y="1556679"/>
              <a:ext cx="2879946" cy="360694"/>
            </a:xfrm>
            <a:prstGeom prst="rect">
              <a:avLst/>
            </a:prstGeom>
            <a:grpFill/>
          </p:spPr>
          <p:txBody>
            <a:bodyPr>
              <a:normAutofit fontScale="77500" lnSpcReduction="20000"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GB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Smallest - 50 rooms</a:t>
              </a:r>
              <a:endParaRPr lang="en-GB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9" name="Text Placeholder 45"/>
            <p:cNvSpPr txBox="1">
              <a:spLocks/>
            </p:cNvSpPr>
            <p:nvPr/>
          </p:nvSpPr>
          <p:spPr>
            <a:xfrm>
              <a:off x="4954990" y="1485204"/>
              <a:ext cx="3311780" cy="576556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marL="342900" indent="-342900" algn="r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GB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Largest - 1100 rooms</a:t>
              </a:r>
              <a:endParaRPr lang="en-GB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892229" y="3032185"/>
            <a:ext cx="1152089" cy="2790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200" dirty="0">
                <a:solidFill>
                  <a:prstClr val="white"/>
                </a:solidFill>
              </a:rPr>
              <a:t>Bowsden Court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49869" y="5887092"/>
            <a:ext cx="1217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dirty="0" smtClean="0">
                <a:solidFill>
                  <a:prstClr val="white"/>
                </a:solidFill>
              </a:rPr>
              <a:t>Park Terrace</a:t>
            </a:r>
            <a:endParaRPr lang="en-GB" sz="1200" dirty="0">
              <a:solidFill>
                <a:prstClr val="white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680594" y="2221566"/>
            <a:ext cx="1337208" cy="1343747"/>
            <a:chOff x="1246794" y="2218997"/>
            <a:chExt cx="1276277" cy="1343747"/>
          </a:xfrm>
          <a:solidFill>
            <a:srgbClr val="00467E"/>
          </a:solidFill>
        </p:grpSpPr>
        <p:grpSp>
          <p:nvGrpSpPr>
            <p:cNvPr id="43" name="Group 67"/>
            <p:cNvGrpSpPr/>
            <p:nvPr/>
          </p:nvGrpSpPr>
          <p:grpSpPr>
            <a:xfrm>
              <a:off x="1331623" y="2321746"/>
              <a:ext cx="1152160" cy="1152160"/>
              <a:chOff x="3779890" y="1700760"/>
              <a:chExt cx="1584220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Rectangle 51"/>
              <p:cNvSpPr/>
              <p:nvPr/>
            </p:nvSpPr>
            <p:spPr>
              <a:xfrm>
                <a:off x="3779890" y="1700760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53" name="Picture 2" descr="http://www.ncl.ac.uk/press.office/photo-library/assets/photos/CastleCourtOpening-3_000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59145" y="1774980"/>
                <a:ext cx="1425711" cy="933922"/>
              </a:xfrm>
              <a:prstGeom prst="rect">
                <a:avLst/>
              </a:prstGeom>
              <a:grpFill/>
            </p:spPr>
          </p:pic>
          <p:sp>
            <p:nvSpPr>
              <p:cNvPr id="54" name="TextBox 53"/>
              <p:cNvSpPr txBox="1"/>
              <p:nvPr/>
            </p:nvSpPr>
            <p:spPr>
              <a:xfrm>
                <a:off x="3779938" y="2708822"/>
                <a:ext cx="1584122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Castle Court</a:t>
                </a: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1246794" y="2218997"/>
              <a:ext cx="1276277" cy="1343747"/>
              <a:chOff x="1497753" y="200318"/>
              <a:chExt cx="2025503" cy="2019159"/>
            </a:xfrm>
            <a:grpFill/>
          </p:grpSpPr>
          <p:sp>
            <p:nvSpPr>
              <p:cNvPr id="49" name="Rounded Rectangle 48"/>
              <p:cNvSpPr/>
              <p:nvPr/>
            </p:nvSpPr>
            <p:spPr>
              <a:xfrm>
                <a:off x="1497753" y="200318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pic>
            <p:nvPicPr>
              <p:cNvPr id="50" name="Picture 2" descr="http://www.ncl.ac.uk/press.office/photo-library/assets/photos/CastleCourtOpening-3_000.jpg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558" y="273282"/>
                <a:ext cx="1837881" cy="1445146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51" name="TextBox 50">
                <a:hlinkClick r:id="rId5"/>
              </p:cNvPr>
              <p:cNvSpPr txBox="1"/>
              <p:nvPr/>
            </p:nvSpPr>
            <p:spPr>
              <a:xfrm>
                <a:off x="1593250" y="1721224"/>
                <a:ext cx="1799889" cy="4624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Castle Court</a:t>
                </a:r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3763868" y="2203787"/>
            <a:ext cx="1466950" cy="1371262"/>
            <a:chOff x="4345908" y="2528038"/>
            <a:chExt cx="2151311" cy="2006061"/>
          </a:xfrm>
          <a:solidFill>
            <a:srgbClr val="00257E"/>
          </a:solidFill>
        </p:grpSpPr>
        <p:grpSp>
          <p:nvGrpSpPr>
            <p:cNvPr id="66" name="Group 65"/>
            <p:cNvGrpSpPr/>
            <p:nvPr/>
          </p:nvGrpSpPr>
          <p:grpSpPr>
            <a:xfrm>
              <a:off x="4345908" y="2528038"/>
              <a:ext cx="2151311" cy="2006061"/>
              <a:chOff x="3818338" y="1954400"/>
              <a:chExt cx="2151311" cy="2006061"/>
            </a:xfrm>
            <a:grpFill/>
          </p:grpSpPr>
          <p:sp>
            <p:nvSpPr>
              <p:cNvPr id="68" name="Rounded Rectangle 67"/>
              <p:cNvSpPr/>
              <p:nvPr/>
            </p:nvSpPr>
            <p:spPr>
              <a:xfrm>
                <a:off x="3881244" y="1954400"/>
                <a:ext cx="2025503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TextBox 68">
                <a:hlinkClick r:id="rId6"/>
              </p:cNvPr>
              <p:cNvSpPr txBox="1"/>
              <p:nvPr/>
            </p:nvSpPr>
            <p:spPr>
              <a:xfrm>
                <a:off x="3818338" y="3330103"/>
                <a:ext cx="2151311" cy="6303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Windsor</a:t>
                </a:r>
                <a:r>
                  <a:rPr lang="en-GB" sz="2200" dirty="0">
                    <a:solidFill>
                      <a:schemeClr val="bg1"/>
                    </a:solidFill>
                  </a:rPr>
                  <a:t> </a:t>
                </a:r>
                <a:r>
                  <a:rPr lang="en-GB" sz="1400" dirty="0">
                    <a:solidFill>
                      <a:schemeClr val="bg1"/>
                    </a:solidFill>
                  </a:rPr>
                  <a:t>Terrace</a:t>
                </a:r>
              </a:p>
            </p:txBody>
          </p:sp>
        </p:grpSp>
        <p:pic>
          <p:nvPicPr>
            <p:cNvPr id="67" name="Picture 36" descr="Windor Terrcae Exterior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654" b="18106"/>
            <a:stretch>
              <a:fillRect/>
            </a:stretch>
          </p:blipFill>
          <p:spPr bwMode="auto">
            <a:xfrm>
              <a:off x="4501084" y="2614756"/>
              <a:ext cx="1840961" cy="1393392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0" name="Group 69"/>
          <p:cNvGrpSpPr/>
          <p:nvPr/>
        </p:nvGrpSpPr>
        <p:grpSpPr>
          <a:xfrm>
            <a:off x="2233318" y="2236543"/>
            <a:ext cx="1473851" cy="1373678"/>
            <a:chOff x="6826344" y="3588717"/>
            <a:chExt cx="1472150" cy="1373678"/>
          </a:xfrm>
          <a:solidFill>
            <a:srgbClr val="477CFF"/>
          </a:solidFill>
        </p:grpSpPr>
        <p:grpSp>
          <p:nvGrpSpPr>
            <p:cNvPr id="71" name="Group 69"/>
            <p:cNvGrpSpPr/>
            <p:nvPr/>
          </p:nvGrpSpPr>
          <p:grpSpPr>
            <a:xfrm>
              <a:off x="6935539" y="3699476"/>
              <a:ext cx="1152160" cy="1152160"/>
              <a:chOff x="3779890" y="3356980"/>
              <a:chExt cx="1584220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Rectangle 76"/>
              <p:cNvSpPr/>
              <p:nvPr/>
            </p:nvSpPr>
            <p:spPr>
              <a:xfrm>
                <a:off x="3779890" y="3356980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779938" y="4365042"/>
                <a:ext cx="1584122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Marris House</a:t>
                </a:r>
              </a:p>
            </p:txBody>
          </p:sp>
          <p:pic>
            <p:nvPicPr>
              <p:cNvPr id="79" name="Picture 7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b="16403"/>
              <a:stretch>
                <a:fillRect/>
              </a:stretch>
            </p:blipFill>
            <p:spPr bwMode="auto">
              <a:xfrm>
                <a:off x="3851902" y="3429001"/>
                <a:ext cx="1440200" cy="9361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2" name="Group 71"/>
            <p:cNvGrpSpPr/>
            <p:nvPr/>
          </p:nvGrpSpPr>
          <p:grpSpPr>
            <a:xfrm>
              <a:off x="6826344" y="3588717"/>
              <a:ext cx="1472150" cy="1373678"/>
              <a:chOff x="4593413" y="2609420"/>
              <a:chExt cx="2119949" cy="1991818"/>
            </a:xfrm>
            <a:grpFill/>
          </p:grpSpPr>
          <p:grpSp>
            <p:nvGrpSpPr>
              <p:cNvPr id="73" name="Group 72"/>
              <p:cNvGrpSpPr/>
              <p:nvPr/>
            </p:nvGrpSpPr>
            <p:grpSpPr>
              <a:xfrm>
                <a:off x="4593413" y="2609420"/>
                <a:ext cx="2119949" cy="1991818"/>
                <a:chOff x="3581492" y="2609421"/>
                <a:chExt cx="2119949" cy="1991818"/>
              </a:xfrm>
              <a:grpFill/>
            </p:grpSpPr>
            <p:sp>
              <p:nvSpPr>
                <p:cNvPr id="75" name="Rounded Rectangle 74"/>
                <p:cNvSpPr/>
                <p:nvPr/>
              </p:nvSpPr>
              <p:spPr>
                <a:xfrm>
                  <a:off x="3596576" y="2609421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6" name="TextBox 75">
                  <a:hlinkClick r:id="rId9"/>
                </p:cNvPr>
                <p:cNvSpPr txBox="1"/>
                <p:nvPr/>
              </p:nvSpPr>
              <p:spPr bwMode="auto">
                <a:xfrm>
                  <a:off x="3581492" y="4154776"/>
                  <a:ext cx="2119949" cy="4462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err="1">
                      <a:solidFill>
                        <a:schemeClr val="bg1"/>
                      </a:solidFill>
                    </a:rPr>
                    <a:t>Marris</a:t>
                  </a:r>
                  <a:r>
                    <a:rPr lang="en-GB" sz="1400" dirty="0">
                      <a:solidFill>
                        <a:schemeClr val="bg1"/>
                      </a:solidFill>
                    </a:rPr>
                    <a:t> House</a:t>
                  </a:r>
                </a:p>
              </p:txBody>
            </p:sp>
          </p:grpSp>
          <p:pic>
            <p:nvPicPr>
              <p:cNvPr id="74" name="Picture 38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b="16403"/>
              <a:stretch>
                <a:fillRect/>
              </a:stretch>
            </p:blipFill>
            <p:spPr bwMode="auto">
              <a:xfrm>
                <a:off x="4678653" y="2715629"/>
                <a:ext cx="1834522" cy="140806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80" name="Group 79"/>
          <p:cNvGrpSpPr/>
          <p:nvPr/>
        </p:nvGrpSpPr>
        <p:grpSpPr>
          <a:xfrm>
            <a:off x="6144601" y="5338650"/>
            <a:ext cx="1534396" cy="1426004"/>
            <a:chOff x="6096259" y="5081827"/>
            <a:chExt cx="1534396" cy="1426004"/>
          </a:xfrm>
          <a:solidFill>
            <a:srgbClr val="477CFF"/>
          </a:solidFill>
        </p:grpSpPr>
        <p:grpSp>
          <p:nvGrpSpPr>
            <p:cNvPr id="81" name="Group 84"/>
            <p:cNvGrpSpPr>
              <a:grpSpLocks/>
            </p:cNvGrpSpPr>
            <p:nvPr/>
          </p:nvGrpSpPr>
          <p:grpSpPr bwMode="auto">
            <a:xfrm>
              <a:off x="6171521" y="5085842"/>
              <a:ext cx="1296987" cy="1220421"/>
              <a:chOff x="7010288" y="4551482"/>
              <a:chExt cx="1296179" cy="1219864"/>
            </a:xfrm>
            <a:grpFill/>
          </p:grpSpPr>
          <p:grpSp>
            <p:nvGrpSpPr>
              <p:cNvPr id="87" name="Group 62"/>
              <p:cNvGrpSpPr/>
              <p:nvPr/>
            </p:nvGrpSpPr>
            <p:grpSpPr>
              <a:xfrm>
                <a:off x="7010288" y="4619347"/>
                <a:ext cx="1296179" cy="1151999"/>
                <a:chOff x="3667040" y="5150981"/>
                <a:chExt cx="1782494" cy="1440210"/>
              </a:xfrm>
              <a:grpFill/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3779889" y="5150981"/>
                  <a:ext cx="1584220" cy="144021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TextBox 89"/>
                <p:cNvSpPr txBox="1"/>
                <p:nvPr/>
              </p:nvSpPr>
              <p:spPr>
                <a:xfrm>
                  <a:off x="3667040" y="5881045"/>
                  <a:ext cx="1782494" cy="346300"/>
                </a:xfrm>
                <a:prstGeom prst="rect">
                  <a:avLst/>
                </a:prstGeom>
                <a:grp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schemeClr val="bg1"/>
                      </a:solidFill>
                    </a:rPr>
                    <a:t>St Marys College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88" name="Picture 3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22" b="23878"/>
              <a:stretch>
                <a:fillRect/>
              </a:stretch>
            </p:blipFill>
            <p:spPr bwMode="auto">
              <a:xfrm>
                <a:off x="7135202" y="4551482"/>
                <a:ext cx="1061135" cy="7129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" name="Group 81"/>
            <p:cNvGrpSpPr/>
            <p:nvPr/>
          </p:nvGrpSpPr>
          <p:grpSpPr>
            <a:xfrm>
              <a:off x="6096259" y="5081827"/>
              <a:ext cx="1534396" cy="1426004"/>
              <a:chOff x="2737798" y="4798370"/>
              <a:chExt cx="2166046" cy="2019159"/>
            </a:xfrm>
            <a:grpFill/>
          </p:grpSpPr>
          <p:grpSp>
            <p:nvGrpSpPr>
              <p:cNvPr id="83" name="Group 82"/>
              <p:cNvGrpSpPr/>
              <p:nvPr/>
            </p:nvGrpSpPr>
            <p:grpSpPr>
              <a:xfrm>
                <a:off x="2737798" y="4798370"/>
                <a:ext cx="2166046" cy="2019159"/>
                <a:chOff x="4122344" y="2247418"/>
                <a:chExt cx="2166046" cy="2019159"/>
              </a:xfrm>
              <a:grpFill/>
            </p:grpSpPr>
            <p:sp>
              <p:nvSpPr>
                <p:cNvPr id="85" name="Rounded Rectangle 84"/>
                <p:cNvSpPr/>
                <p:nvPr/>
              </p:nvSpPr>
              <p:spPr>
                <a:xfrm>
                  <a:off x="4184763" y="2247418"/>
                  <a:ext cx="2025503" cy="2019159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TextBox 85">
                  <a:hlinkClick r:id="rId11"/>
                </p:cNvPr>
                <p:cNvSpPr txBox="1"/>
                <p:nvPr/>
              </p:nvSpPr>
              <p:spPr>
                <a:xfrm>
                  <a:off x="4122344" y="3792774"/>
                  <a:ext cx="2166046" cy="4357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>
                      <a:solidFill>
                        <a:schemeClr val="bg1"/>
                      </a:solidFill>
                    </a:rPr>
                    <a:t>St Marys College</a:t>
                  </a:r>
                </a:p>
              </p:txBody>
            </p:sp>
          </p:grpSp>
          <p:pic>
            <p:nvPicPr>
              <p:cNvPr id="84" name="Picture 37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22" b="23878"/>
              <a:stretch>
                <a:fillRect/>
              </a:stretch>
            </p:blipFill>
            <p:spPr bwMode="auto">
              <a:xfrm>
                <a:off x="2844042" y="4918968"/>
                <a:ext cx="1881126" cy="1406866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1" name="Group 90"/>
          <p:cNvGrpSpPr/>
          <p:nvPr/>
        </p:nvGrpSpPr>
        <p:grpSpPr>
          <a:xfrm>
            <a:off x="3765518" y="3827096"/>
            <a:ext cx="1387485" cy="1348964"/>
            <a:chOff x="4752203" y="3947721"/>
            <a:chExt cx="1387485" cy="1348964"/>
          </a:xfrm>
          <a:solidFill>
            <a:srgbClr val="0F89CF"/>
          </a:solidFill>
        </p:grpSpPr>
        <p:grpSp>
          <p:nvGrpSpPr>
            <p:cNvPr id="92" name="Group 62"/>
            <p:cNvGrpSpPr/>
            <p:nvPr/>
          </p:nvGrpSpPr>
          <p:grpSpPr>
            <a:xfrm>
              <a:off x="4851579" y="4060474"/>
              <a:ext cx="1224567" cy="1166601"/>
              <a:chOff x="3680047" y="5091559"/>
              <a:chExt cx="1684014" cy="1458464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7" name="Rectangle 96"/>
              <p:cNvSpPr/>
              <p:nvPr/>
            </p:nvSpPr>
            <p:spPr>
              <a:xfrm>
                <a:off x="3680047" y="5109813"/>
                <a:ext cx="1584220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3779938" y="6021359"/>
                <a:ext cx="1584123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Victoria Halls</a:t>
                </a:r>
                <a:endParaRPr lang="en-GB" sz="14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99" name="Picture 39" descr="Artist Impression of Victoria Hall Exterior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t="6250" b="12500"/>
              <a:stretch>
                <a:fillRect/>
              </a:stretch>
            </p:blipFill>
            <p:spPr bwMode="auto">
              <a:xfrm>
                <a:off x="3848432" y="5091559"/>
                <a:ext cx="1447135" cy="9361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3" name="Group 92"/>
            <p:cNvGrpSpPr/>
            <p:nvPr/>
          </p:nvGrpSpPr>
          <p:grpSpPr>
            <a:xfrm>
              <a:off x="4752203" y="3947721"/>
              <a:ext cx="1387485" cy="1348964"/>
              <a:chOff x="4616249" y="788135"/>
              <a:chExt cx="2025502" cy="1991818"/>
            </a:xfrm>
            <a:grpFill/>
          </p:grpSpPr>
          <p:sp>
            <p:nvSpPr>
              <p:cNvPr id="94" name="Rounded Rectangle 93"/>
              <p:cNvSpPr/>
              <p:nvPr/>
            </p:nvSpPr>
            <p:spPr>
              <a:xfrm>
                <a:off x="4616249" y="788135"/>
                <a:ext cx="2025502" cy="1991818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TextBox 94">
                <a:hlinkClick r:id="rId14"/>
              </p:cNvPr>
              <p:cNvSpPr txBox="1"/>
              <p:nvPr/>
            </p:nvSpPr>
            <p:spPr>
              <a:xfrm>
                <a:off x="4700220" y="2314243"/>
                <a:ext cx="1849973" cy="4544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Victoria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Halls</a:t>
                </a:r>
                <a:endParaRPr lang="en-GB" sz="14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96" name="Picture 39" descr="Artist Impression of Victoria Hall Exterior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t="6250" b="12500"/>
              <a:stretch>
                <a:fillRect/>
              </a:stretch>
            </p:blipFill>
            <p:spPr bwMode="auto">
              <a:xfrm>
                <a:off x="4699020" y="862085"/>
                <a:ext cx="1849972" cy="1402853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100" name="Group 99"/>
          <p:cNvGrpSpPr/>
          <p:nvPr/>
        </p:nvGrpSpPr>
        <p:grpSpPr>
          <a:xfrm>
            <a:off x="4625890" y="5385131"/>
            <a:ext cx="1387485" cy="1340833"/>
            <a:chOff x="3066828" y="4968440"/>
            <a:chExt cx="1385656" cy="1340833"/>
          </a:xfrm>
          <a:solidFill>
            <a:srgbClr val="6083CB"/>
          </a:solidFill>
        </p:grpSpPr>
        <p:grpSp>
          <p:nvGrpSpPr>
            <p:cNvPr id="101" name="Group 100"/>
            <p:cNvGrpSpPr/>
            <p:nvPr/>
          </p:nvGrpSpPr>
          <p:grpSpPr>
            <a:xfrm>
              <a:off x="3179164" y="5043489"/>
              <a:ext cx="1176779" cy="1168530"/>
              <a:chOff x="3140821" y="4943712"/>
              <a:chExt cx="1294654" cy="1266367"/>
            </a:xfrm>
            <a:grpFill/>
          </p:grpSpPr>
          <p:sp>
            <p:nvSpPr>
              <p:cNvPr id="106" name="Rectangle 105"/>
              <p:cNvSpPr/>
              <p:nvPr/>
            </p:nvSpPr>
            <p:spPr bwMode="auto">
              <a:xfrm>
                <a:off x="3140821" y="4943712"/>
                <a:ext cx="1066675" cy="1032527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07" name="Picture 2" descr="http://www.graham.co.uk/DatabaseImages/img_2071401_newc2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9693" y="5009682"/>
                <a:ext cx="1180290" cy="786500"/>
              </a:xfrm>
              <a:prstGeom prst="rect">
                <a:avLst/>
              </a:prstGeom>
              <a:grpFill/>
              <a:extLst/>
            </p:spPr>
          </p:pic>
          <p:sp>
            <p:nvSpPr>
              <p:cNvPr id="108" name="TextBox 107"/>
              <p:cNvSpPr txBox="1"/>
              <p:nvPr/>
            </p:nvSpPr>
            <p:spPr>
              <a:xfrm>
                <a:off x="3217544" y="5876533"/>
                <a:ext cx="1217931" cy="33354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 smtClean="0">
                    <a:solidFill>
                      <a:schemeClr val="bg1"/>
                    </a:solidFill>
                  </a:rPr>
                  <a:t>Park Terrace</a:t>
                </a:r>
                <a:endParaRPr lang="en-GB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3066828" y="4968440"/>
              <a:ext cx="1385656" cy="1340833"/>
              <a:chOff x="6918254" y="2127701"/>
              <a:chExt cx="2022835" cy="1973072"/>
            </a:xfrm>
            <a:grpFill/>
          </p:grpSpPr>
          <p:sp>
            <p:nvSpPr>
              <p:cNvPr id="103" name="Rounded Rectangle 102"/>
              <p:cNvSpPr/>
              <p:nvPr/>
            </p:nvSpPr>
            <p:spPr>
              <a:xfrm>
                <a:off x="6918254" y="2127701"/>
                <a:ext cx="2022835" cy="1973072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7029239" y="3640609"/>
                <a:ext cx="1770910" cy="4529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Park Terrace</a:t>
                </a:r>
              </a:p>
            </p:txBody>
          </p:sp>
          <p:pic>
            <p:nvPicPr>
              <p:cNvPr id="105" name="Picture 2" descr="http://www.graham.co.uk/DatabaseImages/img_2071401_newc2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0378" y="2238137"/>
                <a:ext cx="1821685" cy="1402009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/>
            </p:spPr>
          </p:pic>
        </p:grpSp>
      </p:grpSp>
      <p:grpSp>
        <p:nvGrpSpPr>
          <p:cNvPr id="109" name="Group 108"/>
          <p:cNvGrpSpPr/>
          <p:nvPr/>
        </p:nvGrpSpPr>
        <p:grpSpPr>
          <a:xfrm>
            <a:off x="6920281" y="3729340"/>
            <a:ext cx="1406748" cy="1377110"/>
            <a:chOff x="2417766" y="3601793"/>
            <a:chExt cx="1406748" cy="1377110"/>
          </a:xfrm>
          <a:solidFill>
            <a:srgbClr val="0F89CF"/>
          </a:solidFill>
        </p:grpSpPr>
        <p:grpSp>
          <p:nvGrpSpPr>
            <p:cNvPr id="110" name="Group 68"/>
            <p:cNvGrpSpPr/>
            <p:nvPr/>
          </p:nvGrpSpPr>
          <p:grpSpPr>
            <a:xfrm>
              <a:off x="2536123" y="3652472"/>
              <a:ext cx="1152160" cy="1152160"/>
              <a:chOff x="5580052" y="1700760"/>
              <a:chExt cx="1584308" cy="1440210"/>
            </a:xfrm>
            <a:grp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Rectangle 115"/>
              <p:cNvSpPr/>
              <p:nvPr/>
            </p:nvSpPr>
            <p:spPr>
              <a:xfrm>
                <a:off x="5580052" y="1700760"/>
                <a:ext cx="1584308" cy="144021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5580100" y="2708822"/>
                <a:ext cx="1584211" cy="3488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Castle Leazes</a:t>
                </a:r>
              </a:p>
            </p:txBody>
          </p:sp>
          <p:pic>
            <p:nvPicPr>
              <p:cNvPr id="118" name="Picture 5" descr="C:\Users\Matt\Desktop\Accomm\leazes.jpg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652149" y="1752607"/>
                <a:ext cx="1440200" cy="956293"/>
              </a:xfrm>
              <a:prstGeom prst="rect">
                <a:avLst/>
              </a:prstGeom>
              <a:grpFill/>
            </p:spPr>
          </p:pic>
        </p:grpSp>
        <p:grpSp>
          <p:nvGrpSpPr>
            <p:cNvPr id="111" name="Group 110"/>
            <p:cNvGrpSpPr/>
            <p:nvPr/>
          </p:nvGrpSpPr>
          <p:grpSpPr>
            <a:xfrm>
              <a:off x="2417766" y="3601793"/>
              <a:ext cx="1406748" cy="1377110"/>
              <a:chOff x="6456481" y="17087"/>
              <a:chExt cx="2025503" cy="2019159"/>
            </a:xfrm>
            <a:grpFill/>
          </p:grpSpPr>
          <p:grpSp>
            <p:nvGrpSpPr>
              <p:cNvPr id="112" name="Group 111"/>
              <p:cNvGrpSpPr/>
              <p:nvPr/>
            </p:nvGrpSpPr>
            <p:grpSpPr>
              <a:xfrm>
                <a:off x="6456481" y="17087"/>
                <a:ext cx="2025503" cy="2019159"/>
                <a:chOff x="4361356" y="485446"/>
                <a:chExt cx="2025503" cy="2019159"/>
              </a:xfrm>
              <a:grpFill/>
            </p:grpSpPr>
            <p:sp>
              <p:nvSpPr>
                <p:cNvPr id="114" name="Rounded Rectangle 113"/>
                <p:cNvSpPr/>
                <p:nvPr/>
              </p:nvSpPr>
              <p:spPr>
                <a:xfrm>
                  <a:off x="4361356" y="485446"/>
                  <a:ext cx="2025503" cy="2019159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115" name="Picture 5" descr="C:\Users\Matt\Desktop\Accomm\leazes.jpg">
                  <a:hlinkClick r:id="rId18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4447024" y="576729"/>
                  <a:ext cx="1871314" cy="1426828"/>
                </a:xfrm>
                <a:prstGeom prst="roundRect">
                  <a:avLst>
                    <a:gd name="adj" fmla="val 16667"/>
                  </a:avLst>
                </a:prstGeom>
                <a:grpFill/>
                <a:ln>
                  <a:noFill/>
                </a:ln>
                <a:effectLst>
                  <a:outerShdw blurRad="76200" dist="38100" dir="7800000" algn="tl" rotWithShape="0">
                    <a:srgbClr val="000000">
                      <a:alpha val="40000"/>
                    </a:srgbClr>
                  </a:outerShdw>
                </a:effectLst>
                <a:scene3d>
                  <a:camera prst="orthographicFront"/>
                  <a:lightRig rig="contrasting" dir="t">
                    <a:rot lat="0" lon="0" rev="4200000"/>
                  </a:lightRig>
                </a:scene3d>
                <a:sp3d prstMaterial="plastic">
                  <a:bevelT w="381000" h="114300" prst="relaxedInset"/>
                  <a:contourClr>
                    <a:srgbClr val="969696"/>
                  </a:contourClr>
                </a:sp3d>
              </p:spPr>
            </p:pic>
          </p:grpSp>
          <p:sp>
            <p:nvSpPr>
              <p:cNvPr id="113" name="TextBox 112">
                <a:hlinkClick r:id="rId18"/>
              </p:cNvPr>
              <p:cNvSpPr txBox="1"/>
              <p:nvPr/>
            </p:nvSpPr>
            <p:spPr>
              <a:xfrm>
                <a:off x="6579287" y="1564063"/>
                <a:ext cx="1799890" cy="455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Castle Leazes</a:t>
                </a:r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5309359" y="3784727"/>
            <a:ext cx="1397431" cy="1364222"/>
            <a:chOff x="4211960" y="2634842"/>
            <a:chExt cx="2025503" cy="2019159"/>
          </a:xfrm>
          <a:solidFill>
            <a:srgbClr val="00467E"/>
          </a:solidFill>
        </p:grpSpPr>
        <p:sp>
          <p:nvSpPr>
            <p:cNvPr id="120" name="Rounded Rectangle 119"/>
            <p:cNvSpPr/>
            <p:nvPr/>
          </p:nvSpPr>
          <p:spPr>
            <a:xfrm>
              <a:off x="4211960" y="2634842"/>
              <a:ext cx="2025503" cy="2019159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1" name="TextBox 53">
              <a:hlinkClick r:id="rId19"/>
            </p:cNvPr>
            <p:cNvSpPr txBox="1">
              <a:spLocks noChangeArrowheads="1"/>
            </p:cNvSpPr>
            <p:nvPr/>
          </p:nvSpPr>
          <p:spPr bwMode="auto">
            <a:xfrm>
              <a:off x="4412686" y="4197373"/>
              <a:ext cx="1689521" cy="45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400" dirty="0">
                  <a:solidFill>
                    <a:schemeClr val="bg1"/>
                  </a:solidFill>
                  <a:latin typeface="Calibri"/>
                </a:rPr>
                <a:t>Central</a:t>
              </a:r>
              <a:r>
                <a:rPr lang="en-GB" sz="14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  <a:latin typeface="Calibri"/>
                </a:rPr>
                <a:t>Link</a:t>
              </a:r>
            </a:p>
          </p:txBody>
        </p:sp>
        <p:pic>
          <p:nvPicPr>
            <p:cNvPr id="122" name="Picture 16">
              <a:hlinkClick r:id="rId19"/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815" y="2717346"/>
              <a:ext cx="1897791" cy="1444961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" name="Group 122"/>
          <p:cNvGrpSpPr/>
          <p:nvPr/>
        </p:nvGrpSpPr>
        <p:grpSpPr>
          <a:xfrm>
            <a:off x="3064028" y="5402962"/>
            <a:ext cx="1436011" cy="1348965"/>
            <a:chOff x="4357678" y="2512683"/>
            <a:chExt cx="1436011" cy="1348965"/>
          </a:xfrm>
          <a:solidFill>
            <a:srgbClr val="00257E"/>
          </a:solidFill>
        </p:grpSpPr>
        <p:grpSp>
          <p:nvGrpSpPr>
            <p:cNvPr id="124" name="Group 123"/>
            <p:cNvGrpSpPr/>
            <p:nvPr/>
          </p:nvGrpSpPr>
          <p:grpSpPr>
            <a:xfrm>
              <a:off x="4357678" y="2512683"/>
              <a:ext cx="1436011" cy="1348965"/>
              <a:chOff x="4357678" y="2521449"/>
              <a:chExt cx="1436011" cy="1348965"/>
            </a:xfrm>
            <a:grpFill/>
          </p:grpSpPr>
          <p:grpSp>
            <p:nvGrpSpPr>
              <p:cNvPr id="126" name="Group 79"/>
              <p:cNvGrpSpPr>
                <a:grpSpLocks/>
              </p:cNvGrpSpPr>
              <p:nvPr/>
            </p:nvGrpSpPr>
            <p:grpSpPr bwMode="auto">
              <a:xfrm>
                <a:off x="4435475" y="2617788"/>
                <a:ext cx="1152525" cy="1152525"/>
                <a:chOff x="5652150" y="3068950"/>
                <a:chExt cx="1152000" cy="1152000"/>
              </a:xfrm>
              <a:grpFill/>
            </p:grpSpPr>
            <p:grpSp>
              <p:nvGrpSpPr>
                <p:cNvPr id="130" name="Group 62"/>
                <p:cNvGrpSpPr/>
                <p:nvPr/>
              </p:nvGrpSpPr>
              <p:grpSpPr>
                <a:xfrm>
                  <a:off x="5652150" y="3068950"/>
                  <a:ext cx="1152000" cy="1152000"/>
                  <a:chOff x="3779890" y="5013211"/>
                  <a:chExt cx="1584220" cy="1440210"/>
                </a:xfrm>
                <a:grpFill/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32" name="Rectangle 131"/>
                  <p:cNvSpPr/>
                  <p:nvPr/>
                </p:nvSpPr>
                <p:spPr>
                  <a:xfrm>
                    <a:off x="3779890" y="5013211"/>
                    <a:ext cx="1584220" cy="1440210"/>
                  </a:xfrm>
                  <a:prstGeom prst="rect">
                    <a:avLst/>
                  </a:prstGeom>
                  <a:grp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GB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3" name="TextBox 132"/>
                  <p:cNvSpPr txBox="1"/>
                  <p:nvPr/>
                </p:nvSpPr>
                <p:spPr>
                  <a:xfrm>
                    <a:off x="3779938" y="5943505"/>
                    <a:ext cx="1584122" cy="346299"/>
                  </a:xfrm>
                  <a:prstGeom prst="rect">
                    <a:avLst/>
                  </a:prstGeom>
                  <a:grp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n-GB" sz="1200" dirty="0">
                        <a:solidFill>
                          <a:schemeClr val="bg1"/>
                        </a:solidFill>
                      </a:rPr>
                      <a:t>Richardson Rd</a:t>
                    </a:r>
                    <a:endParaRPr lang="en-GB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pic>
              <p:nvPicPr>
                <p:cNvPr id="131" name="Picture 37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54" b="7143"/>
                <a:stretch>
                  <a:fillRect/>
                </a:stretch>
              </p:blipFill>
              <p:spPr bwMode="auto">
                <a:xfrm>
                  <a:off x="5715000" y="3118820"/>
                  <a:ext cx="1037685" cy="71711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27" name="Group 126"/>
              <p:cNvGrpSpPr/>
              <p:nvPr/>
            </p:nvGrpSpPr>
            <p:grpSpPr>
              <a:xfrm>
                <a:off x="4357678" y="2521449"/>
                <a:ext cx="1436011" cy="1348965"/>
                <a:chOff x="3051146" y="2600967"/>
                <a:chExt cx="2119949" cy="1991818"/>
              </a:xfrm>
              <a:grpFill/>
            </p:grpSpPr>
            <p:sp>
              <p:nvSpPr>
                <p:cNvPr id="128" name="Rounded Rectangle 127"/>
                <p:cNvSpPr/>
                <p:nvPr/>
              </p:nvSpPr>
              <p:spPr>
                <a:xfrm>
                  <a:off x="3071398" y="2600967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TextBox 128">
                  <a:hlinkClick r:id="rId22"/>
                </p:cNvPr>
                <p:cNvSpPr txBox="1"/>
                <p:nvPr/>
              </p:nvSpPr>
              <p:spPr bwMode="auto">
                <a:xfrm>
                  <a:off x="3051146" y="4125661"/>
                  <a:ext cx="2119949" cy="4544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The View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125" name="Picture 124" descr="http://i1193.photobucket.com/albums/aa358/KenOHeed/Ken%20Album%2013%20from%2016%20March%202015/IMG_9465_zpsvtovpmfx.jpg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35" b="25903"/>
            <a:stretch/>
          </p:blipFill>
          <p:spPr bwMode="auto">
            <a:xfrm>
              <a:off x="4427984" y="2582764"/>
              <a:ext cx="1261617" cy="97332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134" name="Group 133"/>
          <p:cNvGrpSpPr/>
          <p:nvPr/>
        </p:nvGrpSpPr>
        <p:grpSpPr>
          <a:xfrm>
            <a:off x="1092437" y="5356807"/>
            <a:ext cx="1407918" cy="1364222"/>
            <a:chOff x="1881717" y="3711335"/>
            <a:chExt cx="1407918" cy="1364222"/>
          </a:xfrm>
          <a:solidFill>
            <a:srgbClr val="00467E"/>
          </a:solidFill>
        </p:grpSpPr>
        <p:grpSp>
          <p:nvGrpSpPr>
            <p:cNvPr id="135" name="Group 134"/>
            <p:cNvGrpSpPr/>
            <p:nvPr/>
          </p:nvGrpSpPr>
          <p:grpSpPr>
            <a:xfrm>
              <a:off x="1881717" y="3711335"/>
              <a:ext cx="1407918" cy="1364222"/>
              <a:chOff x="4211960" y="2634842"/>
              <a:chExt cx="2040703" cy="2019159"/>
            </a:xfrm>
            <a:grpFill/>
          </p:grpSpPr>
          <p:sp>
            <p:nvSpPr>
              <p:cNvPr id="137" name="Rounded Rectangle 136"/>
              <p:cNvSpPr/>
              <p:nvPr/>
            </p:nvSpPr>
            <p:spPr>
              <a:xfrm>
                <a:off x="4211960" y="2634842"/>
                <a:ext cx="2025503" cy="2019159"/>
              </a:xfrm>
              <a:prstGeom prst="roundRect">
                <a:avLst/>
              </a:prstGeom>
              <a:grpFill/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TextBox 53">
                <a:hlinkClick r:id="rId19"/>
              </p:cNvPr>
              <p:cNvSpPr txBox="1">
                <a:spLocks noChangeArrowheads="1"/>
              </p:cNvSpPr>
              <p:nvPr/>
            </p:nvSpPr>
            <p:spPr bwMode="auto">
              <a:xfrm>
                <a:off x="4238099" y="4197372"/>
                <a:ext cx="2014564" cy="4555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GB" sz="1400" dirty="0" smtClean="0">
                    <a:solidFill>
                      <a:schemeClr val="bg1"/>
                    </a:solidFill>
                    <a:latin typeface="Calibri"/>
                  </a:rPr>
                  <a:t>Henderson Hall</a:t>
                </a:r>
                <a:endParaRPr lang="en-GB" sz="1400" dirty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pic>
          <p:nvPicPr>
            <p:cNvPr id="136" name="Picture 2" descr="https://c1.staticflickr.com/3/2113/2043943629_883d5fffd2_b.jpg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16"/>
            <a:stretch/>
          </p:blipFill>
          <p:spPr bwMode="auto">
            <a:xfrm>
              <a:off x="1964856" y="3798954"/>
              <a:ext cx="1256628" cy="90488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139" name="Group 138"/>
          <p:cNvGrpSpPr/>
          <p:nvPr/>
        </p:nvGrpSpPr>
        <p:grpSpPr>
          <a:xfrm>
            <a:off x="5341578" y="2177265"/>
            <a:ext cx="1473851" cy="1373678"/>
            <a:chOff x="4856503" y="5106529"/>
            <a:chExt cx="1473851" cy="1373678"/>
          </a:xfrm>
          <a:solidFill>
            <a:srgbClr val="6083CB"/>
          </a:solidFill>
        </p:grpSpPr>
        <p:grpSp>
          <p:nvGrpSpPr>
            <p:cNvPr id="140" name="Group 139"/>
            <p:cNvGrpSpPr/>
            <p:nvPr/>
          </p:nvGrpSpPr>
          <p:grpSpPr>
            <a:xfrm>
              <a:off x="4856503" y="5106529"/>
              <a:ext cx="1473851" cy="1373678"/>
              <a:chOff x="6826344" y="3588717"/>
              <a:chExt cx="1472150" cy="1373678"/>
            </a:xfrm>
            <a:grpFill/>
          </p:grpSpPr>
          <p:grpSp>
            <p:nvGrpSpPr>
              <p:cNvPr id="142" name="Group 69"/>
              <p:cNvGrpSpPr/>
              <p:nvPr/>
            </p:nvGrpSpPr>
            <p:grpSpPr>
              <a:xfrm>
                <a:off x="6935539" y="3699476"/>
                <a:ext cx="1152160" cy="1152160"/>
                <a:chOff x="3779890" y="3356980"/>
                <a:chExt cx="1584220" cy="1440210"/>
              </a:xfrm>
              <a:grpFill/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6" name="Rectangle 145"/>
                <p:cNvSpPr/>
                <p:nvPr/>
              </p:nvSpPr>
              <p:spPr>
                <a:xfrm>
                  <a:off x="3779890" y="3356980"/>
                  <a:ext cx="1584220" cy="144021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TextBox 146"/>
                <p:cNvSpPr txBox="1"/>
                <p:nvPr/>
              </p:nvSpPr>
              <p:spPr>
                <a:xfrm>
                  <a:off x="3779938" y="4365042"/>
                  <a:ext cx="1584122" cy="348816"/>
                </a:xfrm>
                <a:prstGeom prst="rect">
                  <a:avLst/>
                </a:prstGeom>
                <a:grp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schemeClr val="bg1"/>
                      </a:solidFill>
                    </a:rPr>
                    <a:t>Marris House</a:t>
                  </a:r>
                </a:p>
              </p:txBody>
            </p:sp>
            <p:pic>
              <p:nvPicPr>
                <p:cNvPr id="148" name="Picture 14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b="16403"/>
                <a:stretch>
                  <a:fillRect/>
                </a:stretch>
              </p:blipFill>
              <p:spPr bwMode="auto">
                <a:xfrm>
                  <a:off x="3851902" y="3429001"/>
                  <a:ext cx="1440200" cy="93613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43" name="Group 142"/>
              <p:cNvGrpSpPr/>
              <p:nvPr/>
            </p:nvGrpSpPr>
            <p:grpSpPr>
              <a:xfrm>
                <a:off x="6826344" y="3588717"/>
                <a:ext cx="1472150" cy="1373678"/>
                <a:chOff x="3581492" y="2609421"/>
                <a:chExt cx="2119949" cy="1991818"/>
              </a:xfrm>
              <a:grpFill/>
            </p:grpSpPr>
            <p:sp>
              <p:nvSpPr>
                <p:cNvPr id="144" name="Rounded Rectangle 143"/>
                <p:cNvSpPr/>
                <p:nvPr/>
              </p:nvSpPr>
              <p:spPr>
                <a:xfrm>
                  <a:off x="3596576" y="2609421"/>
                  <a:ext cx="2025503" cy="1991818"/>
                </a:xfrm>
                <a:prstGeom prst="roundRect">
                  <a:avLst/>
                </a:prstGeom>
                <a:grpFill/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TextBox 144">
                  <a:hlinkClick r:id="rId9"/>
                </p:cNvPr>
                <p:cNvSpPr txBox="1"/>
                <p:nvPr/>
              </p:nvSpPr>
              <p:spPr bwMode="auto">
                <a:xfrm>
                  <a:off x="3581492" y="4154776"/>
                  <a:ext cx="2119949" cy="4462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 smtClean="0">
                      <a:solidFill>
                        <a:schemeClr val="bg1"/>
                      </a:solidFill>
                    </a:rPr>
                    <a:t>Turner Court</a:t>
                  </a:r>
                  <a:endParaRPr lang="en-GB" sz="14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141" name="Picture 4" descr="http://digstudent.co.uk/photoer/800x600-c79.jpg"/>
            <p:cNvPicPr>
              <a:picLocks noChangeAspect="1" noChangeArrowheads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75"/>
            <a:stretch/>
          </p:blipFill>
          <p:spPr bwMode="auto">
            <a:xfrm>
              <a:off x="4942292" y="5173785"/>
              <a:ext cx="1263754" cy="1018887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/>
          </p:spPr>
        </p:pic>
      </p:grpSp>
      <p:grpSp>
        <p:nvGrpSpPr>
          <p:cNvPr id="3" name="Group 2"/>
          <p:cNvGrpSpPr/>
          <p:nvPr/>
        </p:nvGrpSpPr>
        <p:grpSpPr>
          <a:xfrm>
            <a:off x="2239729" y="3767930"/>
            <a:ext cx="1392099" cy="1371579"/>
            <a:chOff x="2239729" y="3767930"/>
            <a:chExt cx="1392099" cy="1371579"/>
          </a:xfrm>
        </p:grpSpPr>
        <p:grpSp>
          <p:nvGrpSpPr>
            <p:cNvPr id="55" name="Group 54"/>
            <p:cNvGrpSpPr/>
            <p:nvPr/>
          </p:nvGrpSpPr>
          <p:grpSpPr>
            <a:xfrm>
              <a:off x="2239729" y="3767930"/>
              <a:ext cx="1392099" cy="1371579"/>
              <a:chOff x="2947636" y="2196382"/>
              <a:chExt cx="1392099" cy="1371579"/>
            </a:xfrm>
          </p:grpSpPr>
          <p:grpSp>
            <p:nvGrpSpPr>
              <p:cNvPr id="56" name="Group 66"/>
              <p:cNvGrpSpPr/>
              <p:nvPr/>
            </p:nvGrpSpPr>
            <p:grpSpPr>
              <a:xfrm>
                <a:off x="3059832" y="2287640"/>
                <a:ext cx="1152160" cy="1152160"/>
                <a:chOff x="1979640" y="1700760"/>
                <a:chExt cx="1584220" cy="1440210"/>
              </a:xfrm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Rectangle 61"/>
                <p:cNvSpPr/>
                <p:nvPr/>
              </p:nvSpPr>
              <p:spPr>
                <a:xfrm>
                  <a:off x="1979640" y="1700760"/>
                  <a:ext cx="1584220" cy="144021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1979738" y="2618248"/>
                  <a:ext cx="1584122" cy="3488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200" dirty="0">
                      <a:solidFill>
                        <a:prstClr val="white"/>
                      </a:solidFill>
                    </a:rPr>
                    <a:t>Bowsden Court</a:t>
                  </a:r>
                </a:p>
              </p:txBody>
            </p:sp>
            <p:pic>
              <p:nvPicPr>
                <p:cNvPr id="64" name="Picture 4" descr="Bowsden Court kitchen"/>
                <p:cNvPicPr>
                  <a:picLocks noChangeAspect="1" noChangeArrowheads="1"/>
                </p:cNvPicPr>
                <p:nvPr/>
              </p:nvPicPr>
              <p:blipFill>
                <a:blip r:embed="rId26" cstate="print"/>
                <a:srcRect b="2695"/>
                <a:stretch>
                  <a:fillRect/>
                </a:stretch>
              </p:blipFill>
              <p:spPr bwMode="auto">
                <a:xfrm>
                  <a:off x="2051650" y="1768908"/>
                  <a:ext cx="1440200" cy="891287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8" name="Group 57"/>
              <p:cNvGrpSpPr/>
              <p:nvPr/>
            </p:nvGrpSpPr>
            <p:grpSpPr>
              <a:xfrm>
                <a:off x="2947636" y="2196382"/>
                <a:ext cx="1392099" cy="1371579"/>
                <a:chOff x="1821678" y="1996553"/>
                <a:chExt cx="2101259" cy="1991818"/>
              </a:xfrm>
            </p:grpSpPr>
            <p:sp>
              <p:nvSpPr>
                <p:cNvPr id="60" name="Rounded Rectangle 59"/>
                <p:cNvSpPr/>
                <p:nvPr/>
              </p:nvSpPr>
              <p:spPr>
                <a:xfrm>
                  <a:off x="1845373" y="1996553"/>
                  <a:ext cx="2025503" cy="1991818"/>
                </a:xfrm>
                <a:prstGeom prst="roundRect">
                  <a:avLst/>
                </a:prstGeom>
                <a:ln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" name="TextBox 60">
                  <a:hlinkClick r:id="rId27"/>
                </p:cNvPr>
                <p:cNvSpPr txBox="1"/>
                <p:nvPr/>
              </p:nvSpPr>
              <p:spPr>
                <a:xfrm>
                  <a:off x="1821678" y="3481625"/>
                  <a:ext cx="2101259" cy="4469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en-GB" sz="1400" dirty="0">
                      <a:solidFill>
                        <a:schemeClr val="bg1"/>
                      </a:solidFill>
                    </a:rPr>
                    <a:t>Bowsden Court</a:t>
                  </a:r>
                </a:p>
              </p:txBody>
            </p:sp>
          </p:grpSp>
        </p:grpSp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7269" y="3844224"/>
              <a:ext cx="1225660" cy="92169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4128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 smtClean="0"/>
              <a:t>Routes from further away.</a:t>
            </a:r>
            <a:endParaRPr lang="en-GB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4" t="18621" r="5437" b="6130"/>
          <a:stretch/>
        </p:blipFill>
        <p:spPr bwMode="auto">
          <a:xfrm>
            <a:off x="-157896" y="7938"/>
            <a:ext cx="9301896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ounded Rectangle 31">
            <a:hlinkClick r:id="rId4"/>
          </p:cNvPr>
          <p:cNvSpPr/>
          <p:nvPr/>
        </p:nvSpPr>
        <p:spPr>
          <a:xfrm>
            <a:off x="5736883" y="4603886"/>
            <a:ext cx="1715437" cy="526325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Newcastle University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33" name="Straight Arrow Connector 32"/>
          <p:cNvCxnSpPr>
            <a:stCxn id="32" idx="1"/>
          </p:cNvCxnSpPr>
          <p:nvPr/>
        </p:nvCxnSpPr>
        <p:spPr>
          <a:xfrm flipH="1">
            <a:off x="4461879" y="4867049"/>
            <a:ext cx="1275004" cy="2196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2628920" y="3735888"/>
            <a:ext cx="1553813" cy="458156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err="1" smtClean="0">
                <a:solidFill>
                  <a:prstClr val="white"/>
                </a:solidFill>
              </a:rPr>
              <a:t>Marris</a:t>
            </a:r>
            <a:r>
              <a:rPr lang="en-GB" sz="1600" dirty="0" smtClean="0">
                <a:solidFill>
                  <a:prstClr val="white"/>
                </a:solidFill>
              </a:rPr>
              <a:t> House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3491880" y="4194044"/>
            <a:ext cx="144016" cy="45909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1187624" y="4869160"/>
            <a:ext cx="1344298" cy="813698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Castle </a:t>
            </a:r>
            <a:r>
              <a:rPr lang="en-GB" sz="1600" dirty="0" err="1" smtClean="0">
                <a:solidFill>
                  <a:prstClr val="white"/>
                </a:solidFill>
              </a:rPr>
              <a:t>Leazes</a:t>
            </a:r>
            <a:r>
              <a:rPr lang="en-GB" sz="1600" dirty="0" smtClean="0">
                <a:solidFill>
                  <a:prstClr val="white"/>
                </a:solidFill>
              </a:rPr>
              <a:t> and Castle Court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2531922" y="5013176"/>
            <a:ext cx="527910" cy="2847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>
            <a:hlinkClick r:id="rId5"/>
          </p:cNvPr>
          <p:cNvSpPr/>
          <p:nvPr/>
        </p:nvSpPr>
        <p:spPr>
          <a:xfrm>
            <a:off x="307975" y="3140967"/>
            <a:ext cx="1239690" cy="594921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St Mary’s College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H="1">
            <a:off x="239189" y="3740690"/>
            <a:ext cx="330448" cy="100811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>
            <a:hlinkClick r:id="rId6"/>
          </p:cNvPr>
          <p:cNvSpPr/>
          <p:nvPr/>
        </p:nvSpPr>
        <p:spPr>
          <a:xfrm>
            <a:off x="1843412" y="6164246"/>
            <a:ext cx="1434718" cy="504569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Central Link and The View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42" name="Straight Arrow Connector 41"/>
          <p:cNvCxnSpPr>
            <a:stCxn id="41" idx="3"/>
          </p:cNvCxnSpPr>
          <p:nvPr/>
        </p:nvCxnSpPr>
        <p:spPr>
          <a:xfrm flipV="1">
            <a:off x="3278130" y="6093567"/>
            <a:ext cx="357766" cy="3229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42"/>
          <p:cNvSpPr/>
          <p:nvPr/>
        </p:nvSpPr>
        <p:spPr>
          <a:xfrm>
            <a:off x="2795877" y="5392671"/>
            <a:ext cx="1243698" cy="536609"/>
          </a:xfrm>
          <a:prstGeom prst="roundRect">
            <a:avLst/>
          </a:prstGeom>
          <a:solidFill>
            <a:srgbClr val="0025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Park Terrace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3918852" y="4755145"/>
            <a:ext cx="543026" cy="63826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>
            <a:hlinkClick r:id="rId7"/>
          </p:cNvPr>
          <p:cNvSpPr/>
          <p:nvPr/>
        </p:nvSpPr>
        <p:spPr>
          <a:xfrm>
            <a:off x="6012160" y="5278020"/>
            <a:ext cx="1368152" cy="404838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Victoria Hall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50" name="Straight Arrow Connector 49"/>
          <p:cNvCxnSpPr>
            <a:stCxn id="49" idx="1"/>
          </p:cNvCxnSpPr>
          <p:nvPr/>
        </p:nvCxnSpPr>
        <p:spPr>
          <a:xfrm flipH="1">
            <a:off x="5526192" y="5480439"/>
            <a:ext cx="485968" cy="18080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>
            <a:hlinkClick r:id="rId8"/>
          </p:cNvPr>
          <p:cNvSpPr/>
          <p:nvPr/>
        </p:nvSpPr>
        <p:spPr>
          <a:xfrm>
            <a:off x="4470440" y="3573016"/>
            <a:ext cx="1397703" cy="558368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Windsor Terrace</a:t>
            </a:r>
            <a:endParaRPr lang="en-GB" sz="1600" dirty="0">
              <a:solidFill>
                <a:prstClr val="white"/>
              </a:solidFill>
            </a:endParaRPr>
          </a:p>
        </p:txBody>
      </p:sp>
      <p:sp>
        <p:nvSpPr>
          <p:cNvPr id="52" name="Rounded Rectangle 51">
            <a:hlinkClick r:id="rId9"/>
          </p:cNvPr>
          <p:cNvSpPr/>
          <p:nvPr/>
        </p:nvSpPr>
        <p:spPr>
          <a:xfrm>
            <a:off x="4355976" y="908721"/>
            <a:ext cx="1170216" cy="501022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err="1" smtClean="0">
                <a:solidFill>
                  <a:prstClr val="white"/>
                </a:solidFill>
              </a:rPr>
              <a:t>Bowsden</a:t>
            </a:r>
            <a:r>
              <a:rPr lang="en-GB" sz="1600" dirty="0" smtClean="0">
                <a:solidFill>
                  <a:prstClr val="white"/>
                </a:solidFill>
              </a:rPr>
              <a:t> Court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616478" y="4122036"/>
            <a:ext cx="44478" cy="7471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5241379" y="548681"/>
            <a:ext cx="122709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56" y="46142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62" y="148478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150" y="263691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388" y="445262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26763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744" y="5942305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11028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29" y="601298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52" y="538034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33" y="9079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5" descr="C:\Users\Joe\Documents\nexus-logo-metro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442359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6" name="Straight Arrow Connector 65"/>
          <p:cNvCxnSpPr/>
          <p:nvPr/>
        </p:nvCxnSpPr>
        <p:spPr>
          <a:xfrm>
            <a:off x="8339665" y="1903080"/>
            <a:ext cx="530706" cy="39517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>
            <a:hlinkClick r:id="rId8"/>
          </p:cNvPr>
          <p:cNvSpPr/>
          <p:nvPr/>
        </p:nvSpPr>
        <p:spPr>
          <a:xfrm>
            <a:off x="7596336" y="1356859"/>
            <a:ext cx="1397703" cy="558368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Henderson Hall</a:t>
            </a:r>
            <a:endParaRPr lang="en-GB" sz="1600" dirty="0">
              <a:solidFill>
                <a:prstClr val="white"/>
              </a:solidFill>
            </a:endParaRPr>
          </a:p>
        </p:txBody>
      </p:sp>
      <p:sp>
        <p:nvSpPr>
          <p:cNvPr id="68" name="Rounded Rectangle 67">
            <a:hlinkClick r:id="rId7"/>
          </p:cNvPr>
          <p:cNvSpPr/>
          <p:nvPr/>
        </p:nvSpPr>
        <p:spPr>
          <a:xfrm>
            <a:off x="6178920" y="6315505"/>
            <a:ext cx="1368152" cy="404838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prstClr val="white"/>
                </a:solidFill>
              </a:rPr>
              <a:t>Turner Court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flipH="1" flipV="1">
            <a:off x="6246871" y="5982195"/>
            <a:ext cx="378072" cy="3115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3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9" grpId="0" animBg="1"/>
      <p:bldP spid="41" grpId="0" animBg="1"/>
      <p:bldP spid="43" grpId="0" animBg="1"/>
      <p:bldP spid="49" grpId="0" animBg="1"/>
      <p:bldP spid="51" grpId="0" animBg="1"/>
      <p:bldP spid="52" grpId="0" animBg="1"/>
      <p:bldP spid="67" grpId="0" animBg="1"/>
      <p:bldP spid="6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After Halls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5765248" y="2025480"/>
            <a:ext cx="3096344" cy="983438"/>
            <a:chOff x="3030220" y="1484784"/>
            <a:chExt cx="3096344" cy="983438"/>
          </a:xfrm>
        </p:grpSpPr>
        <p:sp>
          <p:nvSpPr>
            <p:cNvPr id="38" name="Rounded Rectangle 37"/>
            <p:cNvSpPr/>
            <p:nvPr/>
          </p:nvSpPr>
          <p:spPr>
            <a:xfrm>
              <a:off x="3030220" y="1484784"/>
              <a:ext cx="3096344" cy="954107"/>
            </a:xfrm>
            <a:prstGeom prst="roundRect">
              <a:avLst/>
            </a:prstGeom>
            <a:solidFill>
              <a:srgbClr val="00467E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205438" y="1514115"/>
              <a:ext cx="26642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>
                  <a:solidFill>
                    <a:schemeClr val="bg1"/>
                  </a:solidFill>
                </a:rPr>
                <a:t>Remember extra costs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6119">
            <a:off x="5847112" y="3403171"/>
            <a:ext cx="2448272" cy="179485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82550">
            <a:noFill/>
            <a:miter lim="800000"/>
            <a:headEnd/>
            <a:tailEnd/>
          </a:ln>
          <a:extLst/>
        </p:spPr>
      </p:pic>
      <p:grpSp>
        <p:nvGrpSpPr>
          <p:cNvPr id="46" name="Group 45"/>
          <p:cNvGrpSpPr/>
          <p:nvPr/>
        </p:nvGrpSpPr>
        <p:grpSpPr>
          <a:xfrm>
            <a:off x="3143734" y="1543688"/>
            <a:ext cx="2079151" cy="1529011"/>
            <a:chOff x="6184935" y="-209148"/>
            <a:chExt cx="2664296" cy="1529011"/>
          </a:xfrm>
          <a:solidFill>
            <a:srgbClr val="6083CB"/>
          </a:solidFill>
        </p:grpSpPr>
        <p:sp>
          <p:nvSpPr>
            <p:cNvPr id="47" name="Rounded Rectangle 46"/>
            <p:cNvSpPr/>
            <p:nvPr/>
          </p:nvSpPr>
          <p:spPr>
            <a:xfrm>
              <a:off x="6184935" y="-209148"/>
              <a:ext cx="2664296" cy="1529011"/>
            </a:xfrm>
            <a:prstGeom prst="roundRect">
              <a:avLst/>
            </a:prstGeom>
            <a:grpFill/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418837" y="-137141"/>
              <a:ext cx="2232248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>
                  <a:solidFill>
                    <a:schemeClr val="bg1"/>
                  </a:solidFill>
                </a:rPr>
                <a:t>Lots of student properties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 rot="21068972">
            <a:off x="398195" y="1630526"/>
            <a:ext cx="2243031" cy="2041787"/>
            <a:chOff x="6430341" y="3311119"/>
            <a:chExt cx="2334641" cy="2278120"/>
          </a:xfrm>
        </p:grpSpPr>
        <p:pic>
          <p:nvPicPr>
            <p:cNvPr id="60" name="Picture 4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341" y="3311119"/>
              <a:ext cx="1093988" cy="63936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1" name="Picture 5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3311119"/>
              <a:ext cx="1116124" cy="54992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2" name="Picture 6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342" y="3950479"/>
              <a:ext cx="1143000" cy="414625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3" name="Picture 7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3444" y="3950479"/>
              <a:ext cx="1135020" cy="468493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4" name="Picture 8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342" y="4479971"/>
              <a:ext cx="1143000" cy="46119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5" name="Picture 9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3444" y="4418972"/>
              <a:ext cx="1135020" cy="583193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6" name="Picture 10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341" y="5085184"/>
              <a:ext cx="1093987" cy="504055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67" name="Picture 11">
              <a:hlinkClick r:id="rId19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5085184"/>
              <a:ext cx="1132642" cy="504055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825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</p:grpSp>
      <p:grpSp>
        <p:nvGrpSpPr>
          <p:cNvPr id="68" name="Group 67"/>
          <p:cNvGrpSpPr/>
          <p:nvPr/>
        </p:nvGrpSpPr>
        <p:grpSpPr>
          <a:xfrm>
            <a:off x="2206053" y="4018306"/>
            <a:ext cx="3096344" cy="626642"/>
            <a:chOff x="380787" y="3033674"/>
            <a:chExt cx="3096344" cy="626642"/>
          </a:xfrm>
          <a:solidFill>
            <a:srgbClr val="00257E"/>
          </a:solidFill>
        </p:grpSpPr>
        <p:sp>
          <p:nvSpPr>
            <p:cNvPr id="69" name="Rounded Rectangle 68"/>
            <p:cNvSpPr/>
            <p:nvPr/>
          </p:nvSpPr>
          <p:spPr>
            <a:xfrm>
              <a:off x="479128" y="3033674"/>
              <a:ext cx="2859314" cy="626642"/>
            </a:xfrm>
            <a:prstGeom prst="roundRect">
              <a:avLst/>
            </a:prstGeom>
            <a:grpFill/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80787" y="3060192"/>
              <a:ext cx="3096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>
                  <a:solidFill>
                    <a:schemeClr val="bg1"/>
                  </a:solidFill>
                </a:rPr>
                <a:t>Support available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677095" y="5657143"/>
            <a:ext cx="3136627" cy="1015930"/>
            <a:chOff x="383890" y="1346017"/>
            <a:chExt cx="3136627" cy="1015930"/>
          </a:xfrm>
          <a:solidFill>
            <a:srgbClr val="477CFF"/>
          </a:solidFill>
        </p:grpSpPr>
        <p:sp>
          <p:nvSpPr>
            <p:cNvPr id="72" name="Rounded Rectangle 71"/>
            <p:cNvSpPr/>
            <p:nvPr/>
          </p:nvSpPr>
          <p:spPr>
            <a:xfrm>
              <a:off x="383890" y="1346017"/>
              <a:ext cx="3136627" cy="1015930"/>
            </a:xfrm>
            <a:prstGeom prst="roundRect">
              <a:avLst/>
            </a:prstGeom>
            <a:grpFill/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6252" y="1435354"/>
              <a:ext cx="311412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Typically 12 month contracts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4" name="Picture 2" descr="http://www.civilliberty.org.uk/images/ncl_students_union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6426">
            <a:off x="622834" y="4806302"/>
            <a:ext cx="1955626" cy="16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9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5234" r="6953" b="537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ounded Rectangle 27">
            <a:hlinkClick r:id="rId4"/>
          </p:cNvPr>
          <p:cNvSpPr/>
          <p:nvPr/>
        </p:nvSpPr>
        <p:spPr>
          <a:xfrm>
            <a:off x="496771" y="3672068"/>
            <a:ext cx="1386775" cy="430531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prstClr val="white"/>
                </a:solidFill>
              </a:rPr>
              <a:t>Fenham</a:t>
            </a:r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29" name="Straight Arrow Connector 28"/>
          <p:cNvCxnSpPr>
            <a:stCxn id="28" idx="0"/>
          </p:cNvCxnSpPr>
          <p:nvPr/>
        </p:nvCxnSpPr>
        <p:spPr>
          <a:xfrm flipV="1">
            <a:off x="1190159" y="3155431"/>
            <a:ext cx="154380" cy="51663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912908" y="2413655"/>
            <a:ext cx="635826" cy="311244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6261590" y="1261093"/>
            <a:ext cx="508661" cy="51663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8532440" y="2257400"/>
            <a:ext cx="89807" cy="595536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6884894" y="3155431"/>
            <a:ext cx="279394" cy="947168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ounded Rectangle 33">
            <a:hlinkClick r:id="rId5"/>
          </p:cNvPr>
          <p:cNvSpPr/>
          <p:nvPr/>
        </p:nvSpPr>
        <p:spPr>
          <a:xfrm>
            <a:off x="6562846" y="4102598"/>
            <a:ext cx="1386775" cy="430531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Sandyford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35" name="Rounded Rectangle 34">
            <a:hlinkClick r:id="rId6"/>
          </p:cNvPr>
          <p:cNvSpPr/>
          <p:nvPr/>
        </p:nvSpPr>
        <p:spPr>
          <a:xfrm>
            <a:off x="7716919" y="1826869"/>
            <a:ext cx="1386775" cy="430531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Heaton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36" name="Rounded Rectangle 35">
            <a:hlinkClick r:id="rId7"/>
          </p:cNvPr>
          <p:cNvSpPr/>
          <p:nvPr/>
        </p:nvSpPr>
        <p:spPr>
          <a:xfrm>
            <a:off x="6400797" y="830562"/>
            <a:ext cx="1386775" cy="430531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prstClr val="white"/>
                </a:solidFill>
              </a:rPr>
              <a:t>Jesmond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37" name="Rounded Rectangle 36">
            <a:hlinkClick r:id="rId8"/>
          </p:cNvPr>
          <p:cNvSpPr/>
          <p:nvPr/>
        </p:nvSpPr>
        <p:spPr>
          <a:xfrm>
            <a:off x="2277083" y="1777731"/>
            <a:ext cx="1271651" cy="633163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prstClr val="white"/>
                </a:solidFill>
              </a:rPr>
              <a:t>Spital</a:t>
            </a:r>
            <a:r>
              <a:rPr lang="en-GB" dirty="0" smtClean="0">
                <a:solidFill>
                  <a:prstClr val="white"/>
                </a:solidFill>
              </a:rPr>
              <a:t> Tongues</a:t>
            </a:r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38" name="Straight Arrow Connector 37"/>
          <p:cNvCxnSpPr>
            <a:stCxn id="39" idx="2"/>
          </p:cNvCxnSpPr>
          <p:nvPr/>
        </p:nvCxnSpPr>
        <p:spPr>
          <a:xfrm>
            <a:off x="4947551" y="2152575"/>
            <a:ext cx="215955" cy="1096189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ounded Rectangle 38">
            <a:hlinkClick r:id="rId9"/>
          </p:cNvPr>
          <p:cNvSpPr/>
          <p:nvPr/>
        </p:nvSpPr>
        <p:spPr>
          <a:xfrm>
            <a:off x="4226948" y="1519412"/>
            <a:ext cx="1441205" cy="633163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Newcastle University</a:t>
            </a:r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0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64" y="367855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528" y="5013176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628" y="424123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627" y="2724899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660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818" y="4317863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424" y="387470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91" y="104582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625" y="623731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" descr="C:\Users\Joe\Documents\nexus-logo-metr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90" y="2990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21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University Properties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23382" y="1598401"/>
            <a:ext cx="8132553" cy="1008112"/>
            <a:chOff x="327878" y="1628800"/>
            <a:chExt cx="8601115" cy="1008112"/>
          </a:xfrm>
          <a:solidFill>
            <a:srgbClr val="00467E"/>
          </a:solidFill>
        </p:grpSpPr>
        <p:sp>
          <p:nvSpPr>
            <p:cNvPr id="17" name="Rounded Rectangle 16">
              <a:hlinkClick r:id="rId4"/>
            </p:cNvPr>
            <p:cNvSpPr/>
            <p:nvPr/>
          </p:nvSpPr>
          <p:spPr>
            <a:xfrm>
              <a:off x="327879" y="1628800"/>
              <a:ext cx="8601114" cy="1008112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hlinkClick r:id="rId4"/>
            </p:cNvPr>
            <p:cNvSpPr txBox="1"/>
            <p:nvPr/>
          </p:nvSpPr>
          <p:spPr>
            <a:xfrm>
              <a:off x="327878" y="1906869"/>
              <a:ext cx="8348578" cy="4801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Accommodation service - Level 1, Kings Gate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58566" y="2782237"/>
            <a:ext cx="3797370" cy="1965953"/>
            <a:chOff x="5057000" y="2824393"/>
            <a:chExt cx="3528393" cy="1907548"/>
          </a:xfrm>
          <a:solidFill>
            <a:srgbClr val="0F89CF"/>
          </a:solidFill>
        </p:grpSpPr>
        <p:sp>
          <p:nvSpPr>
            <p:cNvPr id="20" name="Rounded Rectangle 19">
              <a:hlinkClick r:id="rId5"/>
            </p:cNvPr>
            <p:cNvSpPr/>
            <p:nvPr/>
          </p:nvSpPr>
          <p:spPr>
            <a:xfrm>
              <a:off x="5057000" y="2824393"/>
              <a:ext cx="3528393" cy="1907548"/>
            </a:xfrm>
            <a:prstGeom prst="round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hlinkClick r:id="rId5"/>
            </p:cNvPr>
            <p:cNvSpPr txBox="1"/>
            <p:nvPr/>
          </p:nvSpPr>
          <p:spPr>
            <a:xfrm>
              <a:off x="5172938" y="2933757"/>
              <a:ext cx="3296516" cy="176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</a:rPr>
                <a:t>Barker </a:t>
              </a:r>
              <a:r>
                <a:rPr lang="en-GB" sz="2800" dirty="0" smtClean="0">
                  <a:solidFill>
                    <a:schemeClr val="bg1"/>
                  </a:solidFill>
                </a:rPr>
                <a:t>House and Albion House; </a:t>
              </a:r>
              <a:r>
                <a:rPr lang="en-GB" sz="2800" dirty="0">
                  <a:solidFill>
                    <a:schemeClr val="bg1"/>
                  </a:solidFill>
                </a:rPr>
                <a:t>available to all students (</a:t>
              </a:r>
              <a:r>
                <a:rPr lang="en-GB" sz="2800" dirty="0" smtClean="0">
                  <a:solidFill>
                    <a:schemeClr val="bg1"/>
                  </a:solidFill>
                </a:rPr>
                <a:t>Stage 2+)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44279" y="2782238"/>
            <a:ext cx="4045379" cy="1965953"/>
            <a:chOff x="452840" y="2795195"/>
            <a:chExt cx="3319060" cy="1814196"/>
          </a:xfrm>
          <a:solidFill>
            <a:srgbClr val="6083CB"/>
          </a:solidFill>
        </p:grpSpPr>
        <p:sp>
          <p:nvSpPr>
            <p:cNvPr id="23" name="Rounded Rectangle 22">
              <a:hlinkClick r:id="rId6" action="ppaction://hlinkfile"/>
            </p:cNvPr>
            <p:cNvSpPr/>
            <p:nvPr/>
          </p:nvSpPr>
          <p:spPr>
            <a:xfrm>
              <a:off x="452840" y="2795195"/>
              <a:ext cx="3319060" cy="1814196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36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hlinkClick r:id="rId6" action="ppaction://hlinkfile"/>
            </p:cNvPr>
            <p:cNvSpPr txBox="1"/>
            <p:nvPr/>
          </p:nvSpPr>
          <p:spPr>
            <a:xfrm>
              <a:off x="611560" y="2965863"/>
              <a:ext cx="3024336" cy="151665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NUStudentHomes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University owned/managed accommodation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" t="7994" r="4703" b="8083"/>
          <a:stretch/>
        </p:blipFill>
        <p:spPr bwMode="auto">
          <a:xfrm rot="20653511">
            <a:off x="4242994" y="5120241"/>
            <a:ext cx="1231143" cy="136219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82550">
            <a:noFill/>
            <a:miter lim="800000"/>
            <a:headEnd/>
            <a:tailEnd/>
          </a:ln>
          <a:extLst/>
        </p:spPr>
      </p:pic>
      <p:pic>
        <p:nvPicPr>
          <p:cNvPr id="26" name="Picture 2" descr="http://www.ncl.ac.uk/accommodation/assets/photos/External4_0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77">
            <a:off x="6303423" y="5147234"/>
            <a:ext cx="1806836" cy="13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93"/>
          <a:stretch/>
        </p:blipFill>
        <p:spPr bwMode="auto">
          <a:xfrm rot="746012">
            <a:off x="1037037" y="5061538"/>
            <a:ext cx="2184930" cy="136818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82550">
            <a:noFill/>
            <a:miter lim="800000"/>
            <a:headEnd/>
            <a:tailEnd/>
          </a:ln>
          <a:extLst/>
        </p:spPr>
      </p:pic>
    </p:spTree>
    <p:extLst>
      <p:ext uri="{BB962C8B-B14F-4D97-AF65-F5344CB8AC3E}">
        <p14:creationId xmlns:p14="http://schemas.microsoft.com/office/powerpoint/2010/main" val="11052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Single Honours Degrees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9" name="Straight Arrow Connector 8"/>
          <p:cNvCxnSpPr>
            <a:endCxn id="26" idx="0"/>
          </p:cNvCxnSpPr>
          <p:nvPr/>
        </p:nvCxnSpPr>
        <p:spPr>
          <a:xfrm flipH="1">
            <a:off x="6026388" y="3626383"/>
            <a:ext cx="792087" cy="19305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818475" y="3626383"/>
            <a:ext cx="1173905" cy="7426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763688" y="2852936"/>
            <a:ext cx="1612631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 smtClean="0">
                <a:solidFill>
                  <a:schemeClr val="bg1"/>
                </a:solidFill>
              </a:rPr>
              <a:t>3 Year Degree</a:t>
            </a:r>
            <a:endParaRPr lang="en-GB" sz="2800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>
            <a:endCxn id="11" idx="0"/>
          </p:cNvCxnSpPr>
          <p:nvPr/>
        </p:nvCxnSpPr>
        <p:spPr>
          <a:xfrm flipH="1">
            <a:off x="2570004" y="2129956"/>
            <a:ext cx="335993" cy="7229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5940152" y="2852936"/>
            <a:ext cx="1612631" cy="77344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 smtClean="0">
                <a:solidFill>
                  <a:schemeClr val="bg1"/>
                </a:solidFill>
              </a:rPr>
              <a:t>4 Year Degree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8" name="Rounded Rectangle 17">
            <a:hlinkClick r:id="rId4"/>
          </p:cNvPr>
          <p:cNvSpPr/>
          <p:nvPr/>
        </p:nvSpPr>
        <p:spPr>
          <a:xfrm>
            <a:off x="6948264" y="4371919"/>
            <a:ext cx="2088232" cy="857281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MMathStat </a:t>
            </a:r>
            <a:r>
              <a:rPr lang="en-GB" sz="2800" dirty="0" err="1" smtClean="0">
                <a:solidFill>
                  <a:schemeClr val="bg1"/>
                </a:solidFill>
              </a:rPr>
              <a:t>Hons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9" name="Rounded Rectangle 18">
            <a:hlinkClick r:id="rId5"/>
          </p:cNvPr>
          <p:cNvSpPr/>
          <p:nvPr/>
        </p:nvSpPr>
        <p:spPr>
          <a:xfrm>
            <a:off x="1763688" y="5628976"/>
            <a:ext cx="2304256" cy="824360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BSc Statistics </a:t>
            </a:r>
            <a:r>
              <a:rPr lang="en-GB" sz="2800" dirty="0" err="1" smtClean="0">
                <a:solidFill>
                  <a:schemeClr val="bg1"/>
                </a:solidFill>
              </a:rPr>
              <a:t>Hons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0" name="Rounded Rectangle 19">
            <a:hlinkClick r:id="rId6"/>
          </p:cNvPr>
          <p:cNvSpPr/>
          <p:nvPr/>
        </p:nvSpPr>
        <p:spPr>
          <a:xfrm>
            <a:off x="3491880" y="3785309"/>
            <a:ext cx="1944216" cy="1371883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BSc Maths &amp; Stats </a:t>
            </a:r>
            <a:r>
              <a:rPr lang="en-GB" sz="2800" dirty="0" err="1">
                <a:solidFill>
                  <a:schemeClr val="bg1"/>
                </a:solidFill>
              </a:rPr>
              <a:t>H</a:t>
            </a:r>
            <a:r>
              <a:rPr lang="en-GB" sz="2800" dirty="0" err="1" smtClean="0">
                <a:solidFill>
                  <a:schemeClr val="bg1"/>
                </a:solidFill>
              </a:rPr>
              <a:t>ons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1" name="Rounded Rectangle 20">
            <a:hlinkClick r:id="rId7"/>
          </p:cNvPr>
          <p:cNvSpPr/>
          <p:nvPr/>
        </p:nvSpPr>
        <p:spPr>
          <a:xfrm>
            <a:off x="251520" y="4368995"/>
            <a:ext cx="2187861" cy="860205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BSc Maths </a:t>
            </a:r>
            <a:r>
              <a:rPr lang="en-GB" sz="2800" dirty="0" err="1" smtClean="0">
                <a:solidFill>
                  <a:schemeClr val="bg1"/>
                </a:solidFill>
              </a:rPr>
              <a:t>Hons</a:t>
            </a:r>
            <a:endParaRPr lang="en-GB" sz="2800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>
            <a:stCxn id="11" idx="2"/>
            <a:endCxn id="21" idx="0"/>
          </p:cNvCxnSpPr>
          <p:nvPr/>
        </p:nvCxnSpPr>
        <p:spPr>
          <a:xfrm flipH="1">
            <a:off x="1345451" y="3626383"/>
            <a:ext cx="1224553" cy="7426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1" idx="2"/>
            <a:endCxn id="19" idx="0"/>
          </p:cNvCxnSpPr>
          <p:nvPr/>
        </p:nvCxnSpPr>
        <p:spPr>
          <a:xfrm>
            <a:off x="2570004" y="3626383"/>
            <a:ext cx="345812" cy="2002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2"/>
            <a:endCxn id="20" idx="1"/>
          </p:cNvCxnSpPr>
          <p:nvPr/>
        </p:nvCxnSpPr>
        <p:spPr>
          <a:xfrm>
            <a:off x="2570004" y="3626383"/>
            <a:ext cx="921876" cy="8448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>
            <a:hlinkClick r:id="rId8"/>
          </p:cNvPr>
          <p:cNvSpPr/>
          <p:nvPr/>
        </p:nvSpPr>
        <p:spPr>
          <a:xfrm>
            <a:off x="5004048" y="5556968"/>
            <a:ext cx="2044679" cy="82436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err="1" smtClean="0">
                <a:solidFill>
                  <a:schemeClr val="bg1"/>
                </a:solidFill>
              </a:rPr>
              <a:t>MMath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Hons</a:t>
            </a:r>
            <a:endParaRPr lang="en-GB" sz="2800" dirty="0">
              <a:solidFill>
                <a:schemeClr val="bg1"/>
              </a:solidFill>
            </a:endParaRPr>
          </a:p>
        </p:txBody>
      </p:sp>
      <p:cxnSp>
        <p:nvCxnSpPr>
          <p:cNvPr id="27" name="Straight Arrow Connector 26"/>
          <p:cNvCxnSpPr>
            <a:endCxn id="17" idx="0"/>
          </p:cNvCxnSpPr>
          <p:nvPr/>
        </p:nvCxnSpPr>
        <p:spPr>
          <a:xfrm>
            <a:off x="5580112" y="2076589"/>
            <a:ext cx="1166356" cy="7763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269935" y="1412776"/>
            <a:ext cx="4397902" cy="1095861"/>
            <a:chOff x="2386035" y="1268760"/>
            <a:chExt cx="4397902" cy="1095861"/>
          </a:xfrm>
          <a:solidFill>
            <a:srgbClr val="E52F48"/>
          </a:solidFill>
        </p:grpSpPr>
        <p:sp>
          <p:nvSpPr>
            <p:cNvPr id="29" name="Rounded Rectangle 28"/>
            <p:cNvSpPr/>
            <p:nvPr/>
          </p:nvSpPr>
          <p:spPr>
            <a:xfrm>
              <a:off x="2386035" y="1268760"/>
              <a:ext cx="4397902" cy="1095861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0837" y="1570444"/>
              <a:ext cx="4230541" cy="5909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Single Honours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9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Overview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23382" y="1676564"/>
            <a:ext cx="8132553" cy="1310080"/>
            <a:chOff x="327878" y="1628800"/>
            <a:chExt cx="8601115" cy="1008112"/>
          </a:xfrm>
          <a:solidFill>
            <a:srgbClr val="6083CB"/>
          </a:solidFill>
        </p:grpSpPr>
        <p:sp>
          <p:nvSpPr>
            <p:cNvPr id="18" name="Rounded Rectangle 17">
              <a:hlinkClick r:id="rId4"/>
            </p:cNvPr>
            <p:cNvSpPr/>
            <p:nvPr/>
          </p:nvSpPr>
          <p:spPr>
            <a:xfrm>
              <a:off x="327879" y="1628800"/>
              <a:ext cx="8601114" cy="1008112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hlinkClick r:id="rId4"/>
            </p:cNvPr>
            <p:cNvSpPr txBox="1"/>
            <p:nvPr/>
          </p:nvSpPr>
          <p:spPr>
            <a:xfrm>
              <a:off x="327878" y="1906869"/>
              <a:ext cx="8348576" cy="667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 smtClean="0">
                  <a:solidFill>
                    <a:schemeClr val="bg1"/>
                  </a:solidFill>
                </a:rPr>
                <a:t>Find brief facts and figures for each accommodation on: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hlinkClick r:id="rId5" action="ppaction://hlinkfile"/>
          </p:cNvPr>
          <p:cNvSpPr txBox="1"/>
          <p:nvPr/>
        </p:nvSpPr>
        <p:spPr>
          <a:xfrm>
            <a:off x="790616" y="5142203"/>
            <a:ext cx="368616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258166" y="3278184"/>
            <a:ext cx="6768752" cy="2952328"/>
            <a:chOff x="1187624" y="2281527"/>
            <a:chExt cx="6768752" cy="2952328"/>
          </a:xfrm>
          <a:solidFill>
            <a:srgbClr val="00467E"/>
          </a:solidFill>
        </p:grpSpPr>
        <p:sp>
          <p:nvSpPr>
            <p:cNvPr id="23" name="Rounded Rectangle 22">
              <a:hlinkClick r:id="rId6"/>
            </p:cNvPr>
            <p:cNvSpPr/>
            <p:nvPr/>
          </p:nvSpPr>
          <p:spPr>
            <a:xfrm>
              <a:off x="1187624" y="2281527"/>
              <a:ext cx="6768752" cy="2952328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60488" y="2777353"/>
              <a:ext cx="6520589" cy="158812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http</a:t>
              </a:r>
              <a:r>
                <a:rPr lang="en-GB" sz="3600" dirty="0">
                  <a:solidFill>
                    <a:schemeClr val="bg1"/>
                  </a:solidFill>
                </a:rPr>
                <a:t>://www.ncl.ac.uk/accommodation/assets/documents/AccommodationOverview.pdf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6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Overview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1" name="TextBox 20">
            <a:hlinkClick r:id="rId4" action="ppaction://hlinkfile"/>
          </p:cNvPr>
          <p:cNvSpPr txBox="1"/>
          <p:nvPr/>
        </p:nvSpPr>
        <p:spPr>
          <a:xfrm>
            <a:off x="790616" y="5142203"/>
            <a:ext cx="368616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6" name="TextBox 15">
            <a:hlinkClick r:id="rId4" action="ppaction://hlinkfile"/>
          </p:cNvPr>
          <p:cNvSpPr txBox="1"/>
          <p:nvPr/>
        </p:nvSpPr>
        <p:spPr>
          <a:xfrm>
            <a:off x="667190" y="5142203"/>
            <a:ext cx="368616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299369" y="5142978"/>
            <a:ext cx="4514565" cy="1395967"/>
            <a:chOff x="4715154" y="3605429"/>
            <a:chExt cx="4248472" cy="2016280"/>
          </a:xfrm>
          <a:solidFill>
            <a:srgbClr val="0F89CF"/>
          </a:solidFill>
        </p:grpSpPr>
        <p:sp>
          <p:nvSpPr>
            <p:cNvPr id="19" name="Rounded Rectangle 18"/>
            <p:cNvSpPr/>
            <p:nvPr/>
          </p:nvSpPr>
          <p:spPr>
            <a:xfrm>
              <a:off x="4715154" y="3605429"/>
              <a:ext cx="4248472" cy="201628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769696" y="3780547"/>
              <a:ext cx="4029157" cy="18137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000" dirty="0" smtClean="0">
                  <a:solidFill>
                    <a:schemeClr val="bg1"/>
                  </a:solidFill>
                </a:rPr>
                <a:t>“It was a nice local area and good to have an en-suite without breaking the bank.” </a:t>
              </a:r>
            </a:p>
            <a:p>
              <a:pPr algn="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Theo, </a:t>
              </a:r>
              <a:r>
                <a:rPr lang="en-GB" sz="2400" dirty="0" err="1" smtClean="0">
                  <a:solidFill>
                    <a:schemeClr val="bg1"/>
                  </a:solidFill>
                </a:rPr>
                <a:t>Bowsden</a:t>
              </a:r>
              <a:r>
                <a:rPr lang="en-GB" sz="2400" dirty="0" smtClean="0">
                  <a:solidFill>
                    <a:schemeClr val="bg1"/>
                  </a:solidFill>
                </a:rPr>
                <a:t> Court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273997" y="1578315"/>
            <a:ext cx="4578504" cy="1874163"/>
            <a:chOff x="4691480" y="3605429"/>
            <a:chExt cx="4272146" cy="2092035"/>
          </a:xfrm>
          <a:solidFill>
            <a:srgbClr val="00467E"/>
          </a:solidFill>
        </p:grpSpPr>
        <p:sp>
          <p:nvSpPr>
            <p:cNvPr id="27" name="Rounded Rectangle 26"/>
            <p:cNvSpPr/>
            <p:nvPr/>
          </p:nvSpPr>
          <p:spPr>
            <a:xfrm>
              <a:off x="4715154" y="3605429"/>
              <a:ext cx="4248472" cy="201628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91480" y="3677356"/>
              <a:ext cx="4236160" cy="2020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000" dirty="0" smtClean="0">
                  <a:solidFill>
                    <a:schemeClr val="bg1"/>
                  </a:solidFill>
                </a:rPr>
                <a:t>“There </a:t>
              </a:r>
              <a:r>
                <a:rPr lang="en-GB" sz="2000" dirty="0">
                  <a:solidFill>
                    <a:schemeClr val="bg1"/>
                  </a:solidFill>
                </a:rPr>
                <a:t>was only 3 of us in our flat so it’s not the most social accommodation but we made friends with the rest of our block. The flat was lovely, especially the kitchen</a:t>
              </a:r>
              <a:r>
                <a:rPr lang="en-GB" sz="2000" dirty="0" smtClean="0">
                  <a:solidFill>
                    <a:schemeClr val="bg1"/>
                  </a:solidFill>
                </a:rPr>
                <a:t>.”</a:t>
              </a:r>
              <a:endParaRPr lang="en-GB" sz="2000" dirty="0">
                <a:solidFill>
                  <a:schemeClr val="bg1"/>
                </a:solidFill>
              </a:endParaRPr>
            </a:p>
            <a:p>
              <a:pPr algn="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Tom, Victoria Halls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95262" y="4398497"/>
            <a:ext cx="3773404" cy="2081055"/>
            <a:chOff x="4624094" y="3605429"/>
            <a:chExt cx="4339532" cy="2016280"/>
          </a:xfrm>
          <a:solidFill>
            <a:srgbClr val="00257E"/>
          </a:solidFill>
        </p:grpSpPr>
        <p:sp>
          <p:nvSpPr>
            <p:cNvPr id="30" name="Rounded Rectangle 29"/>
            <p:cNvSpPr/>
            <p:nvPr/>
          </p:nvSpPr>
          <p:spPr>
            <a:xfrm>
              <a:off x="4715154" y="3605429"/>
              <a:ext cx="4248472" cy="201628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24094" y="3637771"/>
              <a:ext cx="4324809" cy="19515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“Being catered was good, even though it would probably have worked out cheaper cooking for myself, I enjoyed the social aspect of going to the dining </a:t>
              </a:r>
              <a:r>
                <a:rPr lang="en-GB" sz="2000" dirty="0" smtClean="0">
                  <a:solidFill>
                    <a:schemeClr val="bg1"/>
                  </a:solidFill>
                </a:rPr>
                <a:t>hall.”</a:t>
              </a:r>
              <a:endParaRPr lang="en-GB" sz="2000" dirty="0">
                <a:solidFill>
                  <a:schemeClr val="bg1"/>
                </a:solidFill>
              </a:endParaRPr>
            </a:p>
            <a:p>
              <a:pPr algn="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Georgia, Castle </a:t>
              </a:r>
              <a:r>
                <a:rPr lang="en-GB" sz="2400" dirty="0" err="1" smtClean="0">
                  <a:solidFill>
                    <a:schemeClr val="bg1"/>
                  </a:solidFill>
                </a:rPr>
                <a:t>Leazes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74441" y="1574554"/>
            <a:ext cx="3694223" cy="2655423"/>
            <a:chOff x="4624095" y="3605429"/>
            <a:chExt cx="4339531" cy="2016280"/>
          </a:xfrm>
          <a:solidFill>
            <a:srgbClr val="477CFF"/>
          </a:solidFill>
        </p:grpSpPr>
        <p:sp>
          <p:nvSpPr>
            <p:cNvPr id="33" name="Rounded Rectangle 32"/>
            <p:cNvSpPr/>
            <p:nvPr/>
          </p:nvSpPr>
          <p:spPr>
            <a:xfrm>
              <a:off x="4715154" y="3605429"/>
              <a:ext cx="4248472" cy="201628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624095" y="3843698"/>
              <a:ext cx="4324810" cy="15397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2000" dirty="0" smtClean="0">
                  <a:solidFill>
                    <a:schemeClr val="bg1"/>
                  </a:solidFill>
                </a:rPr>
                <a:t>“</a:t>
              </a:r>
              <a:r>
                <a:rPr lang="en-GB" sz="2000" dirty="0">
                  <a:solidFill>
                    <a:schemeClr val="bg1"/>
                  </a:solidFill>
                </a:rPr>
                <a:t>“The facilities were really nice and my room was huge, there was a really big common room with a pool table and </a:t>
              </a:r>
              <a:r>
                <a:rPr lang="en-GB" sz="2000" dirty="0" err="1">
                  <a:solidFill>
                    <a:schemeClr val="bg1"/>
                  </a:solidFill>
                </a:rPr>
                <a:t>tv’s</a:t>
              </a:r>
              <a:r>
                <a:rPr lang="en-GB" sz="2000" dirty="0">
                  <a:solidFill>
                    <a:schemeClr val="bg1"/>
                  </a:solidFill>
                </a:rPr>
                <a:t>. It was a bit quiet but I enjoyed that</a:t>
              </a:r>
              <a:r>
                <a:rPr lang="en-GB" sz="2000" dirty="0" smtClean="0">
                  <a:solidFill>
                    <a:schemeClr val="bg1"/>
                  </a:solidFill>
                </a:rPr>
                <a:t>.”</a:t>
              </a:r>
              <a:endParaRPr lang="en-GB" sz="2000" dirty="0">
                <a:solidFill>
                  <a:schemeClr val="bg1"/>
                </a:solidFill>
              </a:endParaRPr>
            </a:p>
            <a:p>
              <a:pPr algn="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Jenny, St Mary’s College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72663" y="3565811"/>
            <a:ext cx="4539937" cy="1395967"/>
            <a:chOff x="4715154" y="3605429"/>
            <a:chExt cx="4248472" cy="2016280"/>
          </a:xfrm>
          <a:solidFill>
            <a:srgbClr val="6083CB"/>
          </a:solidFill>
        </p:grpSpPr>
        <p:sp>
          <p:nvSpPr>
            <p:cNvPr id="36" name="Rounded Rectangle 35"/>
            <p:cNvSpPr/>
            <p:nvPr/>
          </p:nvSpPr>
          <p:spPr>
            <a:xfrm>
              <a:off x="4715154" y="3605429"/>
              <a:ext cx="4248472" cy="2016280"/>
            </a:xfrm>
            <a:prstGeom prst="roundRect">
              <a:avLst/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769696" y="3780548"/>
              <a:ext cx="4029157" cy="18137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000" dirty="0" smtClean="0">
                  <a:solidFill>
                    <a:schemeClr val="bg1"/>
                  </a:solidFill>
                </a:rPr>
                <a:t>“Great atmosphere, lovely mix. Great location for going to town and only a 15 minute walk to </a:t>
              </a:r>
              <a:r>
                <a:rPr lang="en-GB" sz="2000" dirty="0" err="1" smtClean="0">
                  <a:solidFill>
                    <a:schemeClr val="bg1"/>
                  </a:solidFill>
                </a:rPr>
                <a:t>uni.</a:t>
              </a:r>
              <a:r>
                <a:rPr lang="en-GB" sz="2000" dirty="0" smtClean="0">
                  <a:solidFill>
                    <a:schemeClr val="bg1"/>
                  </a:solidFill>
                </a:rPr>
                <a:t>” </a:t>
              </a:r>
            </a:p>
            <a:p>
              <a:pPr algn="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Anna, Central Link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-3599" y="6507639"/>
            <a:ext cx="914580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600" dirty="0" smtClean="0"/>
              <a:t>If you have any further questions, feel free to contact us on Twitter:                                          @</a:t>
            </a:r>
            <a:r>
              <a:rPr lang="en-US" sz="1600" dirty="0" err="1" smtClean="0"/>
              <a:t>NCLMathsStats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4745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"/>
            <a:ext cx="91701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77723" y="526230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Careers</a:t>
            </a:r>
            <a:endParaRPr lang="en-GB" sz="6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77722" y="1518558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Ryan Marr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59" y="224351"/>
            <a:ext cx="1512168" cy="56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1766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Facts and Figures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pic>
        <p:nvPicPr>
          <p:cNvPr id="24" name="Picture 2" descr="http://www.bismillahlogistics.com/images/jo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733256"/>
            <a:ext cx="2575569" cy="2575570"/>
          </a:xfrm>
          <a:prstGeom prst="rect">
            <a:avLst/>
          </a:prstGeom>
          <a:noFill/>
          <a:ln w="82550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424456" y="5544839"/>
            <a:ext cx="3307901" cy="1026242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95% of NCL students go into graduate employment or future study within first six months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137917" y="5544839"/>
            <a:ext cx="3101598" cy="1026242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13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in the world for </a:t>
            </a:r>
            <a:r>
              <a:rPr lang="en-GB" dirty="0">
                <a:solidFill>
                  <a:schemeClr val="bg1"/>
                </a:solidFill>
              </a:rPr>
              <a:t>our careers advice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out of 163 </a:t>
            </a:r>
            <a:r>
              <a:rPr lang="en-GB" dirty="0" smtClean="0">
                <a:solidFill>
                  <a:schemeClr val="bg1"/>
                </a:solidFill>
              </a:rPr>
              <a:t>institutions.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(</a:t>
            </a:r>
            <a:r>
              <a:rPr lang="en-GB" sz="1000" dirty="0">
                <a:solidFill>
                  <a:schemeClr val="bg1"/>
                </a:solidFill>
              </a:rPr>
              <a:t>International Student Barometer 2012)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45965" y="4130733"/>
            <a:ext cx="2279810" cy="1011995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1</a:t>
            </a:r>
            <a:r>
              <a:rPr lang="en-GB" baseline="30000" dirty="0" smtClean="0">
                <a:solidFill>
                  <a:schemeClr val="bg1"/>
                </a:solidFill>
              </a:rPr>
              <a:t>st</a:t>
            </a:r>
            <a:r>
              <a:rPr lang="en-GB" dirty="0" smtClean="0">
                <a:solidFill>
                  <a:schemeClr val="bg1"/>
                </a:solidFill>
              </a:rPr>
              <a:t> in the UK for Quality of Social Life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Lloyds Bank Survey 2014 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01640" y="1561156"/>
            <a:ext cx="2682280" cy="2115852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We are one of the</a:t>
            </a:r>
          </a:p>
          <a:p>
            <a:pPr algn="ctr"/>
            <a:r>
              <a:rPr lang="en-GB" dirty="0" smtClean="0">
                <a:solidFill>
                  <a:schemeClr val="bg1"/>
                </a:solidFill>
              </a:rPr>
              <a:t>Top 20 ‘</a:t>
            </a:r>
            <a:r>
              <a:rPr lang="en-GB" dirty="0">
                <a:solidFill>
                  <a:schemeClr val="bg1"/>
                </a:solidFill>
              </a:rPr>
              <a:t>M</a:t>
            </a:r>
            <a:r>
              <a:rPr lang="en-GB" dirty="0" smtClean="0">
                <a:solidFill>
                  <a:schemeClr val="bg1"/>
                </a:solidFill>
              </a:rPr>
              <a:t>ost</a:t>
            </a:r>
            <a:endParaRPr lang="en-GB" dirty="0">
              <a:solidFill>
                <a:schemeClr val="bg1"/>
              </a:solidFill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T</a:t>
            </a:r>
            <a:r>
              <a:rPr lang="en-GB" dirty="0" smtClean="0">
                <a:solidFill>
                  <a:schemeClr val="bg1"/>
                </a:solidFill>
              </a:rPr>
              <a:t>argeted</a:t>
            </a:r>
            <a:r>
              <a:rPr lang="en-GB" dirty="0">
                <a:solidFill>
                  <a:schemeClr val="bg1"/>
                </a:solidFill>
              </a:rPr>
              <a:t>’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universities by the UK’s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leading employers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(The Graduate Market Report 2012–13)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029211" y="4143284"/>
            <a:ext cx="2447886" cy="1011995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4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in the UK for Quality of Student Life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Lloyds Bank Survey 2014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6405030" y="2094468"/>
            <a:ext cx="2271426" cy="1011995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6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in the UK for Student Satisfaction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Lloyds Bank Survey 2014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780533" y="4130733"/>
            <a:ext cx="2895923" cy="1011995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Top 1% of world universities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QS World University Rankings 2014/2015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419872" y="2001078"/>
            <a:ext cx="2764883" cy="1195740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3</a:t>
            </a:r>
            <a:r>
              <a:rPr lang="en-GB" baseline="30000" dirty="0" smtClean="0">
                <a:solidFill>
                  <a:schemeClr val="bg1"/>
                </a:solidFill>
              </a:rPr>
              <a:t>rd</a:t>
            </a:r>
            <a:r>
              <a:rPr lang="en-GB" dirty="0" smtClean="0">
                <a:solidFill>
                  <a:schemeClr val="bg1"/>
                </a:solidFill>
              </a:rPr>
              <a:t> in the UK for quality of staff and lecturers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Times Higher Education Student Experience Survey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24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Careers Service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522899" y="1676667"/>
            <a:ext cx="1800200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Career Advice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56037" y="1676667"/>
            <a:ext cx="1800200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Drop in CV checks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27365" y="4217280"/>
            <a:ext cx="1791267" cy="887117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Rise-up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04730" y="2931564"/>
            <a:ext cx="1800200" cy="887117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Support after Graduation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925305" y="2931564"/>
            <a:ext cx="179126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Careers Workshop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925304" y="4228790"/>
            <a:ext cx="179126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Vacancies Online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615782" y="5464057"/>
            <a:ext cx="1800200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Time Out Advice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732107" y="5464057"/>
            <a:ext cx="179126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Great Employer Links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768797" y="1676667"/>
            <a:ext cx="1816511" cy="86409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Mock Assessments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13663" y="5464057"/>
            <a:ext cx="179126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Further Advice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925305" y="1699688"/>
            <a:ext cx="1800200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Recruitment Fairs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956896" y="5464057"/>
            <a:ext cx="1791267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Newcastle Work Experience 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5388621" y="2540763"/>
            <a:ext cx="239119" cy="8343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08377" y="2559922"/>
            <a:ext cx="539696" cy="8152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20" idx="1"/>
          </p:cNvCxnSpPr>
          <p:nvPr/>
        </p:nvCxnSpPr>
        <p:spPr>
          <a:xfrm flipV="1">
            <a:off x="6544469" y="3363612"/>
            <a:ext cx="380836" cy="3869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21" idx="1"/>
          </p:cNvCxnSpPr>
          <p:nvPr/>
        </p:nvCxnSpPr>
        <p:spPr>
          <a:xfrm>
            <a:off x="6544469" y="4037450"/>
            <a:ext cx="380835" cy="6233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6477330" y="4367868"/>
            <a:ext cx="479566" cy="11332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23" idx="0"/>
          </p:cNvCxnSpPr>
          <p:nvPr/>
        </p:nvCxnSpPr>
        <p:spPr>
          <a:xfrm>
            <a:off x="5315906" y="4404959"/>
            <a:ext cx="311835" cy="10590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556138" y="4389853"/>
            <a:ext cx="295782" cy="10289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2285489" y="4367868"/>
            <a:ext cx="644884" cy="11332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323100" y="4149080"/>
            <a:ext cx="335316" cy="5117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3" idx="1"/>
          </p:cNvCxnSpPr>
          <p:nvPr/>
        </p:nvCxnSpPr>
        <p:spPr>
          <a:xfrm flipH="1" flipV="1">
            <a:off x="2304930" y="3401164"/>
            <a:ext cx="351107" cy="4755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 flipV="1">
            <a:off x="2301191" y="2457375"/>
            <a:ext cx="629182" cy="9177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412444" y="2457375"/>
            <a:ext cx="544452" cy="9437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Rounded Rectangle 32">
            <a:hlinkClick r:id="rId4"/>
          </p:cNvPr>
          <p:cNvSpPr/>
          <p:nvPr/>
        </p:nvSpPr>
        <p:spPr>
          <a:xfrm>
            <a:off x="2656037" y="3363612"/>
            <a:ext cx="3888432" cy="1026242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Multi-Award Winning Careers Service</a:t>
            </a:r>
          </a:p>
        </p:txBody>
      </p:sp>
    </p:spTree>
    <p:extLst>
      <p:ext uri="{BB962C8B-B14F-4D97-AF65-F5344CB8AC3E}">
        <p14:creationId xmlns:p14="http://schemas.microsoft.com/office/powerpoint/2010/main" val="416563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31" grpId="0" animBg="1"/>
      <p:bldP spid="32" grpId="0" animBg="1"/>
      <p:bldP spid="34" grpId="0" animBg="1"/>
      <p:bldP spid="3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NCL+ Award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1" name="Rounded Rectangle 20"/>
          <p:cNvSpPr/>
          <p:nvPr/>
        </p:nvSpPr>
        <p:spPr>
          <a:xfrm>
            <a:off x="251520" y="1360078"/>
            <a:ext cx="1584176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Represent the University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979712" y="1365015"/>
            <a:ext cx="1584176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Clubs, Societies and Events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779912" y="1357134"/>
            <a:ext cx="1584176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Earn and Learn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580112" y="1336529"/>
            <a:ext cx="1584176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World and Media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80312" y="1344980"/>
            <a:ext cx="1584176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Volunteering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38939" y="4067363"/>
            <a:ext cx="1596751" cy="576064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Mentor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238940" y="3381239"/>
            <a:ext cx="1596751" cy="576064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Hall Rep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238941" y="2661159"/>
            <a:ext cx="1596751" cy="576064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Course Rep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38938" y="4749391"/>
            <a:ext cx="1596751" cy="576064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Ambassador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51520" y="5469471"/>
            <a:ext cx="1596751" cy="576064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Union Officer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009671" y="4749391"/>
            <a:ext cx="1596751" cy="5760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Society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009669" y="4067363"/>
            <a:ext cx="1596751" cy="5760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Rise up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009670" y="3381239"/>
            <a:ext cx="1596751" cy="5760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Events Crew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2009671" y="2661159"/>
            <a:ext cx="1596751" cy="57606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Societies Officer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3779912" y="2661159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CV Advisor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3779912" y="3381239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Jobs OC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3779912" y="4067363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Part-time Jobs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3773624" y="4749391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Holiday Work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773623" y="5469471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Ambassador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3779912" y="6209010"/>
            <a:ext cx="1596751" cy="576064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Sports Centre Jobs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5567537" y="2661159"/>
            <a:ext cx="1596751" cy="5760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Careering Ahead Blogger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5567537" y="3381239"/>
            <a:ext cx="1596751" cy="5760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Language Learning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5567537" y="4067363"/>
            <a:ext cx="1596751" cy="5760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Journalism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5561249" y="4749391"/>
            <a:ext cx="1596751" cy="5760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Broadcaster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5561248" y="5469471"/>
            <a:ext cx="1596751" cy="576064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Exchange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7387119" y="2661159"/>
            <a:ext cx="1596751" cy="57606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Go Play Coach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7387119" y="3381239"/>
            <a:ext cx="1596751" cy="57606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Passport to Work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7387119" y="4067363"/>
            <a:ext cx="1596751" cy="57606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Sports Volunteer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7380831" y="4749391"/>
            <a:ext cx="1596751" cy="57606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Student Advice Centre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7380830" y="5469471"/>
            <a:ext cx="1596751" cy="576064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dirty="0" smtClean="0">
                <a:solidFill>
                  <a:schemeClr val="bg1"/>
                </a:solidFill>
              </a:rPr>
              <a:t>Sustainability Volunteer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00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1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1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2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4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5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7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8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6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1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2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4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5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7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8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0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1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3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4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5" grpId="0" animBg="1"/>
      <p:bldP spid="26" grpId="0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210" y="64678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Maths &amp; Stats Specific 					Advice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1" name="Rounded Rectangle 20"/>
          <p:cNvSpPr/>
          <p:nvPr/>
        </p:nvSpPr>
        <p:spPr>
          <a:xfrm>
            <a:off x="2771800" y="5301208"/>
            <a:ext cx="2294486" cy="648071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Careers Fairs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436096" y="4095482"/>
            <a:ext cx="2294486" cy="781082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Mathematical Skills and Career Development module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51520" y="1438083"/>
            <a:ext cx="3024336" cy="1121244"/>
            <a:chOff x="2386035" y="1268760"/>
            <a:chExt cx="4397901" cy="1129041"/>
          </a:xfrm>
          <a:solidFill>
            <a:srgbClr val="E52F48"/>
          </a:solidFill>
        </p:grpSpPr>
        <p:sp>
          <p:nvSpPr>
            <p:cNvPr id="27" name="Rounded Rectangle 26"/>
            <p:cNvSpPr/>
            <p:nvPr/>
          </p:nvSpPr>
          <p:spPr>
            <a:xfrm>
              <a:off x="2386035" y="1268760"/>
              <a:ext cx="4397901" cy="1095861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10837" y="1300695"/>
              <a:ext cx="4230541" cy="109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Maths &amp; Stats Related Skills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6152513" y="5148649"/>
            <a:ext cx="2710657" cy="143006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600" dirty="0" smtClean="0">
                <a:solidFill>
                  <a:schemeClr val="bg1"/>
                </a:solidFill>
              </a:rPr>
              <a:t>Maths &amp; Stats Careers Help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65122" y="2690366"/>
            <a:ext cx="2302294" cy="667485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Presentation Skills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861554" y="1591645"/>
            <a:ext cx="2294486" cy="685270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Group work Experience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51520" y="3679834"/>
            <a:ext cx="2302294" cy="685270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Report Writing Experience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4" name="Picture 2" descr="http://www.mathscareers.org.uk/_db/_images/mmglogo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211" y="1529159"/>
            <a:ext cx="1711285" cy="899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https://encrypted-tbn2.gstatic.com/images?q=tbn:ANd9GcRwRatdzUQGobrO3sLCBGas4TQkxw7OF5GBe6Kp0uerWn7xGyEsN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74862"/>
            <a:ext cx="1528967" cy="114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Straight Connector 44"/>
          <p:cNvCxnSpPr/>
          <p:nvPr/>
        </p:nvCxnSpPr>
        <p:spPr>
          <a:xfrm flipH="1">
            <a:off x="13648" y="2701049"/>
            <a:ext cx="9130353" cy="2662521"/>
          </a:xfrm>
          <a:prstGeom prst="line">
            <a:avLst/>
          </a:prstGeom>
          <a:ln w="63500">
            <a:solidFill>
              <a:schemeClr val="tx1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61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What Next?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73513" y="1711520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5" name="Rounded Rectangle 24">
            <a:hlinkClick r:id="rId4"/>
          </p:cNvPr>
          <p:cNvSpPr/>
          <p:nvPr/>
        </p:nvSpPr>
        <p:spPr>
          <a:xfrm>
            <a:off x="347181" y="1510413"/>
            <a:ext cx="1814117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Further Study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3" name="Rounded Rectangle 32">
            <a:hlinkClick r:id="rId5"/>
          </p:cNvPr>
          <p:cNvSpPr/>
          <p:nvPr/>
        </p:nvSpPr>
        <p:spPr>
          <a:xfrm>
            <a:off x="6841818" y="4102701"/>
            <a:ext cx="181411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Accountant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Rounded Rectangle 34">
            <a:hlinkClick r:id="rId6"/>
          </p:cNvPr>
          <p:cNvSpPr/>
          <p:nvPr/>
        </p:nvSpPr>
        <p:spPr>
          <a:xfrm>
            <a:off x="4681577" y="2806557"/>
            <a:ext cx="1814117" cy="86409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Computer Game Designer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6" name="Rounded Rectangle 35">
            <a:hlinkClick r:id="rId7"/>
          </p:cNvPr>
          <p:cNvSpPr/>
          <p:nvPr/>
        </p:nvSpPr>
        <p:spPr>
          <a:xfrm>
            <a:off x="347181" y="2806557"/>
            <a:ext cx="1814117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Time Out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Rounded Rectangle 36">
            <a:hlinkClick r:id="rId8"/>
          </p:cNvPr>
          <p:cNvSpPr/>
          <p:nvPr/>
        </p:nvSpPr>
        <p:spPr>
          <a:xfrm>
            <a:off x="347181" y="5398845"/>
            <a:ext cx="1814117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Cryptographer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8" name="Rounded Rectangle 37">
            <a:hlinkClick r:id="rId9"/>
          </p:cNvPr>
          <p:cNvSpPr/>
          <p:nvPr/>
        </p:nvSpPr>
        <p:spPr>
          <a:xfrm>
            <a:off x="347181" y="4102701"/>
            <a:ext cx="1814117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Teacher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9" name="Rounded Rectangle 38">
            <a:hlinkClick r:id="rId10"/>
          </p:cNvPr>
          <p:cNvSpPr/>
          <p:nvPr/>
        </p:nvSpPr>
        <p:spPr>
          <a:xfrm>
            <a:off x="2505030" y="1510413"/>
            <a:ext cx="181411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Crime Analyst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0" name="Rounded Rectangle 39">
            <a:hlinkClick r:id="rId11"/>
          </p:cNvPr>
          <p:cNvSpPr/>
          <p:nvPr/>
        </p:nvSpPr>
        <p:spPr>
          <a:xfrm>
            <a:off x="6841818" y="1510413"/>
            <a:ext cx="181411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Investment Banker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1" name="Rounded Rectangle 40">
            <a:hlinkClick r:id="rId12"/>
          </p:cNvPr>
          <p:cNvSpPr/>
          <p:nvPr/>
        </p:nvSpPr>
        <p:spPr>
          <a:xfrm>
            <a:off x="2521338" y="5398845"/>
            <a:ext cx="181411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Air Traffic Controller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2" name="Rounded Rectangle 41">
            <a:hlinkClick r:id="rId13"/>
          </p:cNvPr>
          <p:cNvSpPr/>
          <p:nvPr/>
        </p:nvSpPr>
        <p:spPr>
          <a:xfrm>
            <a:off x="2507422" y="2770355"/>
            <a:ext cx="181411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Statistician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3" name="Rounded Rectangle 42">
            <a:hlinkClick r:id="rId14"/>
          </p:cNvPr>
          <p:cNvSpPr/>
          <p:nvPr/>
        </p:nvSpPr>
        <p:spPr>
          <a:xfrm>
            <a:off x="6841818" y="2806557"/>
            <a:ext cx="181411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Actuary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9" name="Rounded Rectangle 48">
            <a:hlinkClick r:id="rId15"/>
          </p:cNvPr>
          <p:cNvSpPr/>
          <p:nvPr/>
        </p:nvSpPr>
        <p:spPr>
          <a:xfrm>
            <a:off x="4681577" y="5394221"/>
            <a:ext cx="1814117" cy="86409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Data Analyst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0" name="Rounded Rectangle 49">
            <a:hlinkClick r:id="rId16"/>
          </p:cNvPr>
          <p:cNvSpPr/>
          <p:nvPr/>
        </p:nvSpPr>
        <p:spPr>
          <a:xfrm>
            <a:off x="4681578" y="1510413"/>
            <a:ext cx="1814117" cy="86409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Software Developer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1" name="Rounded Rectangle 50">
            <a:hlinkClick r:id="rId17"/>
          </p:cNvPr>
          <p:cNvSpPr/>
          <p:nvPr/>
        </p:nvSpPr>
        <p:spPr>
          <a:xfrm>
            <a:off x="6841818" y="5398845"/>
            <a:ext cx="1814117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Consultant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>
            <a:hlinkClick r:id="rId18"/>
          </p:cNvPr>
          <p:cNvSpPr/>
          <p:nvPr/>
        </p:nvSpPr>
        <p:spPr>
          <a:xfrm>
            <a:off x="2526979" y="4102701"/>
            <a:ext cx="1814117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Sports Betting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3" name="Rounded Rectangle 52">
            <a:hlinkClick r:id="rId19"/>
          </p:cNvPr>
          <p:cNvSpPr/>
          <p:nvPr/>
        </p:nvSpPr>
        <p:spPr>
          <a:xfrm>
            <a:off x="4681578" y="4102701"/>
            <a:ext cx="1814117" cy="864096"/>
          </a:xfrm>
          <a:prstGeom prst="roundRect">
            <a:avLst/>
          </a:prstGeom>
          <a:solidFill>
            <a:srgbClr val="0F89C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Engineer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30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Further Study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22" name="Picture 2" descr="https://lh3.googleusercontent.com/MlsPxaNscjZpoxo2k12m4J761wCBrh-KnxxXWUclIaCYOtaeKfiBqaPmT_pYsgDnIO4dBWkgSfSCUMpxSyTlJjQOOPwd2Tgp7I4GmOm_qWltfGEXUU7msXxMdxmohtJrIfl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442" y="2413945"/>
            <a:ext cx="2880574" cy="115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http://www.findaphd.com/custadverts/4year/newcastle/images/neuro-header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29" y="2413945"/>
            <a:ext cx="3714601" cy="11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ounded Rectangle 25"/>
          <p:cNvSpPr/>
          <p:nvPr/>
        </p:nvSpPr>
        <p:spPr>
          <a:xfrm>
            <a:off x="852839" y="3750907"/>
            <a:ext cx="3420380" cy="46563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4 Year PhD Programme – Systems Neuroscience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235555" y="3750907"/>
            <a:ext cx="3132348" cy="681654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400" dirty="0" smtClean="0">
                <a:solidFill>
                  <a:schemeClr val="bg1"/>
                </a:solidFill>
              </a:rPr>
              <a:t>4 Year Doctoral Training in Carbon Capture and  Storage, and Cleaner Fossil Energy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1918" y="1676564"/>
            <a:ext cx="3708412" cy="442674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MSc or PhD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47523" y="1686011"/>
            <a:ext cx="3708412" cy="442674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Expertise in Interesting Subject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1918" y="4583253"/>
            <a:ext cx="3708412" cy="442674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Funding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47523" y="4583253"/>
            <a:ext cx="3708412" cy="442674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Boost Career Prospects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4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Example Students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15748" y="2111152"/>
            <a:ext cx="3708412" cy="783193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Joint PhD in M&amp;S and </a:t>
            </a:r>
          </a:p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Civil Engineering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1" name="Rounded Rectangle 20">
            <a:hlinkClick r:id="rId4"/>
          </p:cNvPr>
          <p:cNvSpPr/>
          <p:nvPr/>
        </p:nvSpPr>
        <p:spPr>
          <a:xfrm>
            <a:off x="286312" y="3130940"/>
            <a:ext cx="3737848" cy="47319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600" dirty="0" smtClean="0">
                <a:solidFill>
                  <a:schemeClr val="bg1"/>
                </a:solidFill>
              </a:rPr>
              <a:t>Statistical analysis of road safety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35896" y="35453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5093888" y="1946727"/>
            <a:ext cx="3708412" cy="1123712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EPSRC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Centre for Doctoral Training in Cloud Computing for Big </a:t>
            </a:r>
            <a:r>
              <a:rPr lang="en-GB" sz="2000" dirty="0" smtClean="0">
                <a:solidFill>
                  <a:schemeClr val="bg1"/>
                </a:solidFill>
                <a:latin typeface="+mj-lt"/>
              </a:rPr>
              <a:t>Data</a:t>
            </a:r>
            <a:r>
              <a:rPr lang="en-GB" sz="2000" dirty="0" smtClean="0">
                <a:solidFill>
                  <a:schemeClr val="bg1"/>
                </a:solidFill>
              </a:rPr>
              <a:t> 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1" name="Rounded Rectangle 30">
            <a:hlinkClick r:id="rId4"/>
          </p:cNvPr>
          <p:cNvSpPr/>
          <p:nvPr/>
        </p:nvSpPr>
        <p:spPr>
          <a:xfrm>
            <a:off x="5076056" y="3294864"/>
            <a:ext cx="3724248" cy="47318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600" dirty="0">
                <a:solidFill>
                  <a:schemeClr val="bg1"/>
                </a:solidFill>
              </a:rPr>
              <a:t>Only 12% of data recorded is </a:t>
            </a:r>
            <a:r>
              <a:rPr lang="en-GB" sz="1600" dirty="0" smtClean="0">
                <a:solidFill>
                  <a:schemeClr val="bg1"/>
                </a:solidFill>
              </a:rPr>
              <a:t>used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2" name="Rounded Rectangle 31">
            <a:hlinkClick r:id="rId4"/>
          </p:cNvPr>
          <p:cNvSpPr/>
          <p:nvPr/>
        </p:nvSpPr>
        <p:spPr>
          <a:xfrm>
            <a:off x="5076056" y="3992478"/>
            <a:ext cx="3724248" cy="603308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600" dirty="0" smtClean="0">
                <a:solidFill>
                  <a:schemeClr val="bg1"/>
                </a:solidFill>
              </a:rPr>
              <a:t> Sites like </a:t>
            </a:r>
            <a:r>
              <a:rPr lang="en-GB" sz="1600" dirty="0">
                <a:solidFill>
                  <a:schemeClr val="bg1"/>
                </a:solidFill>
              </a:rPr>
              <a:t>F</a:t>
            </a:r>
            <a:r>
              <a:rPr lang="en-GB" sz="1600" dirty="0" smtClean="0">
                <a:solidFill>
                  <a:schemeClr val="bg1"/>
                </a:solidFill>
              </a:rPr>
              <a:t>acebook </a:t>
            </a:r>
            <a:r>
              <a:rPr lang="en-GB" sz="1600" dirty="0">
                <a:solidFill>
                  <a:schemeClr val="bg1"/>
                </a:solidFill>
              </a:rPr>
              <a:t>and Amazon use data to recommend to </a:t>
            </a:r>
            <a:r>
              <a:rPr lang="en-GB" sz="1600" dirty="0" smtClean="0">
                <a:solidFill>
                  <a:schemeClr val="bg1"/>
                </a:solidFill>
              </a:rPr>
              <a:t>users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3" name="Rounded Rectangle 32">
            <a:hlinkClick r:id="rId4"/>
          </p:cNvPr>
          <p:cNvSpPr/>
          <p:nvPr/>
        </p:nvSpPr>
        <p:spPr>
          <a:xfrm>
            <a:off x="286312" y="3860679"/>
            <a:ext cx="3737848" cy="60330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600" dirty="0">
                <a:solidFill>
                  <a:schemeClr val="bg1"/>
                </a:solidFill>
              </a:rPr>
              <a:t>Working with a </a:t>
            </a:r>
            <a:r>
              <a:rPr lang="en-GB" sz="1600" dirty="0" smtClean="0">
                <a:solidFill>
                  <a:schemeClr val="bg1"/>
                </a:solidFill>
              </a:rPr>
              <a:t>large, </a:t>
            </a:r>
            <a:r>
              <a:rPr lang="en-GB" sz="1600" dirty="0">
                <a:solidFill>
                  <a:schemeClr val="bg1"/>
                </a:solidFill>
              </a:rPr>
              <a:t>multinational German company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748" y="1369694"/>
            <a:ext cx="3708412" cy="442674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Joe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93888" y="1369694"/>
            <a:ext cx="3708412" cy="442674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+mj-lt"/>
              </a:rPr>
              <a:t>Jack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0" name="Picture 39" descr="http://www.creativespaceman.com/wp/wp-content/uploads/2013/02/newcastle-science-centra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5" r="15518"/>
          <a:stretch/>
        </p:blipFill>
        <p:spPr bwMode="auto">
          <a:xfrm>
            <a:off x="5570152" y="4842732"/>
            <a:ext cx="2755883" cy="169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7" y="4842733"/>
            <a:ext cx="2630309" cy="169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Other Types of Degree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10" name="Rounded Rectangle 9"/>
          <p:cNvSpPr/>
          <p:nvPr/>
        </p:nvSpPr>
        <p:spPr>
          <a:xfrm>
            <a:off x="222889" y="1420501"/>
            <a:ext cx="2736304" cy="70143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Major/Minor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91672" y="5944830"/>
            <a:ext cx="2736304" cy="73744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Joint Honours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Rounded Rectangle 15">
            <a:hlinkClick r:id="rId4"/>
          </p:cNvPr>
          <p:cNvSpPr/>
          <p:nvPr/>
        </p:nvSpPr>
        <p:spPr>
          <a:xfrm>
            <a:off x="755575" y="3242796"/>
            <a:ext cx="2304256" cy="82436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Maths with Management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5"/>
          </p:cNvPr>
          <p:cNvSpPr/>
          <p:nvPr/>
        </p:nvSpPr>
        <p:spPr>
          <a:xfrm>
            <a:off x="3887416" y="1957568"/>
            <a:ext cx="2304256" cy="82436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Maths with Finance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547352" y="5855200"/>
            <a:ext cx="2304256" cy="82436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Accounting and Maths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211960" y="4719066"/>
            <a:ext cx="2304256" cy="82436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Economics and Maths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623720" y="3429000"/>
            <a:ext cx="2304256" cy="82436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100" dirty="0" smtClean="0">
                <a:solidFill>
                  <a:schemeClr val="bg1"/>
                </a:solidFill>
              </a:rPr>
              <a:t>Maths and Psychology</a:t>
            </a:r>
            <a:endParaRPr lang="en-GB" sz="2100" dirty="0">
              <a:solidFill>
                <a:schemeClr val="bg1"/>
              </a:solidFill>
            </a:endParaRP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 flipV="1">
            <a:off x="0" y="1957568"/>
            <a:ext cx="9108504" cy="420773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522744" y="3561871"/>
            <a:ext cx="2063016" cy="888662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3200" dirty="0" smtClean="0">
                <a:solidFill>
                  <a:schemeClr val="bg1"/>
                </a:solidFill>
              </a:rPr>
              <a:t>Physics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71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hlinkClick r:id="rId3"/>
          </p:cNvPr>
          <p:cNvSpPr/>
          <p:nvPr/>
        </p:nvSpPr>
        <p:spPr>
          <a:xfrm>
            <a:off x="838800" y="1590514"/>
            <a:ext cx="3514303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Summer Internship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24" name="Rounded Rectangle 23">
            <a:hlinkClick r:id="rId3"/>
          </p:cNvPr>
          <p:cNvSpPr/>
          <p:nvPr/>
        </p:nvSpPr>
        <p:spPr>
          <a:xfrm>
            <a:off x="838799" y="2913533"/>
            <a:ext cx="3514304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4-10 week summer vacation work placement</a:t>
            </a:r>
          </a:p>
        </p:txBody>
      </p:sp>
      <p:sp>
        <p:nvSpPr>
          <p:cNvPr id="25" name="Rounded Rectangle 24">
            <a:hlinkClick r:id="rId3"/>
          </p:cNvPr>
          <p:cNvSpPr/>
          <p:nvPr/>
        </p:nvSpPr>
        <p:spPr>
          <a:xfrm>
            <a:off x="833044" y="4229093"/>
            <a:ext cx="3514304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May</a:t>
            </a:r>
            <a:r>
              <a:rPr lang="en-GB" dirty="0" smtClean="0">
                <a:solidFill>
                  <a:schemeClr val="bg1"/>
                </a:solidFill>
              </a:rPr>
              <a:t> lead to conditional offer of employment subject to graduation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683936" y="3809102"/>
            <a:ext cx="3212" cy="44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687148" y="2486083"/>
            <a:ext cx="3212" cy="44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2680725" y="5108653"/>
            <a:ext cx="3211" cy="4628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Employment Routes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7" name="Rounded Rectangle 16">
            <a:hlinkClick r:id="rId5"/>
          </p:cNvPr>
          <p:cNvSpPr/>
          <p:nvPr/>
        </p:nvSpPr>
        <p:spPr>
          <a:xfrm>
            <a:off x="5045675" y="1590514"/>
            <a:ext cx="3449960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Graduate Scheme or Job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Rounded Rectangle 18">
            <a:hlinkClick r:id="rId6"/>
          </p:cNvPr>
          <p:cNvSpPr/>
          <p:nvPr/>
        </p:nvSpPr>
        <p:spPr>
          <a:xfrm>
            <a:off x="1403648" y="5570981"/>
            <a:ext cx="6336704" cy="864096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Employment</a:t>
            </a:r>
            <a:endParaRPr lang="en-GB" sz="2400" dirty="0" smtClean="0">
              <a:solidFill>
                <a:schemeClr val="bg1"/>
              </a:solidFill>
            </a:endParaRPr>
          </a:p>
        </p:txBody>
      </p:sp>
      <p:sp>
        <p:nvSpPr>
          <p:cNvPr id="21" name="Rounded Rectangle 20">
            <a:hlinkClick r:id="rId5"/>
          </p:cNvPr>
          <p:cNvSpPr/>
          <p:nvPr/>
        </p:nvSpPr>
        <p:spPr>
          <a:xfrm>
            <a:off x="5045675" y="3551288"/>
            <a:ext cx="3449960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Full-time work beginning September after graduation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7" name="Straight Arrow Connector 26"/>
          <p:cNvCxnSpPr>
            <a:endCxn id="21" idx="0"/>
          </p:cNvCxnSpPr>
          <p:nvPr/>
        </p:nvCxnSpPr>
        <p:spPr>
          <a:xfrm>
            <a:off x="6767443" y="2477755"/>
            <a:ext cx="3212" cy="10735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767443" y="4438529"/>
            <a:ext cx="0" cy="114440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99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17" grpId="0" animBg="1"/>
      <p:bldP spid="19" grpId="0" animBg="1"/>
      <p:bldP spid="2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My Advice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36" name="Rounded Rectangle 35">
            <a:hlinkClick r:id="rId4"/>
          </p:cNvPr>
          <p:cNvSpPr/>
          <p:nvPr/>
        </p:nvSpPr>
        <p:spPr>
          <a:xfrm>
            <a:off x="1403648" y="2132856"/>
            <a:ext cx="6336704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Start looking in good time</a:t>
            </a:r>
            <a:endParaRPr lang="en-GB" sz="2000" dirty="0">
              <a:solidFill>
                <a:schemeClr val="bg1"/>
              </a:solidFill>
            </a:endParaRPr>
          </a:p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Consider preferred division of employment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7" name="Rounded Rectangle 36">
            <a:hlinkClick r:id="rId5"/>
          </p:cNvPr>
          <p:cNvSpPr/>
          <p:nvPr/>
        </p:nvSpPr>
        <p:spPr>
          <a:xfrm>
            <a:off x="1403648" y="3412988"/>
            <a:ext cx="6336704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Start applying </a:t>
            </a:r>
          </a:p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Take your time and make each one count!</a:t>
            </a:r>
          </a:p>
        </p:txBody>
      </p:sp>
      <p:sp>
        <p:nvSpPr>
          <p:cNvPr id="38" name="Rounded Rectangle 37">
            <a:hlinkClick r:id="rId6"/>
          </p:cNvPr>
          <p:cNvSpPr/>
          <p:nvPr/>
        </p:nvSpPr>
        <p:spPr>
          <a:xfrm>
            <a:off x="1403648" y="4693120"/>
            <a:ext cx="6336704" cy="936104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Practice and prepare for next stages</a:t>
            </a:r>
          </a:p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Careers service – mock interviews and psychometric tests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70394" y="2996952"/>
            <a:ext cx="3212" cy="44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596712" y="4277084"/>
            <a:ext cx="3212" cy="44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15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Think Outside The Box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5" name="Rounded Rectangle 24">
            <a:hlinkClick r:id="rId4"/>
          </p:cNvPr>
          <p:cNvSpPr/>
          <p:nvPr/>
        </p:nvSpPr>
        <p:spPr>
          <a:xfrm>
            <a:off x="779802" y="3956388"/>
            <a:ext cx="2369840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Lloyds Banking Group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Mid-markets Banking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Summer </a:t>
            </a:r>
            <a:r>
              <a:rPr lang="en-GB" b="1" dirty="0">
                <a:solidFill>
                  <a:schemeClr val="bg1"/>
                </a:solidFill>
              </a:rPr>
              <a:t>P</a:t>
            </a:r>
            <a:r>
              <a:rPr lang="en-GB" b="1" dirty="0" smtClean="0">
                <a:solidFill>
                  <a:schemeClr val="bg1"/>
                </a:solidFill>
              </a:rPr>
              <a:t>lacement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31" name="Rounded Rectangle 30">
            <a:hlinkClick r:id="rId5"/>
          </p:cNvPr>
          <p:cNvSpPr/>
          <p:nvPr/>
        </p:nvSpPr>
        <p:spPr>
          <a:xfrm>
            <a:off x="6036386" y="3956388"/>
            <a:ext cx="2369840" cy="864096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 smtClean="0">
                <a:solidFill>
                  <a:schemeClr val="bg1"/>
                </a:solidFill>
              </a:rPr>
              <a:t>MagTec</a:t>
            </a:r>
            <a:r>
              <a:rPr lang="en-GB" b="1" dirty="0" smtClean="0">
                <a:solidFill>
                  <a:schemeClr val="bg1"/>
                </a:solidFill>
              </a:rPr>
              <a:t> Ltd.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Data analysis 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8-week Intern</a:t>
            </a:r>
          </a:p>
        </p:txBody>
      </p:sp>
      <p:sp>
        <p:nvSpPr>
          <p:cNvPr id="32" name="Rounded Rectangle 31">
            <a:hlinkClick r:id="rId5"/>
          </p:cNvPr>
          <p:cNvSpPr/>
          <p:nvPr/>
        </p:nvSpPr>
        <p:spPr>
          <a:xfrm>
            <a:off x="3399783" y="3956388"/>
            <a:ext cx="2341861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KPMG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Transaction Services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Summer </a:t>
            </a:r>
            <a:r>
              <a:rPr lang="en-GB" b="1" dirty="0">
                <a:solidFill>
                  <a:schemeClr val="bg1"/>
                </a:solidFill>
              </a:rPr>
              <a:t>P</a:t>
            </a:r>
            <a:r>
              <a:rPr lang="en-GB" b="1" dirty="0" smtClean="0">
                <a:solidFill>
                  <a:schemeClr val="bg1"/>
                </a:solidFill>
              </a:rPr>
              <a:t>lacement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33" name="Rounded Rectangle 32">
            <a:hlinkClick r:id="rId6"/>
          </p:cNvPr>
          <p:cNvSpPr/>
          <p:nvPr/>
        </p:nvSpPr>
        <p:spPr>
          <a:xfrm>
            <a:off x="779802" y="5085184"/>
            <a:ext cx="2369840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Went to careers fairs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4" name="Rounded Rectangle 33">
            <a:hlinkClick r:id="rId6"/>
          </p:cNvPr>
          <p:cNvSpPr/>
          <p:nvPr/>
        </p:nvSpPr>
        <p:spPr>
          <a:xfrm>
            <a:off x="3371804" y="5085184"/>
            <a:ext cx="2369840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Took business cards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Rounded Rectangle 34">
            <a:hlinkClick r:id="rId6"/>
          </p:cNvPr>
          <p:cNvSpPr/>
          <p:nvPr/>
        </p:nvSpPr>
        <p:spPr>
          <a:xfrm>
            <a:off x="6036386" y="5085184"/>
            <a:ext cx="2369840" cy="864096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Expanded my network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312" r="1083" b="26653"/>
          <a:stretch/>
        </p:blipFill>
        <p:spPr>
          <a:xfrm>
            <a:off x="779802" y="1466029"/>
            <a:ext cx="3737993" cy="226865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" r="8939"/>
          <a:stretch/>
        </p:blipFill>
        <p:spPr>
          <a:xfrm>
            <a:off x="4949841" y="1466030"/>
            <a:ext cx="3456385" cy="22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1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Graduate Profiles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1764958" y="1443533"/>
            <a:ext cx="1656184" cy="601560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Jess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5850456" y="1443533"/>
            <a:ext cx="1656184" cy="601560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Kathryn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788024" y="5028930"/>
            <a:ext cx="3744416" cy="1640429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chemeClr val="bg1"/>
                </a:solidFill>
              </a:rPr>
              <a:t>Graduated in 2012, MMath</a:t>
            </a: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Atomic Weapons Establishment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62000" y="5028930"/>
            <a:ext cx="3593976" cy="1640429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chemeClr val="bg1"/>
                </a:solidFill>
              </a:rPr>
              <a:t>Graduated in 2013, BSc</a:t>
            </a: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Technology Graduate at Sky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281085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2550">
            <a:solidFill>
              <a:schemeClr val="bg1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6872"/>
            <a:ext cx="2862319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2550">
            <a:solidFill>
              <a:schemeClr val="bg1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8471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4" grpId="0" animBg="1"/>
      <p:bldP spid="4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Graduate Profiles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640682" y="1372962"/>
            <a:ext cx="1656184" cy="601560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Will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15802" y="5057481"/>
            <a:ext cx="3305944" cy="1368152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chemeClr val="bg1"/>
                </a:solidFill>
              </a:rPr>
              <a:t>Graduated in 2015, BSc</a:t>
            </a: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Statistical Analyst, </a:t>
            </a:r>
            <a:r>
              <a:rPr lang="en-GB" sz="2000" dirty="0" err="1" smtClean="0">
                <a:solidFill>
                  <a:schemeClr val="bg1"/>
                </a:solidFill>
              </a:rPr>
              <a:t>Servelec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2234851"/>
            <a:ext cx="2562301" cy="2562301"/>
          </a:xfrm>
          <a:prstGeom prst="rect">
            <a:avLst/>
          </a:prstGeom>
          <a:solidFill>
            <a:srgbClr val="FFFFFF">
              <a:shade val="85000"/>
            </a:srgbClr>
          </a:solidFill>
          <a:ln w="82550">
            <a:solidFill>
              <a:schemeClr val="bg1"/>
            </a:solidFill>
            <a:miter lim="800000"/>
          </a:ln>
          <a:effectLst>
            <a:outerShdw blurRad="50038" algn="ctr" rotWithShape="0">
              <a:srgbClr val="000000">
                <a:alpha val="41000"/>
              </a:srgbClr>
            </a:outerShdw>
          </a:effectLst>
          <a:scene3d>
            <a:camera prst="orthographicFront"/>
            <a:lightRig rig="threePt" dir="t"/>
          </a:scene3d>
          <a:sp3d contourW="6350">
            <a:bevelT w="50800" h="16510"/>
            <a:contourClr>
              <a:schemeClr val="bg1"/>
            </a:contourClr>
          </a:sp3d>
        </p:spPr>
      </p:pic>
      <p:sp>
        <p:nvSpPr>
          <p:cNvPr id="29" name="Rounded Rectangle 28"/>
          <p:cNvSpPr/>
          <p:nvPr/>
        </p:nvSpPr>
        <p:spPr>
          <a:xfrm>
            <a:off x="5817146" y="1386318"/>
            <a:ext cx="1656184" cy="601560"/>
          </a:xfrm>
          <a:prstGeom prst="roundRect">
            <a:avLst/>
          </a:prstGeom>
          <a:solidFill>
            <a:srgbClr val="E52F4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Gary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992266" y="5070837"/>
            <a:ext cx="3305944" cy="1368152"/>
          </a:xfrm>
          <a:prstGeom prst="roundRect">
            <a:avLst/>
          </a:prstGeom>
          <a:solidFill>
            <a:srgbClr val="00257E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chemeClr val="bg1"/>
                </a:solidFill>
              </a:rPr>
              <a:t>Graduated in 2011, </a:t>
            </a:r>
            <a:r>
              <a:rPr lang="en-GB" sz="2000" dirty="0" err="1" smtClean="0">
                <a:solidFill>
                  <a:schemeClr val="bg1"/>
                </a:solidFill>
              </a:rPr>
              <a:t>MMath</a:t>
            </a:r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Sports Trader, </a:t>
            </a:r>
            <a:r>
              <a:rPr lang="en-GB" sz="2000" dirty="0" err="1" smtClean="0">
                <a:solidFill>
                  <a:schemeClr val="bg1"/>
                </a:solidFill>
              </a:rPr>
              <a:t>Bodog</a:t>
            </a:r>
            <a:r>
              <a:rPr lang="en-GB" sz="2000" dirty="0" smtClean="0">
                <a:solidFill>
                  <a:schemeClr val="bg1"/>
                </a:solidFill>
              </a:rPr>
              <a:t> Europe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/>
          <a:srcRect l="5732" t="10100" r="10015" b="29001"/>
          <a:stretch/>
        </p:blipFill>
        <p:spPr>
          <a:xfrm>
            <a:off x="5338455" y="2227885"/>
            <a:ext cx="2613565" cy="2569267"/>
          </a:xfrm>
          <a:prstGeom prst="rect">
            <a:avLst/>
          </a:prstGeom>
          <a:solidFill>
            <a:srgbClr val="FFFFFF">
              <a:shade val="85000"/>
            </a:srgbClr>
          </a:solidFill>
          <a:ln w="82550">
            <a:solidFill>
              <a:schemeClr val="bg1"/>
            </a:solidFill>
            <a:miter lim="800000"/>
          </a:ln>
          <a:effectLst>
            <a:outerShdw blurRad="50038" algn="ctr" rotWithShape="0">
              <a:srgbClr val="000000">
                <a:alpha val="41000"/>
              </a:srgbClr>
            </a:outerShdw>
          </a:effectLst>
          <a:scene3d>
            <a:camera prst="orthographicFront"/>
            <a:lightRig rig="threePt" dir="t"/>
          </a:scene3d>
          <a:sp3d contourW="6350">
            <a:bevelT w="50800" h="16510"/>
            <a:contourClr>
              <a:schemeClr val="bg1"/>
            </a:contourClr>
          </a:sp3d>
        </p:spPr>
      </p:pic>
    </p:spTree>
    <p:extLst>
      <p:ext uri="{BB962C8B-B14F-4D97-AF65-F5344CB8AC3E}">
        <p14:creationId xmlns:p14="http://schemas.microsoft.com/office/powerpoint/2010/main" val="405710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Summary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16" name="Rounded Rectangle 15">
            <a:hlinkClick r:id="rId4"/>
          </p:cNvPr>
          <p:cNvSpPr/>
          <p:nvPr/>
        </p:nvSpPr>
        <p:spPr>
          <a:xfrm>
            <a:off x="1403648" y="2132856"/>
            <a:ext cx="6336704" cy="864096"/>
          </a:xfrm>
          <a:prstGeom prst="roundRect">
            <a:avLst/>
          </a:prstGeom>
          <a:solidFill>
            <a:srgbClr val="6083C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Maths &amp; Stats opens many doors!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5"/>
          </p:cNvPr>
          <p:cNvSpPr/>
          <p:nvPr/>
        </p:nvSpPr>
        <p:spPr>
          <a:xfrm>
            <a:off x="1403648" y="3412988"/>
            <a:ext cx="6336704" cy="864096"/>
          </a:xfrm>
          <a:prstGeom prst="roundRect">
            <a:avLst/>
          </a:prstGeom>
          <a:solidFill>
            <a:srgbClr val="00467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NCL ensures the best chance for future employment</a:t>
            </a:r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18" name="Rounded Rectangle 17">
            <a:hlinkClick r:id="rId6"/>
          </p:cNvPr>
          <p:cNvSpPr/>
          <p:nvPr/>
        </p:nvSpPr>
        <p:spPr>
          <a:xfrm>
            <a:off x="1403648" y="4693120"/>
            <a:ext cx="6336704" cy="936104"/>
          </a:xfrm>
          <a:prstGeom prst="roundRect">
            <a:avLst/>
          </a:prstGeom>
          <a:solidFill>
            <a:srgbClr val="477CFF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@</a:t>
            </a:r>
            <a:r>
              <a:rPr lang="en-GB" sz="2000" b="1" dirty="0" err="1" smtClean="0">
                <a:solidFill>
                  <a:schemeClr val="bg1"/>
                </a:solidFill>
              </a:rPr>
              <a:t>NCLMathsStats</a:t>
            </a:r>
            <a:endParaRPr lang="en-GB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4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 descr="\\tower3\home18\nmb891\Downloads\22058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"/>
            <a:ext cx="91701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259295" y="361152"/>
            <a:ext cx="7929948" cy="116363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Newcastle-Upon-Tyne</a:t>
            </a:r>
            <a:endParaRPr lang="en-GB" sz="6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718242" y="2152648"/>
            <a:ext cx="5733637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Sam Fisher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59" y="224351"/>
            <a:ext cx="1512168" cy="56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7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6390" y="-3877451"/>
            <a:ext cx="1171222" cy="9143999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131" y="31766"/>
            <a:ext cx="7886700" cy="1325563"/>
          </a:xfrm>
        </p:spPr>
        <p:txBody>
          <a:bodyPr>
            <a:normAutofit fontScale="90000"/>
          </a:bodyPr>
          <a:lstStyle/>
          <a:p>
            <a:pPr defTabSz="457200"/>
            <a:r>
              <a:rPr lang="en-GB" dirty="0" smtClean="0">
                <a:solidFill>
                  <a:schemeClr val="bg1"/>
                </a:solidFill>
              </a:rPr>
              <a:t>		</a:t>
            </a:r>
            <a:r>
              <a:rPr lang="en-US" sz="4900" dirty="0" err="1" smtClean="0">
                <a:solidFill>
                  <a:schemeClr val="bg1"/>
                </a:solidFill>
              </a:rPr>
              <a:t>Freshers’</a:t>
            </a:r>
            <a:r>
              <a:rPr lang="en-US" sz="4900" dirty="0" smtClean="0">
                <a:solidFill>
                  <a:schemeClr val="bg1"/>
                </a:solidFill>
              </a:rPr>
              <a:t> </a:t>
            </a:r>
            <a:r>
              <a:rPr lang="en-US" sz="4900" dirty="0">
                <a:solidFill>
                  <a:schemeClr val="bg1"/>
                </a:solidFill>
              </a:rPr>
              <a:t>Week </a:t>
            </a:r>
            <a:r>
              <a:rPr lang="en-US" sz="4900" dirty="0" smtClean="0">
                <a:solidFill>
                  <a:schemeClr val="bg1"/>
                </a:solidFill>
              </a:rPr>
              <a:t>27/09-01/10</a:t>
            </a:r>
            <a:endParaRPr lang="en-US" sz="49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7" y="428186"/>
            <a:ext cx="1728192" cy="567983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3284367" y="4365105"/>
            <a:ext cx="2379315" cy="77344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What’s the point? 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5663682" y="3868561"/>
            <a:ext cx="717029" cy="4965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485959" y="3828801"/>
            <a:ext cx="798408" cy="5760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04855" y="2652653"/>
            <a:ext cx="0" cy="4883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46" idx="0"/>
          </p:cNvCxnSpPr>
          <p:nvPr/>
        </p:nvCxnSpPr>
        <p:spPr>
          <a:xfrm>
            <a:off x="6216147" y="2652654"/>
            <a:ext cx="1" cy="5280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515146" y="5138552"/>
            <a:ext cx="0" cy="4339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269935" y="1556792"/>
            <a:ext cx="4397902" cy="1095861"/>
            <a:chOff x="2386035" y="1268760"/>
            <a:chExt cx="4397902" cy="1095861"/>
          </a:xfrm>
        </p:grpSpPr>
        <p:sp>
          <p:nvSpPr>
            <p:cNvPr id="31" name="Rounded Rectangle 30">
              <a:hlinkClick r:id="rId4"/>
            </p:cNvPr>
            <p:cNvSpPr/>
            <p:nvPr/>
          </p:nvSpPr>
          <p:spPr>
            <a:xfrm>
              <a:off x="2386035" y="1268760"/>
              <a:ext cx="4397902" cy="1095861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10837" y="1570444"/>
              <a:ext cx="4230541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err="1" smtClean="0">
                  <a:solidFill>
                    <a:schemeClr val="bg1"/>
                  </a:solidFill>
                </a:rPr>
                <a:t>Freshers’</a:t>
              </a:r>
              <a:r>
                <a:rPr lang="en-GB" sz="3600" dirty="0" smtClean="0">
                  <a:solidFill>
                    <a:schemeClr val="bg1"/>
                  </a:solidFill>
                </a:rPr>
                <a:t> </a:t>
              </a:r>
              <a:r>
                <a:rPr lang="en-GB" sz="3600" dirty="0">
                  <a:solidFill>
                    <a:schemeClr val="bg1"/>
                  </a:solidFill>
                </a:rPr>
                <a:t>Wristband</a:t>
              </a:r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1835696" y="3150707"/>
            <a:ext cx="1612631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Price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409832" y="3180729"/>
            <a:ext cx="1612631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Ordering</a:t>
            </a:r>
          </a:p>
        </p:txBody>
      </p:sp>
      <p:sp>
        <p:nvSpPr>
          <p:cNvPr id="47" name="Rounded Rectangle 46">
            <a:hlinkClick r:id="rId5"/>
          </p:cNvPr>
          <p:cNvSpPr/>
          <p:nvPr/>
        </p:nvSpPr>
        <p:spPr>
          <a:xfrm>
            <a:off x="3250866" y="5572484"/>
            <a:ext cx="2412816" cy="72008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36413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4" grpId="0" animBg="1"/>
      <p:bldP spid="46" grpId="0" animBg="1"/>
      <p:bldP spid="4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Night Time Activities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ounded Rectangle 8">
            <a:hlinkClick r:id="rId4"/>
          </p:cNvPr>
          <p:cNvSpPr/>
          <p:nvPr/>
        </p:nvSpPr>
        <p:spPr>
          <a:xfrm>
            <a:off x="467544" y="1935057"/>
            <a:ext cx="2808312" cy="6298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Clash of the Halls</a:t>
            </a:r>
          </a:p>
        </p:txBody>
      </p:sp>
      <p:sp>
        <p:nvSpPr>
          <p:cNvPr id="10" name="Rounded Rectangle 9">
            <a:hlinkClick r:id="rId5"/>
          </p:cNvPr>
          <p:cNvSpPr/>
          <p:nvPr/>
        </p:nvSpPr>
        <p:spPr>
          <a:xfrm>
            <a:off x="2530640" y="3861047"/>
            <a:ext cx="3168352" cy="629847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Comedy Hypnotist </a:t>
            </a:r>
          </a:p>
        </p:txBody>
      </p:sp>
      <p:sp>
        <p:nvSpPr>
          <p:cNvPr id="11" name="Rounded Rectangle 10">
            <a:hlinkClick r:id="rId6"/>
          </p:cNvPr>
          <p:cNvSpPr/>
          <p:nvPr/>
        </p:nvSpPr>
        <p:spPr>
          <a:xfrm>
            <a:off x="6188708" y="1412776"/>
            <a:ext cx="2127708" cy="62984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Grub Crawl</a:t>
            </a:r>
          </a:p>
        </p:txBody>
      </p:sp>
      <p:sp>
        <p:nvSpPr>
          <p:cNvPr id="16" name="Rounded Rectangle 15">
            <a:hlinkClick r:id="rId7"/>
          </p:cNvPr>
          <p:cNvSpPr/>
          <p:nvPr/>
        </p:nvSpPr>
        <p:spPr>
          <a:xfrm>
            <a:off x="6365257" y="5325724"/>
            <a:ext cx="2095175" cy="7675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 smtClean="0">
                <a:solidFill>
                  <a:schemeClr val="bg1"/>
                </a:solidFill>
              </a:rPr>
              <a:t>Warehouse Project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8"/>
          </p:cNvPr>
          <p:cNvSpPr/>
          <p:nvPr/>
        </p:nvSpPr>
        <p:spPr>
          <a:xfrm>
            <a:off x="2890680" y="5661248"/>
            <a:ext cx="2808312" cy="629847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Pandamonium</a:t>
            </a:r>
          </a:p>
        </p:txBody>
      </p:sp>
      <p:pic>
        <p:nvPicPr>
          <p:cNvPr id="18" name="Picture 2" descr="http://nusufreshers.co.uk/wp-content/uploads/2013/07/Grub-350x3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28800"/>
            <a:ext cx="1872208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9" name="Picture 4" descr="http://nusufreshers.co.uk/wp-content/uploads/2013/12/267526_399718973428705_2095223957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0" y="4490894"/>
            <a:ext cx="1948516" cy="1948516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Picture 6" descr="http://nusufreshers.co.uk/wp-content/uploads/2013/07/Cinema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8607">
            <a:off x="6417021" y="2830561"/>
            <a:ext cx="2060972" cy="2060973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6300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Daytime Activities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707571" y="1601416"/>
            <a:ext cx="998335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9" name="Rounded Rectangle 8">
            <a:hlinkClick r:id="rId4"/>
          </p:cNvPr>
          <p:cNvSpPr/>
          <p:nvPr/>
        </p:nvSpPr>
        <p:spPr>
          <a:xfrm>
            <a:off x="570904" y="1678634"/>
            <a:ext cx="2412816" cy="72008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St James’ Tour</a:t>
            </a:r>
          </a:p>
        </p:txBody>
      </p:sp>
      <p:pic>
        <p:nvPicPr>
          <p:cNvPr id="10" name="Picture 2" descr="http://news.bbcimg.co.uk/media/images/63387000/jpg/_63387782_stjames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"/>
          <a:stretch/>
        </p:blipFill>
        <p:spPr bwMode="auto">
          <a:xfrm rot="1239791">
            <a:off x="3258971" y="1653430"/>
            <a:ext cx="2665854" cy="1533447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1" name="Rounded Rectangle 10">
            <a:hlinkClick r:id="rId6"/>
          </p:cNvPr>
          <p:cNvSpPr/>
          <p:nvPr/>
        </p:nvSpPr>
        <p:spPr>
          <a:xfrm>
            <a:off x="6115520" y="2512544"/>
            <a:ext cx="2880320" cy="72008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Cocktail Training </a:t>
            </a:r>
          </a:p>
        </p:txBody>
      </p:sp>
      <p:sp>
        <p:nvSpPr>
          <p:cNvPr id="16" name="Rounded Rectangle 15">
            <a:hlinkClick r:id="rId7"/>
          </p:cNvPr>
          <p:cNvSpPr/>
          <p:nvPr/>
        </p:nvSpPr>
        <p:spPr>
          <a:xfrm>
            <a:off x="2179082" y="5739108"/>
            <a:ext cx="2412816" cy="720080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Paintball</a:t>
            </a:r>
          </a:p>
        </p:txBody>
      </p:sp>
      <p:sp>
        <p:nvSpPr>
          <p:cNvPr id="17" name="Rounded Rectangle 16">
            <a:hlinkClick r:id="rId8"/>
          </p:cNvPr>
          <p:cNvSpPr/>
          <p:nvPr/>
        </p:nvSpPr>
        <p:spPr>
          <a:xfrm>
            <a:off x="6251169" y="5994490"/>
            <a:ext cx="2412816" cy="72008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Go Ape</a:t>
            </a:r>
          </a:p>
        </p:txBody>
      </p:sp>
      <p:pic>
        <p:nvPicPr>
          <p:cNvPr id="18" name="Picture 4" descr="http://nusufreshers.co.uk/wp-content/uploads/2013/07/GoApe-700x3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676" y="3731459"/>
            <a:ext cx="3528392" cy="1764196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9" name="Picture 8" descr="http://nusufreshers.co.uk/wp-content/uploads/2013/08/Paintball-350x35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96" y="3458049"/>
            <a:ext cx="2037606" cy="2037606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0" name="Rounded Rectangle 19">
            <a:hlinkClick r:id="rId8"/>
          </p:cNvPr>
          <p:cNvSpPr/>
          <p:nvPr/>
        </p:nvSpPr>
        <p:spPr>
          <a:xfrm>
            <a:off x="551834" y="2450769"/>
            <a:ext cx="864097" cy="64632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£30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1" name="Rounded Rectangle 20">
            <a:hlinkClick r:id="rId8"/>
          </p:cNvPr>
          <p:cNvSpPr/>
          <p:nvPr/>
        </p:nvSpPr>
        <p:spPr>
          <a:xfrm>
            <a:off x="2668731" y="4191364"/>
            <a:ext cx="1092620" cy="64632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£8.50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2" name="Rounded Rectangle 21">
            <a:hlinkClick r:id="rId11"/>
          </p:cNvPr>
          <p:cNvSpPr/>
          <p:nvPr/>
        </p:nvSpPr>
        <p:spPr>
          <a:xfrm>
            <a:off x="2668731" y="3409207"/>
            <a:ext cx="2412816" cy="72008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Ice Skating</a:t>
            </a:r>
          </a:p>
        </p:txBody>
      </p:sp>
      <p:sp>
        <p:nvSpPr>
          <p:cNvPr id="23" name="Rounded Rectangle 22">
            <a:hlinkClick r:id="rId8"/>
          </p:cNvPr>
          <p:cNvSpPr/>
          <p:nvPr/>
        </p:nvSpPr>
        <p:spPr>
          <a:xfrm>
            <a:off x="7903220" y="1804448"/>
            <a:ext cx="1092620" cy="64632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£25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5" name="Rounded Rectangle 24">
            <a:hlinkClick r:id="rId8"/>
          </p:cNvPr>
          <p:cNvSpPr/>
          <p:nvPr/>
        </p:nvSpPr>
        <p:spPr>
          <a:xfrm>
            <a:off x="3727801" y="5030710"/>
            <a:ext cx="864097" cy="646321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£10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5256000" y="5961667"/>
            <a:ext cx="933318" cy="752903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£33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03031" y="1279800"/>
            <a:ext cx="9981127" cy="568767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>
            <a:hlinkClick r:id="rId4"/>
          </p:cNvPr>
          <p:cNvSpPr/>
          <p:nvPr/>
        </p:nvSpPr>
        <p:spPr>
          <a:xfrm>
            <a:off x="1935721" y="3057068"/>
            <a:ext cx="5692857" cy="152111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5400" dirty="0" smtClean="0">
                <a:solidFill>
                  <a:schemeClr val="bg1"/>
                </a:solidFill>
              </a:rPr>
              <a:t>£106.50</a:t>
            </a:r>
            <a:endParaRPr lang="en-GB" sz="5400" dirty="0">
              <a:solidFill>
                <a:schemeClr val="bg1"/>
              </a:solidFill>
            </a:endParaRPr>
          </a:p>
        </p:txBody>
      </p:sp>
      <p:sp>
        <p:nvSpPr>
          <p:cNvPr id="28" name="Rounded Rectangle 27">
            <a:hlinkClick r:id="rId4"/>
          </p:cNvPr>
          <p:cNvSpPr/>
          <p:nvPr/>
        </p:nvSpPr>
        <p:spPr>
          <a:xfrm>
            <a:off x="1921932" y="3046761"/>
            <a:ext cx="5692857" cy="1521110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5400" dirty="0" smtClean="0">
                <a:solidFill>
                  <a:schemeClr val="bg1"/>
                </a:solidFill>
              </a:rPr>
              <a:t>£41.50</a:t>
            </a:r>
            <a:endParaRPr lang="en-GB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6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3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This Talk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041788" y="172265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Arrow 9"/>
          <p:cNvSpPr/>
          <p:nvPr/>
        </p:nvSpPr>
        <p:spPr>
          <a:xfrm>
            <a:off x="2041788" y="2736220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041788" y="3744332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>
            <a:off x="2042338" y="4752473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>
            <a:off x="2041788" y="5802044"/>
            <a:ext cx="369972" cy="255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4427858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418026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4037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14825" y="3861048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10836" y="2852936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24657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427858" y="5897439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14037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710836" y="1844824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07504" y="1556792"/>
            <a:ext cx="1926305" cy="608849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Degree Types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411760" y="1661585"/>
            <a:ext cx="200227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Single Honours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723473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Other Types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041676" y="1661585"/>
            <a:ext cx="2008767" cy="432048"/>
          </a:xfrm>
          <a:prstGeom prst="roundRect">
            <a:avLst/>
          </a:prstGeom>
          <a:solidFill>
            <a:srgbClr val="6083CB"/>
          </a:solidFill>
          <a:ln w="25400"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Physics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7504" y="2581296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Structure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411760" y="2669697"/>
            <a:ext cx="200227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1</a:t>
            </a:r>
            <a:r>
              <a:rPr lang="en-GB" sz="1600" baseline="30000" dirty="0" smtClean="0">
                <a:solidFill>
                  <a:schemeClr val="bg1"/>
                </a:solidFill>
              </a:rPr>
              <a:t>st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723473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Year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7041676" y="2669697"/>
            <a:ext cx="2008767" cy="432048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Projects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07504" y="3589408"/>
            <a:ext cx="1926305" cy="592457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Learning &amp; Assessment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2411760" y="3677809"/>
            <a:ext cx="200227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Teaching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723473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Assessment Methods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41676" y="3677809"/>
            <a:ext cx="2008767" cy="432048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Grades &amp; Weighting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7504" y="4597520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Resources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411760" y="4685920"/>
            <a:ext cx="200227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The Herschel Building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23473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Internet Resources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041676" y="4685920"/>
            <a:ext cx="2008767" cy="432049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Support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07504" y="5589239"/>
            <a:ext cx="1926305" cy="576064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>
                <a:solidFill>
                  <a:schemeClr val="bg1"/>
                </a:solidFill>
              </a:rPr>
              <a:t>Timetabling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6724657" y="4880097"/>
            <a:ext cx="3094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2411760" y="5694032"/>
            <a:ext cx="2002277" cy="432050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Typical Week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723473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Semester Calendars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041676" y="5694032"/>
            <a:ext cx="2008767" cy="471272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Important Dates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-103031" y="3356992"/>
            <a:ext cx="9981127" cy="3610478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-103031" y="1279800"/>
            <a:ext cx="9981127" cy="1059851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8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Clubs And Societies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9" name="Rounded Rectangle 8"/>
          <p:cNvSpPr/>
          <p:nvPr/>
        </p:nvSpPr>
        <p:spPr>
          <a:xfrm>
            <a:off x="2267744" y="3375633"/>
            <a:ext cx="1612631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Sports</a:t>
            </a:r>
          </a:p>
        </p:txBody>
      </p:sp>
      <p:cxnSp>
        <p:nvCxnSpPr>
          <p:cNvPr id="10" name="Straight Arrow Connector 9"/>
          <p:cNvCxnSpPr>
            <a:endCxn id="9" idx="0"/>
          </p:cNvCxnSpPr>
          <p:nvPr/>
        </p:nvCxnSpPr>
        <p:spPr>
          <a:xfrm flipH="1">
            <a:off x="3074060" y="2505842"/>
            <a:ext cx="403236" cy="869791"/>
          </a:xfrm>
          <a:prstGeom prst="straightConnector1">
            <a:avLst/>
          </a:prstGeom>
          <a:ln cap="flat">
            <a:headEnd type="arrow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25814" y="2494480"/>
            <a:ext cx="916597" cy="933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478354" y="1544615"/>
            <a:ext cx="4397902" cy="1095861"/>
            <a:chOff x="2269935" y="1556792"/>
            <a:chExt cx="4397902" cy="1095861"/>
          </a:xfrm>
        </p:grpSpPr>
        <p:sp>
          <p:nvSpPr>
            <p:cNvPr id="17" name="Rounded Rectangle 16"/>
            <p:cNvSpPr/>
            <p:nvPr/>
          </p:nvSpPr>
          <p:spPr>
            <a:xfrm>
              <a:off x="2269935" y="1556792"/>
              <a:ext cx="4397902" cy="1095861"/>
            </a:xfrm>
            <a:prstGeom prst="roundRect">
              <a:avLst/>
            </a:prstGeom>
            <a:solidFill>
              <a:srgbClr val="E52F4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94737" y="1858476"/>
              <a:ext cx="4230541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>
                  <a:solidFill>
                    <a:schemeClr val="bg1"/>
                  </a:solidFill>
                </a:rPr>
                <a:t>Clubs &amp; Societies</a:t>
              </a:r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5796136" y="3429000"/>
            <a:ext cx="1612631" cy="77344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bg1"/>
                </a:solidFill>
              </a:rPr>
              <a:t>Societies</a:t>
            </a:r>
          </a:p>
        </p:txBody>
      </p:sp>
      <p:sp>
        <p:nvSpPr>
          <p:cNvPr id="20" name="Rounded Rectangle 19">
            <a:hlinkClick r:id="rId4"/>
          </p:cNvPr>
          <p:cNvSpPr/>
          <p:nvPr/>
        </p:nvSpPr>
        <p:spPr>
          <a:xfrm>
            <a:off x="6876256" y="4836888"/>
            <a:ext cx="2088232" cy="464320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Give </a:t>
            </a:r>
            <a:r>
              <a:rPr lang="en-GB" sz="2800" dirty="0" smtClean="0">
                <a:solidFill>
                  <a:schemeClr val="bg1"/>
                </a:solidFill>
              </a:rPr>
              <a:t>It </a:t>
            </a:r>
            <a:r>
              <a:rPr lang="en-GB" sz="2800" dirty="0">
                <a:solidFill>
                  <a:schemeClr val="bg1"/>
                </a:solidFill>
              </a:rPr>
              <a:t>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Go </a:t>
            </a:r>
          </a:p>
        </p:txBody>
      </p:sp>
      <p:sp>
        <p:nvSpPr>
          <p:cNvPr id="21" name="Rounded Rectangle 20">
            <a:hlinkClick r:id="rId5"/>
          </p:cNvPr>
          <p:cNvSpPr/>
          <p:nvPr/>
        </p:nvSpPr>
        <p:spPr>
          <a:xfrm>
            <a:off x="1763688" y="5772992"/>
            <a:ext cx="2088232" cy="46432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Intra-Mural</a:t>
            </a:r>
            <a:r>
              <a:rPr lang="en-GB" sz="28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2" name="Rounded Rectangle 21">
            <a:hlinkClick r:id="rId6"/>
          </p:cNvPr>
          <p:cNvSpPr/>
          <p:nvPr/>
        </p:nvSpPr>
        <p:spPr>
          <a:xfrm>
            <a:off x="3588672" y="4725144"/>
            <a:ext cx="1631400" cy="46432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Go Play</a:t>
            </a:r>
          </a:p>
        </p:txBody>
      </p:sp>
      <p:sp>
        <p:nvSpPr>
          <p:cNvPr id="23" name="Rounded Rectangle 22">
            <a:hlinkClick r:id="rId7"/>
          </p:cNvPr>
          <p:cNvSpPr/>
          <p:nvPr/>
        </p:nvSpPr>
        <p:spPr>
          <a:xfrm>
            <a:off x="367915" y="4513011"/>
            <a:ext cx="2187861" cy="860205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Athletic Union </a:t>
            </a:r>
          </a:p>
        </p:txBody>
      </p:sp>
      <p:cxnSp>
        <p:nvCxnSpPr>
          <p:cNvPr id="25" name="Straight Arrow Connector 24"/>
          <p:cNvCxnSpPr>
            <a:stCxn id="9" idx="2"/>
            <a:endCxn id="23" idx="0"/>
          </p:cNvCxnSpPr>
          <p:nvPr/>
        </p:nvCxnSpPr>
        <p:spPr>
          <a:xfrm flipH="1">
            <a:off x="1461846" y="4149080"/>
            <a:ext cx="1612214" cy="3639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9" idx="2"/>
            <a:endCxn id="21" idx="0"/>
          </p:cNvCxnSpPr>
          <p:nvPr/>
        </p:nvCxnSpPr>
        <p:spPr>
          <a:xfrm flipH="1">
            <a:off x="2807804" y="4149080"/>
            <a:ext cx="266256" cy="16239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9" idx="2"/>
          </p:cNvCxnSpPr>
          <p:nvPr/>
        </p:nvCxnSpPr>
        <p:spPr>
          <a:xfrm>
            <a:off x="3074060" y="4149080"/>
            <a:ext cx="1330312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20" idx="0"/>
          </p:cNvCxnSpPr>
          <p:nvPr/>
        </p:nvCxnSpPr>
        <p:spPr>
          <a:xfrm>
            <a:off x="6667837" y="4202447"/>
            <a:ext cx="1252535" cy="6344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hlinkClick r:id="rId8"/>
          </p:cNvPr>
          <p:cNvSpPr/>
          <p:nvPr/>
        </p:nvSpPr>
        <p:spPr>
          <a:xfrm>
            <a:off x="5220072" y="5484960"/>
            <a:ext cx="2044679" cy="824360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Joining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Societies</a:t>
            </a:r>
          </a:p>
        </p:txBody>
      </p:sp>
      <p:cxnSp>
        <p:nvCxnSpPr>
          <p:cNvPr id="30" name="Straight Arrow Connector 29"/>
          <p:cNvCxnSpPr>
            <a:endCxn id="29" idx="0"/>
          </p:cNvCxnSpPr>
          <p:nvPr/>
        </p:nvCxnSpPr>
        <p:spPr>
          <a:xfrm flipH="1">
            <a:off x="6242412" y="4202447"/>
            <a:ext cx="425425" cy="128251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55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Joining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10" name="Straight Connector 9"/>
          <p:cNvCxnSpPr/>
          <p:nvPr/>
        </p:nvCxnSpPr>
        <p:spPr>
          <a:xfrm flipH="1" flipV="1">
            <a:off x="107505" y="2276872"/>
            <a:ext cx="8928991" cy="3384376"/>
          </a:xfrm>
          <a:prstGeom prst="line">
            <a:avLst/>
          </a:prstGeom>
          <a:ln w="63500">
            <a:solidFill>
              <a:schemeClr val="tx1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5428491" y="1340768"/>
            <a:ext cx="3319973" cy="1036246"/>
            <a:chOff x="2386035" y="1268760"/>
            <a:chExt cx="4397902" cy="1095861"/>
          </a:xfrm>
        </p:grpSpPr>
        <p:sp>
          <p:nvSpPr>
            <p:cNvPr id="16" name="Rounded Rectangle 15">
              <a:hlinkClick r:id="rId4"/>
            </p:cNvPr>
            <p:cNvSpPr/>
            <p:nvPr/>
          </p:nvSpPr>
          <p:spPr>
            <a:xfrm>
              <a:off x="2386035" y="1268760"/>
              <a:ext cx="4397902" cy="1095861"/>
            </a:xfrm>
            <a:prstGeom prst="roundRect">
              <a:avLst/>
            </a:prstGeom>
            <a:solidFill>
              <a:srgbClr val="6083CB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0837" y="1570444"/>
              <a:ext cx="4230541" cy="63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3600" dirty="0" smtClean="0">
                  <a:solidFill>
                    <a:schemeClr val="bg1"/>
                  </a:solidFill>
                </a:rPr>
                <a:t>Freshers’ </a:t>
              </a:r>
              <a:r>
                <a:rPr lang="en-GB" sz="3600" dirty="0">
                  <a:solidFill>
                    <a:schemeClr val="bg1"/>
                  </a:solidFill>
                </a:rPr>
                <a:t>Fair</a:t>
              </a:r>
            </a:p>
          </p:txBody>
        </p:sp>
      </p:grpSp>
      <p:sp>
        <p:nvSpPr>
          <p:cNvPr id="18" name="Rounded Rectangle 17">
            <a:hlinkClick r:id="rId5"/>
          </p:cNvPr>
          <p:cNvSpPr/>
          <p:nvPr/>
        </p:nvSpPr>
        <p:spPr>
          <a:xfrm>
            <a:off x="395536" y="5517232"/>
            <a:ext cx="2710657" cy="1061479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3600" dirty="0">
                <a:solidFill>
                  <a:schemeClr val="bg1"/>
                </a:solidFill>
              </a:rPr>
              <a:t>NUSU Website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18171">
            <a:off x="3391913" y="4943333"/>
            <a:ext cx="3298143" cy="135694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" name="Picture 8" descr="http://nusu.co.uk/files/ff2013we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564904"/>
            <a:ext cx="1480431" cy="2094187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722026">
            <a:off x="495627" y="3356567"/>
            <a:ext cx="1838616" cy="1838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77960">
            <a:off x="3583171" y="1858300"/>
            <a:ext cx="1413210" cy="141321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4438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Societies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285" y="3744714"/>
            <a:ext cx="1905000" cy="1905000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516588" y="1598401"/>
            <a:ext cx="8208913" cy="1152128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00467E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3600" dirty="0">
                <a:solidFill>
                  <a:schemeClr val="bg1"/>
                </a:solidFill>
              </a:rPr>
              <a:t>Nearly 200 registered </a:t>
            </a:r>
            <a:r>
              <a:rPr lang="en-GB" sz="3600" dirty="0">
                <a:solidFill>
                  <a:schemeClr val="bg1"/>
                </a:solidFill>
                <a:hlinkClick r:id="rId5"/>
              </a:rPr>
              <a:t>clubs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dirty="0">
                <a:solidFill>
                  <a:schemeClr val="bg1"/>
                </a:solidFill>
                <a:hlinkClick r:id="rId6"/>
              </a:rPr>
              <a:t>societies</a:t>
            </a:r>
            <a:r>
              <a:rPr lang="en-GB" sz="3600" dirty="0">
                <a:solidFill>
                  <a:schemeClr val="bg1"/>
                </a:solidFill>
              </a:rPr>
              <a:t> at Newcastle</a:t>
            </a:r>
          </a:p>
        </p:txBody>
      </p:sp>
      <p:pic>
        <p:nvPicPr>
          <p:cNvPr id="11" name="Picture 2" descr="http://nusu.co.uk/files/minisites/53293/rocksoc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090">
            <a:off x="447605" y="3450851"/>
            <a:ext cx="2226196" cy="2226196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4" descr="http://www.mrmediatraining.com/wp-content/uploads/2011/01/Countdown-Cloc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6160">
            <a:off x="3605994" y="3362813"/>
            <a:ext cx="2342592" cy="2335842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Rounded Rectangle 16"/>
          <p:cNvSpPr/>
          <p:nvPr/>
        </p:nvSpPr>
        <p:spPr>
          <a:xfrm>
            <a:off x="588596" y="5774865"/>
            <a:ext cx="1944217" cy="485326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err="1">
                <a:solidFill>
                  <a:schemeClr val="bg1"/>
                </a:solidFill>
              </a:rPr>
              <a:t>Rocksoc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336174" y="5667179"/>
            <a:ext cx="2602533" cy="781742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Twenty Minute Society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742069" y="5748564"/>
            <a:ext cx="1944216" cy="714807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Ultimate Frisbee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-103031" y="1279800"/>
            <a:ext cx="9981127" cy="568767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reeform 20">
            <a:hlinkClick r:id="rId9"/>
          </p:cNvPr>
          <p:cNvSpPr/>
          <p:nvPr/>
        </p:nvSpPr>
        <p:spPr>
          <a:xfrm>
            <a:off x="1907703" y="3410088"/>
            <a:ext cx="5472608" cy="1929678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5400" dirty="0">
                <a:solidFill>
                  <a:schemeClr val="bg1"/>
                </a:solidFill>
              </a:rPr>
              <a:t>Or you can create your own!</a:t>
            </a:r>
          </a:p>
        </p:txBody>
      </p:sp>
    </p:spTree>
    <p:extLst>
      <p:ext uri="{BB962C8B-B14F-4D97-AF65-F5344CB8AC3E}">
        <p14:creationId xmlns:p14="http://schemas.microsoft.com/office/powerpoint/2010/main" val="37012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MATHSOC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8" b="6612"/>
          <a:stretch/>
        </p:blipFill>
        <p:spPr bwMode="auto">
          <a:xfrm>
            <a:off x="319292" y="2873518"/>
            <a:ext cx="2252641" cy="1848686"/>
          </a:xfrm>
          <a:prstGeom prst="rect">
            <a:avLst/>
          </a:prstGeom>
          <a:solidFill>
            <a:srgbClr val="FFFFFF">
              <a:shade val="85000"/>
            </a:srgbClr>
          </a:solidFill>
          <a:ln w="79375">
            <a:solidFill>
              <a:schemeClr val="bg1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t="30085" r="7936" b="1958"/>
          <a:stretch/>
        </p:blipFill>
        <p:spPr bwMode="auto">
          <a:xfrm>
            <a:off x="5215299" y="1340768"/>
            <a:ext cx="3697017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79375">
            <a:solidFill>
              <a:schemeClr val="bg1"/>
            </a:solidFill>
            <a:miter lim="800000"/>
            <a:headEnd/>
            <a:tailEnd/>
          </a:ln>
          <a:effectLst>
            <a:outerShdw blurRad="50000" algn="tl" rotWithShape="0">
              <a:schemeClr val="bg1">
                <a:alpha val="41000"/>
              </a:scheme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6" name="Rounded Rectangle 15"/>
          <p:cNvSpPr/>
          <p:nvPr/>
        </p:nvSpPr>
        <p:spPr>
          <a:xfrm>
            <a:off x="899592" y="1390411"/>
            <a:ext cx="1921487" cy="103047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Summer Ball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91880" y="5517232"/>
            <a:ext cx="1921487" cy="1030477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Bowling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03063" y="3620115"/>
            <a:ext cx="1921487" cy="103047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Ice Skating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876256" y="5347021"/>
            <a:ext cx="1921487" cy="1030477"/>
          </a:xfrm>
          <a:prstGeom prst="roundRect">
            <a:avLst/>
          </a:prstGeom>
          <a:solidFill>
            <a:srgbClr val="477C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Pub Quizzes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987824" y="3691727"/>
            <a:ext cx="1921487" cy="1030477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Holidays Abroad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84868" y="5157192"/>
            <a:ext cx="1921487" cy="1030477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Bar Crawls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187603" y="1700808"/>
            <a:ext cx="1921487" cy="1030477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Public Talks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9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Give It A Go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-28162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436096" y="3769531"/>
            <a:ext cx="122413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436096" y="2421431"/>
            <a:ext cx="1224136" cy="9391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080454" y="2221993"/>
            <a:ext cx="771466" cy="11385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374027" y="3683717"/>
            <a:ext cx="107086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080455" y="4149080"/>
            <a:ext cx="651019" cy="10459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436096" y="4265399"/>
            <a:ext cx="1008112" cy="9296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3197956" y="3254545"/>
            <a:ext cx="2567080" cy="1029973"/>
            <a:chOff x="2096908" y="3924588"/>
            <a:chExt cx="4502459" cy="681621"/>
          </a:xfrm>
          <a:solidFill>
            <a:srgbClr val="E52F48"/>
          </a:solidFill>
        </p:grpSpPr>
        <p:sp>
          <p:nvSpPr>
            <p:cNvPr id="21" name="Rounded Rectangle 20"/>
            <p:cNvSpPr/>
            <p:nvPr/>
          </p:nvSpPr>
          <p:spPr>
            <a:xfrm>
              <a:off x="2096908" y="3924588"/>
              <a:ext cx="4502459" cy="681621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hlinkClick r:id="rId4"/>
            </p:cNvPr>
            <p:cNvSpPr/>
            <p:nvPr/>
          </p:nvSpPr>
          <p:spPr>
            <a:xfrm>
              <a:off x="2203861" y="3994742"/>
              <a:ext cx="4395506" cy="42773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GB" sz="3600" dirty="0">
                  <a:solidFill>
                    <a:schemeClr val="bg1"/>
                  </a:solidFill>
                </a:rPr>
                <a:t>Give it a Go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3606" y="1651642"/>
            <a:ext cx="3085969" cy="570351"/>
            <a:chOff x="403606" y="1651642"/>
            <a:chExt cx="3085969" cy="570351"/>
          </a:xfrm>
          <a:solidFill>
            <a:srgbClr val="6083CB"/>
          </a:solidFill>
        </p:grpSpPr>
        <p:sp>
          <p:nvSpPr>
            <p:cNvPr id="26" name="Rounded Rectangle 25"/>
            <p:cNvSpPr/>
            <p:nvPr/>
          </p:nvSpPr>
          <p:spPr>
            <a:xfrm>
              <a:off x="403606" y="1651642"/>
              <a:ext cx="3085969" cy="570351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34979" y="1688194"/>
              <a:ext cx="302433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</a:rPr>
                <a:t>Run by the union</a:t>
              </a:r>
            </a:p>
          </p:txBody>
        </p:sp>
      </p:grpSp>
      <p:sp>
        <p:nvSpPr>
          <p:cNvPr id="28" name="Rounded Rectangle 27"/>
          <p:cNvSpPr/>
          <p:nvPr/>
        </p:nvSpPr>
        <p:spPr>
          <a:xfrm>
            <a:off x="6248390" y="1484784"/>
            <a:ext cx="2285981" cy="936647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No need to join societies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538195" y="5195071"/>
            <a:ext cx="3085969" cy="570351"/>
            <a:chOff x="403606" y="1651642"/>
            <a:chExt cx="3085969" cy="570351"/>
          </a:xfrm>
          <a:solidFill>
            <a:srgbClr val="6083CB"/>
          </a:solidFill>
        </p:grpSpPr>
        <p:sp>
          <p:nvSpPr>
            <p:cNvPr id="30" name="Rounded Rectangle 29"/>
            <p:cNvSpPr/>
            <p:nvPr/>
          </p:nvSpPr>
          <p:spPr>
            <a:xfrm>
              <a:off x="403606" y="1651642"/>
              <a:ext cx="3085969" cy="570351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4979" y="1688194"/>
              <a:ext cx="302433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</a:rPr>
                <a:t>Signing up</a:t>
              </a:r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1946590" y="5195072"/>
            <a:ext cx="1363138" cy="559772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Trips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62000" y="3360552"/>
            <a:ext cx="1612027" cy="559772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Activities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660233" y="3447110"/>
            <a:ext cx="1368152" cy="559772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Tours </a:t>
            </a:r>
          </a:p>
        </p:txBody>
      </p:sp>
    </p:spTree>
    <p:extLst>
      <p:ext uri="{BB962C8B-B14F-4D97-AF65-F5344CB8AC3E}">
        <p14:creationId xmlns:p14="http://schemas.microsoft.com/office/powerpoint/2010/main" val="299164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3" grpId="0" animBg="1"/>
      <p:bldP spid="3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Sports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076619" y="2176761"/>
            <a:ext cx="1474484" cy="4590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525041" y="2176761"/>
            <a:ext cx="1597534" cy="5060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621867" y="2635851"/>
            <a:ext cx="2454752" cy="593115"/>
            <a:chOff x="173032" y="1844984"/>
            <a:chExt cx="2736000" cy="1482623"/>
          </a:xfrm>
          <a:solidFill>
            <a:srgbClr val="0F89CF"/>
          </a:solidFill>
        </p:grpSpPr>
        <p:sp>
          <p:nvSpPr>
            <p:cNvPr id="16" name="Rounded Rectangle 15">
              <a:hlinkClick r:id="rId4"/>
            </p:cNvPr>
            <p:cNvSpPr/>
            <p:nvPr/>
          </p:nvSpPr>
          <p:spPr>
            <a:xfrm>
              <a:off x="173032" y="1844984"/>
              <a:ext cx="2736000" cy="1440000"/>
            </a:xfrm>
            <a:prstGeom prst="roundRect">
              <a:avLst/>
            </a:prstGeom>
            <a:grpFill/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5112" y="2127413"/>
              <a:ext cx="2571840" cy="120019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>
                  <a:solidFill>
                    <a:schemeClr val="bg1"/>
                  </a:solidFill>
                </a:rPr>
                <a:t>Athletic Union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433377" y="3399598"/>
            <a:ext cx="2088233" cy="555458"/>
            <a:chOff x="3120094" y="1913536"/>
            <a:chExt cx="2708521" cy="1511559"/>
          </a:xfrm>
          <a:solidFill>
            <a:srgbClr val="00467E"/>
          </a:solidFill>
        </p:grpSpPr>
        <p:sp>
          <p:nvSpPr>
            <p:cNvPr id="19" name="Rounded Rectangle 18">
              <a:hlinkClick r:id="rId5"/>
            </p:cNvPr>
            <p:cNvSpPr/>
            <p:nvPr/>
          </p:nvSpPr>
          <p:spPr>
            <a:xfrm>
              <a:off x="3120094" y="1913536"/>
              <a:ext cx="2708521" cy="1439840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79989" y="2118522"/>
              <a:ext cx="2605448" cy="1306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800" dirty="0">
                  <a:solidFill>
                    <a:schemeClr val="bg1"/>
                  </a:solidFill>
                </a:rPr>
                <a:t>Intra-Mural </a:t>
              </a:r>
            </a:p>
          </p:txBody>
        </p:sp>
      </p:grpSp>
      <p:sp>
        <p:nvSpPr>
          <p:cNvPr id="21" name="Rounded Rectangle 20">
            <a:hlinkClick r:id="rId6"/>
          </p:cNvPr>
          <p:cNvSpPr/>
          <p:nvPr/>
        </p:nvSpPr>
        <p:spPr>
          <a:xfrm>
            <a:off x="6168289" y="2529495"/>
            <a:ext cx="2034207" cy="59695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Go Play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22" name="Picture 2" descr="http://nusu.co.uk/files/minisites/53283/athletics-and-cross-counrty-team-bucs-2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660">
            <a:off x="408605" y="3766183"/>
            <a:ext cx="2281941" cy="1521294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" name="Picture 6" descr="http://nusu.co.uk/files/minisites/56093/220px-all_mountain_mountain_bik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1060">
            <a:off x="6652461" y="3669644"/>
            <a:ext cx="1861393" cy="1675254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24" name="Straight Arrow Connector 23"/>
          <p:cNvCxnSpPr/>
          <p:nvPr/>
        </p:nvCxnSpPr>
        <p:spPr>
          <a:xfrm flipH="1">
            <a:off x="4204189" y="2157476"/>
            <a:ext cx="288032" cy="1224136"/>
          </a:xfrm>
          <a:prstGeom prst="straightConnector1">
            <a:avLst/>
          </a:prstGeom>
          <a:ln>
            <a:tailEnd type="triangle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3369684" y="1340518"/>
            <a:ext cx="2269629" cy="979763"/>
          </a:xfrm>
          <a:prstGeom prst="roundRect">
            <a:avLst/>
          </a:prstGeom>
          <a:solidFill>
            <a:srgbClr val="E52F48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3377" y="1435362"/>
            <a:ext cx="2181472" cy="757130"/>
          </a:xfrm>
          <a:prstGeom prst="rect">
            <a:avLst/>
          </a:prstGeom>
          <a:solidFill>
            <a:srgbClr val="E52F48"/>
          </a:solidFill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4800" dirty="0">
                <a:solidFill>
                  <a:schemeClr val="bg1"/>
                </a:solidFill>
              </a:rPr>
              <a:t>Sport</a:t>
            </a:r>
          </a:p>
        </p:txBody>
      </p:sp>
      <p:pic>
        <p:nvPicPr>
          <p:cNvPr id="27" name="Picture 2" descr="https://scontent-lhr3-1.xx.fbcdn.net/hphotos-xfa1/v/t1.0-9/12654542_10208906460441060_5836867816364860857_n.jpg?oh=fbe9568cef148c07391177c6e17284ad&amp;oe=573B25AB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76" y="4368444"/>
            <a:ext cx="2323637" cy="2265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114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Go Play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337867" y="2720567"/>
            <a:ext cx="27046" cy="14292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495729" y="2841099"/>
            <a:ext cx="2400029" cy="11881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082710" y="2977555"/>
            <a:ext cx="2231863" cy="10315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3097753" y="2088761"/>
            <a:ext cx="2567080" cy="1029973"/>
            <a:chOff x="2096908" y="3924588"/>
            <a:chExt cx="4502459" cy="681621"/>
          </a:xfrm>
          <a:solidFill>
            <a:srgbClr val="E52F48"/>
          </a:solidFill>
        </p:grpSpPr>
        <p:sp>
          <p:nvSpPr>
            <p:cNvPr id="18" name="Rounded Rectangle 17"/>
            <p:cNvSpPr/>
            <p:nvPr/>
          </p:nvSpPr>
          <p:spPr>
            <a:xfrm>
              <a:off x="2096908" y="3924588"/>
              <a:ext cx="4502459" cy="681621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hlinkClick r:id="rId4"/>
            </p:cNvPr>
            <p:cNvSpPr/>
            <p:nvPr/>
          </p:nvSpPr>
          <p:spPr>
            <a:xfrm>
              <a:off x="2124497" y="3994742"/>
              <a:ext cx="4474870" cy="42773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GB" sz="3600" dirty="0">
                  <a:solidFill>
                    <a:schemeClr val="bg1"/>
                  </a:solidFill>
                </a:rPr>
                <a:t>Go Play</a:t>
              </a:r>
            </a:p>
          </p:txBody>
        </p:sp>
      </p:grpSp>
      <p:sp>
        <p:nvSpPr>
          <p:cNvPr id="25" name="Rounded Rectangle 24"/>
          <p:cNvSpPr/>
          <p:nvPr/>
        </p:nvSpPr>
        <p:spPr>
          <a:xfrm>
            <a:off x="6133212" y="4061915"/>
            <a:ext cx="2592288" cy="773420"/>
          </a:xfrm>
          <a:prstGeom prst="roundRect">
            <a:avLst/>
          </a:prstGeom>
          <a:solidFill>
            <a:srgbClr val="6083C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Sport just for fun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10302" y="4009119"/>
            <a:ext cx="2085427" cy="826216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 Easy to try new things</a:t>
            </a:r>
          </a:p>
        </p:txBody>
      </p:sp>
      <p:pic>
        <p:nvPicPr>
          <p:cNvPr id="27" name="Picture 6" descr="http://nusu.co.uk/files/goplay-artwor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965">
            <a:off x="708929" y="1679894"/>
            <a:ext cx="1526685" cy="1532061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" name="Picture 2" descr="http://nusu.co.uk/files/minisites/56093/syriofencing-cop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934" y="1835190"/>
            <a:ext cx="2219715" cy="1480966"/>
          </a:xfrm>
          <a:prstGeom prst="rect">
            <a:avLst/>
          </a:prstGeom>
          <a:solidFill>
            <a:srgbClr val="FFFFFF">
              <a:shade val="85000"/>
            </a:srgbClr>
          </a:solidFill>
          <a:ln w="825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9" name="Rounded Rectangle 28"/>
          <p:cNvSpPr/>
          <p:nvPr/>
        </p:nvSpPr>
        <p:spPr>
          <a:xfrm>
            <a:off x="194278" y="5728994"/>
            <a:ext cx="2841435" cy="559772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 smtClean="0">
                <a:solidFill>
                  <a:schemeClr val="bg1"/>
                </a:solidFill>
              </a:rPr>
              <a:t>Archery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146606" y="5745286"/>
            <a:ext cx="2841435" cy="559772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Basketball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98934" y="5745286"/>
            <a:ext cx="2841435" cy="559772"/>
          </a:xfrm>
          <a:prstGeom prst="roundRect">
            <a:avLst/>
          </a:prstGeom>
          <a:solidFill>
            <a:srgbClr val="00257E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Fencing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86824" y="4145575"/>
            <a:ext cx="2875957" cy="826216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 dirty="0" smtClean="0">
                <a:solidFill>
                  <a:schemeClr val="bg1"/>
                </a:solidFill>
              </a:rPr>
              <a:t>No long term commitment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1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Students’ Union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grpSp>
        <p:nvGrpSpPr>
          <p:cNvPr id="4" name="Group 3"/>
          <p:cNvGrpSpPr/>
          <p:nvPr/>
        </p:nvGrpSpPr>
        <p:grpSpPr>
          <a:xfrm>
            <a:off x="638475" y="1387864"/>
            <a:ext cx="3534280" cy="2151158"/>
            <a:chOff x="638475" y="1387864"/>
            <a:chExt cx="3534280" cy="2151158"/>
          </a:xfrm>
        </p:grpSpPr>
        <p:sp>
          <p:nvSpPr>
            <p:cNvPr id="10" name="Rounded Rectangle 9">
              <a:hlinkClick r:id="rId4"/>
            </p:cNvPr>
            <p:cNvSpPr/>
            <p:nvPr/>
          </p:nvSpPr>
          <p:spPr>
            <a:xfrm>
              <a:off x="638475" y="1387864"/>
              <a:ext cx="3534280" cy="2151158"/>
            </a:xfrm>
            <a:prstGeom prst="roundRect">
              <a:avLst/>
            </a:prstGeom>
            <a:solidFill>
              <a:srgbClr val="00257E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7631" y="1533795"/>
              <a:ext cx="3335969" cy="1919050"/>
            </a:xfrm>
            <a:prstGeom prst="rect">
              <a:avLst/>
            </a:prstGeom>
            <a:solidFill>
              <a:srgbClr val="00257E"/>
            </a:solidFill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GB" sz="3200" dirty="0">
                  <a:solidFill>
                    <a:schemeClr val="bg1"/>
                  </a:solidFill>
                </a:rPr>
                <a:t>£8 million refurbishment and was re-opened in 2011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36710" y="6250107"/>
            <a:ext cx="1305975" cy="468000"/>
            <a:chOff x="3402125" y="4691445"/>
            <a:chExt cx="2195735" cy="798687"/>
          </a:xfrm>
          <a:solidFill>
            <a:srgbClr val="0F89CF"/>
          </a:solidFill>
        </p:grpSpPr>
        <p:sp>
          <p:nvSpPr>
            <p:cNvPr id="17" name="Rounded Rectangle 16"/>
            <p:cNvSpPr/>
            <p:nvPr/>
          </p:nvSpPr>
          <p:spPr>
            <a:xfrm>
              <a:off x="3402125" y="4691445"/>
              <a:ext cx="2195735" cy="798687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43904" y="4706287"/>
              <a:ext cx="2112178" cy="72484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Bank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14693" y="3736831"/>
            <a:ext cx="1460404" cy="478028"/>
            <a:chOff x="6074337" y="4135740"/>
            <a:chExt cx="2376264" cy="1225048"/>
          </a:xfrm>
          <a:solidFill>
            <a:srgbClr val="6083CB"/>
          </a:solidFill>
        </p:grpSpPr>
        <p:sp>
          <p:nvSpPr>
            <p:cNvPr id="20" name="Rounded Rectangle 19"/>
            <p:cNvSpPr/>
            <p:nvPr/>
          </p:nvSpPr>
          <p:spPr>
            <a:xfrm>
              <a:off x="6074337" y="4135740"/>
              <a:ext cx="2376264" cy="1224618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34620" y="4272322"/>
              <a:ext cx="2285836" cy="10884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Courier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82645" y="4466769"/>
            <a:ext cx="1512168" cy="468000"/>
            <a:chOff x="2195736" y="5733256"/>
            <a:chExt cx="2160240" cy="936104"/>
          </a:xfrm>
          <a:solidFill>
            <a:srgbClr val="00467E"/>
          </a:solidFill>
        </p:grpSpPr>
        <p:sp>
          <p:nvSpPr>
            <p:cNvPr id="24" name="Rounded Rectangle 23"/>
            <p:cNvSpPr/>
            <p:nvPr/>
          </p:nvSpPr>
          <p:spPr>
            <a:xfrm>
              <a:off x="2195736" y="5733256"/>
              <a:ext cx="2160240" cy="936104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56020" y="5796663"/>
              <a:ext cx="2078031" cy="8495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err="1">
                  <a:solidFill>
                    <a:schemeClr val="bg1"/>
                  </a:solidFill>
                </a:rPr>
                <a:t>Mensbar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5330718" y="6230913"/>
            <a:ext cx="1224135" cy="468000"/>
          </a:xfrm>
          <a:prstGeom prst="roundRect">
            <a:avLst/>
          </a:prstGeom>
          <a:solidFill>
            <a:srgbClr val="0F89CF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28" name="TextBox 27">
            <a:hlinkClick r:id="rId5"/>
          </p:cNvPr>
          <p:cNvSpPr txBox="1"/>
          <p:nvPr/>
        </p:nvSpPr>
        <p:spPr>
          <a:xfrm>
            <a:off x="5354009" y="6268663"/>
            <a:ext cx="1177551" cy="430887"/>
          </a:xfrm>
          <a:prstGeom prst="rect">
            <a:avLst/>
          </a:prstGeom>
          <a:solidFill>
            <a:srgbClr val="0F89CF"/>
          </a:solidFill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Venue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29" name="Picture 2" descr="http://nusu.co.uk/files/unionwe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50" y="1406377"/>
            <a:ext cx="3991959" cy="2078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Freeform 29"/>
          <p:cNvSpPr/>
          <p:nvPr/>
        </p:nvSpPr>
        <p:spPr>
          <a:xfrm>
            <a:off x="251343" y="3638625"/>
            <a:ext cx="2415078" cy="645702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800" dirty="0" smtClean="0">
                <a:solidFill>
                  <a:schemeClr val="bg1"/>
                </a:solidFill>
              </a:rPr>
              <a:t>Services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260368" y="4443381"/>
            <a:ext cx="2406053" cy="646100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800" dirty="0">
                <a:solidFill>
                  <a:schemeClr val="bg1"/>
                </a:solidFill>
              </a:rPr>
              <a:t>Food &amp; Drink</a:t>
            </a:r>
          </a:p>
        </p:txBody>
      </p:sp>
      <p:sp>
        <p:nvSpPr>
          <p:cNvPr id="32" name="Freeform 31"/>
          <p:cNvSpPr/>
          <p:nvPr/>
        </p:nvSpPr>
        <p:spPr>
          <a:xfrm>
            <a:off x="281039" y="5582841"/>
            <a:ext cx="2385382" cy="645023"/>
          </a:xfrm>
          <a:custGeom>
            <a:avLst/>
            <a:gdLst>
              <a:gd name="connsiteX0" fmla="*/ 0 w 1338445"/>
              <a:gd name="connsiteY0" fmla="*/ 59933 h 599329"/>
              <a:gd name="connsiteX1" fmla="*/ 17554 w 1338445"/>
              <a:gd name="connsiteY1" fmla="*/ 17554 h 599329"/>
              <a:gd name="connsiteX2" fmla="*/ 59933 w 1338445"/>
              <a:gd name="connsiteY2" fmla="*/ 0 h 599329"/>
              <a:gd name="connsiteX3" fmla="*/ 1278512 w 1338445"/>
              <a:gd name="connsiteY3" fmla="*/ 0 h 599329"/>
              <a:gd name="connsiteX4" fmla="*/ 1320891 w 1338445"/>
              <a:gd name="connsiteY4" fmla="*/ 17554 h 599329"/>
              <a:gd name="connsiteX5" fmla="*/ 1338445 w 1338445"/>
              <a:gd name="connsiteY5" fmla="*/ 59933 h 599329"/>
              <a:gd name="connsiteX6" fmla="*/ 1338445 w 1338445"/>
              <a:gd name="connsiteY6" fmla="*/ 539396 h 599329"/>
              <a:gd name="connsiteX7" fmla="*/ 1320891 w 1338445"/>
              <a:gd name="connsiteY7" fmla="*/ 581775 h 599329"/>
              <a:gd name="connsiteX8" fmla="*/ 1278512 w 1338445"/>
              <a:gd name="connsiteY8" fmla="*/ 599329 h 599329"/>
              <a:gd name="connsiteX9" fmla="*/ 59933 w 1338445"/>
              <a:gd name="connsiteY9" fmla="*/ 599329 h 599329"/>
              <a:gd name="connsiteX10" fmla="*/ 17554 w 1338445"/>
              <a:gd name="connsiteY10" fmla="*/ 581775 h 599329"/>
              <a:gd name="connsiteX11" fmla="*/ 0 w 1338445"/>
              <a:gd name="connsiteY11" fmla="*/ 539396 h 599329"/>
              <a:gd name="connsiteX12" fmla="*/ 0 w 1338445"/>
              <a:gd name="connsiteY12" fmla="*/ 59933 h 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8445" h="599329">
                <a:moveTo>
                  <a:pt x="0" y="59933"/>
                </a:moveTo>
                <a:cubicBezTo>
                  <a:pt x="0" y="44038"/>
                  <a:pt x="6314" y="28794"/>
                  <a:pt x="17554" y="17554"/>
                </a:cubicBezTo>
                <a:cubicBezTo>
                  <a:pt x="28794" y="6314"/>
                  <a:pt x="44038" y="0"/>
                  <a:pt x="59933" y="0"/>
                </a:cubicBezTo>
                <a:lnTo>
                  <a:pt x="1278512" y="0"/>
                </a:lnTo>
                <a:cubicBezTo>
                  <a:pt x="1294407" y="0"/>
                  <a:pt x="1309651" y="6314"/>
                  <a:pt x="1320891" y="17554"/>
                </a:cubicBezTo>
                <a:cubicBezTo>
                  <a:pt x="1332131" y="28794"/>
                  <a:pt x="1338445" y="44038"/>
                  <a:pt x="1338445" y="59933"/>
                </a:cubicBezTo>
                <a:lnTo>
                  <a:pt x="1338445" y="539396"/>
                </a:lnTo>
                <a:cubicBezTo>
                  <a:pt x="1338445" y="555291"/>
                  <a:pt x="1332131" y="570535"/>
                  <a:pt x="1320891" y="581775"/>
                </a:cubicBezTo>
                <a:cubicBezTo>
                  <a:pt x="1309651" y="593015"/>
                  <a:pt x="1294407" y="599329"/>
                  <a:pt x="1278512" y="599329"/>
                </a:cubicBezTo>
                <a:lnTo>
                  <a:pt x="59933" y="599329"/>
                </a:lnTo>
                <a:cubicBezTo>
                  <a:pt x="44038" y="599329"/>
                  <a:pt x="28794" y="593015"/>
                  <a:pt x="17554" y="581775"/>
                </a:cubicBezTo>
                <a:cubicBezTo>
                  <a:pt x="6314" y="570535"/>
                  <a:pt x="0" y="555291"/>
                  <a:pt x="0" y="539396"/>
                </a:cubicBezTo>
                <a:lnTo>
                  <a:pt x="0" y="59933"/>
                </a:lnTo>
                <a:close/>
              </a:path>
            </a:pathLst>
          </a:custGeom>
          <a:solidFill>
            <a:srgbClr val="E52F4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113792" tIns="113792" rIns="113792" bIns="260737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800" dirty="0" smtClean="0">
                <a:solidFill>
                  <a:schemeClr val="bg1"/>
                </a:solidFill>
              </a:rPr>
              <a:t>Facilities</a:t>
            </a:r>
            <a:endParaRPr lang="en-GB" sz="2800" dirty="0">
              <a:solidFill>
                <a:schemeClr val="bg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900207" y="5654850"/>
            <a:ext cx="2664295" cy="468000"/>
            <a:chOff x="1187624" y="3395362"/>
            <a:chExt cx="3168352" cy="1080124"/>
          </a:xfrm>
          <a:solidFill>
            <a:srgbClr val="0F89CF"/>
          </a:solidFill>
        </p:grpSpPr>
        <p:sp>
          <p:nvSpPr>
            <p:cNvPr id="34" name="Rounded Rectangle 33"/>
            <p:cNvSpPr/>
            <p:nvPr/>
          </p:nvSpPr>
          <p:spPr>
            <a:xfrm>
              <a:off x="1187624" y="3395362"/>
              <a:ext cx="3168352" cy="1080124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7908" y="3478335"/>
              <a:ext cx="3047781" cy="9802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Computer Cluster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90757" y="5654849"/>
            <a:ext cx="1872208" cy="468000"/>
            <a:chOff x="3402125" y="4691445"/>
            <a:chExt cx="2195735" cy="798687"/>
          </a:xfrm>
          <a:solidFill>
            <a:srgbClr val="0F89CF"/>
          </a:solidFill>
        </p:grpSpPr>
        <p:sp>
          <p:nvSpPr>
            <p:cNvPr id="37" name="Rounded Rectangle 36"/>
            <p:cNvSpPr/>
            <p:nvPr/>
          </p:nvSpPr>
          <p:spPr>
            <a:xfrm>
              <a:off x="3402125" y="4691445"/>
              <a:ext cx="2195735" cy="798687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43903" y="4706287"/>
              <a:ext cx="2112177" cy="72484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Union Shop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868741" y="3719441"/>
            <a:ext cx="2101936" cy="505180"/>
            <a:chOff x="6074337" y="4135740"/>
            <a:chExt cx="2376264" cy="1224618"/>
          </a:xfrm>
          <a:solidFill>
            <a:srgbClr val="6083CB"/>
          </a:solidFill>
        </p:grpSpPr>
        <p:sp>
          <p:nvSpPr>
            <p:cNvPr id="40" name="Rounded Rectangle 39"/>
            <p:cNvSpPr/>
            <p:nvPr/>
          </p:nvSpPr>
          <p:spPr>
            <a:xfrm>
              <a:off x="6074337" y="4135740"/>
              <a:ext cx="2376264" cy="1224618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134622" y="4272322"/>
              <a:ext cx="2285835" cy="102960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Student Radio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698869" y="3758625"/>
            <a:ext cx="2195736" cy="456064"/>
            <a:chOff x="3402125" y="4691445"/>
            <a:chExt cx="2195735" cy="798687"/>
          </a:xfrm>
          <a:solidFill>
            <a:srgbClr val="6083CB"/>
          </a:solidFill>
        </p:grpSpPr>
        <p:sp>
          <p:nvSpPr>
            <p:cNvPr id="43" name="Rounded Rectangle 42"/>
            <p:cNvSpPr/>
            <p:nvPr/>
          </p:nvSpPr>
          <p:spPr>
            <a:xfrm>
              <a:off x="3402125" y="4691445"/>
              <a:ext cx="2195735" cy="798687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450187" y="4706289"/>
              <a:ext cx="2112177" cy="7545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 smtClean="0">
                  <a:solidFill>
                    <a:schemeClr val="bg1"/>
                  </a:solidFill>
                </a:rPr>
                <a:t>Advice Centre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820489" y="5031811"/>
            <a:ext cx="1366212" cy="468000"/>
            <a:chOff x="2195736" y="5733256"/>
            <a:chExt cx="2160240" cy="936104"/>
          </a:xfrm>
          <a:solidFill>
            <a:srgbClr val="00467E"/>
          </a:solidFill>
        </p:grpSpPr>
        <p:sp>
          <p:nvSpPr>
            <p:cNvPr id="46" name="Rounded Rectangle 45"/>
            <p:cNvSpPr/>
            <p:nvPr/>
          </p:nvSpPr>
          <p:spPr>
            <a:xfrm>
              <a:off x="2195736" y="5733256"/>
              <a:ext cx="2160240" cy="936104"/>
            </a:xfrm>
            <a:prstGeom prst="roundRect">
              <a:avLst/>
            </a:pr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256020" y="5796663"/>
              <a:ext cx="2078032" cy="8495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GB" sz="2400" dirty="0">
                  <a:solidFill>
                    <a:schemeClr val="bg1"/>
                  </a:solidFill>
                </a:rPr>
                <a:t>Subway</a:t>
              </a:r>
            </a:p>
          </p:txBody>
        </p:sp>
      </p:grpSp>
      <p:sp>
        <p:nvSpPr>
          <p:cNvPr id="49" name="Rounded Rectangle 48"/>
          <p:cNvSpPr/>
          <p:nvPr/>
        </p:nvSpPr>
        <p:spPr>
          <a:xfrm>
            <a:off x="6338829" y="4460515"/>
            <a:ext cx="1864465" cy="46800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74304" y="4473981"/>
            <a:ext cx="1793513" cy="424732"/>
          </a:xfrm>
          <a:prstGeom prst="rect">
            <a:avLst/>
          </a:prstGeom>
          <a:solidFill>
            <a:srgbClr val="00467E"/>
          </a:solidFill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>
                <a:solidFill>
                  <a:schemeClr val="bg1"/>
                </a:solidFill>
              </a:rPr>
              <a:t>Domino’s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331774" y="5031264"/>
            <a:ext cx="2510222" cy="46800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84036" y="5061900"/>
            <a:ext cx="2405699" cy="424732"/>
          </a:xfrm>
          <a:prstGeom prst="rect">
            <a:avLst/>
          </a:prstGeom>
          <a:solidFill>
            <a:srgbClr val="00467E"/>
          </a:solidFill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Organic Food Stall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2909877" y="4455747"/>
            <a:ext cx="1626442" cy="468000"/>
          </a:xfrm>
          <a:prstGeom prst="roundRect">
            <a:avLst/>
          </a:prstGeom>
          <a:solidFill>
            <a:srgbClr val="00467E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50900" y="4487447"/>
            <a:ext cx="1570062" cy="420973"/>
          </a:xfrm>
          <a:prstGeom prst="rect">
            <a:avLst/>
          </a:prstGeom>
          <a:solidFill>
            <a:srgbClr val="00467E"/>
          </a:solidFill>
        </p:spPr>
        <p:txBody>
          <a:bodyPr wrap="square" rtlCol="0">
            <a:sp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</a:pPr>
            <a:r>
              <a:rPr lang="en-GB" sz="2400" dirty="0" smtClean="0">
                <a:solidFill>
                  <a:schemeClr val="bg1"/>
                </a:solidFill>
              </a:rPr>
              <a:t>Starbucks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2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 animBg="1"/>
      <p:bldP spid="31" grpId="0" animBg="1"/>
      <p:bldP spid="32" grpId="0" animBg="1"/>
      <p:bldP spid="49" grpId="0" animBg="1"/>
      <p:bldP spid="50" grpId="0" animBg="1"/>
      <p:bldP spid="52" grpId="0" animBg="1"/>
      <p:bldP spid="53" grpId="0" animBg="1"/>
      <p:bldP spid="55" grpId="0" animBg="1"/>
      <p:bldP spid="56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 And Around Newcastle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36759" y="1942133"/>
            <a:ext cx="867048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856746" y="1942133"/>
            <a:ext cx="763616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Aft>
                <a:spcPct val="50000"/>
              </a:spcAft>
              <a:buClr>
                <a:srgbClr val="163462"/>
              </a:buClr>
            </a:pPr>
            <a:endParaRPr lang="en-US" sz="2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5234" r="6953" b="5371"/>
          <a:stretch/>
        </p:blipFill>
        <p:spPr bwMode="auto">
          <a:xfrm>
            <a:off x="0" y="1278970"/>
            <a:ext cx="9143999" cy="557902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  <a:extLst/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6588225" y="5661248"/>
            <a:ext cx="916752" cy="75552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516269" y="3383701"/>
            <a:ext cx="2711752" cy="1730655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1" idx="3"/>
          </p:cNvCxnSpPr>
          <p:nvPr/>
        </p:nvCxnSpPr>
        <p:spPr>
          <a:xfrm>
            <a:off x="3088898" y="6068050"/>
            <a:ext cx="1138050" cy="16980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0" idx="2"/>
          </p:cNvCxnSpPr>
          <p:nvPr/>
        </p:nvCxnSpPr>
        <p:spPr>
          <a:xfrm>
            <a:off x="4947550" y="2936813"/>
            <a:ext cx="215955" cy="91349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ounded Rectangle 19">
            <a:hlinkClick r:id="rId5"/>
          </p:cNvPr>
          <p:cNvSpPr/>
          <p:nvPr/>
        </p:nvSpPr>
        <p:spPr>
          <a:xfrm>
            <a:off x="4226948" y="2409176"/>
            <a:ext cx="1441205" cy="527636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Newcastle University</a:t>
            </a:r>
          </a:p>
        </p:txBody>
      </p:sp>
      <p:sp>
        <p:nvSpPr>
          <p:cNvPr id="21" name="Rounded Rectangle 20">
            <a:hlinkClick r:id="rId6"/>
          </p:cNvPr>
          <p:cNvSpPr/>
          <p:nvPr/>
        </p:nvSpPr>
        <p:spPr>
          <a:xfrm>
            <a:off x="920654" y="5898247"/>
            <a:ext cx="2168244" cy="339605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Metro Radio Arena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26499">
            <a:off x="96280" y="4504962"/>
            <a:ext cx="1760880" cy="1342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151" y="1290689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581" y="198884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51" y="4195241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558" y="464211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123" y="4667483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415" y="4642114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639" y="525423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497" y="6378069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94" y="3383701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833" y="434650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://www.info-stades.fr/uploads/stades/newcastle-stadium-aerial-aerienne-3453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9676">
            <a:off x="578467" y="1938269"/>
            <a:ext cx="2096286" cy="1497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Straight Arrow Connector 36"/>
          <p:cNvCxnSpPr/>
          <p:nvPr/>
        </p:nvCxnSpPr>
        <p:spPr>
          <a:xfrm>
            <a:off x="3239669" y="3845933"/>
            <a:ext cx="1459970" cy="735195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Rounded Rectangle 37">
            <a:hlinkClick r:id="rId11"/>
          </p:cNvPr>
          <p:cNvSpPr/>
          <p:nvPr/>
        </p:nvSpPr>
        <p:spPr>
          <a:xfrm>
            <a:off x="2546281" y="3300099"/>
            <a:ext cx="1386775" cy="545834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St James’  Park</a:t>
            </a:r>
          </a:p>
        </p:txBody>
      </p:sp>
      <p:pic>
        <p:nvPicPr>
          <p:cNvPr id="39" name="Picture 6" descr="http://upload.wikimedia.org/wikipedia/commons/9/95/The_Gate_inside_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436">
            <a:off x="7121245" y="1625227"/>
            <a:ext cx="1824202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ounded Rectangle 39">
            <a:hlinkClick r:id="rId13"/>
          </p:cNvPr>
          <p:cNvSpPr/>
          <p:nvPr/>
        </p:nvSpPr>
        <p:spPr>
          <a:xfrm>
            <a:off x="7054479" y="3154018"/>
            <a:ext cx="1386775" cy="358776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The Gate</a:t>
            </a:r>
          </a:p>
        </p:txBody>
      </p:sp>
      <p:sp>
        <p:nvSpPr>
          <p:cNvPr id="41" name="Rounded Rectangle 40">
            <a:hlinkClick r:id="rId14"/>
          </p:cNvPr>
          <p:cNvSpPr/>
          <p:nvPr/>
        </p:nvSpPr>
        <p:spPr>
          <a:xfrm>
            <a:off x="7521475" y="6330364"/>
            <a:ext cx="1271651" cy="527636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The Baltic</a:t>
            </a:r>
          </a:p>
        </p:txBody>
      </p:sp>
      <p:pic>
        <p:nvPicPr>
          <p:cNvPr id="42" name="Picture 2" descr="http://image.guardian.co.uk/sys-images/Arts/Arts_/Pictures/2007/11/28/baltic460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2607">
            <a:off x="7328562" y="5073242"/>
            <a:ext cx="1745638" cy="1047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66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8" grpId="0" animBg="1"/>
      <p:bldP spid="40" grpId="0" animBg="1"/>
      <p:bldP spid="41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6200000">
            <a:off x="3985200" y="-3877200"/>
            <a:ext cx="1170000" cy="9144000"/>
            <a:chOff x="251760" y="-99392"/>
            <a:chExt cx="1943976" cy="6383360"/>
          </a:xfrm>
          <a:gradFill>
            <a:gsLst>
              <a:gs pos="0">
                <a:srgbClr val="00467E"/>
              </a:gs>
              <a:gs pos="100000">
                <a:srgbClr val="0F89CF"/>
              </a:gs>
            </a:gsLst>
            <a:lin ang="5400000" scaled="1"/>
          </a:gradFill>
        </p:grpSpPr>
        <p:sp>
          <p:nvSpPr>
            <p:cNvPr id="13" name="Rectangle 12"/>
            <p:cNvSpPr/>
            <p:nvPr/>
          </p:nvSpPr>
          <p:spPr>
            <a:xfrm>
              <a:off x="251760" y="-99392"/>
              <a:ext cx="1943976" cy="6043902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ight Triangle 13"/>
            <p:cNvSpPr/>
            <p:nvPr/>
          </p:nvSpPr>
          <p:spPr>
            <a:xfrm rot="10800000">
              <a:off x="1223748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ight Triangle 14"/>
            <p:cNvSpPr/>
            <p:nvPr/>
          </p:nvSpPr>
          <p:spPr>
            <a:xfrm rot="10800000" flipH="1">
              <a:off x="251760" y="5944510"/>
              <a:ext cx="971988" cy="3394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800" y="32400"/>
            <a:ext cx="7886700" cy="1325563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		In And Around Newcastle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428400"/>
            <a:ext cx="1728192" cy="567983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5234" r="6953" b="5371"/>
          <a:stretch/>
        </p:blipFill>
        <p:spPr bwMode="auto">
          <a:xfrm>
            <a:off x="0" y="1314984"/>
            <a:ext cx="9143999" cy="554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5580112" y="5013176"/>
            <a:ext cx="792088" cy="108012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6" idx="2"/>
          </p:cNvCxnSpPr>
          <p:nvPr/>
        </p:nvCxnSpPr>
        <p:spPr>
          <a:xfrm flipH="1">
            <a:off x="5580112" y="3091543"/>
            <a:ext cx="1240908" cy="625489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ounded Rectangle 15">
            <a:hlinkClick r:id="rId5"/>
          </p:cNvPr>
          <p:cNvSpPr/>
          <p:nvPr/>
        </p:nvSpPr>
        <p:spPr>
          <a:xfrm>
            <a:off x="6084168" y="2564904"/>
            <a:ext cx="1473704" cy="526639"/>
          </a:xfrm>
          <a:prstGeom prst="roundRect">
            <a:avLst/>
          </a:prstGeom>
          <a:solidFill>
            <a:srgbClr val="6083CB"/>
          </a:solidFill>
          <a:ln>
            <a:solidFill>
              <a:srgbClr val="6083CB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Hancock Museum</a:t>
            </a:r>
          </a:p>
        </p:txBody>
      </p:sp>
      <p:cxnSp>
        <p:nvCxnSpPr>
          <p:cNvPr id="17" name="Straight Arrow Connector 16"/>
          <p:cNvCxnSpPr>
            <a:stCxn id="18" idx="2"/>
          </p:cNvCxnSpPr>
          <p:nvPr/>
        </p:nvCxnSpPr>
        <p:spPr>
          <a:xfrm>
            <a:off x="4947550" y="2936813"/>
            <a:ext cx="215955" cy="91349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ounded Rectangle 17">
            <a:hlinkClick r:id="rId6" action="ppaction://hlinkfile"/>
          </p:cNvPr>
          <p:cNvSpPr/>
          <p:nvPr/>
        </p:nvSpPr>
        <p:spPr>
          <a:xfrm>
            <a:off x="4226948" y="2409176"/>
            <a:ext cx="1441205" cy="527636"/>
          </a:xfrm>
          <a:prstGeom prst="roundRect">
            <a:avLst/>
          </a:prstGeom>
          <a:solidFill>
            <a:srgbClr val="E52F48"/>
          </a:solidFill>
          <a:ln>
            <a:solidFill>
              <a:srgbClr val="E52F4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Newcastle University</a:t>
            </a:r>
          </a:p>
        </p:txBody>
      </p:sp>
      <p:sp>
        <p:nvSpPr>
          <p:cNvPr id="19" name="Rounded Rectangle 18">
            <a:hlinkClick r:id="rId7"/>
          </p:cNvPr>
          <p:cNvSpPr/>
          <p:nvPr/>
        </p:nvSpPr>
        <p:spPr>
          <a:xfrm>
            <a:off x="5652120" y="5589240"/>
            <a:ext cx="1152128" cy="594096"/>
          </a:xfrm>
          <a:prstGeom prst="roundRect">
            <a:avLst/>
          </a:prstGeom>
          <a:solidFill>
            <a:srgbClr val="0F89CF"/>
          </a:solidFill>
          <a:ln>
            <a:solidFill>
              <a:srgbClr val="0F89C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Theatre Royal</a:t>
            </a:r>
          </a:p>
        </p:txBody>
      </p:sp>
      <p:pic>
        <p:nvPicPr>
          <p:cNvPr id="20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989" y="131314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264" y="193970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685" y="348652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685" y="4682088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395" y="6366842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639" y="5293965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224" y="4680771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627" y="4689230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Joe\Documents\nexus-logo-metro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169" y="4141837"/>
            <a:ext cx="265923" cy="3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287169">
            <a:off x="2134680" y="1906814"/>
            <a:ext cx="1450434" cy="1891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0" name="Straight Arrow Connector 29"/>
          <p:cNvCxnSpPr/>
          <p:nvPr/>
        </p:nvCxnSpPr>
        <p:spPr>
          <a:xfrm>
            <a:off x="4166071" y="4243671"/>
            <a:ext cx="781479" cy="625489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810264" y="3884895"/>
            <a:ext cx="1386775" cy="358776"/>
          </a:xfrm>
          <a:prstGeom prst="roundRect">
            <a:avLst/>
          </a:prstGeom>
          <a:solidFill>
            <a:srgbClr val="477CFF"/>
          </a:solidFill>
          <a:ln>
            <a:solidFill>
              <a:srgbClr val="477C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China Town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572564">
            <a:off x="6984748" y="1431819"/>
            <a:ext cx="1978278" cy="117267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3" name="Rounded Rectangle 32">
            <a:hlinkClick r:id="rId12"/>
          </p:cNvPr>
          <p:cNvSpPr/>
          <p:nvPr/>
        </p:nvSpPr>
        <p:spPr>
          <a:xfrm>
            <a:off x="7345340" y="4493302"/>
            <a:ext cx="1152128" cy="594096"/>
          </a:xfrm>
          <a:prstGeom prst="roundRect">
            <a:avLst/>
          </a:prstGeom>
          <a:solidFill>
            <a:srgbClr val="00467E"/>
          </a:solidFill>
          <a:ln>
            <a:solidFill>
              <a:srgbClr val="0046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Tyneside Cinema</a:t>
            </a:r>
          </a:p>
        </p:txBody>
      </p:sp>
      <p:pic>
        <p:nvPicPr>
          <p:cNvPr id="34" name="Picture 2" descr="http://www.bbc.co.uk/tyne/content/images/2008/05/14/tyneside_cinema_1_470x35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9518">
            <a:off x="7242874" y="5252750"/>
            <a:ext cx="1775132" cy="1333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http://t1.gstatic.com/images?q=tbn:ANd9GcTgPtBfG6WqJ_m7JgTshaR9FNkIKFkzR-QWnhAZVKMty0xOuvdH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11816">
            <a:off x="1424533" y="4785568"/>
            <a:ext cx="1724101" cy="1147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Rounded Rectangle 35">
            <a:hlinkClick r:id="rId15"/>
          </p:cNvPr>
          <p:cNvSpPr/>
          <p:nvPr/>
        </p:nvSpPr>
        <p:spPr>
          <a:xfrm>
            <a:off x="1779669" y="6026115"/>
            <a:ext cx="1271651" cy="527636"/>
          </a:xfrm>
          <a:prstGeom prst="roundRect">
            <a:avLst/>
          </a:prstGeom>
          <a:solidFill>
            <a:srgbClr val="00257E"/>
          </a:solidFill>
          <a:ln>
            <a:solidFill>
              <a:srgbClr val="00257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white"/>
                </a:solidFill>
              </a:rPr>
              <a:t>The Sage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3065834" y="6244046"/>
            <a:ext cx="2847448" cy="43043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050065" y="4706801"/>
            <a:ext cx="1295274" cy="234367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05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31" grpId="0" animBg="1"/>
      <p:bldP spid="33" grpId="0" animBg="1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</TotalTime>
  <Words>3784</Words>
  <Application>Microsoft Office PowerPoint</Application>
  <PresentationFormat>On-screen Show (4:3)</PresentationFormat>
  <Paragraphs>1318</Paragraphs>
  <Slides>102</Slides>
  <Notes>96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9" baseType="lpstr">
      <vt:lpstr>ＭＳ Ｐゴシック</vt:lpstr>
      <vt:lpstr>Arial</vt:lpstr>
      <vt:lpstr>Arial Bold</vt:lpstr>
      <vt:lpstr>Calibri</vt:lpstr>
      <vt:lpstr>Calibri Light</vt:lpstr>
      <vt:lpstr>MV Boli</vt:lpstr>
      <vt:lpstr>Office Theme</vt:lpstr>
      <vt:lpstr>PowerPoint Presentation</vt:lpstr>
      <vt:lpstr>  The School</vt:lpstr>
      <vt:lpstr>  Research Projects</vt:lpstr>
      <vt:lpstr>  Offers and Admissions</vt:lpstr>
      <vt:lpstr>PowerPoint Presentation</vt:lpstr>
      <vt:lpstr>  This Talk</vt:lpstr>
      <vt:lpstr>  Single Honours Degrees</vt:lpstr>
      <vt:lpstr>  Other Types of Degree</vt:lpstr>
      <vt:lpstr>  This Talk</vt:lpstr>
      <vt:lpstr>  University Credits</vt:lpstr>
      <vt:lpstr>  Single Honours Structure</vt:lpstr>
      <vt:lpstr>  1st Year Structure</vt:lpstr>
      <vt:lpstr>  2nd Year Structure</vt:lpstr>
      <vt:lpstr>  2nd Year Structure</vt:lpstr>
      <vt:lpstr>  3rd Year Modules</vt:lpstr>
      <vt:lpstr>  4th Year Project</vt:lpstr>
      <vt:lpstr>  4th Year Project</vt:lpstr>
      <vt:lpstr>  This Talk</vt:lpstr>
      <vt:lpstr>  Learning and Assessment</vt:lpstr>
      <vt:lpstr>  Learning and Assessment</vt:lpstr>
      <vt:lpstr>  Grades and Weighting</vt:lpstr>
      <vt:lpstr>  This Talk</vt:lpstr>
      <vt:lpstr>  The Herschel Building</vt:lpstr>
      <vt:lpstr>  Internet Resources</vt:lpstr>
      <vt:lpstr>  Support</vt:lpstr>
      <vt:lpstr>  This Talk</vt:lpstr>
      <vt:lpstr>  Typical Week</vt:lpstr>
      <vt:lpstr>  Typical Week</vt:lpstr>
      <vt:lpstr>  Typical Week</vt:lpstr>
      <vt:lpstr>  Typical Week</vt:lpstr>
      <vt:lpstr>  Typical Week</vt:lpstr>
      <vt:lpstr>  Semester One</vt:lpstr>
      <vt:lpstr>  Semester Two</vt:lpstr>
      <vt:lpstr>  Opportunities Abroad</vt:lpstr>
      <vt:lpstr>  Thanks For Listening</vt:lpstr>
      <vt:lpstr>PowerPoint Presentation</vt:lpstr>
      <vt:lpstr>  Applying In England</vt:lpstr>
      <vt:lpstr>  For Non-English Students</vt:lpstr>
      <vt:lpstr>  Student Loan</vt:lpstr>
      <vt:lpstr>  Maintenance Loan</vt:lpstr>
      <vt:lpstr>  Loan Repayments</vt:lpstr>
      <vt:lpstr>  Interest</vt:lpstr>
      <vt:lpstr>  Non-Repayable Finance</vt:lpstr>
      <vt:lpstr>  Opportunity Scholarships</vt:lpstr>
      <vt:lpstr>  Access Scholarships</vt:lpstr>
      <vt:lpstr>  Promise Scholarships</vt:lpstr>
      <vt:lpstr>  Sports Scholarships</vt:lpstr>
      <vt:lpstr>  Maths &amp; Stats        Scholarships</vt:lpstr>
      <vt:lpstr>  Living Costs</vt:lpstr>
      <vt:lpstr>  Money Management</vt:lpstr>
      <vt:lpstr>  Finance Resources</vt:lpstr>
      <vt:lpstr>  Example: Max</vt:lpstr>
      <vt:lpstr>  Example: Katie</vt:lpstr>
      <vt:lpstr>  Key Facts</vt:lpstr>
      <vt:lpstr>PowerPoint Presentation</vt:lpstr>
      <vt:lpstr>  Accommodation                 Guarantee</vt:lpstr>
      <vt:lpstr>PowerPoint Presentation</vt:lpstr>
      <vt:lpstr>PowerPoint Presentation</vt:lpstr>
      <vt:lpstr>  Typical Rooms</vt:lpstr>
      <vt:lpstr>  Included In All Halls</vt:lpstr>
      <vt:lpstr>  Things To Consider</vt:lpstr>
      <vt:lpstr>  Why Catered Is Best</vt:lpstr>
      <vt:lpstr>  Why Self-Catered Is Best</vt:lpstr>
      <vt:lpstr>  Comparing Price</vt:lpstr>
      <vt:lpstr>  Comparing Size</vt:lpstr>
      <vt:lpstr>Routes from further away.</vt:lpstr>
      <vt:lpstr>  After Halls</vt:lpstr>
      <vt:lpstr>PowerPoint Presentation</vt:lpstr>
      <vt:lpstr>  University Properties</vt:lpstr>
      <vt:lpstr>  Overview</vt:lpstr>
      <vt:lpstr>  Overview</vt:lpstr>
      <vt:lpstr>PowerPoint Presentation</vt:lpstr>
      <vt:lpstr>  Facts and Figures</vt:lpstr>
      <vt:lpstr>  Careers Service</vt:lpstr>
      <vt:lpstr>  NCL+ Award</vt:lpstr>
      <vt:lpstr>  Maths &amp; Stats Specific      Advice</vt:lpstr>
      <vt:lpstr>  What Next?</vt:lpstr>
      <vt:lpstr>  Further Study</vt:lpstr>
      <vt:lpstr>  Example Students</vt:lpstr>
      <vt:lpstr>  Employment Routes</vt:lpstr>
      <vt:lpstr>  My Advice</vt:lpstr>
      <vt:lpstr>  Think Outside The Box</vt:lpstr>
      <vt:lpstr>  Graduate Profiles</vt:lpstr>
      <vt:lpstr>  Graduate Profiles</vt:lpstr>
      <vt:lpstr>  Summary</vt:lpstr>
      <vt:lpstr>PowerPoint Presentation</vt:lpstr>
      <vt:lpstr>  Freshers’ Week 27/09-01/10</vt:lpstr>
      <vt:lpstr>  Night Time Activities</vt:lpstr>
      <vt:lpstr>  Daytime Activities</vt:lpstr>
      <vt:lpstr>  Clubs And Societies</vt:lpstr>
      <vt:lpstr>  Joining</vt:lpstr>
      <vt:lpstr>  Societies</vt:lpstr>
      <vt:lpstr>  MATHSOC</vt:lpstr>
      <vt:lpstr>  Give It A Go</vt:lpstr>
      <vt:lpstr>  Sports</vt:lpstr>
      <vt:lpstr>  Go Play</vt:lpstr>
      <vt:lpstr>  Students’ Union</vt:lpstr>
      <vt:lpstr>  In And Around Newcastle</vt:lpstr>
      <vt:lpstr>  In And Around Newcastle</vt:lpstr>
      <vt:lpstr>  In And Around Newcastle</vt:lpstr>
      <vt:lpstr>  In And Around Newcastle</vt:lpstr>
      <vt:lpstr>  In And Around Newcastle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Cooper</dc:creator>
  <cp:lastModifiedBy>Lee Fawcett</cp:lastModifiedBy>
  <cp:revision>28</cp:revision>
  <dcterms:created xsi:type="dcterms:W3CDTF">2016-02-06T18:41:07Z</dcterms:created>
  <dcterms:modified xsi:type="dcterms:W3CDTF">2016-02-09T22:32:32Z</dcterms:modified>
</cp:coreProperties>
</file>