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346" r:id="rId2"/>
    <p:sldId id="588" r:id="rId3"/>
    <p:sldId id="589" r:id="rId4"/>
    <p:sldId id="590" r:id="rId5"/>
    <p:sldId id="592" r:id="rId6"/>
    <p:sldId id="603" r:id="rId7"/>
    <p:sldId id="604" r:id="rId8"/>
    <p:sldId id="605" r:id="rId9"/>
    <p:sldId id="559" r:id="rId10"/>
    <p:sldId id="534" r:id="rId11"/>
    <p:sldId id="511" r:id="rId12"/>
    <p:sldId id="596" r:id="rId13"/>
    <p:sldId id="597" r:id="rId14"/>
    <p:sldId id="600" r:id="rId15"/>
    <p:sldId id="601" r:id="rId16"/>
    <p:sldId id="602" r:id="rId17"/>
    <p:sldId id="625" r:id="rId18"/>
    <p:sldId id="624" r:id="rId19"/>
    <p:sldId id="626" r:id="rId20"/>
    <p:sldId id="627" r:id="rId21"/>
    <p:sldId id="606" r:id="rId22"/>
    <p:sldId id="607" r:id="rId23"/>
    <p:sldId id="608" r:id="rId24"/>
    <p:sldId id="609" r:id="rId25"/>
    <p:sldId id="610" r:id="rId26"/>
    <p:sldId id="611" r:id="rId27"/>
    <p:sldId id="612" r:id="rId28"/>
    <p:sldId id="613" r:id="rId29"/>
    <p:sldId id="614" r:id="rId30"/>
    <p:sldId id="615" r:id="rId31"/>
    <p:sldId id="616" r:id="rId32"/>
    <p:sldId id="617" r:id="rId33"/>
    <p:sldId id="618" r:id="rId34"/>
    <p:sldId id="619" r:id="rId35"/>
    <p:sldId id="620" r:id="rId36"/>
    <p:sldId id="621" r:id="rId37"/>
    <p:sldId id="622" r:id="rId38"/>
    <p:sldId id="62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ECB3"/>
    <a:srgbClr val="90F6DB"/>
    <a:srgbClr val="0066FF"/>
    <a:srgbClr val="C16CF0"/>
    <a:srgbClr val="00FFCC"/>
    <a:srgbClr val="4A58DA"/>
    <a:srgbClr val="CC0000"/>
    <a:srgbClr val="003F72"/>
    <a:srgbClr val="00CC00"/>
    <a:srgbClr val="F0A6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305" autoAdjust="0"/>
    <p:restoredTop sz="77500" autoAdjust="0"/>
  </p:normalViewPr>
  <p:slideViewPr>
    <p:cSldViewPr>
      <p:cViewPr varScale="1">
        <p:scale>
          <a:sx n="50" d="100"/>
          <a:sy n="50" d="100"/>
        </p:scale>
        <p:origin x="1278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1656"/>
    </p:cViewPr>
  </p:sorter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85005-C610-42D9-A388-3E3D96896231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0451B-776C-4BE5-BD80-DE055D02AAA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519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51145-3943-49BC-9201-B2C3D238D685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3A5868-1CD2-492F-948B-F89D47E2F0A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822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5EDB4-9EF4-47E9-9C50-38653AC1598C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2845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A5868-1CD2-492F-948B-F89D47E2F0AE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647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453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A5868-1CD2-492F-948B-F89D47E2F0AE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555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A5868-1CD2-492F-948B-F89D47E2F0AE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064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A5868-1CD2-492F-948B-F89D47E2F0AE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436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3A5868-1CD2-492F-948B-F89D47E2F0AE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0851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5EDB4-9EF4-47E9-9C50-38653AC1598C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486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22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741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If you earned £25,000 a year then you would repay</a:t>
            </a:r>
            <a:r>
              <a:rPr lang="en-GB" baseline="0" dirty="0" smtClean="0"/>
              <a:t> £30 a month, which is approximately the price of a phone contract.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23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3207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24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121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ea typeface="ＭＳ Ｐゴシック" charset="0"/>
              </a:rPr>
              <a:t>So if</a:t>
            </a:r>
            <a:r>
              <a:rPr lang="en-US" baseline="0" dirty="0" smtClean="0">
                <a:ea typeface="ＭＳ Ｐゴシック" charset="0"/>
              </a:rPr>
              <a:t> you got 3xA*, you would get 3x£250 for beating your requirements, plus 2x£250 for A*’s in </a:t>
            </a:r>
            <a:r>
              <a:rPr lang="en-US" baseline="0" dirty="0" err="1" smtClean="0">
                <a:ea typeface="ＭＳ Ｐゴシック" charset="0"/>
              </a:rPr>
              <a:t>Maths</a:t>
            </a:r>
            <a:r>
              <a:rPr lang="en-US" baseline="0" dirty="0" smtClean="0">
                <a:ea typeface="ＭＳ Ｐゴシック" charset="0"/>
              </a:rPr>
              <a:t> and Further </a:t>
            </a:r>
            <a:r>
              <a:rPr lang="en-US" baseline="0" dirty="0" err="1" smtClean="0">
                <a:ea typeface="ＭＳ Ｐゴシック" charset="0"/>
              </a:rPr>
              <a:t>Maths</a:t>
            </a:r>
            <a:r>
              <a:rPr lang="en-US" baseline="0" smtClean="0">
                <a:ea typeface="ＭＳ Ｐゴシック" charset="0"/>
              </a:rPr>
              <a:t>.</a:t>
            </a:r>
            <a:endParaRPr lang="en-US" smtClean="0">
              <a:ea typeface="ＭＳ Ｐゴシック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25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6453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26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1742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27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8704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579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4944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2101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415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2951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8335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2609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1481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2464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39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12776"/>
            <a:ext cx="5111750" cy="47133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12776"/>
            <a:ext cx="3008313" cy="4713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63688" y="125841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36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12776"/>
            <a:ext cx="2057400" cy="4713387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12776"/>
            <a:ext cx="6019800" cy="47133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46209-E54C-4395-999F-34D13BB50136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F5AFA-E949-4D04-82CC-9A390BA923A6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57DC-C35F-41D8-9689-99CDDCF66C9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78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46209-E54C-4395-999F-34D13BB50136}" type="datetimeFigureOut">
              <a:rPr lang="en-GB" smtClean="0"/>
              <a:pPr/>
              <a:t>09/09/2018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9376C-68DB-4089-B699-558839B04E7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>
            <a:off x="467544" y="1124744"/>
            <a:ext cx="8676456" cy="18256"/>
          </a:xfrm>
          <a:prstGeom prst="line">
            <a:avLst/>
          </a:prstGeom>
          <a:noFill/>
          <a:ln w="9525">
            <a:solidFill>
              <a:srgbClr val="666666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8" name="Picture 5" descr="NU - A4 Logo (RGB)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10400" y="304800"/>
            <a:ext cx="1831975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8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CC00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nusufreshers.co.uk/freshersfair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nusufreshers.co.uk/freshersfair/" TargetMode="Externa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nusufreshers.co.uk/freshersfair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cl.ac.uk/students/wellbeing/finance/funding/ukstudents/hardship/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hyperlink" Target="http://www.ncl.ac.uk/accommodation/students/accommodation/richardsonroad/" TargetMode="External"/><Relationship Id="rId18" Type="http://schemas.openxmlformats.org/officeDocument/2006/relationships/image" Target="../media/image30.jpeg"/><Relationship Id="rId3" Type="http://schemas.openxmlformats.org/officeDocument/2006/relationships/hyperlink" Target="http://nusufreshers.co.uk/info/" TargetMode="External"/><Relationship Id="rId7" Type="http://schemas.openxmlformats.org/officeDocument/2006/relationships/hyperlink" Target="http://www.ncl.ac.uk/accommodation/students/accommodation/windsor/" TargetMode="External"/><Relationship Id="rId12" Type="http://schemas.openxmlformats.org/officeDocument/2006/relationships/hyperlink" Target="http://www.ncl.ac.uk/accommodation/students/accommodation/bowsden/" TargetMode="External"/><Relationship Id="rId17" Type="http://schemas.openxmlformats.org/officeDocument/2006/relationships/hyperlink" Target="http://www.ncl.ac.uk/accommodation/students/accommodation/castlecourt/" TargetMode="External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l.ac.uk/accommodation/students/accommodation/stmary/" TargetMode="External"/><Relationship Id="rId11" Type="http://schemas.openxmlformats.org/officeDocument/2006/relationships/image" Target="../media/image26.png"/><Relationship Id="rId5" Type="http://schemas.openxmlformats.org/officeDocument/2006/relationships/image" Target="../media/image23.gif"/><Relationship Id="rId15" Type="http://schemas.openxmlformats.org/officeDocument/2006/relationships/image" Target="../media/image28.jpeg"/><Relationship Id="rId10" Type="http://schemas.openxmlformats.org/officeDocument/2006/relationships/hyperlink" Target="http://www.ncl.ac.uk/accommodation/students/accommodation/marris/" TargetMode="External"/><Relationship Id="rId4" Type="http://schemas.openxmlformats.org/officeDocument/2006/relationships/hyperlink" Target="http://www.ncl.ac.uk/accommodation/students/accommodation/castleleazes/" TargetMode="External"/><Relationship Id="rId9" Type="http://schemas.openxmlformats.org/officeDocument/2006/relationships/image" Target="../media/image25.jpeg"/><Relationship Id="rId1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l.ac.uk/accommodation/students/accommodation/marris/" TargetMode="External"/><Relationship Id="rId13" Type="http://schemas.openxmlformats.org/officeDocument/2006/relationships/image" Target="../media/image33.jpeg"/><Relationship Id="rId18" Type="http://schemas.openxmlformats.org/officeDocument/2006/relationships/image" Target="../media/image38.jpeg"/><Relationship Id="rId3" Type="http://schemas.openxmlformats.org/officeDocument/2006/relationships/hyperlink" Target="http://nusufreshers.co.uk/info/" TargetMode="External"/><Relationship Id="rId7" Type="http://schemas.openxmlformats.org/officeDocument/2006/relationships/hyperlink" Target="http://www.ncl.ac.uk/accommodation/students/accommodation/richardsonroad/" TargetMode="External"/><Relationship Id="rId12" Type="http://schemas.openxmlformats.org/officeDocument/2006/relationships/image" Target="../media/image32.jpeg"/><Relationship Id="rId17" Type="http://schemas.openxmlformats.org/officeDocument/2006/relationships/image" Target="../media/image37.jpe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l.ac.uk/accommodation/students/accommodation/windsor/" TargetMode="External"/><Relationship Id="rId11" Type="http://schemas.openxmlformats.org/officeDocument/2006/relationships/hyperlink" Target="http://www.ncl.ac.uk/accommodation/students/accommodation/centrallink/" TargetMode="External"/><Relationship Id="rId5" Type="http://schemas.openxmlformats.org/officeDocument/2006/relationships/hyperlink" Target="http://www.ncl.ac.uk/accommodation/students/accommodation/stmary/" TargetMode="External"/><Relationship Id="rId15" Type="http://schemas.openxmlformats.org/officeDocument/2006/relationships/image" Target="../media/image35.jpeg"/><Relationship Id="rId10" Type="http://schemas.openxmlformats.org/officeDocument/2006/relationships/image" Target="../media/image31.jpeg"/><Relationship Id="rId4" Type="http://schemas.openxmlformats.org/officeDocument/2006/relationships/hyperlink" Target="http://www.ncl.ac.uk/accommodation/students/accommodation/castleleazes/" TargetMode="External"/><Relationship Id="rId9" Type="http://schemas.openxmlformats.org/officeDocument/2006/relationships/hyperlink" Target="http://www.ncl.ac.uk/accommodation/students/accommodation/bowsden/" TargetMode="External"/><Relationship Id="rId14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cl.ac.uk/accommodation" TargetMode="External"/><Relationship Id="rId4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13" Type="http://schemas.openxmlformats.org/officeDocument/2006/relationships/image" Target="../media/image47.jpeg"/><Relationship Id="rId18" Type="http://schemas.openxmlformats.org/officeDocument/2006/relationships/image" Target="../media/image50.gif"/><Relationship Id="rId26" Type="http://schemas.openxmlformats.org/officeDocument/2006/relationships/hyperlink" Target="http://www.ncl.ac.uk/accommodation/students/accommodation/victoriahall/" TargetMode="External"/><Relationship Id="rId3" Type="http://schemas.openxmlformats.org/officeDocument/2006/relationships/hyperlink" Target="http://www.ncl.ac.uk/accommodation/students/accommodation/windsor/" TargetMode="External"/><Relationship Id="rId21" Type="http://schemas.openxmlformats.org/officeDocument/2006/relationships/image" Target="../media/image53.jpeg"/><Relationship Id="rId7" Type="http://schemas.openxmlformats.org/officeDocument/2006/relationships/image" Target="../media/image45.jpeg"/><Relationship Id="rId12" Type="http://schemas.openxmlformats.org/officeDocument/2006/relationships/image" Target="../media/image32.jpeg"/><Relationship Id="rId17" Type="http://schemas.openxmlformats.org/officeDocument/2006/relationships/hyperlink" Target="http://www.ncl.ac.uk/accommodation/students/accommodation/bowsden/" TargetMode="External"/><Relationship Id="rId25" Type="http://schemas.openxmlformats.org/officeDocument/2006/relationships/image" Target="../media/image56.jpe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49.jpeg"/><Relationship Id="rId20" Type="http://schemas.openxmlformats.org/officeDocument/2006/relationships/image" Target="../media/image52.jpeg"/><Relationship Id="rId29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l.ac.uk/accommodation/students/accommodation/marris/" TargetMode="External"/><Relationship Id="rId11" Type="http://schemas.openxmlformats.org/officeDocument/2006/relationships/hyperlink" Target="http://www.ncl.ac.uk/accommodation/students/accommodation/centrallink/" TargetMode="External"/><Relationship Id="rId24" Type="http://schemas.openxmlformats.org/officeDocument/2006/relationships/image" Target="../media/image55.jpeg"/><Relationship Id="rId5" Type="http://schemas.openxmlformats.org/officeDocument/2006/relationships/image" Target="../media/image26.png"/><Relationship Id="rId15" Type="http://schemas.openxmlformats.org/officeDocument/2006/relationships/image" Target="../media/image48.jpeg"/><Relationship Id="rId23" Type="http://schemas.openxmlformats.org/officeDocument/2006/relationships/image" Target="../media/image54.jpeg"/><Relationship Id="rId28" Type="http://schemas.openxmlformats.org/officeDocument/2006/relationships/image" Target="../media/image58.jpeg"/><Relationship Id="rId10" Type="http://schemas.openxmlformats.org/officeDocument/2006/relationships/hyperlink" Target="http://www.ncl.ac.uk/accommodation/students/accommodation/castleleazes/" TargetMode="External"/><Relationship Id="rId19" Type="http://schemas.openxmlformats.org/officeDocument/2006/relationships/image" Target="../media/image51.jpeg"/><Relationship Id="rId4" Type="http://schemas.openxmlformats.org/officeDocument/2006/relationships/image" Target="../media/image24.jpeg"/><Relationship Id="rId9" Type="http://schemas.openxmlformats.org/officeDocument/2006/relationships/image" Target="../media/image23.gif"/><Relationship Id="rId14" Type="http://schemas.openxmlformats.org/officeDocument/2006/relationships/hyperlink" Target="http://www.ncl.ac.uk/accommodation/students/accommodation/richardsonroad/" TargetMode="External"/><Relationship Id="rId22" Type="http://schemas.openxmlformats.org/officeDocument/2006/relationships/hyperlink" Target="http://www.ncl.ac.uk/accommodation/students/accommodation/stmary/" TargetMode="External"/><Relationship Id="rId27" Type="http://schemas.openxmlformats.org/officeDocument/2006/relationships/image" Target="../media/image57.jpeg"/><Relationship Id="rId30" Type="http://schemas.openxmlformats.org/officeDocument/2006/relationships/image" Target="../media/image60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l.ac.uk/accommodation/students/accommodation/marris/" TargetMode="External"/><Relationship Id="rId13" Type="http://schemas.openxmlformats.org/officeDocument/2006/relationships/hyperlink" Target="http://www.ncl.ac.uk/accommodation/students/accommodation/centrallink/" TargetMode="External"/><Relationship Id="rId18" Type="http://schemas.openxmlformats.org/officeDocument/2006/relationships/image" Target="../media/image51.jpeg"/><Relationship Id="rId26" Type="http://schemas.openxmlformats.org/officeDocument/2006/relationships/image" Target="../media/image52.jpeg"/><Relationship Id="rId3" Type="http://schemas.openxmlformats.org/officeDocument/2006/relationships/image" Target="../media/image61.jpeg"/><Relationship Id="rId21" Type="http://schemas.openxmlformats.org/officeDocument/2006/relationships/image" Target="../media/image59.jpeg"/><Relationship Id="rId7" Type="http://schemas.openxmlformats.org/officeDocument/2006/relationships/image" Target="../media/image26.png"/><Relationship Id="rId12" Type="http://schemas.openxmlformats.org/officeDocument/2006/relationships/hyperlink" Target="http://www.ncl.ac.uk/accommodation/students/accommodation/castleleazes/" TargetMode="External"/><Relationship Id="rId17" Type="http://schemas.openxmlformats.org/officeDocument/2006/relationships/hyperlink" Target="http://www.ncl.ac.uk/accommodation/students/accommodation/richardsonroad/" TargetMode="External"/><Relationship Id="rId25" Type="http://schemas.openxmlformats.org/officeDocument/2006/relationships/image" Target="../media/image50.gif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47.jpeg"/><Relationship Id="rId20" Type="http://schemas.openxmlformats.org/officeDocument/2006/relationships/hyperlink" Target="http://www.ncl.ac.uk/accommodation/students/accommodation/stmary/" TargetMode="External"/><Relationship Id="rId29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3.gif"/><Relationship Id="rId24" Type="http://schemas.openxmlformats.org/officeDocument/2006/relationships/hyperlink" Target="http://www.ncl.ac.uk/accommodation/students/accommodation/bowsden/" TargetMode="External"/><Relationship Id="rId32" Type="http://schemas.openxmlformats.org/officeDocument/2006/relationships/image" Target="../media/image57.jpeg"/><Relationship Id="rId5" Type="http://schemas.openxmlformats.org/officeDocument/2006/relationships/hyperlink" Target="http://www.ncl.ac.uk/accommodation/students/accommodation/windsor/" TargetMode="External"/><Relationship Id="rId15" Type="http://schemas.openxmlformats.org/officeDocument/2006/relationships/image" Target="../media/image48.jpeg"/><Relationship Id="rId23" Type="http://schemas.openxmlformats.org/officeDocument/2006/relationships/image" Target="../media/image49.jpeg"/><Relationship Id="rId28" Type="http://schemas.openxmlformats.org/officeDocument/2006/relationships/image" Target="../media/image53.jpeg"/><Relationship Id="rId10" Type="http://schemas.openxmlformats.org/officeDocument/2006/relationships/image" Target="../media/image46.jpeg"/><Relationship Id="rId19" Type="http://schemas.openxmlformats.org/officeDocument/2006/relationships/image" Target="../media/image58.jpeg"/><Relationship Id="rId31" Type="http://schemas.openxmlformats.org/officeDocument/2006/relationships/hyperlink" Target="http://www.ncl.ac.uk/accommodation/students/accommodation/victoriahall/" TargetMode="External"/><Relationship Id="rId4" Type="http://schemas.openxmlformats.org/officeDocument/2006/relationships/hyperlink" Target="http://www.ncl.ac.uk/accommodation/students/accommodation/castlecourt/" TargetMode="External"/><Relationship Id="rId9" Type="http://schemas.openxmlformats.org/officeDocument/2006/relationships/image" Target="../media/image45.jpeg"/><Relationship Id="rId14" Type="http://schemas.openxmlformats.org/officeDocument/2006/relationships/image" Target="../media/image32.jpeg"/><Relationship Id="rId22" Type="http://schemas.openxmlformats.org/officeDocument/2006/relationships/image" Target="../media/image62.jpeg"/><Relationship Id="rId27" Type="http://schemas.openxmlformats.org/officeDocument/2006/relationships/image" Target="../media/image54.jpeg"/><Relationship Id="rId30" Type="http://schemas.openxmlformats.org/officeDocument/2006/relationships/image" Target="../media/image56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exus.org.uk/metro" TargetMode="External"/><Relationship Id="rId3" Type="http://schemas.openxmlformats.org/officeDocument/2006/relationships/image" Target="../media/image63.png"/><Relationship Id="rId7" Type="http://schemas.openxmlformats.org/officeDocument/2006/relationships/hyperlink" Target="http://www.ncl.ac.uk/accommodation/students/accommodation/bowsden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l.ac.uk/accommodation/students/accommodation/windsor/" TargetMode="External"/><Relationship Id="rId11" Type="http://schemas.openxmlformats.org/officeDocument/2006/relationships/hyperlink" Target="http://www.ncl.ac.uk/undergraduate/" TargetMode="External"/><Relationship Id="rId5" Type="http://schemas.openxmlformats.org/officeDocument/2006/relationships/hyperlink" Target="http://www.ncl.ac.uk/accommodation/students/accommodation/centrallink/" TargetMode="External"/><Relationship Id="rId10" Type="http://schemas.openxmlformats.org/officeDocument/2006/relationships/hyperlink" Target="http://www.ncl.ac.uk/accommodation/students/accommodation/victoriahall/" TargetMode="External"/><Relationship Id="rId4" Type="http://schemas.openxmlformats.org/officeDocument/2006/relationships/hyperlink" Target="http://www.ncl.ac.uk/accommodation/students/accommodation/stmary/" TargetMode="External"/><Relationship Id="rId9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pro-lets.co.uk/" TargetMode="External"/><Relationship Id="rId13" Type="http://schemas.openxmlformats.org/officeDocument/2006/relationships/image" Target="../media/image70.png"/><Relationship Id="rId18" Type="http://schemas.openxmlformats.org/officeDocument/2006/relationships/hyperlink" Target="http://www.portlandresidential.co.uk/" TargetMode="External"/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12" Type="http://schemas.openxmlformats.org/officeDocument/2006/relationships/hyperlink" Target="http://www.roseworth.co.uk/" TargetMode="External"/><Relationship Id="rId17" Type="http://schemas.openxmlformats.org/officeDocument/2006/relationships/image" Target="../media/image72.png"/><Relationship Id="rId2" Type="http://schemas.openxmlformats.org/officeDocument/2006/relationships/notesSlide" Target="../notesSlides/notesSlide23.xml"/><Relationship Id="rId16" Type="http://schemas.openxmlformats.org/officeDocument/2006/relationships/hyperlink" Target="http://www.waltonrobinson.com/" TargetMode="External"/><Relationship Id="rId20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atrobson.com/" TargetMode="External"/><Relationship Id="rId11" Type="http://schemas.openxmlformats.org/officeDocument/2006/relationships/image" Target="../media/image69.png"/><Relationship Id="rId5" Type="http://schemas.openxmlformats.org/officeDocument/2006/relationships/image" Target="../media/image66.png"/><Relationship Id="rId15" Type="http://schemas.openxmlformats.org/officeDocument/2006/relationships/image" Target="../media/image71.png"/><Relationship Id="rId10" Type="http://schemas.openxmlformats.org/officeDocument/2006/relationships/hyperlink" Target="http://www.letslivehere.co.uk/" TargetMode="External"/><Relationship Id="rId19" Type="http://schemas.openxmlformats.org/officeDocument/2006/relationships/image" Target="../media/image73.png"/><Relationship Id="rId4" Type="http://schemas.openxmlformats.org/officeDocument/2006/relationships/hyperlink" Target="http://www.stud-lets.co.uk/" TargetMode="External"/><Relationship Id="rId9" Type="http://schemas.openxmlformats.org/officeDocument/2006/relationships/image" Target="../media/image68.png"/><Relationship Id="rId14" Type="http://schemas.openxmlformats.org/officeDocument/2006/relationships/hyperlink" Target="http://www.acornproperties.co.uk/" TargetMode="Externa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Spital_Tongues" TargetMode="External"/><Relationship Id="rId3" Type="http://schemas.openxmlformats.org/officeDocument/2006/relationships/image" Target="../media/image75.png"/><Relationship Id="rId7" Type="http://schemas.openxmlformats.org/officeDocument/2006/relationships/hyperlink" Target="http://www.jesmond.org.uk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Heaton,_Newcastle" TargetMode="External"/><Relationship Id="rId5" Type="http://schemas.openxmlformats.org/officeDocument/2006/relationships/hyperlink" Target="http://en.wikipedia.org/wiki/Sandyford,_Newcastle_upon_Tyne" TargetMode="External"/><Relationship Id="rId10" Type="http://schemas.openxmlformats.org/officeDocument/2006/relationships/image" Target="../media/image64.png"/><Relationship Id="rId4" Type="http://schemas.openxmlformats.org/officeDocument/2006/relationships/hyperlink" Target="http://en.wikipedia.org/wiki/Fenham" TargetMode="External"/><Relationship Id="rId9" Type="http://schemas.openxmlformats.org/officeDocument/2006/relationships/hyperlink" Target="http://www.ncl.ac.uk/undergraduat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6" descr="14918.jpg"/>
          <p:cNvPicPr>
            <a:picLocks noChangeAspect="1"/>
          </p:cNvPicPr>
          <p:nvPr/>
        </p:nvPicPr>
        <p:blipFill>
          <a:blip r:embed="rId3" cstate="screen"/>
          <a:srcRect t="-1"/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499992" y="0"/>
            <a:ext cx="4644008" cy="1500174"/>
          </a:xfrm>
          <a:prstGeom prst="rect">
            <a:avLst/>
          </a:prstGeom>
          <a:solidFill>
            <a:srgbClr val="003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360000" bIns="0" rtlCol="0" anchor="ctr"/>
          <a:lstStyle/>
          <a:p>
            <a:endParaRPr lang="en-GB" sz="1200" dirty="0" smtClean="0">
              <a:latin typeface="Rockwell" pitchFamily="18" charset="0"/>
            </a:endParaRPr>
          </a:p>
          <a:p>
            <a:r>
              <a:rPr lang="en-GB" sz="3600" b="1" dirty="0" smtClean="0">
                <a:latin typeface="Rockwell" pitchFamily="18" charset="0"/>
              </a:rPr>
              <a:t>A Future in Mathematics </a:t>
            </a:r>
            <a:endParaRPr lang="en-GB" sz="3600" b="1" dirty="0">
              <a:latin typeface="Rockwell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99992" y="1500174"/>
            <a:ext cx="4644008" cy="705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360000" bIns="0" rtlCol="0" anchor="ctr"/>
          <a:lstStyle/>
          <a:p>
            <a:r>
              <a:rPr lang="en-GB" sz="2800" dirty="0" smtClean="0">
                <a:solidFill>
                  <a:srgbClr val="C60C30"/>
                </a:solidFill>
                <a:latin typeface="Rockwell" pitchFamily="18" charset="0"/>
              </a:rPr>
              <a:t>    </a:t>
            </a:r>
            <a:r>
              <a:rPr lang="en-GB" sz="2800" dirty="0" smtClean="0">
                <a:solidFill>
                  <a:srgbClr val="C60C30"/>
                </a:solidFill>
                <a:latin typeface="+mj-lt"/>
              </a:rPr>
              <a:t>@</a:t>
            </a:r>
            <a:r>
              <a:rPr lang="en-GB" sz="2800" dirty="0" err="1" smtClean="0">
                <a:solidFill>
                  <a:srgbClr val="C60C30"/>
                </a:solidFill>
                <a:latin typeface="+mj-lt"/>
              </a:rPr>
              <a:t>NCLMathsStats</a:t>
            </a:r>
            <a:endParaRPr lang="en-GB" sz="3600" dirty="0">
              <a:solidFill>
                <a:srgbClr val="C60C30"/>
              </a:solidFill>
              <a:latin typeface="+mj-lt"/>
            </a:endParaRPr>
          </a:p>
        </p:txBody>
      </p:sp>
      <p:sp>
        <p:nvSpPr>
          <p:cNvPr id="51202" name="AutoShape 2" descr="Image result for twitter logo"/>
          <p:cNvSpPr>
            <a:spLocks noChangeAspect="1" noChangeArrowheads="1"/>
          </p:cNvSpPr>
          <p:nvPr/>
        </p:nvSpPr>
        <p:spPr bwMode="auto">
          <a:xfrm>
            <a:off x="155575" y="-2071688"/>
            <a:ext cx="4324350" cy="43243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 descr="twitter-logo_318-4045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1571612"/>
            <a:ext cx="500066" cy="50006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499992" y="2214554"/>
            <a:ext cx="4644008" cy="705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360000" bIns="0" rtlCol="0" anchor="ctr"/>
          <a:lstStyle/>
          <a:p>
            <a:r>
              <a:rPr lang="en-GB" sz="2800" dirty="0" smtClean="0">
                <a:solidFill>
                  <a:srgbClr val="C60C30"/>
                </a:solidFill>
              </a:rPr>
              <a:t>      www.ncl.ac.uk/maths</a:t>
            </a:r>
            <a:endParaRPr lang="en-GB" sz="3600" dirty="0">
              <a:solidFill>
                <a:srgbClr val="C60C30"/>
              </a:solidFill>
            </a:endParaRPr>
          </a:p>
        </p:txBody>
      </p:sp>
      <p:pic>
        <p:nvPicPr>
          <p:cNvPr id="9" name="Picture 8" descr="Google_Chrome_icon_(2011).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2285992"/>
            <a:ext cx="500042" cy="50004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785850" y="0"/>
            <a:ext cx="5072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	</a:t>
            </a:r>
            <a:r>
              <a:rPr lang="en-GB" dirty="0" smtClean="0">
                <a:solidFill>
                  <a:schemeClr val="bg1"/>
                </a:solidFill>
                <a:latin typeface="Rockwell"/>
              </a:rPr>
              <a:t>Dr. Lee Fawcett</a:t>
            </a:r>
          </a:p>
          <a:p>
            <a:r>
              <a:rPr lang="en-GB" dirty="0" smtClean="0">
                <a:solidFill>
                  <a:schemeClr val="bg1"/>
                </a:solidFill>
                <a:latin typeface="Rockwell"/>
              </a:rPr>
              <a:t>                School of Maths, Statistics &amp; Physics</a:t>
            </a:r>
          </a:p>
          <a:p>
            <a:r>
              <a:rPr lang="en-GB" dirty="0" smtClean="0">
                <a:solidFill>
                  <a:schemeClr val="bg1"/>
                </a:solidFill>
                <a:latin typeface="Rockwell"/>
              </a:rPr>
              <a:t>	Newcastle University, UK</a:t>
            </a:r>
            <a:endParaRPr lang="en-GB" dirty="0">
              <a:solidFill>
                <a:schemeClr val="bg1"/>
              </a:solidFill>
              <a:latin typeface="Rockwell"/>
            </a:endParaRPr>
          </a:p>
        </p:txBody>
      </p:sp>
    </p:spTree>
    <p:extLst>
      <p:ext uri="{BB962C8B-B14F-4D97-AF65-F5344CB8AC3E}">
        <p14:creationId xmlns:p14="http://schemas.microsoft.com/office/powerpoint/2010/main" val="42426453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260648"/>
            <a:ext cx="6347048" cy="1143000"/>
          </a:xfrm>
        </p:spPr>
        <p:txBody>
          <a:bodyPr/>
          <a:lstStyle/>
          <a:p>
            <a:r>
              <a:rPr lang="en-GB" dirty="0" smtClean="0"/>
              <a:t>Recent students…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3"/>
            <a:ext cx="9144000" cy="685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0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725" y="-99392"/>
            <a:ext cx="10329341" cy="812103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84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762" y="-27384"/>
            <a:ext cx="5153620" cy="723153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0"/>
            <a:ext cx="5143500" cy="69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4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6225" y="-89022"/>
            <a:ext cx="10256981" cy="769273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54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95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51435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05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4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521330" y="1382497"/>
            <a:ext cx="3762637" cy="1047750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Boosts your CV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932039" y="1268760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Did you enjoy it?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260648"/>
            <a:ext cx="6347048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Summer School @ NCL</a:t>
            </a:r>
            <a:endParaRPr lang="en-GB" b="1" dirty="0"/>
          </a:p>
        </p:txBody>
      </p:sp>
      <p:sp>
        <p:nvSpPr>
          <p:cNvPr id="19" name="Rounded Rectangle 18"/>
          <p:cNvSpPr/>
          <p:nvPr/>
        </p:nvSpPr>
        <p:spPr>
          <a:xfrm>
            <a:off x="467543" y="2597274"/>
            <a:ext cx="3816424" cy="1982964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Boosts your UCAS application – to </a:t>
            </a:r>
            <a:r>
              <a:rPr lang="en-GB" sz="2800" b="1" i="1" dirty="0" smtClean="0">
                <a:solidFill>
                  <a:schemeClr val="bg1"/>
                </a:solidFill>
              </a:rPr>
              <a:t>any</a:t>
            </a:r>
            <a:r>
              <a:rPr lang="en-GB" sz="2800" dirty="0" smtClean="0">
                <a:solidFill>
                  <a:schemeClr val="bg1"/>
                </a:solidFill>
              </a:rPr>
              <a:t> University (but </a:t>
            </a:r>
            <a:r>
              <a:rPr lang="en-GB" sz="2800" b="1" i="1" dirty="0" smtClean="0">
                <a:solidFill>
                  <a:schemeClr val="bg1"/>
                </a:solidFill>
              </a:rPr>
              <a:t>especially</a:t>
            </a:r>
            <a:r>
              <a:rPr lang="en-GB" sz="2800" dirty="0" smtClean="0">
                <a:solidFill>
                  <a:schemeClr val="bg1"/>
                </a:solidFill>
              </a:rPr>
              <a:t> NCL…)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67543" y="4797152"/>
            <a:ext cx="3816423" cy="1872208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Please tell your younger colleagues about your experience!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955003" y="2743604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How could we improve the SS?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955003" y="4221088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What were your impressions of NCL?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966617" y="5698572"/>
            <a:ext cx="3781847" cy="1051437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b="1" dirty="0" smtClean="0">
                <a:solidFill>
                  <a:schemeClr val="bg1"/>
                </a:solidFill>
              </a:rPr>
              <a:t>NCL / Maths @ NCL??</a:t>
            </a:r>
          </a:p>
        </p:txBody>
      </p:sp>
    </p:spTree>
    <p:extLst>
      <p:ext uri="{BB962C8B-B14F-4D97-AF65-F5344CB8AC3E}">
        <p14:creationId xmlns:p14="http://schemas.microsoft.com/office/powerpoint/2010/main" val="289649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521330" y="1382497"/>
            <a:ext cx="3762637" cy="1047750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Well done!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932039" y="1268760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Now use the experience to your advantage!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260648"/>
            <a:ext cx="6347048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Summer Project @ NCL</a:t>
            </a:r>
            <a:endParaRPr lang="en-GB" b="1" dirty="0"/>
          </a:p>
        </p:txBody>
      </p:sp>
      <p:sp>
        <p:nvSpPr>
          <p:cNvPr id="19" name="Rounded Rectangle 18"/>
          <p:cNvSpPr/>
          <p:nvPr/>
        </p:nvSpPr>
        <p:spPr>
          <a:xfrm>
            <a:off x="441642" y="2622217"/>
            <a:ext cx="3816424" cy="1982964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3200" b="1" dirty="0" smtClean="0">
                <a:solidFill>
                  <a:schemeClr val="bg1"/>
                </a:solidFill>
              </a:rPr>
              <a:t>You all passed!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67543" y="4797152"/>
            <a:ext cx="3816423" cy="1872208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Certificates and individual feedback will be given out now…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955003" y="2743604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Applying to a UK University?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955003" y="4221088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Going to study Mathematics?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966617" y="5689931"/>
            <a:ext cx="3781847" cy="1051437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b="1" dirty="0" smtClean="0">
                <a:solidFill>
                  <a:schemeClr val="bg1"/>
                </a:solidFill>
              </a:rPr>
              <a:t>Want to study Maths at Newcastle </a:t>
            </a:r>
            <a:r>
              <a:rPr lang="en-GB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 ?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841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5"/>
          <p:cNvSpPr/>
          <p:nvPr/>
        </p:nvSpPr>
        <p:spPr>
          <a:xfrm>
            <a:off x="779158" y="1886729"/>
            <a:ext cx="2140211" cy="922448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Typical Offers 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3443048" y="1886728"/>
            <a:ext cx="2119475" cy="90528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“A level  Monday”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6073873" y="1886728"/>
            <a:ext cx="2149700" cy="90528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Maximise your chances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779158" y="2971751"/>
            <a:ext cx="2140211" cy="1263748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AAA-AAB</a:t>
            </a:r>
            <a:r>
              <a:rPr lang="en-GB" sz="2000" dirty="0" smtClean="0">
                <a:solidFill>
                  <a:prstClr val="white"/>
                </a:solidFill>
              </a:rPr>
              <a:t>, depending on degree / A level subjects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3443047" y="2971458"/>
            <a:ext cx="2119475" cy="1264334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 </a:t>
            </a:r>
            <a:r>
              <a:rPr lang="en-GB" sz="2000" dirty="0" smtClean="0">
                <a:solidFill>
                  <a:prstClr val="white"/>
                </a:solidFill>
              </a:rPr>
              <a:t>Three piles:         1.  Accept             2.  Near miss        3.  No way!</a:t>
            </a:r>
          </a:p>
        </p:txBody>
      </p:sp>
      <p:sp>
        <p:nvSpPr>
          <p:cNvPr id="46" name="Freeform 45"/>
          <p:cNvSpPr/>
          <p:nvPr/>
        </p:nvSpPr>
        <p:spPr>
          <a:xfrm>
            <a:off x="3443047" y="4403325"/>
            <a:ext cx="2119475" cy="130346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My hardest job: Prioritise students in pile #2!!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6073873" y="2971165"/>
            <a:ext cx="2149700" cy="1033281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Make us your “firm choice”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6071525" y="4181996"/>
            <a:ext cx="2149700" cy="103269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Personal statement: Passion!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6071525" y="5392242"/>
            <a:ext cx="2149700" cy="103269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Talk about your time with us and your project!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779158" y="4443043"/>
            <a:ext cx="2140211" cy="1263748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Other equivalents: e.g. 17 (overall) in </a:t>
            </a:r>
            <a:r>
              <a:rPr lang="en-GB" sz="2000" dirty="0" err="1" smtClean="0">
                <a:solidFill>
                  <a:prstClr val="white"/>
                </a:solidFill>
              </a:rPr>
              <a:t>Apolytirion</a:t>
            </a:r>
            <a:r>
              <a:rPr lang="en-GB" sz="2000" dirty="0" smtClean="0">
                <a:solidFill>
                  <a:prstClr val="white"/>
                </a:solidFill>
              </a:rPr>
              <a:t> + B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Offers and admissions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76512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521330" y="1382497"/>
            <a:ext cx="3762637" cy="1047750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Record number of applications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932039" y="1268760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More staff than </a:t>
            </a:r>
          </a:p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ever before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260648"/>
            <a:ext cx="6347048" cy="1143000"/>
          </a:xfrm>
        </p:spPr>
        <p:txBody>
          <a:bodyPr/>
          <a:lstStyle/>
          <a:p>
            <a:r>
              <a:rPr lang="en-GB" b="1" dirty="0" smtClean="0"/>
              <a:t>Maths @ NCL this year</a:t>
            </a:r>
            <a:endParaRPr lang="en-GB" b="1" dirty="0"/>
          </a:p>
        </p:txBody>
      </p:sp>
      <p:sp>
        <p:nvSpPr>
          <p:cNvPr id="19" name="Rounded Rectangle 18"/>
          <p:cNvSpPr/>
          <p:nvPr/>
        </p:nvSpPr>
        <p:spPr>
          <a:xfrm>
            <a:off x="441642" y="2622217"/>
            <a:ext cx="3816424" cy="1982964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3200" b="1" dirty="0" smtClean="0">
                <a:solidFill>
                  <a:schemeClr val="bg1"/>
                </a:solidFill>
              </a:rPr>
              <a:t>Record intake!!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67543" y="4797152"/>
            <a:ext cx="3816423" cy="1872208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Decision-making process was harder than ever… UCAS personal statements!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955003" y="2743604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Highest EU intake than ever before!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955003" y="4221088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We will have </a:t>
            </a:r>
            <a:r>
              <a:rPr lang="en-GB" sz="2800" dirty="0" smtClean="0">
                <a:solidFill>
                  <a:schemeClr val="bg1"/>
                </a:solidFill>
              </a:rPr>
              <a:t>5 </a:t>
            </a:r>
            <a:r>
              <a:rPr lang="en-GB" sz="2800" dirty="0" smtClean="0">
                <a:solidFill>
                  <a:schemeClr val="bg1"/>
                </a:solidFill>
              </a:rPr>
              <a:t>Cypriot students this year </a:t>
            </a:r>
            <a:r>
              <a:rPr lang="en-GB" sz="2800" dirty="0" smtClean="0">
                <a:solidFill>
                  <a:schemeClr val="bg1"/>
                </a:solidFill>
                <a:sym typeface="Wingdings" panose="05000000000000000000" pitchFamily="2" charset="2"/>
              </a:rPr>
              <a:t>  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966617" y="5689931"/>
            <a:ext cx="3781847" cy="1051437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b="1" dirty="0" smtClean="0">
                <a:solidFill>
                  <a:schemeClr val="bg1"/>
                </a:solidFill>
              </a:rPr>
              <a:t>We need you!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5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3" grpId="1" animBg="1"/>
      <p:bldP spid="23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521330" y="1382497"/>
            <a:ext cx="3762637" cy="1047750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Recent NSS: 97% Satisfaction!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955003" y="1266120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New School: Maths, Stats </a:t>
            </a:r>
            <a:r>
              <a:rPr lang="en-GB" sz="2800" b="1" dirty="0" smtClean="0">
                <a:solidFill>
                  <a:schemeClr val="bg1"/>
                </a:solidFill>
              </a:rPr>
              <a:t>&amp; Physics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260648"/>
            <a:ext cx="6347048" cy="1143000"/>
          </a:xfrm>
        </p:spPr>
        <p:txBody>
          <a:bodyPr/>
          <a:lstStyle/>
          <a:p>
            <a:r>
              <a:rPr lang="en-GB" b="1" dirty="0" smtClean="0"/>
              <a:t>Maths @ NCL this year</a:t>
            </a:r>
            <a:endParaRPr lang="en-GB" b="1" dirty="0"/>
          </a:p>
        </p:txBody>
      </p:sp>
      <p:sp>
        <p:nvSpPr>
          <p:cNvPr id="19" name="Rounded Rectangle 18"/>
          <p:cNvSpPr/>
          <p:nvPr/>
        </p:nvSpPr>
        <p:spPr>
          <a:xfrm>
            <a:off x="441641" y="2622217"/>
            <a:ext cx="3831981" cy="1598871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3200" b="1" dirty="0" smtClean="0">
                <a:solidFill>
                  <a:schemeClr val="bg1"/>
                </a:solidFill>
              </a:rPr>
              <a:t>Curriculum review now established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67544" y="4413058"/>
            <a:ext cx="3816423" cy="1872208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Exciting range of new courses in later years - some related to your SS lectures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907517" y="3041293"/>
            <a:ext cx="3793461" cy="1333468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Enhanced careers support 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930213" y="4823443"/>
            <a:ext cx="3770765" cy="1557885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b="1" dirty="0" smtClean="0">
                <a:solidFill>
                  <a:schemeClr val="bg1"/>
                </a:solidFill>
              </a:rPr>
              <a:t>New work placements /internships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76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9" grpId="0" animBg="1"/>
      <p:bldP spid="20" grpId="0" animBg="1"/>
      <p:bldP spid="22" grpId="0" animBg="1"/>
      <p:bldP spid="23" grpId="0" animBg="1"/>
      <p:bldP spid="23" grpId="1" animBg="1"/>
      <p:bldP spid="23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melio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214422"/>
            <a:ext cx="2295349" cy="2828584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428736"/>
            <a:ext cx="4281518" cy="4697427"/>
          </a:xfrm>
        </p:spPr>
        <p:txBody>
          <a:bodyPr>
            <a:normAutofit/>
          </a:bodyPr>
          <a:lstStyle/>
          <a:p>
            <a:r>
              <a:rPr lang="en-GB" dirty="0" smtClean="0"/>
              <a:t>Top ranking University</a:t>
            </a:r>
          </a:p>
          <a:p>
            <a:r>
              <a:rPr lang="en-GB" dirty="0" smtClean="0"/>
              <a:t>City nightlife AMAZING!</a:t>
            </a:r>
          </a:p>
          <a:p>
            <a:r>
              <a:rPr lang="en-GB" dirty="0" smtClean="0"/>
              <a:t>Compact city – everything is within walking distance! </a:t>
            </a:r>
          </a:p>
          <a:p>
            <a:r>
              <a:rPr lang="en-GB" dirty="0" smtClean="0"/>
              <a:t>University facilities are amazing!</a:t>
            </a:r>
          </a:p>
          <a:p>
            <a:r>
              <a:rPr lang="en-GB" dirty="0" smtClean="0"/>
              <a:t>Excellent library services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/>
              <a:t>Georgios</a:t>
            </a:r>
            <a:r>
              <a:rPr lang="en-GB" b="1" dirty="0" smtClean="0"/>
              <a:t> </a:t>
            </a:r>
            <a:r>
              <a:rPr lang="en-GB" b="1" dirty="0" err="1" smtClean="0"/>
              <a:t>Melios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214810" y="1071546"/>
            <a:ext cx="714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/>
              <a:t>“</a:t>
            </a:r>
            <a:endParaRPr lang="en-GB" sz="8000" dirty="0"/>
          </a:p>
        </p:txBody>
      </p:sp>
      <p:sp>
        <p:nvSpPr>
          <p:cNvPr id="8" name="TextBox 7"/>
          <p:cNvSpPr txBox="1"/>
          <p:nvPr/>
        </p:nvSpPr>
        <p:spPr>
          <a:xfrm>
            <a:off x="6500826" y="5143512"/>
            <a:ext cx="714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/>
              <a:t>”</a:t>
            </a:r>
            <a:endParaRPr lang="en-GB" sz="8000" dirty="0"/>
          </a:p>
        </p:txBody>
      </p:sp>
      <p:pic>
        <p:nvPicPr>
          <p:cNvPr id="9" name="Picture 8" descr="melios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3643314"/>
            <a:ext cx="2215060" cy="294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47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428736"/>
            <a:ext cx="4281518" cy="4697427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Courses are high-ranking</a:t>
            </a:r>
          </a:p>
          <a:p>
            <a:r>
              <a:rPr lang="en-GB" dirty="0" smtClean="0"/>
              <a:t>Very exciting University life</a:t>
            </a:r>
          </a:p>
          <a:p>
            <a:r>
              <a:rPr lang="en-GB" dirty="0" smtClean="0"/>
              <a:t>So many events for </a:t>
            </a:r>
            <a:r>
              <a:rPr lang="en-GB" dirty="0" err="1" smtClean="0"/>
              <a:t>Freshers</a:t>
            </a:r>
            <a:r>
              <a:rPr lang="en-GB" dirty="0" smtClean="0"/>
              <a:t>, and so easy to meet other people</a:t>
            </a:r>
          </a:p>
          <a:p>
            <a:r>
              <a:rPr lang="en-GB" dirty="0" smtClean="0"/>
              <a:t>Everything is within walking distance and the campus is right in the heart of the city</a:t>
            </a:r>
          </a:p>
          <a:p>
            <a:r>
              <a:rPr lang="en-GB" dirty="0" smtClean="0"/>
              <a:t>Newcastle University ALWAYS considers the needs of its students</a:t>
            </a:r>
          </a:p>
          <a:p>
            <a:r>
              <a:rPr lang="en-GB" dirty="0" smtClean="0"/>
              <a:t>Everyone I know at Newcastle loves it – University and the city!</a:t>
            </a:r>
          </a:p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14290"/>
            <a:ext cx="6347048" cy="1143000"/>
          </a:xfrm>
        </p:spPr>
        <p:txBody>
          <a:bodyPr/>
          <a:lstStyle/>
          <a:p>
            <a:r>
              <a:rPr lang="en-GB" b="1" dirty="0" err="1" smtClean="0"/>
              <a:t>Demetra</a:t>
            </a:r>
            <a:r>
              <a:rPr lang="en-GB" b="1" dirty="0" smtClean="0"/>
              <a:t> </a:t>
            </a:r>
            <a:r>
              <a:rPr lang="en-GB" b="1" dirty="0" err="1" smtClean="0"/>
              <a:t>Demetriou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214810" y="1071546"/>
            <a:ext cx="714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/>
              <a:t>“</a:t>
            </a:r>
            <a:endParaRPr lang="en-GB" sz="8000" dirty="0"/>
          </a:p>
        </p:txBody>
      </p:sp>
      <p:sp>
        <p:nvSpPr>
          <p:cNvPr id="8" name="TextBox 7"/>
          <p:cNvSpPr txBox="1"/>
          <p:nvPr/>
        </p:nvSpPr>
        <p:spPr>
          <a:xfrm>
            <a:off x="8215338" y="5286388"/>
            <a:ext cx="714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/>
              <a:t>”</a:t>
            </a:r>
            <a:endParaRPr lang="en-GB" sz="8000" dirty="0"/>
          </a:p>
        </p:txBody>
      </p:sp>
      <p:pic>
        <p:nvPicPr>
          <p:cNvPr id="11" name="Content Placeholder 10" descr="demetra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2976" y="1857364"/>
            <a:ext cx="2695576" cy="3600807"/>
          </a:xfrm>
        </p:spPr>
      </p:pic>
    </p:spTree>
    <p:extLst>
      <p:ext uri="{BB962C8B-B14F-4D97-AF65-F5344CB8AC3E}">
        <p14:creationId xmlns:p14="http://schemas.microsoft.com/office/powerpoint/2010/main" val="395480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428736"/>
            <a:ext cx="4281518" cy="4697427"/>
          </a:xfrm>
        </p:spPr>
        <p:txBody>
          <a:bodyPr>
            <a:normAutofit fontScale="70000" lnSpcReduction="20000"/>
          </a:bodyPr>
          <a:lstStyle/>
          <a:p>
            <a:endParaRPr lang="en-GB" dirty="0" smtClean="0"/>
          </a:p>
          <a:p>
            <a:r>
              <a:rPr lang="en-GB" sz="3100" dirty="0" smtClean="0"/>
              <a:t>I chose Newcastle University mainly because it provides me the maximum exemptions for the charted and certified accounting diplomas </a:t>
            </a:r>
          </a:p>
          <a:p>
            <a:r>
              <a:rPr lang="en-GB" sz="3100" dirty="0" smtClean="0"/>
              <a:t>The city is so compact and you don’t ever have to use transport</a:t>
            </a:r>
          </a:p>
          <a:p>
            <a:r>
              <a:rPr lang="en-GB" sz="3100" dirty="0" smtClean="0"/>
              <a:t>Newcastle is a cheap city, especially in comparison to London or Manchester</a:t>
            </a:r>
          </a:p>
          <a:p>
            <a:r>
              <a:rPr lang="en-GB" sz="3100" dirty="0" smtClean="0"/>
              <a:t>Most of the people at the university are friendly and helpful. </a:t>
            </a:r>
          </a:p>
          <a:p>
            <a:r>
              <a:rPr lang="en-GB" sz="3100" dirty="0" smtClean="0"/>
              <a:t>Accommodation excellent!</a:t>
            </a:r>
          </a:p>
          <a:p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14290"/>
            <a:ext cx="6347048" cy="1143000"/>
          </a:xfrm>
        </p:spPr>
        <p:txBody>
          <a:bodyPr/>
          <a:lstStyle/>
          <a:p>
            <a:r>
              <a:rPr lang="en-GB" b="1" dirty="0" smtClean="0"/>
              <a:t>Sarah </a:t>
            </a:r>
            <a:r>
              <a:rPr lang="en-GB" b="1" dirty="0" err="1" smtClean="0"/>
              <a:t>Koullapi</a:t>
            </a:r>
            <a:endParaRPr lang="en-GB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214810" y="1071546"/>
            <a:ext cx="714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/>
              <a:t>“</a:t>
            </a:r>
            <a:endParaRPr lang="en-GB" sz="8000" dirty="0"/>
          </a:p>
        </p:txBody>
      </p:sp>
      <p:sp>
        <p:nvSpPr>
          <p:cNvPr id="8" name="TextBox 7"/>
          <p:cNvSpPr txBox="1"/>
          <p:nvPr/>
        </p:nvSpPr>
        <p:spPr>
          <a:xfrm>
            <a:off x="8429620" y="5534561"/>
            <a:ext cx="714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 smtClean="0"/>
              <a:t>”</a:t>
            </a:r>
            <a:endParaRPr lang="en-GB" sz="8000" dirty="0"/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4643438" y="1500174"/>
            <a:ext cx="4281518" cy="4697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Content Placeholder 11" descr="koullapi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2976" y="1857364"/>
            <a:ext cx="2933013" cy="3882243"/>
          </a:xfrm>
        </p:spPr>
      </p:pic>
    </p:spTree>
    <p:extLst>
      <p:ext uri="{BB962C8B-B14F-4D97-AF65-F5344CB8AC3E}">
        <p14:creationId xmlns:p14="http://schemas.microsoft.com/office/powerpoint/2010/main" val="296416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46" y="0"/>
            <a:ext cx="916144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00364" y="404664"/>
            <a:ext cx="6143636" cy="1224136"/>
          </a:xfrm>
          <a:prstGeom prst="rect">
            <a:avLst/>
          </a:prstGeom>
          <a:solidFill>
            <a:srgbClr val="003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360000" bIns="0" rtlCol="0" anchor="ctr"/>
          <a:lstStyle/>
          <a:p>
            <a:pPr algn="ctr"/>
            <a:r>
              <a:rPr lang="en-GB" sz="3400" b="1" dirty="0" smtClean="0">
                <a:latin typeface="Rockwell" pitchFamily="18" charset="0"/>
              </a:rPr>
              <a:t>Final words...</a:t>
            </a:r>
            <a:endParaRPr lang="en-GB" sz="3400" b="1" dirty="0"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89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1214422"/>
            <a:ext cx="8391306" cy="5357850"/>
          </a:xfrm>
          <a:prstGeom prst="rect">
            <a:avLst/>
          </a:prstGeom>
          <a:noFill/>
        </p:spPr>
        <p:txBody>
          <a:bodyPr vert="horz" wrap="square" lIns="91440" tIns="45720" rIns="91440" bIns="45720">
            <a:noAutofit/>
          </a:bodyPr>
          <a:lstStyle/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latin typeface="Helvetica" pitchFamily="34" charset="0"/>
              </a:rPr>
              <a:t>Russell Group </a:t>
            </a:r>
            <a:r>
              <a:rPr lang="en-US" sz="2800" dirty="0" smtClean="0">
                <a:ln w="18415" cmpd="sng">
                  <a:noFill/>
                  <a:prstDash val="solid"/>
                </a:ln>
                <a:latin typeface="Helvetica" pitchFamily="34" charset="0"/>
              </a:rPr>
              <a:t>University</a:t>
            </a:r>
          </a:p>
          <a:p>
            <a:pPr marL="457200" indent="-457200">
              <a:buClr>
                <a:schemeClr val="tx1"/>
              </a:buClr>
            </a:pPr>
            <a:endParaRPr lang="en-US" sz="1000" dirty="0" smtClean="0">
              <a:ln w="18415" cmpd="sng">
                <a:noFill/>
                <a:prstDash val="solid"/>
              </a:ln>
              <a:latin typeface="Helvetica" pitchFamily="34" charset="0"/>
            </a:endParaRP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latin typeface="Helvetica" pitchFamily="34" charset="0"/>
              </a:rPr>
              <a:t>Top 1% </a:t>
            </a:r>
            <a:r>
              <a:rPr lang="en-US" sz="2800" dirty="0" smtClean="0">
                <a:ln w="18415" cmpd="sng">
                  <a:noFill/>
                  <a:prstDash val="solid"/>
                </a:ln>
                <a:latin typeface="Helvetica" pitchFamily="34" charset="0"/>
              </a:rPr>
              <a:t>of world universities</a:t>
            </a:r>
          </a:p>
          <a:p>
            <a:pPr marL="457200" indent="-457200">
              <a:buClr>
                <a:schemeClr val="tx1"/>
              </a:buClr>
            </a:pPr>
            <a:endParaRPr lang="en-US" sz="1000" dirty="0" smtClean="0">
              <a:ln w="18415" cmpd="sng">
                <a:noFill/>
                <a:prstDash val="solid"/>
              </a:ln>
              <a:latin typeface="Helvetica" pitchFamily="34" charset="0"/>
            </a:endParaRP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 smtClean="0">
                <a:ln w="18415" cmpd="sng">
                  <a:noFill/>
                  <a:prstDash val="solid"/>
                </a:ln>
                <a:latin typeface="Helvetica" pitchFamily="34" charset="0"/>
              </a:rPr>
              <a:t>One of the best UK Universities for </a:t>
            </a: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latin typeface="Helvetica" pitchFamily="34" charset="0"/>
              </a:rPr>
              <a:t>student satisfaction</a:t>
            </a:r>
            <a:r>
              <a:rPr lang="en-US" sz="2800" dirty="0" smtClean="0">
                <a:ln w="18415" cmpd="sng">
                  <a:noFill/>
                  <a:prstDash val="solid"/>
                </a:ln>
                <a:latin typeface="Helvetica" pitchFamily="34" charset="0"/>
              </a:rPr>
              <a:t> (NSS: 93% are satisfied!)</a:t>
            </a:r>
          </a:p>
          <a:p>
            <a:pPr marL="457200" indent="-457200">
              <a:buClr>
                <a:schemeClr val="tx1"/>
              </a:buClr>
            </a:pPr>
            <a:endParaRPr lang="en-US" sz="1000" dirty="0" smtClean="0">
              <a:ln w="18415" cmpd="sng">
                <a:noFill/>
                <a:prstDash val="solid"/>
              </a:ln>
              <a:latin typeface="Helvetica" pitchFamily="34" charset="0"/>
            </a:endParaRP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latin typeface="Helvetica" pitchFamily="34" charset="0"/>
              </a:rPr>
              <a:t>TEF</a:t>
            </a:r>
            <a:r>
              <a:rPr lang="en-US" sz="2800" dirty="0" smtClean="0">
                <a:ln w="18415" cmpd="sng">
                  <a:noFill/>
                  <a:prstDash val="solid"/>
                </a:ln>
                <a:latin typeface="Helvetica" pitchFamily="34" charset="0"/>
              </a:rPr>
              <a:t> </a:t>
            </a: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rgbClr val="F0A620"/>
                </a:solidFill>
                <a:latin typeface="Helvetica" pitchFamily="34" charset="0"/>
              </a:rPr>
              <a:t>gold</a:t>
            </a:r>
            <a:r>
              <a:rPr lang="en-US" sz="2800" dirty="0" smtClean="0">
                <a:ln w="18415" cmpd="sng">
                  <a:noFill/>
                  <a:prstDash val="solid"/>
                </a:ln>
                <a:latin typeface="Helvetica" pitchFamily="34" charset="0"/>
              </a:rPr>
              <a:t>!</a:t>
            </a:r>
            <a:endParaRPr lang="en-US" sz="1000" dirty="0" smtClean="0">
              <a:ln w="18415" cmpd="sng">
                <a:noFill/>
                <a:prstDash val="solid"/>
              </a:ln>
              <a:latin typeface="Helvetica" pitchFamily="34" charset="0"/>
            </a:endParaRPr>
          </a:p>
          <a:p>
            <a:pPr marL="457200" indent="-457200">
              <a:buClr>
                <a:schemeClr val="tx1"/>
              </a:buClr>
            </a:pPr>
            <a:endParaRPr lang="en-US" sz="1000" dirty="0" smtClean="0">
              <a:ln w="18415" cmpd="sng">
                <a:noFill/>
                <a:prstDash val="solid"/>
              </a:ln>
              <a:latin typeface="Helvetica" pitchFamily="34" charset="0"/>
            </a:endParaRP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latin typeface="Helvetica" pitchFamily="34" charset="0"/>
              </a:rPr>
              <a:t>Top 20 </a:t>
            </a:r>
            <a:r>
              <a:rPr lang="en-US" sz="2800" dirty="0" smtClean="0">
                <a:ln w="18415" cmpd="sng">
                  <a:noFill/>
                  <a:prstDash val="solid"/>
                </a:ln>
                <a:latin typeface="Helvetica" pitchFamily="34" charset="0"/>
              </a:rPr>
              <a:t>‘most targeted’ universities by UK’s leading employers </a:t>
            </a:r>
          </a:p>
          <a:p>
            <a:pPr marL="457200" indent="-457200">
              <a:buClr>
                <a:schemeClr val="tx1"/>
              </a:buClr>
            </a:pPr>
            <a:endParaRPr lang="en-US" sz="1000" dirty="0" smtClean="0">
              <a:ln w="18415" cmpd="sng">
                <a:noFill/>
                <a:prstDash val="solid"/>
              </a:ln>
              <a:latin typeface="Helvetica" pitchFamily="34" charset="0"/>
            </a:endParaRP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latin typeface="Helvetica" pitchFamily="34" charset="0"/>
              </a:rPr>
              <a:t>95%</a:t>
            </a:r>
            <a:r>
              <a:rPr lang="en-US" sz="2800" dirty="0" smtClean="0">
                <a:ln w="18415" cmpd="sng">
                  <a:noFill/>
                  <a:prstDash val="solid"/>
                </a:ln>
                <a:latin typeface="Helvetica" pitchFamily="34" charset="0"/>
              </a:rPr>
              <a:t> of Newcastle students go into </a:t>
            </a: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latin typeface="Helvetica" pitchFamily="34" charset="0"/>
              </a:rPr>
              <a:t>graduate employment/future study </a:t>
            </a:r>
            <a:r>
              <a:rPr lang="en-US" sz="2800" dirty="0" smtClean="0">
                <a:ln w="18415" cmpd="sng">
                  <a:noFill/>
                  <a:prstDash val="solid"/>
                </a:ln>
                <a:latin typeface="Helvetica" pitchFamily="34" charset="0"/>
              </a:rPr>
              <a:t>within six months</a:t>
            </a:r>
          </a:p>
          <a:p>
            <a:pPr marL="457200" indent="-457200">
              <a:buClr>
                <a:schemeClr val="tx1"/>
              </a:buClr>
            </a:pPr>
            <a:endParaRPr lang="en-US" sz="1000" dirty="0" smtClean="0">
              <a:ln w="18415" cmpd="sng">
                <a:noFill/>
                <a:prstDash val="solid"/>
              </a:ln>
              <a:latin typeface="Helvetica" pitchFamily="34" charset="0"/>
            </a:endParaRPr>
          </a:p>
          <a:p>
            <a:pPr marL="457200" indent="-4572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latin typeface="Helvetica" pitchFamily="34" charset="0"/>
              </a:rPr>
              <a:t>1</a:t>
            </a:r>
            <a:r>
              <a:rPr lang="en-US" sz="2800" b="1" baseline="300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latin typeface="Helvetica" pitchFamily="34" charset="0"/>
              </a:rPr>
              <a:t>st</a:t>
            </a:r>
            <a:r>
              <a:rPr lang="en-US" sz="2800" dirty="0" smtClean="0">
                <a:ln w="18415" cmpd="sng">
                  <a:noFill/>
                  <a:prstDash val="solid"/>
                </a:ln>
                <a:latin typeface="Helvetica" pitchFamily="34" charset="0"/>
              </a:rPr>
              <a:t> in the UK for quality of </a:t>
            </a:r>
            <a:r>
              <a:rPr lang="en-US" sz="2800" b="1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latin typeface="Helvetica" pitchFamily="34" charset="0"/>
              </a:rPr>
              <a:t>social life</a:t>
            </a:r>
            <a:r>
              <a:rPr lang="en-US" sz="2800" dirty="0" smtClean="0">
                <a:ln w="18415" cmpd="sng">
                  <a:noFill/>
                  <a:prstDash val="solid"/>
                </a:ln>
                <a:latin typeface="Helvetica" pitchFamily="34" charset="0"/>
              </a:rPr>
              <a:t>!</a:t>
            </a:r>
          </a:p>
          <a:p>
            <a:pPr marL="457200" indent="-457200"/>
            <a:endParaRPr lang="en-US" sz="1000" dirty="0" smtClean="0">
              <a:ln w="18415" cmpd="sng">
                <a:noFill/>
                <a:prstDash val="solid"/>
              </a:ln>
              <a:latin typeface="Helvetica" pitchFamily="34" charset="0"/>
            </a:endParaRPr>
          </a:p>
          <a:p>
            <a:pPr marL="457200" indent="-457200"/>
            <a:endParaRPr lang="en-US" sz="1000" dirty="0" smtClean="0">
              <a:ln w="18415" cmpd="sng">
                <a:noFill/>
                <a:prstDash val="solid"/>
              </a:ln>
              <a:latin typeface="Helvetica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>
              <a:ln w="18415" cmpd="sng">
                <a:noFill/>
                <a:prstDash val="solid"/>
              </a:ln>
              <a:latin typeface="Helvetica" pitchFamily="34" charset="0"/>
            </a:endParaRPr>
          </a:p>
          <a:p>
            <a:pPr marL="457200" indent="-457200"/>
            <a:endParaRPr lang="en-US" sz="1000" dirty="0" smtClean="0">
              <a:ln w="18415" cmpd="sng">
                <a:noFill/>
                <a:prstDash val="solid"/>
              </a:ln>
              <a:latin typeface="Helvetica" pitchFamily="34" charset="0"/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404664"/>
            <a:ext cx="6347048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CC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sz="4000" b="1" dirty="0" smtClean="0">
                <a:solidFill>
                  <a:srgbClr val="C60C30"/>
                </a:solidFill>
                <a:latin typeface="+mj-lt"/>
              </a:rPr>
              <a:t>Newcastle University</a:t>
            </a:r>
            <a:endParaRPr lang="en-GB" sz="4000" b="1" dirty="0">
              <a:solidFill>
                <a:srgbClr val="C60C30"/>
              </a:solidFill>
              <a:latin typeface="+mj-lt"/>
            </a:endParaRPr>
          </a:p>
        </p:txBody>
      </p:sp>
      <p:sp>
        <p:nvSpPr>
          <p:cNvPr id="49154" name="AutoShape 2" descr="https://image.freepik.com/free-icon/twitter-logo_318-4045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156" name="AutoShape 4" descr="https://image.freepik.com/free-icon/twitter-logo_318-4045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158" name="AutoShape 6" descr="https://image.freepik.com/free-icon/twitter-logo_318-4045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160" name="AutoShape 8" descr="https://image.freepik.com/free-icon/twitter-logo_318-4045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51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539552" y="1425679"/>
            <a:ext cx="8229600" cy="1540440"/>
          </a:xfrm>
          <a:custGeom>
            <a:avLst/>
            <a:gdLst>
              <a:gd name="connsiteX0" fmla="*/ 0 w 8229600"/>
              <a:gd name="connsiteY0" fmla="*/ 154044 h 1540440"/>
              <a:gd name="connsiteX1" fmla="*/ 45119 w 8229600"/>
              <a:gd name="connsiteY1" fmla="*/ 45118 h 1540440"/>
              <a:gd name="connsiteX2" fmla="*/ 154045 w 8229600"/>
              <a:gd name="connsiteY2" fmla="*/ 0 h 1540440"/>
              <a:gd name="connsiteX3" fmla="*/ 8075556 w 8229600"/>
              <a:gd name="connsiteY3" fmla="*/ 0 h 1540440"/>
              <a:gd name="connsiteX4" fmla="*/ 8184482 w 8229600"/>
              <a:gd name="connsiteY4" fmla="*/ 45119 h 1540440"/>
              <a:gd name="connsiteX5" fmla="*/ 8229600 w 8229600"/>
              <a:gd name="connsiteY5" fmla="*/ 154045 h 1540440"/>
              <a:gd name="connsiteX6" fmla="*/ 8229600 w 8229600"/>
              <a:gd name="connsiteY6" fmla="*/ 1386396 h 1540440"/>
              <a:gd name="connsiteX7" fmla="*/ 8184482 w 8229600"/>
              <a:gd name="connsiteY7" fmla="*/ 1495322 h 1540440"/>
              <a:gd name="connsiteX8" fmla="*/ 8075556 w 8229600"/>
              <a:gd name="connsiteY8" fmla="*/ 1540440 h 1540440"/>
              <a:gd name="connsiteX9" fmla="*/ 154044 w 8229600"/>
              <a:gd name="connsiteY9" fmla="*/ 1540440 h 1540440"/>
              <a:gd name="connsiteX10" fmla="*/ 45118 w 8229600"/>
              <a:gd name="connsiteY10" fmla="*/ 1495321 h 1540440"/>
              <a:gd name="connsiteX11" fmla="*/ 0 w 8229600"/>
              <a:gd name="connsiteY11" fmla="*/ 1386395 h 1540440"/>
              <a:gd name="connsiteX12" fmla="*/ 0 w 8229600"/>
              <a:gd name="connsiteY12" fmla="*/ 154044 h 154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1540440">
                <a:moveTo>
                  <a:pt x="0" y="154044"/>
                </a:moveTo>
                <a:cubicBezTo>
                  <a:pt x="0" y="113189"/>
                  <a:pt x="16230" y="74007"/>
                  <a:pt x="45119" y="45118"/>
                </a:cubicBezTo>
                <a:cubicBezTo>
                  <a:pt x="74008" y="16229"/>
                  <a:pt x="113190" y="0"/>
                  <a:pt x="154045" y="0"/>
                </a:cubicBezTo>
                <a:lnTo>
                  <a:pt x="8075556" y="0"/>
                </a:lnTo>
                <a:cubicBezTo>
                  <a:pt x="8116411" y="0"/>
                  <a:pt x="8155593" y="16230"/>
                  <a:pt x="8184482" y="45119"/>
                </a:cubicBezTo>
                <a:cubicBezTo>
                  <a:pt x="8213371" y="74008"/>
                  <a:pt x="8229600" y="113190"/>
                  <a:pt x="8229600" y="154045"/>
                </a:cubicBezTo>
                <a:lnTo>
                  <a:pt x="8229600" y="1386396"/>
                </a:lnTo>
                <a:cubicBezTo>
                  <a:pt x="8229600" y="1427251"/>
                  <a:pt x="8213370" y="1466433"/>
                  <a:pt x="8184482" y="1495322"/>
                </a:cubicBezTo>
                <a:cubicBezTo>
                  <a:pt x="8155593" y="1524211"/>
                  <a:pt x="8116411" y="1540440"/>
                  <a:pt x="8075556" y="1540440"/>
                </a:cubicBezTo>
                <a:lnTo>
                  <a:pt x="154044" y="1540440"/>
                </a:lnTo>
                <a:cubicBezTo>
                  <a:pt x="113189" y="1540440"/>
                  <a:pt x="74007" y="1524210"/>
                  <a:pt x="45118" y="1495321"/>
                </a:cubicBezTo>
                <a:cubicBezTo>
                  <a:pt x="16229" y="1466432"/>
                  <a:pt x="0" y="1427250"/>
                  <a:pt x="0" y="1386395"/>
                </a:cubicBezTo>
                <a:lnTo>
                  <a:pt x="0" y="154044"/>
                </a:lnTo>
                <a:close/>
              </a:path>
            </a:pathLst>
          </a:custGeom>
          <a:solidFill>
            <a:srgbClr val="0070C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3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33314" tIns="133350" rIns="133351" bIns="133350" numCol="1" spcCol="1270" anchor="ctr" anchorCtr="0">
            <a:noAutofit/>
          </a:bodyPr>
          <a:lstStyle/>
          <a:p>
            <a:pPr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500" dirty="0" smtClean="0">
                <a:solidFill>
                  <a:prstClr val="white"/>
                </a:solidFill>
                <a:latin typeface="Rockwell" pitchFamily="18" charset="0"/>
              </a:rPr>
              <a:t>Follow</a:t>
            </a:r>
          </a:p>
          <a:p>
            <a:pPr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500" b="1" dirty="0" smtClean="0">
                <a:solidFill>
                  <a:prstClr val="white"/>
                </a:solidFill>
                <a:latin typeface="Rockwell" pitchFamily="18" charset="0"/>
              </a:rPr>
              <a:t>‘@</a:t>
            </a:r>
            <a:r>
              <a:rPr lang="en-GB" sz="3500" b="1" dirty="0" err="1" smtClean="0">
                <a:solidFill>
                  <a:prstClr val="white"/>
                </a:solidFill>
                <a:latin typeface="Rockwell" pitchFamily="18" charset="0"/>
              </a:rPr>
              <a:t>NCLMathsStats</a:t>
            </a:r>
            <a:r>
              <a:rPr lang="en-GB" sz="3500" b="1" dirty="0" smtClean="0">
                <a:solidFill>
                  <a:prstClr val="white"/>
                </a:solidFill>
                <a:latin typeface="Rockwell" pitchFamily="18" charset="0"/>
              </a:rPr>
              <a:t>’ </a:t>
            </a:r>
            <a:r>
              <a:rPr lang="en-GB" sz="3500" dirty="0" smtClean="0">
                <a:solidFill>
                  <a:prstClr val="white"/>
                </a:solidFill>
                <a:latin typeface="Rockwell" pitchFamily="18" charset="0"/>
              </a:rPr>
              <a:t> </a:t>
            </a:r>
            <a:endParaRPr lang="en-GB" sz="3500" dirty="0">
              <a:solidFill>
                <a:prstClr val="white"/>
              </a:solidFill>
              <a:latin typeface="Rockwell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42414" y="1582533"/>
            <a:ext cx="1548284" cy="1164437"/>
          </a:xfrm>
          <a:prstGeom prst="roundRect">
            <a:avLst>
              <a:gd name="adj" fmla="val 10000"/>
            </a:avLst>
          </a:prstGeom>
          <a:blipFill rotWithShape="0">
            <a:blip r:embed="rId3" cstate="print"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3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eform 9"/>
          <p:cNvSpPr/>
          <p:nvPr/>
        </p:nvSpPr>
        <p:spPr>
          <a:xfrm>
            <a:off x="539552" y="3184704"/>
            <a:ext cx="8229600" cy="1540440"/>
          </a:xfrm>
          <a:custGeom>
            <a:avLst/>
            <a:gdLst>
              <a:gd name="connsiteX0" fmla="*/ 0 w 8229600"/>
              <a:gd name="connsiteY0" fmla="*/ 154044 h 1540440"/>
              <a:gd name="connsiteX1" fmla="*/ 45119 w 8229600"/>
              <a:gd name="connsiteY1" fmla="*/ 45118 h 1540440"/>
              <a:gd name="connsiteX2" fmla="*/ 154045 w 8229600"/>
              <a:gd name="connsiteY2" fmla="*/ 0 h 1540440"/>
              <a:gd name="connsiteX3" fmla="*/ 8075556 w 8229600"/>
              <a:gd name="connsiteY3" fmla="*/ 0 h 1540440"/>
              <a:gd name="connsiteX4" fmla="*/ 8184482 w 8229600"/>
              <a:gd name="connsiteY4" fmla="*/ 45119 h 1540440"/>
              <a:gd name="connsiteX5" fmla="*/ 8229600 w 8229600"/>
              <a:gd name="connsiteY5" fmla="*/ 154045 h 1540440"/>
              <a:gd name="connsiteX6" fmla="*/ 8229600 w 8229600"/>
              <a:gd name="connsiteY6" fmla="*/ 1386396 h 1540440"/>
              <a:gd name="connsiteX7" fmla="*/ 8184482 w 8229600"/>
              <a:gd name="connsiteY7" fmla="*/ 1495322 h 1540440"/>
              <a:gd name="connsiteX8" fmla="*/ 8075556 w 8229600"/>
              <a:gd name="connsiteY8" fmla="*/ 1540440 h 1540440"/>
              <a:gd name="connsiteX9" fmla="*/ 154044 w 8229600"/>
              <a:gd name="connsiteY9" fmla="*/ 1540440 h 1540440"/>
              <a:gd name="connsiteX10" fmla="*/ 45118 w 8229600"/>
              <a:gd name="connsiteY10" fmla="*/ 1495321 h 1540440"/>
              <a:gd name="connsiteX11" fmla="*/ 0 w 8229600"/>
              <a:gd name="connsiteY11" fmla="*/ 1386395 h 1540440"/>
              <a:gd name="connsiteX12" fmla="*/ 0 w 8229600"/>
              <a:gd name="connsiteY12" fmla="*/ 154044 h 154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1540440">
                <a:moveTo>
                  <a:pt x="0" y="154044"/>
                </a:moveTo>
                <a:cubicBezTo>
                  <a:pt x="0" y="113189"/>
                  <a:pt x="16230" y="74007"/>
                  <a:pt x="45119" y="45118"/>
                </a:cubicBezTo>
                <a:cubicBezTo>
                  <a:pt x="74008" y="16229"/>
                  <a:pt x="113190" y="0"/>
                  <a:pt x="154045" y="0"/>
                </a:cubicBezTo>
                <a:lnTo>
                  <a:pt x="8075556" y="0"/>
                </a:lnTo>
                <a:cubicBezTo>
                  <a:pt x="8116411" y="0"/>
                  <a:pt x="8155593" y="16230"/>
                  <a:pt x="8184482" y="45119"/>
                </a:cubicBezTo>
                <a:cubicBezTo>
                  <a:pt x="8213371" y="74008"/>
                  <a:pt x="8229600" y="113190"/>
                  <a:pt x="8229600" y="154045"/>
                </a:cubicBezTo>
                <a:lnTo>
                  <a:pt x="8229600" y="1386396"/>
                </a:lnTo>
                <a:cubicBezTo>
                  <a:pt x="8229600" y="1427251"/>
                  <a:pt x="8213370" y="1466433"/>
                  <a:pt x="8184482" y="1495322"/>
                </a:cubicBezTo>
                <a:cubicBezTo>
                  <a:pt x="8155593" y="1524211"/>
                  <a:pt x="8116411" y="1540440"/>
                  <a:pt x="8075556" y="1540440"/>
                </a:cubicBezTo>
                <a:lnTo>
                  <a:pt x="154044" y="1540440"/>
                </a:lnTo>
                <a:cubicBezTo>
                  <a:pt x="113189" y="1540440"/>
                  <a:pt x="74007" y="1524210"/>
                  <a:pt x="45118" y="1495321"/>
                </a:cubicBezTo>
                <a:cubicBezTo>
                  <a:pt x="16229" y="1466432"/>
                  <a:pt x="0" y="1427250"/>
                  <a:pt x="0" y="1386395"/>
                </a:cubicBezTo>
                <a:lnTo>
                  <a:pt x="0" y="154044"/>
                </a:lnTo>
                <a:close/>
              </a:path>
            </a:pathLst>
          </a:custGeom>
          <a:solidFill>
            <a:srgbClr val="0070C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594097"/>
              <a:satOff val="5940"/>
              <a:lumOff val="0"/>
              <a:alphaOff val="0"/>
            </a:schemeClr>
          </a:fillRef>
          <a:effectRef idx="3">
            <a:schemeClr val="accent3">
              <a:hueOff val="1594097"/>
              <a:satOff val="594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33314" tIns="133350" rIns="133351" bIns="133350" numCol="1" spcCol="1270" anchor="ctr" anchorCtr="0">
            <a:noAutofit/>
          </a:bodyPr>
          <a:lstStyle/>
          <a:p>
            <a:pPr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500" dirty="0" smtClean="0">
                <a:solidFill>
                  <a:prstClr val="white"/>
                </a:solidFill>
                <a:latin typeface="Rockwell" pitchFamily="18" charset="0"/>
              </a:rPr>
              <a:t>Email</a:t>
            </a:r>
          </a:p>
          <a:p>
            <a:pPr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500" b="1" dirty="0" smtClean="0">
                <a:solidFill>
                  <a:prstClr val="white"/>
                </a:solidFill>
                <a:latin typeface="Rockwell" pitchFamily="18" charset="0"/>
              </a:rPr>
              <a:t>‘</a:t>
            </a:r>
            <a:r>
              <a:rPr lang="en-GB" sz="3500" b="1" dirty="0" smtClean="0">
                <a:solidFill>
                  <a:prstClr val="white"/>
                </a:solidFill>
                <a:latin typeface="Rockwell" pitchFamily="18" charset="0"/>
              </a:rPr>
              <a:t>maths.physics@ncl.ac.uk</a:t>
            </a:r>
            <a:r>
              <a:rPr lang="en-GB" sz="3500" b="1" dirty="0" smtClean="0">
                <a:solidFill>
                  <a:prstClr val="white"/>
                </a:solidFill>
                <a:latin typeface="Rockwell" pitchFamily="18" charset="0"/>
              </a:rPr>
              <a:t>’</a:t>
            </a:r>
            <a:endParaRPr lang="en-GB" sz="3500" b="1" dirty="0">
              <a:solidFill>
                <a:prstClr val="white"/>
              </a:solidFill>
              <a:latin typeface="Rockwell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3596" y="3338748"/>
            <a:ext cx="1645920" cy="1232352"/>
          </a:xfrm>
          <a:prstGeom prst="roundRect">
            <a:avLst>
              <a:gd name="adj" fmla="val 10000"/>
            </a:avLst>
          </a:prstGeom>
          <a:blipFill rotWithShape="0">
            <a:blip r:embed="rId4" cstate="print"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3">
            <a:schemeClr val="accent3">
              <a:tint val="50000"/>
              <a:hueOff val="1655112"/>
              <a:satOff val="5454"/>
              <a:lumOff val="24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Title 3"/>
          <p:cNvSpPr txBox="1">
            <a:spLocks/>
          </p:cNvSpPr>
          <p:nvPr/>
        </p:nvSpPr>
        <p:spPr>
          <a:xfrm>
            <a:off x="457200" y="485800"/>
            <a:ext cx="6347048" cy="7109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CC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>
                <a:latin typeface="+mj-lt"/>
              </a:rPr>
              <a:t>Keep in touch</a:t>
            </a:r>
            <a:endParaRPr lang="en-GB" dirty="0">
              <a:latin typeface="+mj-lt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539552" y="4941168"/>
            <a:ext cx="8229600" cy="1540440"/>
          </a:xfrm>
          <a:custGeom>
            <a:avLst/>
            <a:gdLst>
              <a:gd name="connsiteX0" fmla="*/ 0 w 8229600"/>
              <a:gd name="connsiteY0" fmla="*/ 154044 h 1540440"/>
              <a:gd name="connsiteX1" fmla="*/ 45119 w 8229600"/>
              <a:gd name="connsiteY1" fmla="*/ 45118 h 1540440"/>
              <a:gd name="connsiteX2" fmla="*/ 154045 w 8229600"/>
              <a:gd name="connsiteY2" fmla="*/ 0 h 1540440"/>
              <a:gd name="connsiteX3" fmla="*/ 8075556 w 8229600"/>
              <a:gd name="connsiteY3" fmla="*/ 0 h 1540440"/>
              <a:gd name="connsiteX4" fmla="*/ 8184482 w 8229600"/>
              <a:gd name="connsiteY4" fmla="*/ 45119 h 1540440"/>
              <a:gd name="connsiteX5" fmla="*/ 8229600 w 8229600"/>
              <a:gd name="connsiteY5" fmla="*/ 154045 h 1540440"/>
              <a:gd name="connsiteX6" fmla="*/ 8229600 w 8229600"/>
              <a:gd name="connsiteY6" fmla="*/ 1386396 h 1540440"/>
              <a:gd name="connsiteX7" fmla="*/ 8184482 w 8229600"/>
              <a:gd name="connsiteY7" fmla="*/ 1495322 h 1540440"/>
              <a:gd name="connsiteX8" fmla="*/ 8075556 w 8229600"/>
              <a:gd name="connsiteY8" fmla="*/ 1540440 h 1540440"/>
              <a:gd name="connsiteX9" fmla="*/ 154044 w 8229600"/>
              <a:gd name="connsiteY9" fmla="*/ 1540440 h 1540440"/>
              <a:gd name="connsiteX10" fmla="*/ 45118 w 8229600"/>
              <a:gd name="connsiteY10" fmla="*/ 1495321 h 1540440"/>
              <a:gd name="connsiteX11" fmla="*/ 0 w 8229600"/>
              <a:gd name="connsiteY11" fmla="*/ 1386395 h 1540440"/>
              <a:gd name="connsiteX12" fmla="*/ 0 w 8229600"/>
              <a:gd name="connsiteY12" fmla="*/ 154044 h 154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229600" h="1540440">
                <a:moveTo>
                  <a:pt x="0" y="154044"/>
                </a:moveTo>
                <a:cubicBezTo>
                  <a:pt x="0" y="113189"/>
                  <a:pt x="16230" y="74007"/>
                  <a:pt x="45119" y="45118"/>
                </a:cubicBezTo>
                <a:cubicBezTo>
                  <a:pt x="74008" y="16229"/>
                  <a:pt x="113190" y="0"/>
                  <a:pt x="154045" y="0"/>
                </a:cubicBezTo>
                <a:lnTo>
                  <a:pt x="8075556" y="0"/>
                </a:lnTo>
                <a:cubicBezTo>
                  <a:pt x="8116411" y="0"/>
                  <a:pt x="8155593" y="16230"/>
                  <a:pt x="8184482" y="45119"/>
                </a:cubicBezTo>
                <a:cubicBezTo>
                  <a:pt x="8213371" y="74008"/>
                  <a:pt x="8229600" y="113190"/>
                  <a:pt x="8229600" y="154045"/>
                </a:cubicBezTo>
                <a:lnTo>
                  <a:pt x="8229600" y="1386396"/>
                </a:lnTo>
                <a:cubicBezTo>
                  <a:pt x="8229600" y="1427251"/>
                  <a:pt x="8213370" y="1466433"/>
                  <a:pt x="8184482" y="1495322"/>
                </a:cubicBezTo>
                <a:cubicBezTo>
                  <a:pt x="8155593" y="1524211"/>
                  <a:pt x="8116411" y="1540440"/>
                  <a:pt x="8075556" y="1540440"/>
                </a:cubicBezTo>
                <a:lnTo>
                  <a:pt x="154044" y="1540440"/>
                </a:lnTo>
                <a:cubicBezTo>
                  <a:pt x="113189" y="1540440"/>
                  <a:pt x="74007" y="1524210"/>
                  <a:pt x="45118" y="1495321"/>
                </a:cubicBezTo>
                <a:cubicBezTo>
                  <a:pt x="16229" y="1466432"/>
                  <a:pt x="0" y="1427250"/>
                  <a:pt x="0" y="1386395"/>
                </a:cubicBezTo>
                <a:lnTo>
                  <a:pt x="0" y="154044"/>
                </a:lnTo>
                <a:close/>
              </a:path>
            </a:pathLst>
          </a:custGeom>
          <a:solidFill>
            <a:srgbClr val="0070C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1594097"/>
              <a:satOff val="5940"/>
              <a:lumOff val="0"/>
              <a:alphaOff val="0"/>
            </a:schemeClr>
          </a:fillRef>
          <a:effectRef idx="3">
            <a:schemeClr val="accent3">
              <a:hueOff val="1594097"/>
              <a:satOff val="594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33314" tIns="133350" rIns="133351" bIns="133350" numCol="1" spcCol="1270" anchor="ctr" anchorCtr="0">
            <a:noAutofit/>
          </a:bodyPr>
          <a:lstStyle/>
          <a:p>
            <a:pPr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500" dirty="0" smtClean="0">
                <a:solidFill>
                  <a:prstClr val="white"/>
                </a:solidFill>
                <a:latin typeface="Rockwell" pitchFamily="18" charset="0"/>
              </a:rPr>
              <a:t>Visit</a:t>
            </a:r>
          </a:p>
          <a:p>
            <a:pPr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500" b="1" dirty="0" smtClean="0">
                <a:solidFill>
                  <a:prstClr val="white"/>
                </a:solidFill>
                <a:latin typeface="Rockwell" pitchFamily="18" charset="0"/>
              </a:rPr>
              <a:t>‘www.ncl.ac.uk/maths’</a:t>
            </a:r>
            <a:endParaRPr lang="en-GB" sz="3500" b="1" dirty="0">
              <a:solidFill>
                <a:prstClr val="white"/>
              </a:solidFill>
              <a:latin typeface="Rockwell" pitchFamily="18" charset="0"/>
            </a:endParaRPr>
          </a:p>
        </p:txBody>
      </p:sp>
      <p:pic>
        <p:nvPicPr>
          <p:cNvPr id="1026" name="Picture 2" descr="http://healingthymeservices.com/wp-content/uploads/2013/07/website-symbol-marketing-150x1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15" y="5076245"/>
            <a:ext cx="1525330" cy="13151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58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6" descr="14918.jpg"/>
          <p:cNvPicPr>
            <a:picLocks noChangeAspect="1"/>
          </p:cNvPicPr>
          <p:nvPr/>
        </p:nvPicPr>
        <p:blipFill>
          <a:blip r:embed="rId3" cstate="screen"/>
          <a:srcRect t="-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499992" y="404664"/>
            <a:ext cx="4644008" cy="1224136"/>
          </a:xfrm>
          <a:prstGeom prst="rect">
            <a:avLst/>
          </a:prstGeom>
          <a:solidFill>
            <a:srgbClr val="003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360000" bIns="0" rtlCol="0" anchor="ctr"/>
          <a:lstStyle/>
          <a:p>
            <a:endParaRPr lang="en-GB" sz="1200" dirty="0" smtClean="0">
              <a:latin typeface="Rockwell" pitchFamily="18" charset="0"/>
            </a:endParaRPr>
          </a:p>
          <a:p>
            <a:r>
              <a:rPr lang="en-GB" sz="3600" b="1" dirty="0" smtClean="0">
                <a:latin typeface="Rockwell" pitchFamily="18" charset="0"/>
              </a:rPr>
              <a:t>Any questions?</a:t>
            </a:r>
            <a:endParaRPr lang="en-GB" sz="3600" b="1" dirty="0">
              <a:latin typeface="Rockwell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99992" y="1628800"/>
            <a:ext cx="464400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360000" bIns="0" rtlCol="0" anchor="ctr"/>
          <a:lstStyle/>
          <a:p>
            <a:r>
              <a:rPr lang="en-GB" sz="2800" dirty="0" smtClean="0">
                <a:solidFill>
                  <a:srgbClr val="C60C30"/>
                </a:solidFill>
                <a:latin typeface="Rockwell" pitchFamily="18" charset="0"/>
              </a:rPr>
              <a:t>@</a:t>
            </a:r>
            <a:r>
              <a:rPr lang="en-GB" sz="2800" dirty="0" err="1" smtClean="0">
                <a:solidFill>
                  <a:srgbClr val="C60C30"/>
                </a:solidFill>
                <a:latin typeface="Rockwell" pitchFamily="18" charset="0"/>
              </a:rPr>
              <a:t>NCLMathsStats</a:t>
            </a:r>
            <a:endParaRPr lang="en-GB" sz="3600" dirty="0">
              <a:solidFill>
                <a:srgbClr val="C60C30"/>
              </a:solidFill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7894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46" y="0"/>
            <a:ext cx="916144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47864" y="404664"/>
            <a:ext cx="5796136" cy="1224136"/>
          </a:xfrm>
          <a:prstGeom prst="rect">
            <a:avLst/>
          </a:prstGeom>
          <a:solidFill>
            <a:srgbClr val="003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360000" bIns="0" rtlCol="0" anchor="ctr"/>
          <a:lstStyle/>
          <a:p>
            <a:pPr algn="ctr"/>
            <a:r>
              <a:rPr lang="en-GB" sz="3400" b="1" dirty="0" smtClean="0">
                <a:latin typeface="Rockwell" pitchFamily="18" charset="0"/>
              </a:rPr>
              <a:t>Student Finance</a:t>
            </a:r>
            <a:endParaRPr lang="en-GB" sz="3400" b="1" dirty="0"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4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2571744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Tuition Fee Loan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779159" y="1886728"/>
            <a:ext cx="2280673" cy="721707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>
                <a:solidFill>
                  <a:prstClr val="white"/>
                </a:solidFill>
              </a:rPr>
              <a:t>Financial Body </a:t>
            </a:r>
          </a:p>
        </p:txBody>
      </p:sp>
      <p:sp>
        <p:nvSpPr>
          <p:cNvPr id="28" name="Freeform 27"/>
          <p:cNvSpPr/>
          <p:nvPr/>
        </p:nvSpPr>
        <p:spPr>
          <a:xfrm>
            <a:off x="3471184" y="1886728"/>
            <a:ext cx="2119475" cy="72170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>
                <a:solidFill>
                  <a:prstClr val="white"/>
                </a:solidFill>
              </a:rPr>
              <a:t>Tuition Fees </a:t>
            </a:r>
          </a:p>
        </p:txBody>
      </p:sp>
      <p:sp>
        <p:nvSpPr>
          <p:cNvPr id="29" name="Freeform 28"/>
          <p:cNvSpPr/>
          <p:nvPr/>
        </p:nvSpPr>
        <p:spPr>
          <a:xfrm>
            <a:off x="6073873" y="1886728"/>
            <a:ext cx="2149700" cy="721707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>
                <a:solidFill>
                  <a:prstClr val="white"/>
                </a:solidFill>
              </a:rPr>
              <a:t>Repayment</a:t>
            </a:r>
          </a:p>
        </p:txBody>
      </p:sp>
      <p:sp>
        <p:nvSpPr>
          <p:cNvPr id="30" name="Freeform 29"/>
          <p:cNvSpPr/>
          <p:nvPr/>
        </p:nvSpPr>
        <p:spPr>
          <a:xfrm>
            <a:off x="779158" y="2887342"/>
            <a:ext cx="2236946" cy="1631581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Funded by the country you apply to study in              (e.g. England or     Wales)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3485251" y="2870182"/>
            <a:ext cx="2119475" cy="914875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 £</a:t>
            </a:r>
            <a:r>
              <a:rPr lang="en-GB" sz="2000" dirty="0" smtClean="0">
                <a:solidFill>
                  <a:prstClr val="white"/>
                </a:solidFill>
              </a:rPr>
              <a:t>9,250</a:t>
            </a:r>
          </a:p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(same for most)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3499318" y="4004446"/>
            <a:ext cx="2119475" cy="920663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Investment in future</a:t>
            </a:r>
          </a:p>
        </p:txBody>
      </p:sp>
      <p:sp>
        <p:nvSpPr>
          <p:cNvPr id="47" name="Freeform 46"/>
          <p:cNvSpPr/>
          <p:nvPr/>
        </p:nvSpPr>
        <p:spPr>
          <a:xfrm>
            <a:off x="3485250" y="5144498"/>
            <a:ext cx="2119475" cy="935944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Placement Years only pay £1,000</a:t>
            </a:r>
          </a:p>
        </p:txBody>
      </p:sp>
      <p:sp>
        <p:nvSpPr>
          <p:cNvPr id="48" name="Freeform 47"/>
          <p:cNvSpPr/>
          <p:nvPr/>
        </p:nvSpPr>
        <p:spPr>
          <a:xfrm>
            <a:off x="6073873" y="2870182"/>
            <a:ext cx="2149700" cy="914875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Not until earning  &gt; £</a:t>
            </a:r>
            <a:r>
              <a:rPr lang="en-GB" sz="2000" dirty="0" smtClean="0">
                <a:solidFill>
                  <a:prstClr val="white"/>
                </a:solidFill>
              </a:rPr>
              <a:t>25,000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6073873" y="4004446"/>
            <a:ext cx="2149700" cy="91487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Not until after studying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-468560" y="21429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	</a:t>
            </a: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Tuition</a:t>
            </a:r>
            <a:r>
              <a:rPr kumimoji="0" lang="en-GB" sz="4400" b="1" i="0" u="none" strike="noStrike" kern="1200" cap="none" spc="0" normalizeH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fee loan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01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  <p:bldP spid="30" grpId="0" animBg="1"/>
      <p:bldP spid="34" grpId="0" animBg="1"/>
      <p:bldP spid="46" grpId="0" animBg="1"/>
      <p:bldP spid="47" grpId="0" animBg="1"/>
      <p:bldP spid="48" grpId="0" animBg="1"/>
      <p:bldP spid="5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59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grpSp>
        <p:nvGrpSpPr>
          <p:cNvPr id="4" name="Group 26"/>
          <p:cNvGrpSpPr/>
          <p:nvPr/>
        </p:nvGrpSpPr>
        <p:grpSpPr>
          <a:xfrm>
            <a:off x="121921" y="1776457"/>
            <a:ext cx="2431459" cy="846453"/>
            <a:chOff x="2427154" y="1268760"/>
            <a:chExt cx="4397902" cy="1095861"/>
          </a:xfrm>
        </p:grpSpPr>
        <p:sp>
          <p:nvSpPr>
            <p:cNvPr id="28" name="Rounded Rectangle 27">
              <a:hlinkClick r:id="rId3"/>
            </p:cNvPr>
            <p:cNvSpPr/>
            <p:nvPr/>
          </p:nvSpPr>
          <p:spPr>
            <a:xfrm>
              <a:off x="2427154" y="1268760"/>
              <a:ext cx="4397902" cy="1095861"/>
            </a:xfrm>
            <a:prstGeom prst="roundRect">
              <a:avLst/>
            </a:prstGeom>
            <a:solidFill>
              <a:srgbClr val="E52F48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457178">
                <a:defRPr/>
              </a:pPr>
              <a:endParaRPr lang="en-GB" kern="0">
                <a:solidFill>
                  <a:prstClr val="white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26482" y="1562811"/>
              <a:ext cx="4230542" cy="621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373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GB" sz="2800" kern="0" dirty="0">
                  <a:solidFill>
                    <a:prstClr val="white"/>
                  </a:solidFill>
                </a:rPr>
                <a:t>Repayment</a:t>
              </a:r>
            </a:p>
          </p:txBody>
        </p:sp>
      </p:grpSp>
      <p:sp>
        <p:nvSpPr>
          <p:cNvPr id="30" name="Rounded Rectangle 29"/>
          <p:cNvSpPr/>
          <p:nvPr/>
        </p:nvSpPr>
        <p:spPr>
          <a:xfrm>
            <a:off x="2725750" y="1776459"/>
            <a:ext cx="3043433" cy="846453"/>
          </a:xfrm>
          <a:prstGeom prst="roundRect">
            <a:avLst/>
          </a:prstGeom>
          <a:solidFill>
            <a:srgbClr val="6083CB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533373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prstClr val="white"/>
                </a:solidFill>
              </a:rPr>
              <a:t>Not until you earn above £</a:t>
            </a:r>
            <a:r>
              <a:rPr lang="en-GB" sz="2000" dirty="0" smtClean="0">
                <a:solidFill>
                  <a:prstClr val="white"/>
                </a:solidFill>
              </a:rPr>
              <a:t>25,000</a:t>
            </a:r>
            <a:endParaRPr lang="en-GB" sz="2000" kern="0" dirty="0">
              <a:solidFill>
                <a:prstClr val="white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004485" y="1776459"/>
            <a:ext cx="2975349" cy="846453"/>
          </a:xfrm>
          <a:prstGeom prst="roundRect">
            <a:avLst/>
          </a:prstGeom>
          <a:solidFill>
            <a:srgbClr val="6083CB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sz="2000" dirty="0">
                <a:solidFill>
                  <a:prstClr val="white"/>
                </a:solidFill>
              </a:rPr>
              <a:t>Payments stop if income falls below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26825" y="2749041"/>
            <a:ext cx="3042357" cy="824581"/>
          </a:xfrm>
          <a:prstGeom prst="roundRect">
            <a:avLst/>
          </a:prstGeom>
          <a:solidFill>
            <a:srgbClr val="00467E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914354">
              <a:defRPr/>
            </a:pPr>
            <a:r>
              <a:rPr lang="en-GB" sz="2000" kern="0" dirty="0">
                <a:solidFill>
                  <a:prstClr val="white"/>
                </a:solidFill>
              </a:rPr>
              <a:t>Not until you finish studying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20608" y="2747365"/>
            <a:ext cx="2975349" cy="824581"/>
          </a:xfrm>
          <a:prstGeom prst="roundRect">
            <a:avLst/>
          </a:prstGeom>
          <a:solidFill>
            <a:srgbClr val="00467E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914354">
              <a:defRPr/>
            </a:pPr>
            <a:r>
              <a:rPr lang="en-GB" sz="2000" kern="0" dirty="0">
                <a:solidFill>
                  <a:prstClr val="white"/>
                </a:solidFill>
              </a:rPr>
              <a:t>Based on what you earn, not what you owe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367045" y="3754304"/>
            <a:ext cx="3042357" cy="824581"/>
          </a:xfrm>
          <a:prstGeom prst="roundRect">
            <a:avLst/>
          </a:prstGeom>
          <a:solidFill>
            <a:srgbClr val="0F89C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914354">
              <a:defRPr/>
            </a:pPr>
            <a:r>
              <a:rPr lang="en-GB" sz="2000" kern="0" dirty="0">
                <a:solidFill>
                  <a:prstClr val="white"/>
                </a:solidFill>
              </a:rPr>
              <a:t>Repay 9% of income above £</a:t>
            </a:r>
            <a:r>
              <a:rPr lang="en-GB" sz="2000" kern="0" dirty="0" smtClean="0">
                <a:solidFill>
                  <a:prstClr val="white"/>
                </a:solidFill>
              </a:rPr>
              <a:t>25,000</a:t>
            </a:r>
            <a:endParaRPr lang="en-GB" sz="2000" kern="0" dirty="0">
              <a:solidFill>
                <a:prstClr val="white"/>
              </a:solidFill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4367047" y="4751826"/>
            <a:ext cx="3042355" cy="838531"/>
          </a:xfrm>
          <a:prstGeom prst="roundRect">
            <a:avLst/>
          </a:prstGeom>
          <a:solidFill>
            <a:srgbClr val="39BAD5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sz="2000" dirty="0">
                <a:solidFill>
                  <a:prstClr val="white"/>
                </a:solidFill>
              </a:rPr>
              <a:t>Written off if not repaid within 30 years 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Loan repayments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57833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1" y="32402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Interest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59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7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216" b="89691" l="9653" r="89575">
                        <a14:foregroundMark x1="30116" y1="16495" x2="30116" y2="16495"/>
                        <a14:foregroundMark x1="30888" y1="15464" x2="30888" y2="15464"/>
                        <a14:foregroundMark x1="35521" y1="12887" x2="35521" y2="12887"/>
                        <a14:foregroundMark x1="63707" y1="50515" x2="63707" y2="50515"/>
                        <a14:foregroundMark x1="80695" y1="50515" x2="80695" y2="50515"/>
                        <a14:foregroundMark x1="30888" y1="10825" x2="30888" y2="10825"/>
                        <a14:foregroundMark x1="26255" y1="12887" x2="26255" y2="12887"/>
                        <a14:foregroundMark x1="30888" y1="9278" x2="30888" y2="9278"/>
                        <a14:foregroundMark x1="34363" y1="9278" x2="34363" y2="9278"/>
                        <a14:foregroundMark x1="30888" y1="7216" x2="30888" y2="72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03" y="4258496"/>
            <a:ext cx="2545687" cy="1906808"/>
          </a:xfrm>
          <a:prstGeom prst="rect">
            <a:avLst/>
          </a:prstGeom>
          <a:noFill/>
          <a:ln w="825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4" name="Group 32"/>
          <p:cNvGrpSpPr/>
          <p:nvPr/>
        </p:nvGrpSpPr>
        <p:grpSpPr>
          <a:xfrm>
            <a:off x="714126" y="1598402"/>
            <a:ext cx="2628579" cy="997128"/>
            <a:chOff x="2427154" y="1268759"/>
            <a:chExt cx="4965373" cy="1168729"/>
          </a:xfrm>
        </p:grpSpPr>
        <p:sp>
          <p:nvSpPr>
            <p:cNvPr id="42" name="Rounded Rectangle 41">
              <a:hlinkClick r:id="rId5"/>
            </p:cNvPr>
            <p:cNvSpPr/>
            <p:nvPr/>
          </p:nvSpPr>
          <p:spPr>
            <a:xfrm>
              <a:off x="2427154" y="1268759"/>
              <a:ext cx="4965373" cy="1168729"/>
            </a:xfrm>
            <a:prstGeom prst="roundRect">
              <a:avLst/>
            </a:prstGeom>
            <a:solidFill>
              <a:srgbClr val="E52F48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457178">
                <a:defRPr/>
              </a:pPr>
              <a:endParaRPr lang="en-GB" kern="0">
                <a:solidFill>
                  <a:prstClr val="white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510835" y="1286001"/>
              <a:ext cx="4739827" cy="1017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373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prstClr val="white"/>
                  </a:solidFill>
                </a:rPr>
                <a:t>During </a:t>
              </a:r>
              <a:r>
                <a:rPr lang="en-GB" sz="2800" dirty="0">
                  <a:solidFill>
                    <a:prstClr val="white"/>
                  </a:solidFill>
                </a:rPr>
                <a:t>Studies</a:t>
              </a:r>
              <a:endParaRPr lang="en-GB" sz="2800" kern="0" dirty="0">
                <a:solidFill>
                  <a:prstClr val="white"/>
                </a:solidFill>
              </a:endParaRPr>
            </a:p>
          </p:txBody>
        </p:sp>
      </p:grpSp>
      <p:sp>
        <p:nvSpPr>
          <p:cNvPr id="35" name="Rounded Rectangle 34"/>
          <p:cNvSpPr/>
          <p:nvPr/>
        </p:nvSpPr>
        <p:spPr>
          <a:xfrm>
            <a:off x="3613023" y="1613460"/>
            <a:ext cx="4774973" cy="997128"/>
          </a:xfrm>
          <a:prstGeom prst="roundRect">
            <a:avLst/>
          </a:prstGeom>
          <a:solidFill>
            <a:srgbClr val="6083CB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sz="2000" dirty="0">
                <a:solidFill>
                  <a:prstClr val="white"/>
                </a:solidFill>
              </a:rPr>
              <a:t>Rate of Inflation (ROI) plus 3%</a:t>
            </a:r>
          </a:p>
        </p:txBody>
      </p:sp>
      <p:grpSp>
        <p:nvGrpSpPr>
          <p:cNvPr id="5" name="Group 35"/>
          <p:cNvGrpSpPr/>
          <p:nvPr/>
        </p:nvGrpSpPr>
        <p:grpSpPr>
          <a:xfrm>
            <a:off x="707331" y="2763707"/>
            <a:ext cx="2635372" cy="971007"/>
            <a:chOff x="2427154" y="1268760"/>
            <a:chExt cx="5422403" cy="1138113"/>
          </a:xfrm>
        </p:grpSpPr>
        <p:sp>
          <p:nvSpPr>
            <p:cNvPr id="40" name="Rounded Rectangle 39">
              <a:hlinkClick r:id="rId5"/>
            </p:cNvPr>
            <p:cNvSpPr/>
            <p:nvPr/>
          </p:nvSpPr>
          <p:spPr>
            <a:xfrm>
              <a:off x="2427154" y="1268760"/>
              <a:ext cx="5422403" cy="1138113"/>
            </a:xfrm>
            <a:prstGeom prst="roundRect">
              <a:avLst/>
            </a:prstGeom>
            <a:solidFill>
              <a:srgbClr val="E52F48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457178">
                <a:defRPr/>
              </a:pPr>
              <a:endParaRPr lang="en-GB" kern="0">
                <a:solidFill>
                  <a:prstClr val="white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532274" y="1288171"/>
              <a:ext cx="5317283" cy="1017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373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prstClr val="white"/>
                  </a:solidFill>
                </a:rPr>
                <a:t>After </a:t>
              </a:r>
              <a:r>
                <a:rPr lang="en-GB" sz="2800" dirty="0">
                  <a:solidFill>
                    <a:prstClr val="white"/>
                  </a:solidFill>
                </a:rPr>
                <a:t/>
              </a:r>
              <a:br>
                <a:rPr lang="en-GB" sz="2800" dirty="0">
                  <a:solidFill>
                    <a:prstClr val="white"/>
                  </a:solidFill>
                </a:rPr>
              </a:br>
              <a:r>
                <a:rPr lang="en-GB" sz="2800" dirty="0">
                  <a:solidFill>
                    <a:prstClr val="white"/>
                  </a:solidFill>
                </a:rPr>
                <a:t>Studies</a:t>
              </a:r>
              <a:endParaRPr lang="en-GB" sz="2800" kern="0" dirty="0">
                <a:solidFill>
                  <a:prstClr val="white"/>
                </a:solidFill>
              </a:endParaRP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3621124" y="2795331"/>
            <a:ext cx="4774975" cy="971007"/>
          </a:xfrm>
          <a:prstGeom prst="roundRect">
            <a:avLst/>
          </a:prstGeom>
          <a:solidFill>
            <a:srgbClr val="00467E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sz="2000" dirty="0">
                <a:solidFill>
                  <a:prstClr val="white"/>
                </a:solidFill>
              </a:rPr>
              <a:t>Earn less than £</a:t>
            </a:r>
            <a:r>
              <a:rPr lang="en-GB" sz="2000" dirty="0" smtClean="0">
                <a:solidFill>
                  <a:prstClr val="white"/>
                </a:solidFill>
              </a:rPr>
              <a:t>25,000</a:t>
            </a:r>
            <a:r>
              <a:rPr lang="en-GB" sz="2000" dirty="0">
                <a:solidFill>
                  <a:prstClr val="white"/>
                </a:solidFill>
              </a:rPr>
              <a:t>: ROI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613148" y="3922107"/>
            <a:ext cx="4774975" cy="979008"/>
          </a:xfrm>
          <a:prstGeom prst="roundRect">
            <a:avLst/>
          </a:prstGeom>
          <a:solidFill>
            <a:srgbClr val="0F89C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914354">
              <a:defRPr/>
            </a:pPr>
            <a:r>
              <a:rPr lang="en-GB" sz="2000" kern="0" dirty="0">
                <a:solidFill>
                  <a:prstClr val="white"/>
                </a:solidFill>
              </a:rPr>
              <a:t>Earn between £</a:t>
            </a:r>
            <a:r>
              <a:rPr lang="en-GB" sz="2000" kern="0" dirty="0" smtClean="0">
                <a:solidFill>
                  <a:prstClr val="white"/>
                </a:solidFill>
              </a:rPr>
              <a:t>25,000 </a:t>
            </a:r>
            <a:r>
              <a:rPr lang="en-GB" sz="2000" kern="0" dirty="0">
                <a:solidFill>
                  <a:prstClr val="white"/>
                </a:solidFill>
              </a:rPr>
              <a:t>- £</a:t>
            </a:r>
            <a:r>
              <a:rPr lang="en-GB" sz="2000" kern="0" dirty="0" smtClean="0">
                <a:solidFill>
                  <a:prstClr val="white"/>
                </a:solidFill>
              </a:rPr>
              <a:t>45,000</a:t>
            </a:r>
            <a:r>
              <a:rPr lang="en-GB" sz="2000" kern="0" dirty="0">
                <a:solidFill>
                  <a:prstClr val="white"/>
                </a:solidFill>
              </a:rPr>
              <a:t>: </a:t>
            </a:r>
            <a:br>
              <a:rPr lang="en-GB" sz="2000" kern="0" dirty="0">
                <a:solidFill>
                  <a:prstClr val="white"/>
                </a:solidFill>
              </a:rPr>
            </a:br>
            <a:r>
              <a:rPr lang="en-GB" sz="2000" kern="0" dirty="0">
                <a:solidFill>
                  <a:prstClr val="white"/>
                </a:solidFill>
              </a:rPr>
              <a:t>ROI plus up to 3%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613023" y="5075169"/>
            <a:ext cx="4766871" cy="995568"/>
          </a:xfrm>
          <a:prstGeom prst="roundRect">
            <a:avLst/>
          </a:prstGeom>
          <a:solidFill>
            <a:srgbClr val="00257E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914354">
              <a:defRPr/>
            </a:pPr>
            <a:r>
              <a:rPr lang="en-GB" sz="2000" kern="0" dirty="0">
                <a:solidFill>
                  <a:prstClr val="white"/>
                </a:solidFill>
              </a:rPr>
              <a:t> Earn above £</a:t>
            </a:r>
            <a:r>
              <a:rPr lang="en-GB" sz="2000" kern="0" dirty="0" smtClean="0">
                <a:solidFill>
                  <a:prstClr val="white"/>
                </a:solidFill>
              </a:rPr>
              <a:t>45,000</a:t>
            </a:r>
            <a:r>
              <a:rPr lang="en-GB" sz="2000" kern="0" dirty="0">
                <a:solidFill>
                  <a:prstClr val="white"/>
                </a:solidFill>
              </a:rPr>
              <a:t>: ROI plus 3%</a:t>
            </a:r>
          </a:p>
        </p:txBody>
      </p:sp>
      <p:sp>
        <p:nvSpPr>
          <p:cNvPr id="21" name="Title 17"/>
          <p:cNvSpPr txBox="1">
            <a:spLocks/>
          </p:cNvSpPr>
          <p:nvPr/>
        </p:nvSpPr>
        <p:spPr>
          <a:xfrm>
            <a:off x="457200" y="274638"/>
            <a:ext cx="63470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Interest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19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165740" y="1676564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7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grpSp>
        <p:nvGrpSpPr>
          <p:cNvPr id="4" name="Group 21"/>
          <p:cNvGrpSpPr/>
          <p:nvPr/>
        </p:nvGrpSpPr>
        <p:grpSpPr>
          <a:xfrm>
            <a:off x="543569" y="1605283"/>
            <a:ext cx="8296204" cy="869812"/>
            <a:chOff x="2427154" y="1268759"/>
            <a:chExt cx="4843418" cy="1627651"/>
          </a:xfrm>
        </p:grpSpPr>
        <p:sp>
          <p:nvSpPr>
            <p:cNvPr id="46" name="Rounded Rectangle 45">
              <a:hlinkClick r:id="rId3"/>
            </p:cNvPr>
            <p:cNvSpPr/>
            <p:nvPr/>
          </p:nvSpPr>
          <p:spPr>
            <a:xfrm>
              <a:off x="2427154" y="1268759"/>
              <a:ext cx="4837209" cy="1627651"/>
            </a:xfrm>
            <a:prstGeom prst="roundRect">
              <a:avLst/>
            </a:prstGeom>
            <a:solidFill>
              <a:srgbClr val="E52F48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457178">
                <a:defRPr/>
              </a:pPr>
              <a:endParaRPr lang="en-GB" kern="0">
                <a:solidFill>
                  <a:prstClr val="white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449819" y="1608372"/>
              <a:ext cx="4820753" cy="863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 smtClean="0">
                  <a:solidFill>
                    <a:prstClr val="white"/>
                  </a:solidFill>
                </a:rPr>
                <a:t>Get at least A*AA… </a:t>
              </a:r>
              <a:endParaRPr lang="en-GB" sz="2400" dirty="0">
                <a:solidFill>
                  <a:prstClr val="white"/>
                </a:solidFill>
              </a:endParaRPr>
            </a:p>
          </p:txBody>
        </p:sp>
      </p:grpSp>
      <p:sp>
        <p:nvSpPr>
          <p:cNvPr id="26" name="Rounded Rectangle 25">
            <a:hlinkClick r:id="rId4"/>
          </p:cNvPr>
          <p:cNvSpPr/>
          <p:nvPr/>
        </p:nvSpPr>
        <p:spPr>
          <a:xfrm>
            <a:off x="543568" y="4090950"/>
            <a:ext cx="8285569" cy="922226"/>
          </a:xfrm>
          <a:prstGeom prst="roundRect">
            <a:avLst/>
          </a:prstGeom>
          <a:solidFill>
            <a:srgbClr val="6083CB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sz="2400" dirty="0" smtClean="0">
                <a:solidFill>
                  <a:prstClr val="white"/>
                </a:solidFill>
              </a:rPr>
              <a:t>(Provided you make us your first choice)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547041" y="2813090"/>
            <a:ext cx="8289185" cy="921010"/>
          </a:xfrm>
          <a:prstGeom prst="roundRect">
            <a:avLst/>
          </a:prstGeom>
          <a:solidFill>
            <a:srgbClr val="00467E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sz="2400" dirty="0" smtClean="0">
                <a:solidFill>
                  <a:prstClr val="white"/>
                </a:solidFill>
              </a:rPr>
              <a:t>… and we will give you £1000 at the start of first year!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486818" y="3153441"/>
            <a:ext cx="1" cy="1700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457200" y="214290"/>
            <a:ext cx="6347048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Excellence scholarship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25403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236763" y="1988840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7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 flipV="1">
            <a:off x="2407599" y="3295642"/>
            <a:ext cx="916359" cy="303289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43" idx="1"/>
          </p:cNvCxnSpPr>
          <p:nvPr/>
        </p:nvCxnSpPr>
        <p:spPr>
          <a:xfrm flipH="1" flipV="1">
            <a:off x="2024558" y="4048423"/>
            <a:ext cx="1138580" cy="1207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2407599" y="4467510"/>
            <a:ext cx="939455" cy="332635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847687" y="4098596"/>
            <a:ext cx="1262884" cy="0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5775681" y="4467507"/>
            <a:ext cx="876965" cy="346900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5847689" y="3290003"/>
            <a:ext cx="830837" cy="249676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3163138" y="3483068"/>
            <a:ext cx="2808852" cy="1133119"/>
          </a:xfrm>
          <a:prstGeom prst="roundRect">
            <a:avLst/>
          </a:prstGeom>
          <a:solidFill>
            <a:srgbClr val="E52F48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prstClr val="white"/>
                </a:solidFill>
              </a:rPr>
              <a:t>Living Costs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636763" y="1676566"/>
            <a:ext cx="1954740" cy="1021556"/>
          </a:xfrm>
          <a:prstGeom prst="roundRect">
            <a:avLst/>
          </a:prstGeom>
          <a:solidFill>
            <a:srgbClr val="39BAD5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Accommodation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110573" y="3539677"/>
            <a:ext cx="1857819" cy="1021556"/>
          </a:xfrm>
          <a:prstGeom prst="roundRect">
            <a:avLst/>
          </a:prstGeom>
          <a:solidFill>
            <a:srgbClr val="00467E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Food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652645" y="4749208"/>
            <a:ext cx="1857819" cy="1021556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Study; recommended books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636763" y="5404849"/>
            <a:ext cx="1848941" cy="1021556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Social Life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627887" y="5404852"/>
            <a:ext cx="1841928" cy="1021556"/>
          </a:xfrm>
          <a:prstGeom prst="roundRect">
            <a:avLst/>
          </a:prstGeom>
          <a:solidFill>
            <a:srgbClr val="39BAD5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Travel; 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To </a:t>
            </a:r>
            <a:r>
              <a:rPr lang="en-GB" dirty="0" err="1">
                <a:solidFill>
                  <a:prstClr val="white"/>
                </a:solidFill>
              </a:rPr>
              <a:t>Uni</a:t>
            </a:r>
            <a:r>
              <a:rPr lang="en-GB" dirty="0">
                <a:solidFill>
                  <a:prstClr val="white"/>
                </a:solidFill>
              </a:rPr>
              <a:t> / home / visit friends 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4992" y="4749210"/>
            <a:ext cx="1848941" cy="1021556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Insurance; belongings /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 keys!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75619" y="3539677"/>
            <a:ext cx="1848943" cy="1021556"/>
          </a:xfrm>
          <a:prstGeom prst="roundRect">
            <a:avLst/>
          </a:prstGeom>
          <a:solidFill>
            <a:srgbClr val="00467E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Clothes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04993" y="2330145"/>
            <a:ext cx="1848941" cy="1021556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Toiletries</a:t>
            </a:r>
          </a:p>
          <a:p>
            <a:pPr algn="ctr"/>
            <a:r>
              <a:rPr lang="en-GB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620877" y="1676564"/>
            <a:ext cx="1848941" cy="1021556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Phone bill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2645" y="2330148"/>
            <a:ext cx="2111739" cy="1021556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TV</a:t>
            </a:r>
            <a:r>
              <a:rPr lang="en-GB" dirty="0">
                <a:solidFill>
                  <a:prstClr val="white"/>
                </a:solidFill>
              </a:rPr>
              <a:t>;</a:t>
            </a:r>
            <a:br>
              <a:rPr lang="en-GB" dirty="0">
                <a:solidFill>
                  <a:prstClr val="white"/>
                </a:solidFill>
              </a:rPr>
            </a:br>
            <a:r>
              <a:rPr lang="en-GB" dirty="0">
                <a:solidFill>
                  <a:prstClr val="white"/>
                </a:solidFill>
              </a:rPr>
              <a:t>most halls don’t have TV licences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5576215" y="2698120"/>
            <a:ext cx="0" cy="784944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3559991" y="2698120"/>
            <a:ext cx="0" cy="784944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576215" y="4616183"/>
            <a:ext cx="0" cy="788668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3557097" y="4616183"/>
            <a:ext cx="0" cy="788668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Title 3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Living costs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09744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3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88287" y="3741369"/>
            <a:ext cx="1531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975057" y="4253825"/>
            <a:ext cx="2032515" cy="1328023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Walk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or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get a student</a:t>
            </a:r>
            <a:br>
              <a:rPr lang="en-GB" dirty="0">
                <a:solidFill>
                  <a:prstClr val="white"/>
                </a:solidFill>
              </a:rPr>
            </a:br>
            <a:r>
              <a:rPr lang="en-GB" dirty="0">
                <a:solidFill>
                  <a:prstClr val="white"/>
                </a:solidFill>
              </a:rPr>
              <a:t>travel pass 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6479991" y="3637546"/>
            <a:ext cx="536484" cy="220761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6315794" y="4124992"/>
            <a:ext cx="701137" cy="194759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 flipV="1">
            <a:off x="2166742" y="3637544"/>
            <a:ext cx="420647" cy="209543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endCxn id="66" idx="2"/>
          </p:cNvCxnSpPr>
          <p:nvPr/>
        </p:nvCxnSpPr>
        <p:spPr>
          <a:xfrm flipV="1">
            <a:off x="5759495" y="2932171"/>
            <a:ext cx="5098" cy="815755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5764593" y="4142563"/>
            <a:ext cx="0" cy="953161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>
            <a:off x="2169181" y="4171756"/>
            <a:ext cx="436003" cy="147995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3355150" y="4253821"/>
            <a:ext cx="1" cy="841900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2503181" y="3661021"/>
            <a:ext cx="4168259" cy="674797"/>
          </a:xfrm>
          <a:prstGeom prst="roundRect">
            <a:avLst/>
          </a:prstGeom>
          <a:solidFill>
            <a:srgbClr val="E52F48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prstClr val="white"/>
                </a:solidFill>
              </a:rPr>
              <a:t>Make it go further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762295" y="1604148"/>
            <a:ext cx="2004596" cy="1328023"/>
          </a:xfrm>
          <a:prstGeom prst="roundRect">
            <a:avLst/>
          </a:prstGeom>
          <a:solidFill>
            <a:srgbClr val="00467E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Use campus facilities; Library, Sports centre, Union etc. 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762295" y="5095724"/>
            <a:ext cx="1994400" cy="1328023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Buy books </a:t>
            </a:r>
            <a:br>
              <a:rPr lang="en-GB" dirty="0">
                <a:solidFill>
                  <a:prstClr val="white"/>
                </a:solidFill>
              </a:rPr>
            </a:br>
            <a:r>
              <a:rPr lang="en-GB" dirty="0">
                <a:solidFill>
                  <a:prstClr val="white"/>
                </a:solidFill>
              </a:rPr>
              <a:t>second-hand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or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Use the library</a:t>
            </a:r>
            <a:r>
              <a:rPr lang="en-GB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365961" y="5085184"/>
            <a:ext cx="2006507" cy="1328023"/>
          </a:xfrm>
          <a:prstGeom prst="roundRect">
            <a:avLst/>
          </a:prstGeom>
          <a:solidFill>
            <a:srgbClr val="00467E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Student Discount: Restaurants,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b</a:t>
            </a:r>
            <a:r>
              <a:rPr lang="en-GB" dirty="0" smtClean="0">
                <a:solidFill>
                  <a:prstClr val="white"/>
                </a:solidFill>
              </a:rPr>
              <a:t>ars etc</a:t>
            </a:r>
            <a:r>
              <a:rPr lang="en-GB" dirty="0">
                <a:solidFill>
                  <a:prstClr val="white"/>
                </a:solidFill>
              </a:rPr>
              <a:t>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90192" y="4253823"/>
            <a:ext cx="2036283" cy="1328023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Interest free overdraft! Don’t be drawn in by freebies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99669" y="2438881"/>
            <a:ext cx="2036283" cy="1328023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Budget!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If you can’t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afford it,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don’t do it!</a:t>
            </a:r>
          </a:p>
        </p:txBody>
      </p:sp>
      <p:cxnSp>
        <p:nvCxnSpPr>
          <p:cNvPr id="71" name="Straight Arrow Connector 70"/>
          <p:cNvCxnSpPr>
            <a:endCxn id="72" idx="2"/>
          </p:cNvCxnSpPr>
          <p:nvPr/>
        </p:nvCxnSpPr>
        <p:spPr>
          <a:xfrm flipV="1">
            <a:off x="3357366" y="2926427"/>
            <a:ext cx="11849" cy="737723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2365961" y="1598404"/>
            <a:ext cx="2006507" cy="1328023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Part time Job; </a:t>
            </a:r>
            <a:br>
              <a:rPr lang="en-GB" dirty="0">
                <a:solidFill>
                  <a:prstClr val="white"/>
                </a:solidFill>
              </a:rPr>
            </a:br>
            <a:r>
              <a:rPr lang="en-GB" dirty="0">
                <a:solidFill>
                  <a:prstClr val="white"/>
                </a:solidFill>
              </a:rPr>
              <a:t>Recommended</a:t>
            </a:r>
            <a:br>
              <a:rPr lang="en-GB" dirty="0">
                <a:solidFill>
                  <a:prstClr val="white"/>
                </a:solidFill>
              </a:rPr>
            </a:br>
            <a:r>
              <a:rPr lang="en-GB" dirty="0">
                <a:solidFill>
                  <a:prstClr val="white"/>
                </a:solidFill>
              </a:rPr>
              <a:t>15 hours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or less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971290" y="2434449"/>
            <a:ext cx="1994785" cy="1328023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Shop around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for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the best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deals</a:t>
            </a:r>
          </a:p>
        </p:txBody>
      </p:sp>
      <p:sp>
        <p:nvSpPr>
          <p:cNvPr id="26" name="Title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Money management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02517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2" grpId="0" animBg="1"/>
      <p:bldP spid="7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46" y="0"/>
            <a:ext cx="916144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47864" y="404664"/>
            <a:ext cx="5796136" cy="1224136"/>
          </a:xfrm>
          <a:prstGeom prst="rect">
            <a:avLst/>
          </a:prstGeom>
          <a:solidFill>
            <a:srgbClr val="003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360000" bIns="0" rtlCol="0" anchor="ctr"/>
          <a:lstStyle/>
          <a:p>
            <a:pPr algn="ctr"/>
            <a:r>
              <a:rPr lang="en-GB" sz="3400" b="1" dirty="0" smtClean="0">
                <a:latin typeface="Rockwell" pitchFamily="18" charset="0"/>
              </a:rPr>
              <a:t>Student Accommodation</a:t>
            </a:r>
            <a:endParaRPr lang="en-GB" sz="3400" b="1" dirty="0"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17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2"/>
          <p:cNvGrpSpPr/>
          <p:nvPr/>
        </p:nvGrpSpPr>
        <p:grpSpPr>
          <a:xfrm>
            <a:off x="3432608" y="2984202"/>
            <a:ext cx="2344508" cy="936399"/>
            <a:chOff x="3430041" y="2830998"/>
            <a:chExt cx="2339339" cy="936399"/>
          </a:xfrm>
        </p:grpSpPr>
        <p:sp>
          <p:nvSpPr>
            <p:cNvPr id="43" name="TextBox 42"/>
            <p:cNvSpPr txBox="1"/>
            <p:nvPr/>
          </p:nvSpPr>
          <p:spPr>
            <a:xfrm>
              <a:off x="3857480" y="3000490"/>
              <a:ext cx="1484459" cy="47695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n-GB" sz="2400" b="1" dirty="0" smtClean="0">
                  <a:solidFill>
                    <a:prstClr val="black"/>
                  </a:solidFill>
                </a:rPr>
                <a:t>The Halls </a:t>
              </a:r>
              <a:endParaRPr lang="en-GB" sz="2400" b="1" dirty="0">
                <a:solidFill>
                  <a:prstClr val="black"/>
                </a:solidFill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3430041" y="2830998"/>
              <a:ext cx="2339339" cy="936399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cxnSp>
        <p:nvCxnSpPr>
          <p:cNvPr id="35" name="Straight Arrow Connector 34"/>
          <p:cNvCxnSpPr/>
          <p:nvPr/>
        </p:nvCxnSpPr>
        <p:spPr>
          <a:xfrm flipV="1">
            <a:off x="3419871" y="2180459"/>
            <a:ext cx="0" cy="8037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2195735" y="2294356"/>
            <a:ext cx="1485572" cy="9906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5652118" y="2180460"/>
            <a:ext cx="0" cy="8037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5417148" y="2375398"/>
            <a:ext cx="1531185" cy="96914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5652118" y="3920601"/>
            <a:ext cx="0" cy="6590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419871" y="3920601"/>
            <a:ext cx="0" cy="8293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262822" y="3492075"/>
            <a:ext cx="1675202" cy="1032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2205014" y="3493235"/>
            <a:ext cx="1668922" cy="10303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3092036" y="2737806"/>
            <a:ext cx="3011250" cy="1386948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prstClr val="black"/>
                </a:solidFill>
              </a:rPr>
              <a:t>The Halls</a:t>
            </a:r>
            <a:endParaRPr lang="en-GB" sz="3600" dirty="0">
              <a:solidFill>
                <a:prstClr val="black"/>
              </a:solidFill>
            </a:endParaRPr>
          </a:p>
        </p:txBody>
      </p:sp>
      <p:grpSp>
        <p:nvGrpSpPr>
          <p:cNvPr id="3" name="Group 48"/>
          <p:cNvGrpSpPr/>
          <p:nvPr/>
        </p:nvGrpSpPr>
        <p:grpSpPr>
          <a:xfrm>
            <a:off x="3093679" y="2737806"/>
            <a:ext cx="3019906" cy="1386948"/>
            <a:chOff x="3092036" y="2737806"/>
            <a:chExt cx="3011250" cy="1386948"/>
          </a:xfrm>
          <a:solidFill>
            <a:srgbClr val="E52F48"/>
          </a:solidFill>
        </p:grpSpPr>
        <p:sp>
          <p:nvSpPr>
            <p:cNvPr id="50" name="Rounded Rectangle 49">
              <a:hlinkClick r:id="rId3"/>
            </p:cNvPr>
            <p:cNvSpPr/>
            <p:nvPr/>
          </p:nvSpPr>
          <p:spPr>
            <a:xfrm>
              <a:off x="3092036" y="2737806"/>
              <a:ext cx="3011250" cy="1386948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099651" y="3091732"/>
              <a:ext cx="2993365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</a:rPr>
                <a:t>The Halls</a:t>
              </a:r>
            </a:p>
          </p:txBody>
        </p:sp>
      </p:grpSp>
      <p:grpSp>
        <p:nvGrpSpPr>
          <p:cNvPr id="8" name="Group 53"/>
          <p:cNvGrpSpPr/>
          <p:nvPr/>
        </p:nvGrpSpPr>
        <p:grpSpPr>
          <a:xfrm>
            <a:off x="2411760" y="161299"/>
            <a:ext cx="2025503" cy="2019159"/>
            <a:chOff x="4055178" y="2665066"/>
            <a:chExt cx="2025503" cy="2019159"/>
          </a:xfrm>
          <a:solidFill>
            <a:srgbClr val="6083CB"/>
          </a:solidFill>
        </p:grpSpPr>
        <p:sp>
          <p:nvSpPr>
            <p:cNvPr id="56" name="Rounded Rectangle 55"/>
            <p:cNvSpPr/>
            <p:nvPr/>
          </p:nvSpPr>
          <p:spPr>
            <a:xfrm>
              <a:off x="4055178" y="2665066"/>
              <a:ext cx="2025503" cy="2019159"/>
            </a:xfrm>
            <a:prstGeom prst="roundRect">
              <a:avLst/>
            </a:prstGeom>
            <a:grpFill/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prstClr val="white"/>
                </a:solidFill>
              </a:endParaRPr>
            </a:p>
          </p:txBody>
        </p:sp>
        <p:pic>
          <p:nvPicPr>
            <p:cNvPr id="57" name="Picture 5" descr="C:\Users\Matt\Desktop\Accomm\leazes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140846" y="2756349"/>
              <a:ext cx="1871314" cy="1426828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55" name="TextBox 54">
            <a:hlinkClick r:id="rId4"/>
          </p:cNvPr>
          <p:cNvSpPr txBox="1"/>
          <p:nvPr/>
        </p:nvSpPr>
        <p:spPr>
          <a:xfrm>
            <a:off x="2534566" y="1708275"/>
            <a:ext cx="1799890" cy="4001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000" dirty="0">
                <a:solidFill>
                  <a:schemeClr val="bg1"/>
                </a:solidFill>
              </a:rPr>
              <a:t>Castle Leazes</a:t>
            </a:r>
          </a:p>
        </p:txBody>
      </p:sp>
      <p:grpSp>
        <p:nvGrpSpPr>
          <p:cNvPr id="9" name="Group 63"/>
          <p:cNvGrpSpPr/>
          <p:nvPr/>
        </p:nvGrpSpPr>
        <p:grpSpPr>
          <a:xfrm>
            <a:off x="6938677" y="3570081"/>
            <a:ext cx="2025503" cy="2019159"/>
            <a:chOff x="6150303" y="2196707"/>
            <a:chExt cx="2025503" cy="2019159"/>
          </a:xfrm>
          <a:solidFill>
            <a:srgbClr val="00257E"/>
          </a:solidFill>
        </p:grpSpPr>
        <p:sp>
          <p:nvSpPr>
            <p:cNvPr id="66" name="Rounded Rectangle 65"/>
            <p:cNvSpPr/>
            <p:nvPr/>
          </p:nvSpPr>
          <p:spPr>
            <a:xfrm>
              <a:off x="6150303" y="2196707"/>
              <a:ext cx="2025503" cy="2019159"/>
            </a:xfrm>
            <a:prstGeom prst="roundRect">
              <a:avLst/>
            </a:prstGeom>
            <a:grpFill/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67" name="TextBox 66">
              <a:hlinkClick r:id="rId6"/>
            </p:cNvPr>
            <p:cNvSpPr txBox="1"/>
            <p:nvPr/>
          </p:nvSpPr>
          <p:spPr>
            <a:xfrm>
              <a:off x="6363053" y="3748373"/>
              <a:ext cx="1613485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dirty="0">
                  <a:solidFill>
                    <a:schemeClr val="bg1"/>
                  </a:solidFill>
                </a:rPr>
                <a:t>St </a:t>
              </a:r>
              <a:r>
                <a:rPr lang="en-GB" dirty="0" smtClean="0">
                  <a:solidFill>
                    <a:schemeClr val="bg1"/>
                  </a:solidFill>
                </a:rPr>
                <a:t>Mary’s</a:t>
              </a:r>
              <a:endParaRPr lang="en-GB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73"/>
          <p:cNvGrpSpPr/>
          <p:nvPr/>
        </p:nvGrpSpPr>
        <p:grpSpPr>
          <a:xfrm>
            <a:off x="2348681" y="4749978"/>
            <a:ext cx="2151311" cy="1991818"/>
            <a:chOff x="3818338" y="1954400"/>
            <a:chExt cx="2151311" cy="1991818"/>
          </a:xfrm>
        </p:grpSpPr>
        <p:sp>
          <p:nvSpPr>
            <p:cNvPr id="76" name="Rounded Rectangle 75"/>
            <p:cNvSpPr/>
            <p:nvPr/>
          </p:nvSpPr>
          <p:spPr>
            <a:xfrm>
              <a:off x="3881244" y="1954400"/>
              <a:ext cx="2025503" cy="1991818"/>
            </a:xfrm>
            <a:prstGeom prst="roundRect">
              <a:avLst/>
            </a:prstGeom>
            <a:solidFill>
              <a:srgbClr val="00467E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77" name="TextBox 76">
              <a:hlinkClick r:id="rId7"/>
            </p:cNvPr>
            <p:cNvSpPr txBox="1"/>
            <p:nvPr/>
          </p:nvSpPr>
          <p:spPr>
            <a:xfrm>
              <a:off x="3818338" y="3456282"/>
              <a:ext cx="215131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dirty="0">
                  <a:solidFill>
                    <a:schemeClr val="bg1"/>
                  </a:solidFill>
                </a:rPr>
                <a:t>Windsor Terrace</a:t>
              </a:r>
            </a:p>
          </p:txBody>
        </p:sp>
      </p:grpSp>
      <p:pic>
        <p:nvPicPr>
          <p:cNvPr id="75" name="Picture 36" descr="Windor Terrcae Exterior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654" b="18106"/>
          <a:stretch>
            <a:fillRect/>
          </a:stretch>
        </p:blipFill>
        <p:spPr bwMode="auto">
          <a:xfrm>
            <a:off x="2503857" y="4836696"/>
            <a:ext cx="1840961" cy="13933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7"/>
          <p:cNvGrpSpPr/>
          <p:nvPr/>
        </p:nvGrpSpPr>
        <p:grpSpPr>
          <a:xfrm>
            <a:off x="170233" y="3503943"/>
            <a:ext cx="2025503" cy="1991818"/>
            <a:chOff x="170233" y="3503943"/>
            <a:chExt cx="2025503" cy="1991818"/>
          </a:xfrm>
        </p:grpSpPr>
        <p:sp>
          <p:nvSpPr>
            <p:cNvPr id="79" name="Rounded Rectangle 78"/>
            <p:cNvSpPr/>
            <p:nvPr/>
          </p:nvSpPr>
          <p:spPr>
            <a:xfrm>
              <a:off x="170233" y="3503943"/>
              <a:ext cx="2025503" cy="1991818"/>
            </a:xfrm>
            <a:prstGeom prst="roundRect">
              <a:avLst/>
            </a:prstGeom>
            <a:solidFill>
              <a:srgbClr val="0F89CF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81220" y="5028725"/>
              <a:ext cx="1849972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dirty="0">
                  <a:solidFill>
                    <a:schemeClr val="bg1"/>
                  </a:solidFill>
                </a:rPr>
                <a:t>Park Terrace</a:t>
              </a:r>
            </a:p>
          </p:txBody>
        </p:sp>
        <p:pic>
          <p:nvPicPr>
            <p:cNvPr id="81" name="Picture 2" descr="http://www.graham.co.uk/DatabaseImages/img_2071401_newc2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359" y="3614379"/>
              <a:ext cx="1821685" cy="140200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0"/>
          <p:cNvGrpSpPr/>
          <p:nvPr/>
        </p:nvGrpSpPr>
        <p:grpSpPr>
          <a:xfrm>
            <a:off x="4624578" y="4579660"/>
            <a:ext cx="2104863" cy="2110341"/>
            <a:chOff x="4659094" y="4747658"/>
            <a:chExt cx="2104863" cy="2110341"/>
          </a:xfrm>
        </p:grpSpPr>
        <p:grpSp>
          <p:nvGrpSpPr>
            <p:cNvPr id="13" name="Group 68"/>
            <p:cNvGrpSpPr/>
            <p:nvPr/>
          </p:nvGrpSpPr>
          <p:grpSpPr>
            <a:xfrm>
              <a:off x="4659094" y="4747658"/>
              <a:ext cx="2104863" cy="2110341"/>
              <a:chOff x="4624413" y="2582331"/>
              <a:chExt cx="2025503" cy="1991818"/>
            </a:xfrm>
            <a:solidFill>
              <a:srgbClr val="6083CB"/>
            </a:solidFill>
          </p:grpSpPr>
          <p:sp>
            <p:nvSpPr>
              <p:cNvPr id="71" name="Rounded Rectangle 70"/>
              <p:cNvSpPr/>
              <p:nvPr/>
            </p:nvSpPr>
            <p:spPr>
              <a:xfrm>
                <a:off x="4624413" y="2582331"/>
                <a:ext cx="2025503" cy="1991818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TextBox 71">
                <a:hlinkClick r:id="rId10"/>
              </p:cNvPr>
              <p:cNvSpPr txBox="1"/>
              <p:nvPr/>
            </p:nvSpPr>
            <p:spPr bwMode="auto">
              <a:xfrm>
                <a:off x="4790654" y="4130222"/>
                <a:ext cx="1693020" cy="348589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dirty="0" err="1">
                    <a:solidFill>
                      <a:schemeClr val="bg1"/>
                    </a:solidFill>
                  </a:rPr>
                  <a:t>Marris</a:t>
                </a:r>
                <a:r>
                  <a:rPr lang="en-GB" dirty="0">
                    <a:solidFill>
                      <a:schemeClr val="bg1"/>
                    </a:solidFill>
                  </a:rPr>
                  <a:t> House</a:t>
                </a:r>
              </a:p>
            </p:txBody>
          </p:sp>
        </p:grpSp>
        <p:pic>
          <p:nvPicPr>
            <p:cNvPr id="70" name="Picture 38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 cstate="print"/>
            <a:srcRect b="16403"/>
            <a:stretch>
              <a:fillRect/>
            </a:stretch>
          </p:blipFill>
          <p:spPr bwMode="auto">
            <a:xfrm>
              <a:off x="4731997" y="4860186"/>
              <a:ext cx="1906399" cy="149184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14" name="Group 58"/>
          <p:cNvGrpSpPr/>
          <p:nvPr/>
        </p:nvGrpSpPr>
        <p:grpSpPr>
          <a:xfrm>
            <a:off x="6938024" y="1340260"/>
            <a:ext cx="2025503" cy="1991818"/>
            <a:chOff x="3881244" y="1954400"/>
            <a:chExt cx="2025503" cy="1991818"/>
          </a:xfrm>
          <a:solidFill>
            <a:srgbClr val="0F89CF"/>
          </a:solidFill>
        </p:grpSpPr>
        <p:sp>
          <p:nvSpPr>
            <p:cNvPr id="61" name="Rounded Rectangle 60"/>
            <p:cNvSpPr/>
            <p:nvPr/>
          </p:nvSpPr>
          <p:spPr>
            <a:xfrm>
              <a:off x="3881244" y="1954400"/>
              <a:ext cx="2025503" cy="1991818"/>
            </a:xfrm>
            <a:prstGeom prst="roundRect">
              <a:avLst/>
            </a:prstGeom>
            <a:grpFill/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62" name="TextBox 61">
              <a:hlinkClick r:id="rId12"/>
            </p:cNvPr>
            <p:cNvSpPr txBox="1"/>
            <p:nvPr/>
          </p:nvSpPr>
          <p:spPr>
            <a:xfrm>
              <a:off x="3933682" y="3477898"/>
              <a:ext cx="1920625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dirty="0">
                  <a:solidFill>
                    <a:schemeClr val="bg1"/>
                  </a:solidFill>
                </a:rPr>
                <a:t>Bowsden Court</a:t>
              </a:r>
            </a:p>
          </p:txBody>
        </p:sp>
      </p:grpSp>
      <p:grpSp>
        <p:nvGrpSpPr>
          <p:cNvPr id="15" name="Group 1"/>
          <p:cNvGrpSpPr/>
          <p:nvPr/>
        </p:nvGrpSpPr>
        <p:grpSpPr>
          <a:xfrm>
            <a:off x="4594593" y="188642"/>
            <a:ext cx="2280490" cy="1991818"/>
            <a:chOff x="4594593" y="188642"/>
            <a:chExt cx="2280490" cy="1991818"/>
          </a:xfrm>
        </p:grpSpPr>
        <p:grpSp>
          <p:nvGrpSpPr>
            <p:cNvPr id="16" name="Group 82"/>
            <p:cNvGrpSpPr/>
            <p:nvPr/>
          </p:nvGrpSpPr>
          <p:grpSpPr>
            <a:xfrm>
              <a:off x="4594593" y="188642"/>
              <a:ext cx="2280490" cy="1991818"/>
              <a:chOff x="4554050" y="2582331"/>
              <a:chExt cx="2146723" cy="1991818"/>
            </a:xfrm>
          </p:grpSpPr>
          <p:sp>
            <p:nvSpPr>
              <p:cNvPr id="85" name="Rounded Rectangle 84"/>
              <p:cNvSpPr/>
              <p:nvPr/>
            </p:nvSpPr>
            <p:spPr>
              <a:xfrm>
                <a:off x="4624413" y="2582331"/>
                <a:ext cx="2025503" cy="1991818"/>
              </a:xfrm>
              <a:prstGeom prst="roundRect">
                <a:avLst/>
              </a:prstGeom>
              <a:solidFill>
                <a:srgbClr val="00467E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86" name="TextBox 85">
                <a:hlinkClick r:id="rId13"/>
              </p:cNvPr>
              <p:cNvSpPr txBox="1"/>
              <p:nvPr/>
            </p:nvSpPr>
            <p:spPr bwMode="auto">
              <a:xfrm>
                <a:off x="4554050" y="4094497"/>
                <a:ext cx="214672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dirty="0" smtClean="0">
                    <a:solidFill>
                      <a:schemeClr val="bg1"/>
                    </a:solidFill>
                  </a:rPr>
                  <a:t>Kensington Terrace</a:t>
                </a:r>
                <a:endParaRPr lang="en-GB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50" r="41628" b="16812"/>
            <a:stretch/>
          </p:blipFill>
          <p:spPr>
            <a:xfrm>
              <a:off x="4759383" y="258133"/>
              <a:ext cx="1962052" cy="140441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6" r="44681" b="18929"/>
          <a:stretch/>
        </p:blipFill>
        <p:spPr>
          <a:xfrm>
            <a:off x="7013471" y="3685667"/>
            <a:ext cx="1857397" cy="14207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0" t="3895" r="38312" b="14362"/>
          <a:stretch/>
        </p:blipFill>
        <p:spPr>
          <a:xfrm>
            <a:off x="6990307" y="1422461"/>
            <a:ext cx="1917694" cy="14605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7" name="Group 2"/>
          <p:cNvGrpSpPr/>
          <p:nvPr/>
        </p:nvGrpSpPr>
        <p:grpSpPr>
          <a:xfrm>
            <a:off x="179512" y="1268760"/>
            <a:ext cx="2025503" cy="2019159"/>
            <a:chOff x="179512" y="1268760"/>
            <a:chExt cx="2025503" cy="2019159"/>
          </a:xfrm>
        </p:grpSpPr>
        <p:sp>
          <p:nvSpPr>
            <p:cNvPr id="22" name="Rounded Rectangle 21"/>
            <p:cNvSpPr/>
            <p:nvPr/>
          </p:nvSpPr>
          <p:spPr>
            <a:xfrm>
              <a:off x="179512" y="1268760"/>
              <a:ext cx="2025503" cy="2019159"/>
            </a:xfrm>
            <a:prstGeom prst="roundRect">
              <a:avLst/>
            </a:prstGeom>
            <a:solidFill>
              <a:srgbClr val="00257E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4" name="TextBox 23">
              <a:hlinkClick r:id="rId17"/>
            </p:cNvPr>
            <p:cNvSpPr txBox="1"/>
            <p:nvPr/>
          </p:nvSpPr>
          <p:spPr>
            <a:xfrm>
              <a:off x="281220" y="2809466"/>
              <a:ext cx="1799890" cy="3693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dirty="0" err="1" smtClean="0">
                  <a:solidFill>
                    <a:schemeClr val="bg1"/>
                  </a:solidFill>
                </a:rPr>
                <a:t>Leazes</a:t>
              </a:r>
              <a:r>
                <a:rPr lang="en-GB" dirty="0" smtClean="0">
                  <a:solidFill>
                    <a:schemeClr val="bg1"/>
                  </a:solidFill>
                </a:rPr>
                <a:t> Parade</a:t>
              </a:r>
              <a:endParaRPr lang="en-GB" dirty="0">
                <a:solidFill>
                  <a:schemeClr val="bg1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r="28831"/>
            <a:stretch/>
          </p:blipFill>
          <p:spPr>
            <a:xfrm>
              <a:off x="253052" y="1371404"/>
              <a:ext cx="1850992" cy="143806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52276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2"/>
          <p:cNvGrpSpPr/>
          <p:nvPr/>
        </p:nvGrpSpPr>
        <p:grpSpPr>
          <a:xfrm>
            <a:off x="3432608" y="2984202"/>
            <a:ext cx="2344508" cy="936399"/>
            <a:chOff x="3430041" y="2830998"/>
            <a:chExt cx="2339339" cy="936399"/>
          </a:xfrm>
        </p:grpSpPr>
        <p:sp>
          <p:nvSpPr>
            <p:cNvPr id="43" name="TextBox 42"/>
            <p:cNvSpPr txBox="1"/>
            <p:nvPr/>
          </p:nvSpPr>
          <p:spPr>
            <a:xfrm>
              <a:off x="3857480" y="3000490"/>
              <a:ext cx="1484459" cy="47695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n-GB" sz="2400" b="1" dirty="0" smtClean="0">
                  <a:solidFill>
                    <a:prstClr val="black"/>
                  </a:solidFill>
                </a:rPr>
                <a:t>The Halls </a:t>
              </a:r>
              <a:endParaRPr lang="en-GB" sz="2400" b="1" dirty="0">
                <a:solidFill>
                  <a:prstClr val="black"/>
                </a:solidFill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3430041" y="2830998"/>
              <a:ext cx="2339339" cy="936399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cxnSp>
        <p:nvCxnSpPr>
          <p:cNvPr id="35" name="Straight Arrow Connector 34"/>
          <p:cNvCxnSpPr/>
          <p:nvPr/>
        </p:nvCxnSpPr>
        <p:spPr>
          <a:xfrm flipV="1">
            <a:off x="3419871" y="2180459"/>
            <a:ext cx="0" cy="8037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2195735" y="2294356"/>
            <a:ext cx="1485572" cy="9906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5652118" y="2180460"/>
            <a:ext cx="0" cy="8037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5417148" y="2375398"/>
            <a:ext cx="1531185" cy="96914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5652118" y="3920601"/>
            <a:ext cx="0" cy="6590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419871" y="3920601"/>
            <a:ext cx="0" cy="6590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262822" y="3492075"/>
            <a:ext cx="1675202" cy="1032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2205014" y="3493235"/>
            <a:ext cx="1668922" cy="10303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3092036" y="2737806"/>
            <a:ext cx="3011250" cy="1386948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prstClr val="black"/>
                </a:solidFill>
              </a:rPr>
              <a:t>The Halls</a:t>
            </a:r>
            <a:endParaRPr lang="en-GB" sz="3600" dirty="0">
              <a:solidFill>
                <a:prstClr val="black"/>
              </a:solidFill>
            </a:endParaRPr>
          </a:p>
        </p:txBody>
      </p:sp>
      <p:grpSp>
        <p:nvGrpSpPr>
          <p:cNvPr id="3" name="Group 48"/>
          <p:cNvGrpSpPr/>
          <p:nvPr/>
        </p:nvGrpSpPr>
        <p:grpSpPr>
          <a:xfrm>
            <a:off x="3093679" y="2735482"/>
            <a:ext cx="3019906" cy="1389272"/>
            <a:chOff x="3092036" y="2735482"/>
            <a:chExt cx="3011250" cy="1389272"/>
          </a:xfrm>
          <a:solidFill>
            <a:srgbClr val="E52F48"/>
          </a:solidFill>
        </p:grpSpPr>
        <p:sp>
          <p:nvSpPr>
            <p:cNvPr id="50" name="Rounded Rectangle 49">
              <a:hlinkClick r:id="rId3"/>
            </p:cNvPr>
            <p:cNvSpPr/>
            <p:nvPr/>
          </p:nvSpPr>
          <p:spPr>
            <a:xfrm>
              <a:off x="3092036" y="2737806"/>
              <a:ext cx="3011250" cy="1386948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099652" y="2735482"/>
              <a:ext cx="299336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Managed Partnership Accommodation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Rounded Rectangle 55"/>
          <p:cNvSpPr/>
          <p:nvPr/>
        </p:nvSpPr>
        <p:spPr>
          <a:xfrm>
            <a:off x="2411760" y="161299"/>
            <a:ext cx="2025503" cy="2019159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55" name="TextBox 54">
            <a:hlinkClick r:id="rId4"/>
          </p:cNvPr>
          <p:cNvSpPr txBox="1"/>
          <p:nvPr/>
        </p:nvSpPr>
        <p:spPr>
          <a:xfrm>
            <a:off x="2598506" y="1772816"/>
            <a:ext cx="1799890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dirty="0" smtClean="0">
                <a:solidFill>
                  <a:schemeClr val="bg1"/>
                </a:solidFill>
              </a:rPr>
              <a:t>Barker House</a:t>
            </a:r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4" name="Group 63"/>
          <p:cNvGrpSpPr/>
          <p:nvPr/>
        </p:nvGrpSpPr>
        <p:grpSpPr>
          <a:xfrm>
            <a:off x="6938677" y="3570081"/>
            <a:ext cx="2025503" cy="2019159"/>
            <a:chOff x="6150303" y="2196707"/>
            <a:chExt cx="2025503" cy="2019159"/>
          </a:xfrm>
          <a:solidFill>
            <a:srgbClr val="00257E"/>
          </a:solidFill>
        </p:grpSpPr>
        <p:sp>
          <p:nvSpPr>
            <p:cNvPr id="66" name="Rounded Rectangle 65"/>
            <p:cNvSpPr/>
            <p:nvPr/>
          </p:nvSpPr>
          <p:spPr>
            <a:xfrm>
              <a:off x="6150303" y="2196707"/>
              <a:ext cx="2025503" cy="2019159"/>
            </a:xfrm>
            <a:prstGeom prst="roundRect">
              <a:avLst/>
            </a:prstGeom>
            <a:grpFill/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67" name="TextBox 66">
              <a:hlinkClick r:id="rId5"/>
            </p:cNvPr>
            <p:cNvSpPr txBox="1"/>
            <p:nvPr/>
          </p:nvSpPr>
          <p:spPr>
            <a:xfrm>
              <a:off x="6366532" y="3763761"/>
              <a:ext cx="1613485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dirty="0" smtClean="0">
                  <a:solidFill>
                    <a:schemeClr val="bg1"/>
                  </a:solidFill>
                </a:rPr>
                <a:t>Liberty Quay</a:t>
              </a:r>
              <a:endParaRPr lang="en-GB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3"/>
          <p:cNvGrpSpPr/>
          <p:nvPr/>
        </p:nvGrpSpPr>
        <p:grpSpPr>
          <a:xfrm>
            <a:off x="2348681" y="4571853"/>
            <a:ext cx="2151311" cy="2118148"/>
            <a:chOff x="3818338" y="1954400"/>
            <a:chExt cx="2151311" cy="1991818"/>
          </a:xfrm>
        </p:grpSpPr>
        <p:sp>
          <p:nvSpPr>
            <p:cNvPr id="76" name="Rounded Rectangle 75"/>
            <p:cNvSpPr/>
            <p:nvPr/>
          </p:nvSpPr>
          <p:spPr>
            <a:xfrm>
              <a:off x="3881244" y="1954400"/>
              <a:ext cx="2025503" cy="1991818"/>
            </a:xfrm>
            <a:prstGeom prst="roundRect">
              <a:avLst/>
            </a:prstGeom>
            <a:solidFill>
              <a:srgbClr val="00467E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77" name="TextBox 76">
              <a:hlinkClick r:id="rId6"/>
            </p:cNvPr>
            <p:cNvSpPr txBox="1"/>
            <p:nvPr/>
          </p:nvSpPr>
          <p:spPr>
            <a:xfrm>
              <a:off x="3818338" y="3456282"/>
              <a:ext cx="2151311" cy="405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2200" dirty="0" smtClean="0">
                  <a:solidFill>
                    <a:schemeClr val="bg1"/>
                  </a:solidFill>
                </a:rPr>
                <a:t>The View</a:t>
              </a:r>
              <a:endParaRPr lang="en-GB" sz="2200" dirty="0">
                <a:solidFill>
                  <a:schemeClr val="bg1"/>
                </a:solidFill>
              </a:endParaRPr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170233" y="3503943"/>
            <a:ext cx="2025503" cy="1991818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schemeClr val="bg1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81220" y="5028725"/>
            <a:ext cx="1849972" cy="43595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200" dirty="0" smtClean="0">
                <a:solidFill>
                  <a:schemeClr val="bg1"/>
                </a:solidFill>
              </a:rPr>
              <a:t>Union State</a:t>
            </a:r>
            <a:endParaRPr lang="en-GB" sz="1200" dirty="0">
              <a:solidFill>
                <a:schemeClr val="bg1"/>
              </a:solidFill>
            </a:endParaRPr>
          </a:p>
        </p:txBody>
      </p:sp>
      <p:grpSp>
        <p:nvGrpSpPr>
          <p:cNvPr id="11" name="Group 82"/>
          <p:cNvGrpSpPr/>
          <p:nvPr/>
        </p:nvGrpSpPr>
        <p:grpSpPr>
          <a:xfrm>
            <a:off x="4605094" y="188642"/>
            <a:ext cx="2280490" cy="1991818"/>
            <a:chOff x="4563934" y="2582331"/>
            <a:chExt cx="2146723" cy="1991818"/>
          </a:xfrm>
        </p:grpSpPr>
        <p:sp>
          <p:nvSpPr>
            <p:cNvPr id="85" name="Rounded Rectangle 84"/>
            <p:cNvSpPr/>
            <p:nvPr/>
          </p:nvSpPr>
          <p:spPr>
            <a:xfrm>
              <a:off x="4624413" y="2582331"/>
              <a:ext cx="2025503" cy="1991818"/>
            </a:xfrm>
            <a:prstGeom prst="roundRect">
              <a:avLst/>
            </a:prstGeom>
            <a:solidFill>
              <a:srgbClr val="00467E"/>
            </a:soli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86" name="TextBox 85">
              <a:hlinkClick r:id="rId7"/>
            </p:cNvPr>
            <p:cNvSpPr txBox="1"/>
            <p:nvPr/>
          </p:nvSpPr>
          <p:spPr bwMode="auto">
            <a:xfrm>
              <a:off x="4563934" y="4152118"/>
              <a:ext cx="21467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dirty="0" smtClean="0">
                  <a:solidFill>
                    <a:schemeClr val="bg1"/>
                  </a:solidFill>
                </a:rPr>
                <a:t>Verde</a:t>
              </a:r>
              <a:endParaRPr lang="en-GB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68"/>
          <p:cNvGrpSpPr/>
          <p:nvPr/>
        </p:nvGrpSpPr>
        <p:grpSpPr>
          <a:xfrm>
            <a:off x="4594594" y="4579660"/>
            <a:ext cx="2239038" cy="2110341"/>
            <a:chOff x="4624413" y="2582331"/>
            <a:chExt cx="2025503" cy="1991818"/>
          </a:xfrm>
          <a:solidFill>
            <a:srgbClr val="6083CB"/>
          </a:solidFill>
        </p:grpSpPr>
        <p:sp>
          <p:nvSpPr>
            <p:cNvPr id="71" name="Rounded Rectangle 70"/>
            <p:cNvSpPr/>
            <p:nvPr/>
          </p:nvSpPr>
          <p:spPr>
            <a:xfrm>
              <a:off x="4624413" y="2582331"/>
              <a:ext cx="2025503" cy="1991818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72" name="TextBox 71">
              <a:hlinkClick r:id="rId8"/>
            </p:cNvPr>
            <p:cNvSpPr txBox="1"/>
            <p:nvPr/>
          </p:nvSpPr>
          <p:spPr bwMode="auto">
            <a:xfrm>
              <a:off x="4790654" y="4130222"/>
              <a:ext cx="1693020" cy="40668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2200" dirty="0" smtClean="0">
                  <a:solidFill>
                    <a:schemeClr val="bg1"/>
                  </a:solidFill>
                </a:rPr>
                <a:t>Manor Bank</a:t>
              </a:r>
              <a:endParaRPr lang="en-GB" sz="2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58"/>
          <p:cNvGrpSpPr/>
          <p:nvPr/>
        </p:nvGrpSpPr>
        <p:grpSpPr>
          <a:xfrm>
            <a:off x="6938024" y="1340260"/>
            <a:ext cx="2025503" cy="1991818"/>
            <a:chOff x="3881244" y="1954400"/>
            <a:chExt cx="2025503" cy="1991818"/>
          </a:xfrm>
          <a:solidFill>
            <a:srgbClr val="0F89CF"/>
          </a:solidFill>
        </p:grpSpPr>
        <p:sp>
          <p:nvSpPr>
            <p:cNvPr id="61" name="Rounded Rectangle 60"/>
            <p:cNvSpPr/>
            <p:nvPr/>
          </p:nvSpPr>
          <p:spPr>
            <a:xfrm>
              <a:off x="3881244" y="1954400"/>
              <a:ext cx="2025503" cy="1991818"/>
            </a:xfrm>
            <a:prstGeom prst="roundRect">
              <a:avLst/>
            </a:prstGeom>
            <a:grpFill/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62" name="TextBox 61">
              <a:hlinkClick r:id="rId9"/>
            </p:cNvPr>
            <p:cNvSpPr txBox="1"/>
            <p:nvPr/>
          </p:nvSpPr>
          <p:spPr>
            <a:xfrm>
              <a:off x="3933682" y="3442273"/>
              <a:ext cx="1920625" cy="430887"/>
            </a:xfrm>
            <a:prstGeom prst="rect">
              <a:avLst/>
            </a:prstGeom>
            <a:grpFill/>
            <a:ln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2200" dirty="0" smtClean="0">
                  <a:solidFill>
                    <a:schemeClr val="bg1"/>
                  </a:solidFill>
                </a:rPr>
                <a:t>Turner </a:t>
              </a:r>
              <a:r>
                <a:rPr lang="en-GB" sz="2200" dirty="0">
                  <a:solidFill>
                    <a:schemeClr val="bg1"/>
                  </a:solidFill>
                </a:rPr>
                <a:t>Court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3" t="-646" r="39570" b="20524"/>
          <a:stretch/>
        </p:blipFill>
        <p:spPr>
          <a:xfrm>
            <a:off x="2534567" y="238430"/>
            <a:ext cx="1788052" cy="14716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4" name="Group 51"/>
          <p:cNvGrpSpPr/>
          <p:nvPr/>
        </p:nvGrpSpPr>
        <p:grpSpPr>
          <a:xfrm>
            <a:off x="190107" y="1306627"/>
            <a:ext cx="2023010" cy="1975457"/>
            <a:chOff x="212002" y="2672033"/>
            <a:chExt cx="2192878" cy="2168457"/>
          </a:xfrm>
        </p:grpSpPr>
        <p:grpSp>
          <p:nvGrpSpPr>
            <p:cNvPr id="15" name="Group 52"/>
            <p:cNvGrpSpPr/>
            <p:nvPr/>
          </p:nvGrpSpPr>
          <p:grpSpPr>
            <a:xfrm>
              <a:off x="212002" y="2672033"/>
              <a:ext cx="2192878" cy="2168457"/>
              <a:chOff x="4211960" y="2634842"/>
              <a:chExt cx="2025503" cy="2019159"/>
            </a:xfrm>
            <a:solidFill>
              <a:srgbClr val="00257E"/>
            </a:solidFill>
          </p:grpSpPr>
          <p:sp>
            <p:nvSpPr>
              <p:cNvPr id="60" name="Rounded Rectangle 59"/>
              <p:cNvSpPr/>
              <p:nvPr/>
            </p:nvSpPr>
            <p:spPr>
              <a:xfrm>
                <a:off x="4211960" y="2634842"/>
                <a:ext cx="2025503" cy="2019159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TextBox 53">
                <a:hlinkClick r:id="rId11"/>
              </p:cNvPr>
              <p:cNvSpPr txBox="1">
                <a:spLocks noChangeArrowheads="1"/>
              </p:cNvSpPr>
              <p:nvPr/>
            </p:nvSpPr>
            <p:spPr bwMode="auto">
              <a:xfrm>
                <a:off x="4412686" y="4197373"/>
                <a:ext cx="1689521" cy="40122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GB" sz="2200" dirty="0">
                    <a:solidFill>
                      <a:schemeClr val="bg1"/>
                    </a:solidFill>
                    <a:latin typeface="Calibri"/>
                  </a:rPr>
                  <a:t>Liberty Plaza</a:t>
                </a:r>
              </a:p>
            </p:txBody>
          </p:sp>
        </p:grpSp>
        <p:pic>
          <p:nvPicPr>
            <p:cNvPr id="58" name="Picture 16">
              <a:hlinkClick r:id="rId11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011" y="2748596"/>
              <a:ext cx="2009254" cy="160150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1"/>
          <a:stretch/>
        </p:blipFill>
        <p:spPr>
          <a:xfrm>
            <a:off x="7039224" y="3663084"/>
            <a:ext cx="1819910" cy="14740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12" r="17274"/>
          <a:stretch/>
        </p:blipFill>
        <p:spPr>
          <a:xfrm>
            <a:off x="4715843" y="4698594"/>
            <a:ext cx="2005592" cy="15210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8" name="Picture 67" descr="http://i1193.photobucket.com/albums/aa358/KenOHeed/Ken%20Album%2013%20from%2016%20March%202015/IMG_9465_zpsvtovpmfx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2" t="16236" r="4708" b="27872"/>
          <a:stretch/>
        </p:blipFill>
        <p:spPr bwMode="auto">
          <a:xfrm>
            <a:off x="2493817" y="4655246"/>
            <a:ext cx="1840677" cy="15199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http://digstudent.co.uk/photoer/800x600-c79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110" y="1427264"/>
            <a:ext cx="1886977" cy="1408075"/>
          </a:xfrm>
          <a:prstGeom prst="roundRect">
            <a:avLst>
              <a:gd name="adj" fmla="val 16667"/>
            </a:avLst>
          </a:prstGeom>
          <a:solidFill>
            <a:srgbClr val="6083CB"/>
          </a:solidFill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37" b="21092"/>
          <a:stretch/>
        </p:blipFill>
        <p:spPr>
          <a:xfrm>
            <a:off x="252837" y="3587217"/>
            <a:ext cx="1862243" cy="14415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3" t="-782" r="23685" b="782"/>
          <a:stretch/>
        </p:blipFill>
        <p:spPr>
          <a:xfrm>
            <a:off x="4778361" y="261395"/>
            <a:ext cx="1943074" cy="15190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69771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5" grpId="0"/>
      <p:bldP spid="7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62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1" name="Rectangle 20"/>
          <p:cNvSpPr/>
          <p:nvPr/>
        </p:nvSpPr>
        <p:spPr>
          <a:xfrm>
            <a:off x="4505469" y="3451036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4786">
            <a:off x="1051332" y="1834700"/>
            <a:ext cx="3525361" cy="2357586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7871">
            <a:off x="4852190" y="1804285"/>
            <a:ext cx="3099602" cy="2736268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4" name="Group 24"/>
          <p:cNvGrpSpPr/>
          <p:nvPr/>
        </p:nvGrpSpPr>
        <p:grpSpPr>
          <a:xfrm>
            <a:off x="591804" y="4892830"/>
            <a:ext cx="7920880" cy="1767208"/>
            <a:chOff x="1187624" y="2281527"/>
            <a:chExt cx="6091877" cy="2952328"/>
          </a:xfrm>
          <a:solidFill>
            <a:srgbClr val="00257E"/>
          </a:solidFill>
        </p:grpSpPr>
        <p:sp>
          <p:nvSpPr>
            <p:cNvPr id="26" name="Rounded Rectangle 25">
              <a:hlinkClick r:id="rId5"/>
            </p:cNvPr>
            <p:cNvSpPr/>
            <p:nvPr/>
          </p:nvSpPr>
          <p:spPr>
            <a:xfrm>
              <a:off x="1187624" y="2281527"/>
              <a:ext cx="6091877" cy="2952328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33" name="TextBox 32">
              <a:hlinkClick r:id="rId5"/>
            </p:cNvPr>
            <p:cNvSpPr txBox="1"/>
            <p:nvPr/>
          </p:nvSpPr>
          <p:spPr>
            <a:xfrm>
              <a:off x="1244030" y="2663843"/>
              <a:ext cx="5979064" cy="2097841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To find out more detailed information and view our virtual tours for each of our halls of residence visit: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www.ncl.ac.uk/accommodation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Typical rooms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70244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62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1" name="Rounded Rectangle 20"/>
          <p:cNvSpPr/>
          <p:nvPr/>
        </p:nvSpPr>
        <p:spPr>
          <a:xfrm>
            <a:off x="382473" y="1414907"/>
            <a:ext cx="2808313" cy="1259957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Free </a:t>
            </a:r>
            <a:r>
              <a:rPr lang="en-GB" sz="2800" dirty="0" smtClean="0">
                <a:solidFill>
                  <a:schemeClr val="bg1"/>
                </a:solidFill>
              </a:rPr>
              <a:t>internet </a:t>
            </a:r>
            <a:r>
              <a:rPr lang="en-GB" sz="2800" dirty="0">
                <a:solidFill>
                  <a:schemeClr val="bg1"/>
                </a:solidFill>
              </a:rPr>
              <a:t>c</a:t>
            </a:r>
            <a:r>
              <a:rPr lang="en-GB" sz="2800" dirty="0" smtClean="0">
                <a:solidFill>
                  <a:schemeClr val="bg1"/>
                </a:solidFill>
              </a:rPr>
              <a:t>onnection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699278" y="1416545"/>
            <a:ext cx="2453243" cy="628340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Launderette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33391" y="5398026"/>
            <a:ext cx="2803122" cy="685525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24 h</a:t>
            </a:r>
            <a:r>
              <a:rPr lang="en-GB" sz="2800" dirty="0" smtClean="0">
                <a:solidFill>
                  <a:schemeClr val="bg1"/>
                </a:solidFill>
              </a:rPr>
              <a:t>our security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362011" y="4579814"/>
            <a:ext cx="2242598" cy="915323"/>
          </a:xfrm>
          <a:prstGeom prst="roundRect">
            <a:avLst/>
          </a:prstGeom>
          <a:solidFill>
            <a:srgbClr val="00467E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Bicycle Storage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873064" y="6004956"/>
            <a:ext cx="1379021" cy="628340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Bills</a:t>
            </a:r>
            <a:endParaRPr lang="en-GB" sz="2800" dirty="0">
              <a:solidFill>
                <a:schemeClr val="bg1"/>
              </a:solidFill>
            </a:endParaRPr>
          </a:p>
        </p:txBody>
      </p:sp>
      <p:pic>
        <p:nvPicPr>
          <p:cNvPr id="29" name="Picture 2" descr="http://www.calderdale.gov.uk/socialcare/learning-disability/for-learning-disabilities/images/bill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6858">
            <a:off x="3782196" y="3831277"/>
            <a:ext cx="1800975" cy="194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://astuceclub.net/wp-content/uploads/2015/08/wifi-password-cracking-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05" y="3075819"/>
            <a:ext cx="2977524" cy="166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trade-bangladesh.com/wp-content/uploads/2013/04/11412095-clothes-with-detergent-and-washing-powder-in-orange-plastic-basket-isolated-on-white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872" y="1942133"/>
            <a:ext cx="2682876" cy="199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www.bikemania.biz/media/catalog/product/g/r/green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5436">
            <a:off x="6384314" y="5578970"/>
            <a:ext cx="1858116" cy="112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ounded Rectangle 33"/>
          <p:cNvSpPr/>
          <p:nvPr/>
        </p:nvSpPr>
        <p:spPr>
          <a:xfrm>
            <a:off x="3288428" y="2569380"/>
            <a:ext cx="2705479" cy="938655"/>
          </a:xfrm>
          <a:prstGeom prst="roundRect">
            <a:avLst/>
          </a:prstGeom>
          <a:solidFill>
            <a:srgbClr val="00467E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Holidays included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0" name="Title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What’s included?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7579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6" grpId="0" animBg="1"/>
      <p:bldP spid="27" grpId="0" animBg="1"/>
      <p:bldP spid="28" grpId="0" animBg="1"/>
      <p:bldP spid="3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4"/>
          <p:cNvGrpSpPr/>
          <p:nvPr/>
        </p:nvGrpSpPr>
        <p:grpSpPr>
          <a:xfrm>
            <a:off x="35496" y="1783527"/>
            <a:ext cx="2927143" cy="1508998"/>
            <a:chOff x="578876" y="1637282"/>
            <a:chExt cx="2376264" cy="1314253"/>
          </a:xfrm>
          <a:solidFill>
            <a:srgbClr val="00467E"/>
          </a:solidFill>
        </p:grpSpPr>
        <p:sp>
          <p:nvSpPr>
            <p:cNvPr id="33" name="Rounded Rectangle 32"/>
            <p:cNvSpPr/>
            <p:nvPr/>
          </p:nvSpPr>
          <p:spPr>
            <a:xfrm>
              <a:off x="578876" y="1637282"/>
              <a:ext cx="2376264" cy="1139370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24133" y="2002210"/>
              <a:ext cx="2282700" cy="94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Affordability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3214338" y="1816168"/>
            <a:ext cx="2553883" cy="1476357"/>
            <a:chOff x="629327" y="1750156"/>
            <a:chExt cx="2376264" cy="1318729"/>
          </a:xfrm>
          <a:solidFill>
            <a:srgbClr val="00467E"/>
          </a:solidFill>
        </p:grpSpPr>
        <p:sp>
          <p:nvSpPr>
            <p:cNvPr id="37" name="Rounded Rectangle 36"/>
            <p:cNvSpPr/>
            <p:nvPr/>
          </p:nvSpPr>
          <p:spPr>
            <a:xfrm>
              <a:off x="629327" y="1750156"/>
              <a:ext cx="2376264" cy="1139370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52999" y="2119560"/>
              <a:ext cx="2179747" cy="94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Location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38"/>
          <p:cNvGrpSpPr/>
          <p:nvPr/>
        </p:nvGrpSpPr>
        <p:grpSpPr>
          <a:xfrm>
            <a:off x="6019920" y="1816167"/>
            <a:ext cx="2944568" cy="1275559"/>
            <a:chOff x="-23924" y="-3736050"/>
            <a:chExt cx="2397888" cy="2008307"/>
          </a:xfrm>
          <a:solidFill>
            <a:srgbClr val="477CFF"/>
          </a:solidFill>
        </p:grpSpPr>
        <p:sp>
          <p:nvSpPr>
            <p:cNvPr id="40" name="Rounded Rectangle 39"/>
            <p:cNvSpPr/>
            <p:nvPr/>
          </p:nvSpPr>
          <p:spPr>
            <a:xfrm>
              <a:off x="-17210" y="-3736050"/>
              <a:ext cx="2376264" cy="2008307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-23924" y="-3443833"/>
              <a:ext cx="2397888" cy="1716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Self Catered/Catered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41"/>
          <p:cNvGrpSpPr/>
          <p:nvPr/>
        </p:nvGrpSpPr>
        <p:grpSpPr>
          <a:xfrm>
            <a:off x="35496" y="4705877"/>
            <a:ext cx="2923715" cy="1480241"/>
            <a:chOff x="578876" y="1637280"/>
            <a:chExt cx="2376264" cy="2150454"/>
          </a:xfrm>
          <a:solidFill>
            <a:srgbClr val="0F89CF"/>
          </a:solidFill>
        </p:grpSpPr>
        <p:sp>
          <p:nvSpPr>
            <p:cNvPr id="43" name="Rounded Rectangle 42"/>
            <p:cNvSpPr/>
            <p:nvPr/>
          </p:nvSpPr>
          <p:spPr>
            <a:xfrm>
              <a:off x="578876" y="1637280"/>
              <a:ext cx="2376264" cy="1902468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91962" y="2071644"/>
              <a:ext cx="2179747" cy="1716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Smaller/Larger Community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49"/>
          <p:cNvGrpSpPr/>
          <p:nvPr/>
        </p:nvGrpSpPr>
        <p:grpSpPr>
          <a:xfrm>
            <a:off x="35496" y="3296863"/>
            <a:ext cx="2923714" cy="1235333"/>
            <a:chOff x="578876" y="1637280"/>
            <a:chExt cx="2376264" cy="1918571"/>
          </a:xfrm>
          <a:solidFill>
            <a:srgbClr val="0F89CF"/>
          </a:solidFill>
        </p:grpSpPr>
        <p:sp>
          <p:nvSpPr>
            <p:cNvPr id="51" name="Rounded Rectangle 50"/>
            <p:cNvSpPr/>
            <p:nvPr/>
          </p:nvSpPr>
          <p:spPr>
            <a:xfrm>
              <a:off x="578876" y="1637280"/>
              <a:ext cx="2376264" cy="1902468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91963" y="2037279"/>
              <a:ext cx="2179747" cy="1518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Mixed/Single Gender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52"/>
          <p:cNvGrpSpPr/>
          <p:nvPr/>
        </p:nvGrpSpPr>
        <p:grpSpPr>
          <a:xfrm>
            <a:off x="6044844" y="4673601"/>
            <a:ext cx="2942848" cy="1361785"/>
            <a:chOff x="576219" y="1195322"/>
            <a:chExt cx="2376264" cy="4453404"/>
          </a:xfrm>
          <a:solidFill>
            <a:srgbClr val="6083CB"/>
          </a:solidFill>
        </p:grpSpPr>
        <p:sp>
          <p:nvSpPr>
            <p:cNvPr id="54" name="Rounded Rectangle 53"/>
            <p:cNvSpPr/>
            <p:nvPr/>
          </p:nvSpPr>
          <p:spPr>
            <a:xfrm>
              <a:off x="576219" y="1195322"/>
              <a:ext cx="2376264" cy="4388110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85667" y="1529635"/>
              <a:ext cx="2179747" cy="4119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Standard Washbasin Room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55"/>
          <p:cNvGrpSpPr/>
          <p:nvPr/>
        </p:nvGrpSpPr>
        <p:grpSpPr>
          <a:xfrm>
            <a:off x="3214338" y="3292868"/>
            <a:ext cx="2541362" cy="1211868"/>
            <a:chOff x="578876" y="2053871"/>
            <a:chExt cx="2376264" cy="1902468"/>
          </a:xfrm>
          <a:solidFill>
            <a:srgbClr val="6083CB"/>
          </a:solidFill>
        </p:grpSpPr>
        <p:sp>
          <p:nvSpPr>
            <p:cNvPr id="57" name="Rounded Rectangle 56"/>
            <p:cNvSpPr/>
            <p:nvPr/>
          </p:nvSpPr>
          <p:spPr>
            <a:xfrm>
              <a:off x="578876" y="2053871"/>
              <a:ext cx="2376264" cy="1902468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36398" y="2380623"/>
              <a:ext cx="2179747" cy="1574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Deluxe Room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58"/>
          <p:cNvGrpSpPr/>
          <p:nvPr/>
        </p:nvGrpSpPr>
        <p:grpSpPr>
          <a:xfrm>
            <a:off x="3214338" y="4705877"/>
            <a:ext cx="2464295" cy="1463808"/>
            <a:chOff x="578876" y="1637280"/>
            <a:chExt cx="2376264" cy="3290728"/>
          </a:xfrm>
          <a:solidFill>
            <a:srgbClr val="6083CB"/>
          </a:solidFill>
        </p:grpSpPr>
        <p:sp>
          <p:nvSpPr>
            <p:cNvPr id="60" name="Rounded Rectangle 59"/>
            <p:cNvSpPr/>
            <p:nvPr/>
          </p:nvSpPr>
          <p:spPr>
            <a:xfrm>
              <a:off x="578876" y="1637280"/>
              <a:ext cx="2376264" cy="2943931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85992" y="2166228"/>
              <a:ext cx="2179748" cy="2761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err="1" smtClean="0">
                  <a:solidFill>
                    <a:schemeClr val="bg1"/>
                  </a:solidFill>
                </a:rPr>
                <a:t>Ensuite</a:t>
              </a:r>
              <a:r>
                <a:rPr lang="en-GB" sz="2800" dirty="0" smtClean="0">
                  <a:solidFill>
                    <a:schemeClr val="bg1"/>
                  </a:solidFill>
                </a:rPr>
                <a:t> Room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61"/>
          <p:cNvGrpSpPr/>
          <p:nvPr/>
        </p:nvGrpSpPr>
        <p:grpSpPr>
          <a:xfrm>
            <a:off x="6027084" y="3292525"/>
            <a:ext cx="2960608" cy="1361110"/>
            <a:chOff x="555135" y="1611270"/>
            <a:chExt cx="2376264" cy="2071478"/>
          </a:xfrm>
          <a:solidFill>
            <a:srgbClr val="477CFF"/>
          </a:solidFill>
        </p:grpSpPr>
        <p:sp>
          <p:nvSpPr>
            <p:cNvPr id="63" name="Rounded Rectangle 62"/>
            <p:cNvSpPr/>
            <p:nvPr/>
          </p:nvSpPr>
          <p:spPr>
            <a:xfrm>
              <a:off x="555135" y="1611270"/>
              <a:ext cx="2376264" cy="1844870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80580" y="1966657"/>
              <a:ext cx="2179747" cy="1716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Flat/Corridor Layout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36" name="Title 3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Things to consider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64940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62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grpSp>
        <p:nvGrpSpPr>
          <p:cNvPr id="4" name="Group 53"/>
          <p:cNvGrpSpPr>
            <a:grpSpLocks/>
          </p:cNvGrpSpPr>
          <p:nvPr/>
        </p:nvGrpSpPr>
        <p:grpSpPr bwMode="auto">
          <a:xfrm>
            <a:off x="661000" y="1357134"/>
            <a:ext cx="8064500" cy="720724"/>
            <a:chOff x="635070" y="1340669"/>
            <a:chExt cx="8065120" cy="721091"/>
          </a:xfrm>
          <a:gradFill flip="none" rotWithShape="1">
            <a:gsLst>
              <a:gs pos="0">
                <a:srgbClr val="F4AAB5"/>
              </a:gs>
              <a:gs pos="50000">
                <a:srgbClr val="ED6D7F"/>
              </a:gs>
              <a:gs pos="100000">
                <a:srgbClr val="E52F48"/>
              </a:gs>
            </a:gsLst>
            <a:lin ang="0" scaled="1"/>
            <a:tileRect/>
          </a:gradFill>
        </p:grpSpPr>
        <p:sp>
          <p:nvSpPr>
            <p:cNvPr id="19" name="Right Arrow 18"/>
            <p:cNvSpPr/>
            <p:nvPr/>
          </p:nvSpPr>
          <p:spPr>
            <a:xfrm>
              <a:off x="635070" y="1340669"/>
              <a:ext cx="8065120" cy="719503"/>
            </a:xfrm>
            <a:prstGeom prst="rightArrow">
              <a:avLst>
                <a:gd name="adj1" fmla="val 64268"/>
                <a:gd name="adj2" fmla="val 105644"/>
              </a:avLst>
            </a:prstGeom>
            <a:grpFill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>
                <a:solidFill>
                  <a:prstClr val="white"/>
                </a:solidFill>
              </a:endParaRPr>
            </a:p>
          </p:txBody>
        </p:sp>
        <p:sp>
          <p:nvSpPr>
            <p:cNvPr id="20" name="Text Placeholder 39"/>
            <p:cNvSpPr txBox="1">
              <a:spLocks/>
            </p:cNvSpPr>
            <p:nvPr/>
          </p:nvSpPr>
          <p:spPr>
            <a:xfrm>
              <a:off x="706513" y="1556679"/>
              <a:ext cx="2879946" cy="360694"/>
            </a:xfrm>
            <a:prstGeom prst="rect">
              <a:avLst/>
            </a:prstGeom>
            <a:grpFill/>
          </p:spPr>
          <p:txBody>
            <a:bodyPr>
              <a:normAutofit fontScale="62500" lnSpcReduction="20000"/>
            </a:bodyPr>
            <a:lstStyle/>
            <a:p>
              <a:pPr marL="342900" indent="-342900">
                <a:spcBef>
                  <a:spcPct val="20000"/>
                </a:spcBef>
                <a:buFont typeface="Arial" pitchFamily="34" charset="0"/>
                <a:buNone/>
                <a:defRPr/>
              </a:pPr>
              <a:r>
                <a:rPr lang="en-GB" sz="28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Least Expensive- </a:t>
              </a:r>
              <a:r>
                <a:rPr lang="en-GB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£83 </a:t>
              </a:r>
              <a:r>
                <a:rPr lang="en-GB" sz="28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p/w</a:t>
              </a:r>
            </a:p>
          </p:txBody>
        </p:sp>
        <p:sp>
          <p:nvSpPr>
            <p:cNvPr id="21" name="Text Placeholder 45"/>
            <p:cNvSpPr txBox="1">
              <a:spLocks/>
            </p:cNvSpPr>
            <p:nvPr/>
          </p:nvSpPr>
          <p:spPr>
            <a:xfrm>
              <a:off x="4954990" y="1485204"/>
              <a:ext cx="3311780" cy="576556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marL="342900" indent="-342900" algn="r">
                <a:spcBef>
                  <a:spcPct val="20000"/>
                </a:spcBef>
                <a:buFont typeface="Arial" pitchFamily="34" charset="0"/>
                <a:buNone/>
                <a:defRPr/>
              </a:pPr>
              <a:r>
                <a:rPr lang="en-GB" sz="20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Most Expensive- </a:t>
              </a:r>
              <a:r>
                <a:rPr lang="en-GB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£167p/w</a:t>
              </a:r>
              <a:endParaRPr lang="en-GB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5" name="Group 48"/>
          <p:cNvGrpSpPr/>
          <p:nvPr/>
        </p:nvGrpSpPr>
        <p:grpSpPr>
          <a:xfrm>
            <a:off x="1072717" y="5152745"/>
            <a:ext cx="1466950" cy="1371262"/>
            <a:chOff x="4345908" y="2528038"/>
            <a:chExt cx="2151311" cy="2006061"/>
          </a:xfrm>
          <a:solidFill>
            <a:srgbClr val="0070C0"/>
          </a:solidFill>
        </p:grpSpPr>
        <p:grpSp>
          <p:nvGrpSpPr>
            <p:cNvPr id="6" name="Group 49"/>
            <p:cNvGrpSpPr/>
            <p:nvPr/>
          </p:nvGrpSpPr>
          <p:grpSpPr>
            <a:xfrm>
              <a:off x="4345908" y="2528038"/>
              <a:ext cx="2151311" cy="2006061"/>
              <a:chOff x="3818338" y="1954400"/>
              <a:chExt cx="2151311" cy="2006061"/>
            </a:xfrm>
            <a:grpFill/>
          </p:grpSpPr>
          <p:sp>
            <p:nvSpPr>
              <p:cNvPr id="52" name="Rounded Rectangle 51"/>
              <p:cNvSpPr/>
              <p:nvPr/>
            </p:nvSpPr>
            <p:spPr>
              <a:xfrm>
                <a:off x="3881244" y="1954400"/>
                <a:ext cx="2025503" cy="1991818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TextBox 52">
                <a:hlinkClick r:id="rId3"/>
              </p:cNvPr>
              <p:cNvSpPr txBox="1"/>
              <p:nvPr/>
            </p:nvSpPr>
            <p:spPr>
              <a:xfrm>
                <a:off x="3818338" y="3330103"/>
                <a:ext cx="2151311" cy="6303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Windsor</a:t>
                </a:r>
                <a:r>
                  <a:rPr lang="en-GB" sz="2200" dirty="0">
                    <a:solidFill>
                      <a:schemeClr val="bg1"/>
                    </a:solidFill>
                  </a:rPr>
                  <a:t> </a:t>
                </a:r>
                <a:r>
                  <a:rPr lang="en-GB" sz="1400" dirty="0" err="1" smtClean="0">
                    <a:solidFill>
                      <a:schemeClr val="bg1"/>
                    </a:solidFill>
                  </a:rPr>
                  <a:t>Tce</a:t>
                </a:r>
                <a:r>
                  <a:rPr lang="en-GB" sz="1400" dirty="0" smtClean="0">
                    <a:solidFill>
                      <a:schemeClr val="bg1"/>
                    </a:solidFill>
                  </a:rPr>
                  <a:t>.</a:t>
                </a:r>
                <a:endParaRPr lang="en-GB" sz="14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51" name="Picture 36" descr="Windor Terrcae Exterior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654" b="18106"/>
            <a:stretch>
              <a:fillRect/>
            </a:stretch>
          </p:blipFill>
          <p:spPr bwMode="auto">
            <a:xfrm>
              <a:off x="4501084" y="2614756"/>
              <a:ext cx="1840961" cy="139339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53"/>
          <p:cNvGrpSpPr/>
          <p:nvPr/>
        </p:nvGrpSpPr>
        <p:grpSpPr>
          <a:xfrm>
            <a:off x="2444754" y="3586596"/>
            <a:ext cx="1473851" cy="1373678"/>
            <a:chOff x="6826344" y="3588717"/>
            <a:chExt cx="1472150" cy="1373678"/>
          </a:xfrm>
          <a:solidFill>
            <a:srgbClr val="00257E"/>
          </a:solidFill>
        </p:grpSpPr>
        <p:grpSp>
          <p:nvGrpSpPr>
            <p:cNvPr id="9" name="Group 69"/>
            <p:cNvGrpSpPr/>
            <p:nvPr/>
          </p:nvGrpSpPr>
          <p:grpSpPr>
            <a:xfrm>
              <a:off x="6935539" y="3699476"/>
              <a:ext cx="1152160" cy="1152160"/>
              <a:chOff x="3779890" y="3356980"/>
              <a:chExt cx="1584220" cy="1440210"/>
            </a:xfrm>
            <a:grpFill/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Rectangle 60"/>
              <p:cNvSpPr/>
              <p:nvPr/>
            </p:nvSpPr>
            <p:spPr>
              <a:xfrm>
                <a:off x="3779890" y="3356980"/>
                <a:ext cx="1584220" cy="144021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3779938" y="4365042"/>
                <a:ext cx="1584122" cy="348816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solidFill>
                      <a:schemeClr val="bg1"/>
                    </a:solidFill>
                  </a:rPr>
                  <a:t>Marris House</a:t>
                </a:r>
              </a:p>
            </p:txBody>
          </p:sp>
          <p:pic>
            <p:nvPicPr>
              <p:cNvPr id="63" name="Picture 6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b="16403"/>
              <a:stretch>
                <a:fillRect/>
              </a:stretch>
            </p:blipFill>
            <p:spPr bwMode="auto">
              <a:xfrm>
                <a:off x="3851902" y="3429001"/>
                <a:ext cx="1440200" cy="93613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" name="Group 55"/>
            <p:cNvGrpSpPr/>
            <p:nvPr/>
          </p:nvGrpSpPr>
          <p:grpSpPr>
            <a:xfrm>
              <a:off x="6826344" y="3588717"/>
              <a:ext cx="1472150" cy="1373678"/>
              <a:chOff x="4593413" y="2609420"/>
              <a:chExt cx="2119949" cy="1991818"/>
            </a:xfrm>
            <a:grpFill/>
          </p:grpSpPr>
          <p:grpSp>
            <p:nvGrpSpPr>
              <p:cNvPr id="11" name="Group 56"/>
              <p:cNvGrpSpPr/>
              <p:nvPr/>
            </p:nvGrpSpPr>
            <p:grpSpPr>
              <a:xfrm>
                <a:off x="4593413" y="2609420"/>
                <a:ext cx="2119949" cy="1991818"/>
                <a:chOff x="3581492" y="2609421"/>
                <a:chExt cx="2119949" cy="1991818"/>
              </a:xfrm>
              <a:grpFill/>
            </p:grpSpPr>
            <p:sp>
              <p:nvSpPr>
                <p:cNvPr id="59" name="Rounded Rectangle 58"/>
                <p:cNvSpPr/>
                <p:nvPr/>
              </p:nvSpPr>
              <p:spPr>
                <a:xfrm>
                  <a:off x="3596576" y="2609421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0" name="TextBox 59">
                  <a:hlinkClick r:id="rId6"/>
                </p:cNvPr>
                <p:cNvSpPr txBox="1"/>
                <p:nvPr/>
              </p:nvSpPr>
              <p:spPr bwMode="auto">
                <a:xfrm>
                  <a:off x="3581492" y="4154776"/>
                  <a:ext cx="2119949" cy="446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err="1">
                      <a:solidFill>
                        <a:schemeClr val="bg1"/>
                      </a:solidFill>
                    </a:rPr>
                    <a:t>Marris</a:t>
                  </a:r>
                  <a:r>
                    <a:rPr lang="en-GB" sz="1400" dirty="0">
                      <a:solidFill>
                        <a:schemeClr val="bg1"/>
                      </a:solidFill>
                    </a:rPr>
                    <a:t> House</a:t>
                  </a:r>
                </a:p>
              </p:txBody>
            </p:sp>
          </p:grpSp>
          <p:pic>
            <p:nvPicPr>
              <p:cNvPr id="58" name="Picture 38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b="16403"/>
              <a:stretch>
                <a:fillRect/>
              </a:stretch>
            </p:blipFill>
            <p:spPr bwMode="auto">
              <a:xfrm>
                <a:off x="4678653" y="2715629"/>
                <a:ext cx="1834522" cy="1408060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</p:grpSp>
      </p:grpSp>
      <p:grpSp>
        <p:nvGrpSpPr>
          <p:cNvPr id="12" name="Group 83"/>
          <p:cNvGrpSpPr/>
          <p:nvPr/>
        </p:nvGrpSpPr>
        <p:grpSpPr>
          <a:xfrm>
            <a:off x="4239939" y="2146509"/>
            <a:ext cx="1387485" cy="1340833"/>
            <a:chOff x="3066828" y="4968440"/>
            <a:chExt cx="1385656" cy="1340833"/>
          </a:xfrm>
          <a:solidFill>
            <a:srgbClr val="477CFF"/>
          </a:solidFill>
        </p:grpSpPr>
        <p:grpSp>
          <p:nvGrpSpPr>
            <p:cNvPr id="16" name="Group 84"/>
            <p:cNvGrpSpPr/>
            <p:nvPr/>
          </p:nvGrpSpPr>
          <p:grpSpPr>
            <a:xfrm>
              <a:off x="3179164" y="5043489"/>
              <a:ext cx="1176779" cy="1168530"/>
              <a:chOff x="3140821" y="4943712"/>
              <a:chExt cx="1294654" cy="1266367"/>
            </a:xfrm>
            <a:grpFill/>
          </p:grpSpPr>
          <p:sp>
            <p:nvSpPr>
              <p:cNvPr id="90" name="Rectangle 89"/>
              <p:cNvSpPr/>
              <p:nvPr/>
            </p:nvSpPr>
            <p:spPr bwMode="auto">
              <a:xfrm>
                <a:off x="3140821" y="4943712"/>
                <a:ext cx="1066675" cy="1032527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91" name="Picture 2" descr="http://www.graham.co.uk/DatabaseImages/img_2071401_newc2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9693" y="5009682"/>
                <a:ext cx="1180290" cy="786500"/>
              </a:xfrm>
              <a:prstGeom prst="rect">
                <a:avLst/>
              </a:prstGeom>
              <a:grpFill/>
              <a:extLst/>
            </p:spPr>
          </p:pic>
          <p:sp>
            <p:nvSpPr>
              <p:cNvPr id="92" name="TextBox 91"/>
              <p:cNvSpPr txBox="1"/>
              <p:nvPr/>
            </p:nvSpPr>
            <p:spPr>
              <a:xfrm>
                <a:off x="3217544" y="5876533"/>
                <a:ext cx="1217931" cy="33354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 smtClean="0">
                    <a:solidFill>
                      <a:schemeClr val="bg1"/>
                    </a:solidFill>
                  </a:rPr>
                  <a:t>Park Terrace</a:t>
                </a:r>
                <a:endParaRPr lang="en-GB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oup 85"/>
            <p:cNvGrpSpPr/>
            <p:nvPr/>
          </p:nvGrpSpPr>
          <p:grpSpPr>
            <a:xfrm>
              <a:off x="3066828" y="4968440"/>
              <a:ext cx="1385656" cy="1340833"/>
              <a:chOff x="6918254" y="2127701"/>
              <a:chExt cx="2022835" cy="1973072"/>
            </a:xfrm>
            <a:grpFill/>
          </p:grpSpPr>
          <p:sp>
            <p:nvSpPr>
              <p:cNvPr id="87" name="Rounded Rectangle 86"/>
              <p:cNvSpPr/>
              <p:nvPr/>
            </p:nvSpPr>
            <p:spPr>
              <a:xfrm>
                <a:off x="6918254" y="2127701"/>
                <a:ext cx="2022835" cy="1973072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7029239" y="3640609"/>
                <a:ext cx="1770910" cy="4529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Park Terrace</a:t>
                </a:r>
              </a:p>
            </p:txBody>
          </p:sp>
          <p:pic>
            <p:nvPicPr>
              <p:cNvPr id="89" name="Picture 2" descr="http://www.graham.co.uk/DatabaseImages/img_2071401_newc2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0378" y="2238137"/>
                <a:ext cx="1821685" cy="1402009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  <a:extLst/>
            </p:spPr>
          </p:pic>
        </p:grpSp>
      </p:grpSp>
      <p:grpSp>
        <p:nvGrpSpPr>
          <p:cNvPr id="18" name="Group 92"/>
          <p:cNvGrpSpPr/>
          <p:nvPr/>
        </p:nvGrpSpPr>
        <p:grpSpPr>
          <a:xfrm>
            <a:off x="7305407" y="2791689"/>
            <a:ext cx="1406748" cy="1377110"/>
            <a:chOff x="2417766" y="3601793"/>
            <a:chExt cx="1406748" cy="1377110"/>
          </a:xfrm>
          <a:solidFill>
            <a:srgbClr val="6083CB"/>
          </a:solidFill>
        </p:grpSpPr>
        <p:grpSp>
          <p:nvGrpSpPr>
            <p:cNvPr id="22" name="Group 68"/>
            <p:cNvGrpSpPr/>
            <p:nvPr/>
          </p:nvGrpSpPr>
          <p:grpSpPr>
            <a:xfrm>
              <a:off x="2536123" y="3652472"/>
              <a:ext cx="1152160" cy="1152160"/>
              <a:chOff x="5580052" y="1700760"/>
              <a:chExt cx="1584308" cy="1440210"/>
            </a:xfrm>
            <a:grpFill/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0" name="Rectangle 99"/>
              <p:cNvSpPr/>
              <p:nvPr/>
            </p:nvSpPr>
            <p:spPr>
              <a:xfrm>
                <a:off x="5580052" y="1700760"/>
                <a:ext cx="1584308" cy="144021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5580100" y="2708822"/>
                <a:ext cx="1584211" cy="348816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solidFill>
                      <a:schemeClr val="bg1"/>
                    </a:solidFill>
                  </a:rPr>
                  <a:t>Castle Leazes</a:t>
                </a:r>
              </a:p>
            </p:txBody>
          </p:sp>
          <p:pic>
            <p:nvPicPr>
              <p:cNvPr id="102" name="Picture 5" descr="C:\Users\Matt\Desktop\Accomm\leazes.jpg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5652149" y="1752607"/>
                <a:ext cx="1440200" cy="956293"/>
              </a:xfrm>
              <a:prstGeom prst="rect">
                <a:avLst/>
              </a:prstGeom>
              <a:grpFill/>
            </p:spPr>
          </p:pic>
        </p:grpSp>
        <p:grpSp>
          <p:nvGrpSpPr>
            <p:cNvPr id="25" name="Group 94"/>
            <p:cNvGrpSpPr/>
            <p:nvPr/>
          </p:nvGrpSpPr>
          <p:grpSpPr>
            <a:xfrm>
              <a:off x="2417766" y="3601793"/>
              <a:ext cx="1406748" cy="1377110"/>
              <a:chOff x="6456481" y="17087"/>
              <a:chExt cx="2025503" cy="2019159"/>
            </a:xfrm>
            <a:grpFill/>
          </p:grpSpPr>
          <p:grpSp>
            <p:nvGrpSpPr>
              <p:cNvPr id="26" name="Group 95"/>
              <p:cNvGrpSpPr/>
              <p:nvPr/>
            </p:nvGrpSpPr>
            <p:grpSpPr>
              <a:xfrm>
                <a:off x="6456481" y="17087"/>
                <a:ext cx="2025503" cy="2019159"/>
                <a:chOff x="4361356" y="485446"/>
                <a:chExt cx="2025503" cy="2019159"/>
              </a:xfrm>
              <a:grpFill/>
            </p:grpSpPr>
            <p:sp>
              <p:nvSpPr>
                <p:cNvPr id="98" name="Rounded Rectangle 97"/>
                <p:cNvSpPr/>
                <p:nvPr/>
              </p:nvSpPr>
              <p:spPr>
                <a:xfrm>
                  <a:off x="4361356" y="485446"/>
                  <a:ext cx="2025503" cy="2019159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99" name="Picture 5" descr="C:\Users\Matt\Desktop\Accomm\leazes.jpg">
                  <a:hlinkClick r:id="rId10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4447024" y="576729"/>
                  <a:ext cx="1871314" cy="1426828"/>
                </a:xfrm>
                <a:prstGeom prst="roundRect">
                  <a:avLst>
                    <a:gd name="adj" fmla="val 16667"/>
                  </a:avLst>
                </a:prstGeom>
                <a:grpFill/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</p:grpSp>
          <p:sp>
            <p:nvSpPr>
              <p:cNvPr id="97" name="TextBox 96">
                <a:hlinkClick r:id="rId10"/>
              </p:cNvPr>
              <p:cNvSpPr txBox="1"/>
              <p:nvPr/>
            </p:nvSpPr>
            <p:spPr>
              <a:xfrm>
                <a:off x="6579287" y="1564063"/>
                <a:ext cx="1799890" cy="4552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400" dirty="0" err="1" smtClean="0">
                    <a:solidFill>
                      <a:schemeClr val="bg1"/>
                    </a:solidFill>
                  </a:rPr>
                  <a:t>Leazes</a:t>
                </a:r>
                <a:endParaRPr lang="en-GB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7" name="Group 102"/>
          <p:cNvGrpSpPr/>
          <p:nvPr/>
        </p:nvGrpSpPr>
        <p:grpSpPr>
          <a:xfrm>
            <a:off x="5847082" y="5136021"/>
            <a:ext cx="1397431" cy="1364222"/>
            <a:chOff x="4211960" y="2634842"/>
            <a:chExt cx="2025503" cy="2019159"/>
          </a:xfrm>
          <a:solidFill>
            <a:srgbClr val="0F89CF"/>
          </a:solidFill>
        </p:grpSpPr>
        <p:sp>
          <p:nvSpPr>
            <p:cNvPr id="104" name="Rounded Rectangle 103"/>
            <p:cNvSpPr/>
            <p:nvPr/>
          </p:nvSpPr>
          <p:spPr>
            <a:xfrm>
              <a:off x="4211960" y="2634842"/>
              <a:ext cx="2025503" cy="2019159"/>
            </a:xfrm>
            <a:prstGeom prst="roundRect">
              <a:avLst/>
            </a:prstGeom>
            <a:grpFill/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05" name="TextBox 53">
              <a:hlinkClick r:id="rId11"/>
            </p:cNvPr>
            <p:cNvSpPr txBox="1">
              <a:spLocks noChangeArrowheads="1"/>
            </p:cNvSpPr>
            <p:nvPr/>
          </p:nvSpPr>
          <p:spPr bwMode="auto">
            <a:xfrm>
              <a:off x="4412686" y="4197373"/>
              <a:ext cx="1689521" cy="456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GB" sz="1400" dirty="0" smtClean="0">
                  <a:solidFill>
                    <a:schemeClr val="bg1"/>
                  </a:solidFill>
                  <a:latin typeface="Calibri"/>
                </a:rPr>
                <a:t>Liberty Plaza</a:t>
              </a:r>
              <a:endParaRPr lang="en-GB" sz="1400" dirty="0">
                <a:solidFill>
                  <a:schemeClr val="bg1"/>
                </a:solidFill>
                <a:latin typeface="Calibri"/>
              </a:endParaRPr>
            </a:p>
          </p:txBody>
        </p:sp>
        <p:pic>
          <p:nvPicPr>
            <p:cNvPr id="106" name="Picture 16">
              <a:hlinkClick r:id="rId11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5815" y="2717346"/>
              <a:ext cx="1897791" cy="1444961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Group 107"/>
          <p:cNvGrpSpPr/>
          <p:nvPr/>
        </p:nvGrpSpPr>
        <p:grpSpPr>
          <a:xfrm>
            <a:off x="5780679" y="2162844"/>
            <a:ext cx="1436011" cy="1348965"/>
            <a:chOff x="4357678" y="2521449"/>
            <a:chExt cx="1436011" cy="1348965"/>
          </a:xfrm>
          <a:solidFill>
            <a:srgbClr val="00467E"/>
          </a:solidFill>
        </p:grpSpPr>
        <p:grpSp>
          <p:nvGrpSpPr>
            <p:cNvPr id="29" name="Group 79"/>
            <p:cNvGrpSpPr>
              <a:grpSpLocks/>
            </p:cNvGrpSpPr>
            <p:nvPr/>
          </p:nvGrpSpPr>
          <p:grpSpPr bwMode="auto">
            <a:xfrm>
              <a:off x="4435475" y="2617788"/>
              <a:ext cx="1152525" cy="1152525"/>
              <a:chOff x="5652150" y="3068950"/>
              <a:chExt cx="1152000" cy="1152000"/>
            </a:xfrm>
            <a:grpFill/>
          </p:grpSpPr>
          <p:grpSp>
            <p:nvGrpSpPr>
              <p:cNvPr id="30" name="Group 62"/>
              <p:cNvGrpSpPr/>
              <p:nvPr/>
            </p:nvGrpSpPr>
            <p:grpSpPr>
              <a:xfrm>
                <a:off x="5652150" y="3068950"/>
                <a:ext cx="1152000" cy="1152000"/>
                <a:chOff x="3779890" y="5013211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6" name="Rectangle 115"/>
                <p:cNvSpPr/>
                <p:nvPr/>
              </p:nvSpPr>
              <p:spPr>
                <a:xfrm>
                  <a:off x="3779890" y="5013211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17" name="TextBox 116"/>
                <p:cNvSpPr txBox="1"/>
                <p:nvPr/>
              </p:nvSpPr>
              <p:spPr>
                <a:xfrm>
                  <a:off x="3779938" y="5943505"/>
                  <a:ext cx="1584122" cy="346299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Richardson Rd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5" name="Picture 37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354" b="7143"/>
              <a:stretch>
                <a:fillRect/>
              </a:stretch>
            </p:blipFill>
            <p:spPr bwMode="auto">
              <a:xfrm>
                <a:off x="5715000" y="3118820"/>
                <a:ext cx="1037685" cy="71711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1" name="Group 110"/>
            <p:cNvGrpSpPr/>
            <p:nvPr/>
          </p:nvGrpSpPr>
          <p:grpSpPr>
            <a:xfrm>
              <a:off x="4357678" y="2521449"/>
              <a:ext cx="1436011" cy="1348965"/>
              <a:chOff x="3051146" y="2600967"/>
              <a:chExt cx="2119949" cy="1991818"/>
            </a:xfrm>
            <a:grpFill/>
          </p:grpSpPr>
          <p:sp>
            <p:nvSpPr>
              <p:cNvPr id="112" name="Rounded Rectangle 111"/>
              <p:cNvSpPr/>
              <p:nvPr/>
            </p:nvSpPr>
            <p:spPr>
              <a:xfrm>
                <a:off x="3071398" y="2600967"/>
                <a:ext cx="2025503" cy="1991818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113" name="TextBox 112">
                <a:hlinkClick r:id="rId14"/>
              </p:cNvPr>
              <p:cNvSpPr txBox="1"/>
              <p:nvPr/>
            </p:nvSpPr>
            <p:spPr bwMode="auto">
              <a:xfrm>
                <a:off x="3051146" y="4125661"/>
                <a:ext cx="2119949" cy="4544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 smtClean="0">
                    <a:solidFill>
                      <a:schemeClr val="bg1"/>
                    </a:solidFill>
                  </a:rPr>
                  <a:t>Verde</a:t>
                </a:r>
                <a:endParaRPr lang="en-GB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2" name="Group 122"/>
          <p:cNvGrpSpPr/>
          <p:nvPr/>
        </p:nvGrpSpPr>
        <p:grpSpPr>
          <a:xfrm>
            <a:off x="4113389" y="3610477"/>
            <a:ext cx="1473851" cy="1373678"/>
            <a:chOff x="4856503" y="5106529"/>
            <a:chExt cx="1473851" cy="1373678"/>
          </a:xfrm>
          <a:solidFill>
            <a:srgbClr val="00257E"/>
          </a:solidFill>
        </p:grpSpPr>
        <p:grpSp>
          <p:nvGrpSpPr>
            <p:cNvPr id="33" name="Group 123"/>
            <p:cNvGrpSpPr/>
            <p:nvPr/>
          </p:nvGrpSpPr>
          <p:grpSpPr>
            <a:xfrm>
              <a:off x="4856503" y="5106529"/>
              <a:ext cx="1473851" cy="1373678"/>
              <a:chOff x="6826344" y="3588717"/>
              <a:chExt cx="1472150" cy="1373678"/>
            </a:xfrm>
            <a:grpFill/>
          </p:grpSpPr>
          <p:grpSp>
            <p:nvGrpSpPr>
              <p:cNvPr id="34" name="Group 69"/>
              <p:cNvGrpSpPr/>
              <p:nvPr/>
            </p:nvGrpSpPr>
            <p:grpSpPr>
              <a:xfrm>
                <a:off x="6935539" y="3699476"/>
                <a:ext cx="1152160" cy="1152160"/>
                <a:chOff x="3779890" y="3356980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30" name="Rectangle 129"/>
                <p:cNvSpPr/>
                <p:nvPr/>
              </p:nvSpPr>
              <p:spPr>
                <a:xfrm>
                  <a:off x="3779890" y="3356980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1" name="TextBox 130"/>
                <p:cNvSpPr txBox="1"/>
                <p:nvPr/>
              </p:nvSpPr>
              <p:spPr>
                <a:xfrm>
                  <a:off x="3779938" y="4365042"/>
                  <a:ext cx="1584122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Marris House</a:t>
                  </a:r>
                </a:p>
              </p:txBody>
            </p:sp>
            <p:pic>
              <p:nvPicPr>
                <p:cNvPr id="132" name="Picture 131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b="16403"/>
                <a:stretch>
                  <a:fillRect/>
                </a:stretch>
              </p:blipFill>
              <p:spPr bwMode="auto">
                <a:xfrm>
                  <a:off x="3851902" y="3429001"/>
                  <a:ext cx="1440200" cy="93613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5" name="Group 126"/>
              <p:cNvGrpSpPr/>
              <p:nvPr/>
            </p:nvGrpSpPr>
            <p:grpSpPr>
              <a:xfrm>
                <a:off x="6826344" y="3588717"/>
                <a:ext cx="1472150" cy="1373678"/>
                <a:chOff x="3581492" y="2609421"/>
                <a:chExt cx="2119949" cy="1991818"/>
              </a:xfrm>
              <a:grpFill/>
            </p:grpSpPr>
            <p:sp>
              <p:nvSpPr>
                <p:cNvPr id="128" name="Rounded Rectangle 127"/>
                <p:cNvSpPr/>
                <p:nvPr/>
              </p:nvSpPr>
              <p:spPr>
                <a:xfrm>
                  <a:off x="3596576" y="2609421"/>
                  <a:ext cx="2025503" cy="1991818"/>
                </a:xfrm>
                <a:prstGeom prst="roundRect">
                  <a:avLst/>
                </a:prstGeom>
                <a:solidFill>
                  <a:srgbClr val="0070C0"/>
                </a:solidFill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9" name="TextBox 128">
                  <a:hlinkClick r:id="rId6"/>
                </p:cNvPr>
                <p:cNvSpPr txBox="1"/>
                <p:nvPr/>
              </p:nvSpPr>
              <p:spPr bwMode="auto">
                <a:xfrm>
                  <a:off x="3581492" y="4154776"/>
                  <a:ext cx="2119949" cy="446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Turner Court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25" name="Picture 4" descr="http://digstudent.co.uk/photoer/800x600-c79.jpg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75"/>
            <a:stretch/>
          </p:blipFill>
          <p:spPr bwMode="auto">
            <a:xfrm>
              <a:off x="4942292" y="5173785"/>
              <a:ext cx="1263754" cy="1018887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/>
          </p:spPr>
        </p:pic>
      </p:grpSp>
      <p:grpSp>
        <p:nvGrpSpPr>
          <p:cNvPr id="36" name="Group 2"/>
          <p:cNvGrpSpPr/>
          <p:nvPr/>
        </p:nvGrpSpPr>
        <p:grpSpPr>
          <a:xfrm>
            <a:off x="1179375" y="2154496"/>
            <a:ext cx="1392099" cy="1336298"/>
            <a:chOff x="3168473" y="5337563"/>
            <a:chExt cx="1392099" cy="1371579"/>
          </a:xfrm>
        </p:grpSpPr>
        <p:grpSp>
          <p:nvGrpSpPr>
            <p:cNvPr id="37" name="Group 35"/>
            <p:cNvGrpSpPr/>
            <p:nvPr/>
          </p:nvGrpSpPr>
          <p:grpSpPr>
            <a:xfrm>
              <a:off x="3168473" y="5337563"/>
              <a:ext cx="1392099" cy="1371579"/>
              <a:chOff x="2947636" y="2196382"/>
              <a:chExt cx="1392099" cy="1371579"/>
            </a:xfrm>
            <a:solidFill>
              <a:srgbClr val="00467E"/>
            </a:solidFill>
          </p:grpSpPr>
          <p:grpSp>
            <p:nvGrpSpPr>
              <p:cNvPr id="38" name="Group 66"/>
              <p:cNvGrpSpPr/>
              <p:nvPr/>
            </p:nvGrpSpPr>
            <p:grpSpPr>
              <a:xfrm>
                <a:off x="3059832" y="2287640"/>
                <a:ext cx="1152160" cy="1152160"/>
                <a:chOff x="1979640" y="1700760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1979640" y="1700760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1979738" y="2618248"/>
                  <a:ext cx="1584122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Bowsden Court</a:t>
                  </a:r>
                </a:p>
              </p:txBody>
            </p:sp>
            <p:pic>
              <p:nvPicPr>
                <p:cNvPr id="48" name="Picture 4" descr="Bowsden Court kitchen"/>
                <p:cNvPicPr>
                  <a:picLocks noChangeAspect="1" noChangeArrowheads="1"/>
                </p:cNvPicPr>
                <p:nvPr/>
              </p:nvPicPr>
              <p:blipFill>
                <a:blip r:embed="rId16" cstate="print"/>
                <a:srcRect b="2695"/>
                <a:stretch>
                  <a:fillRect/>
                </a:stretch>
              </p:blipFill>
              <p:spPr bwMode="auto">
                <a:xfrm>
                  <a:off x="2051650" y="1768908"/>
                  <a:ext cx="1440200" cy="891287"/>
                </a:xfrm>
                <a:prstGeom prst="rect">
                  <a:avLst/>
                </a:prstGeom>
                <a:grpFill/>
              </p:spPr>
            </p:pic>
          </p:grpSp>
          <p:grpSp>
            <p:nvGrpSpPr>
              <p:cNvPr id="39" name="Group 41"/>
              <p:cNvGrpSpPr/>
              <p:nvPr/>
            </p:nvGrpSpPr>
            <p:grpSpPr>
              <a:xfrm>
                <a:off x="2947636" y="2196382"/>
                <a:ext cx="1392099" cy="1371579"/>
                <a:chOff x="1821678" y="1996553"/>
                <a:chExt cx="2101259" cy="1991818"/>
              </a:xfrm>
              <a:grpFill/>
            </p:grpSpPr>
            <p:sp>
              <p:nvSpPr>
                <p:cNvPr id="44" name="Rounded Rectangle 43"/>
                <p:cNvSpPr/>
                <p:nvPr/>
              </p:nvSpPr>
              <p:spPr>
                <a:xfrm>
                  <a:off x="1845373" y="1996553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TextBox 44">
                  <a:hlinkClick r:id="rId17"/>
                </p:cNvPr>
                <p:cNvSpPr txBox="1"/>
                <p:nvPr/>
              </p:nvSpPr>
              <p:spPr>
                <a:xfrm>
                  <a:off x="1821678" y="3481624"/>
                  <a:ext cx="2101259" cy="45875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err="1" smtClean="0">
                      <a:solidFill>
                        <a:schemeClr val="bg1"/>
                      </a:solidFill>
                    </a:rPr>
                    <a:t>Bowsden</a:t>
                  </a:r>
                  <a:r>
                    <a:rPr lang="en-GB" sz="14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GB" sz="1400" dirty="0" smtClean="0">
                      <a:solidFill>
                        <a:schemeClr val="bg1"/>
                      </a:solidFill>
                    </a:rPr>
                    <a:t>Ct. 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33" name="Picture 132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0586" y="5402351"/>
              <a:ext cx="1192244" cy="89656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40" name="Group 133"/>
          <p:cNvGrpSpPr/>
          <p:nvPr/>
        </p:nvGrpSpPr>
        <p:grpSpPr>
          <a:xfrm>
            <a:off x="7323806" y="4382056"/>
            <a:ext cx="1436011" cy="1348965"/>
            <a:chOff x="4357678" y="2512683"/>
            <a:chExt cx="1436011" cy="1348965"/>
          </a:xfrm>
          <a:solidFill>
            <a:srgbClr val="00467E"/>
          </a:solidFill>
        </p:grpSpPr>
        <p:grpSp>
          <p:nvGrpSpPr>
            <p:cNvPr id="41" name="Group 134"/>
            <p:cNvGrpSpPr/>
            <p:nvPr/>
          </p:nvGrpSpPr>
          <p:grpSpPr>
            <a:xfrm>
              <a:off x="4357678" y="2512683"/>
              <a:ext cx="1436011" cy="1348965"/>
              <a:chOff x="4357678" y="2521449"/>
              <a:chExt cx="1436011" cy="1348965"/>
            </a:xfrm>
            <a:grpFill/>
          </p:grpSpPr>
          <p:grpSp>
            <p:nvGrpSpPr>
              <p:cNvPr id="42" name="Group 79"/>
              <p:cNvGrpSpPr>
                <a:grpSpLocks/>
              </p:cNvGrpSpPr>
              <p:nvPr/>
            </p:nvGrpSpPr>
            <p:grpSpPr bwMode="auto">
              <a:xfrm>
                <a:off x="4435475" y="2617788"/>
                <a:ext cx="1152525" cy="1152525"/>
                <a:chOff x="5652150" y="3068950"/>
                <a:chExt cx="1152000" cy="1152000"/>
              </a:xfrm>
              <a:grpFill/>
            </p:grpSpPr>
            <p:grpSp>
              <p:nvGrpSpPr>
                <p:cNvPr id="43" name="Group 62"/>
                <p:cNvGrpSpPr/>
                <p:nvPr/>
              </p:nvGrpSpPr>
              <p:grpSpPr>
                <a:xfrm>
                  <a:off x="5652150" y="3068950"/>
                  <a:ext cx="1152000" cy="1152000"/>
                  <a:chOff x="3779890" y="5013211"/>
                  <a:chExt cx="1584220" cy="1440210"/>
                </a:xfrm>
                <a:grpFill/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143" name="Rectangle 142"/>
                  <p:cNvSpPr/>
                  <p:nvPr/>
                </p:nvSpPr>
                <p:spPr>
                  <a:xfrm>
                    <a:off x="3779890" y="5013211"/>
                    <a:ext cx="1584220" cy="1440210"/>
                  </a:xfrm>
                  <a:prstGeom prst="rect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44" name="TextBox 143"/>
                  <p:cNvSpPr txBox="1"/>
                  <p:nvPr/>
                </p:nvSpPr>
                <p:spPr>
                  <a:xfrm>
                    <a:off x="3779938" y="5943505"/>
                    <a:ext cx="1584122" cy="346299"/>
                  </a:xfrm>
                  <a:prstGeom prst="rect">
                    <a:avLst/>
                  </a:prstGeom>
                  <a:grp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1200" dirty="0">
                        <a:solidFill>
                          <a:schemeClr val="bg1"/>
                        </a:solidFill>
                      </a:rPr>
                      <a:t>Richardson Rd</a:t>
                    </a:r>
                    <a:endParaRPr lang="en-GB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142" name="Picture 37"/>
                <p:cNvPicPr>
                  <a:picLocks noChangeAspect="1" noChangeArrowheads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354" b="7143"/>
                <a:stretch>
                  <a:fillRect/>
                </a:stretch>
              </p:blipFill>
              <p:spPr bwMode="auto">
                <a:xfrm>
                  <a:off x="5715000" y="3118820"/>
                  <a:ext cx="1037685" cy="71711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49" name="Group 137"/>
              <p:cNvGrpSpPr/>
              <p:nvPr/>
            </p:nvGrpSpPr>
            <p:grpSpPr>
              <a:xfrm>
                <a:off x="4357678" y="2521449"/>
                <a:ext cx="1436011" cy="1348965"/>
                <a:chOff x="3051146" y="2600967"/>
                <a:chExt cx="2119949" cy="1991818"/>
              </a:xfrm>
              <a:grpFill/>
            </p:grpSpPr>
            <p:sp>
              <p:nvSpPr>
                <p:cNvPr id="139" name="Rounded Rectangle 138"/>
                <p:cNvSpPr/>
                <p:nvPr/>
              </p:nvSpPr>
              <p:spPr>
                <a:xfrm>
                  <a:off x="3071398" y="2600967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0" name="TextBox 139">
                  <a:hlinkClick r:id="rId14"/>
                </p:cNvPr>
                <p:cNvSpPr txBox="1"/>
                <p:nvPr/>
              </p:nvSpPr>
              <p:spPr bwMode="auto">
                <a:xfrm>
                  <a:off x="3051146" y="4125661"/>
                  <a:ext cx="2119949" cy="4544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The View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36" name="Picture 135" descr="http://i1193.photobucket.com/albums/aa358/KenOHeed/Ken%20Album%2013%20from%2016%20March%202015/IMG_9465_zpsvtovpmfx.jpg"/>
            <p:cNvPicPr>
              <a:picLocks noChangeAspect="1" noChangeArrowheads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235" b="25903"/>
            <a:stretch/>
          </p:blipFill>
          <p:spPr bwMode="auto">
            <a:xfrm>
              <a:off x="4427984" y="2582764"/>
              <a:ext cx="1261617" cy="97332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/>
          </p:spPr>
        </p:pic>
      </p:grpSp>
      <p:pic>
        <p:nvPicPr>
          <p:cNvPr id="145" name="Picture 144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3" t="-782" r="23685" b="782"/>
          <a:stretch/>
        </p:blipFill>
        <p:spPr>
          <a:xfrm>
            <a:off x="5848445" y="2217086"/>
            <a:ext cx="1252332" cy="979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50" name="Group 145"/>
          <p:cNvGrpSpPr/>
          <p:nvPr/>
        </p:nvGrpSpPr>
        <p:grpSpPr>
          <a:xfrm>
            <a:off x="4171810" y="5136021"/>
            <a:ext cx="1534396" cy="1403547"/>
            <a:chOff x="6096259" y="5081827"/>
            <a:chExt cx="1534396" cy="1426004"/>
          </a:xfrm>
          <a:solidFill>
            <a:srgbClr val="00257E"/>
          </a:solidFill>
        </p:grpSpPr>
        <p:grpSp>
          <p:nvGrpSpPr>
            <p:cNvPr id="54" name="Group 84"/>
            <p:cNvGrpSpPr>
              <a:grpSpLocks/>
            </p:cNvGrpSpPr>
            <p:nvPr/>
          </p:nvGrpSpPr>
          <p:grpSpPr bwMode="auto">
            <a:xfrm>
              <a:off x="6171521" y="5085842"/>
              <a:ext cx="1296987" cy="1220421"/>
              <a:chOff x="7010288" y="4551482"/>
              <a:chExt cx="1296179" cy="1219864"/>
            </a:xfrm>
            <a:grpFill/>
          </p:grpSpPr>
          <p:grpSp>
            <p:nvGrpSpPr>
              <p:cNvPr id="55" name="Group 62"/>
              <p:cNvGrpSpPr/>
              <p:nvPr/>
            </p:nvGrpSpPr>
            <p:grpSpPr>
              <a:xfrm>
                <a:off x="7010288" y="4619347"/>
                <a:ext cx="1296179" cy="1151999"/>
                <a:chOff x="3667040" y="5150981"/>
                <a:chExt cx="1782494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55" name="Rectangle 154"/>
                <p:cNvSpPr/>
                <p:nvPr/>
              </p:nvSpPr>
              <p:spPr>
                <a:xfrm>
                  <a:off x="3779889" y="5150981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6" name="TextBox 155"/>
                <p:cNvSpPr txBox="1"/>
                <p:nvPr/>
              </p:nvSpPr>
              <p:spPr>
                <a:xfrm>
                  <a:off x="3667040" y="5881045"/>
                  <a:ext cx="1782494" cy="346300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St Marys College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54" name="Picture 37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422" b="23878"/>
              <a:stretch>
                <a:fillRect/>
              </a:stretch>
            </p:blipFill>
            <p:spPr bwMode="auto">
              <a:xfrm>
                <a:off x="7135202" y="4551482"/>
                <a:ext cx="1061135" cy="7129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56" name="Group 148"/>
            <p:cNvGrpSpPr/>
            <p:nvPr/>
          </p:nvGrpSpPr>
          <p:grpSpPr>
            <a:xfrm>
              <a:off x="6096259" y="5081827"/>
              <a:ext cx="1534396" cy="1426004"/>
              <a:chOff x="4122344" y="2247418"/>
              <a:chExt cx="2166046" cy="2019159"/>
            </a:xfrm>
            <a:grpFill/>
          </p:grpSpPr>
          <p:sp>
            <p:nvSpPr>
              <p:cNvPr id="151" name="Rounded Rectangle 150"/>
              <p:cNvSpPr/>
              <p:nvPr/>
            </p:nvSpPr>
            <p:spPr>
              <a:xfrm>
                <a:off x="4184763" y="2247418"/>
                <a:ext cx="2025503" cy="2019159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152" name="TextBox 151">
                <a:hlinkClick r:id="rId22"/>
              </p:cNvPr>
              <p:cNvSpPr txBox="1"/>
              <p:nvPr/>
            </p:nvSpPr>
            <p:spPr>
              <a:xfrm>
                <a:off x="4122344" y="3792775"/>
                <a:ext cx="2166046" cy="4427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 smtClean="0">
                    <a:solidFill>
                      <a:schemeClr val="bg1"/>
                    </a:solidFill>
                  </a:rPr>
                  <a:t>Manor Bank</a:t>
                </a:r>
                <a:endParaRPr lang="en-GB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7" name="Group 4"/>
          <p:cNvGrpSpPr/>
          <p:nvPr/>
        </p:nvGrpSpPr>
        <p:grpSpPr>
          <a:xfrm>
            <a:off x="5755803" y="3616765"/>
            <a:ext cx="1473851" cy="1373678"/>
            <a:chOff x="5755803" y="3616765"/>
            <a:chExt cx="1473851" cy="1373678"/>
          </a:xfrm>
        </p:grpSpPr>
        <p:grpSp>
          <p:nvGrpSpPr>
            <p:cNvPr id="64" name="Group 166"/>
            <p:cNvGrpSpPr/>
            <p:nvPr/>
          </p:nvGrpSpPr>
          <p:grpSpPr>
            <a:xfrm>
              <a:off x="5755803" y="3616765"/>
              <a:ext cx="1473851" cy="1373678"/>
              <a:chOff x="6826344" y="3588717"/>
              <a:chExt cx="1472150" cy="1373678"/>
            </a:xfrm>
            <a:solidFill>
              <a:srgbClr val="00257E"/>
            </a:solidFill>
          </p:grpSpPr>
          <p:grpSp>
            <p:nvGrpSpPr>
              <p:cNvPr id="65" name="Group 69"/>
              <p:cNvGrpSpPr/>
              <p:nvPr/>
            </p:nvGrpSpPr>
            <p:grpSpPr>
              <a:xfrm>
                <a:off x="6935539" y="3699476"/>
                <a:ext cx="1152160" cy="1152160"/>
                <a:chOff x="3779890" y="3356980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73" name="Rectangle 172"/>
                <p:cNvSpPr/>
                <p:nvPr/>
              </p:nvSpPr>
              <p:spPr>
                <a:xfrm>
                  <a:off x="3779890" y="3356980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3779938" y="4365042"/>
                  <a:ext cx="1584122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Marris House</a:t>
                  </a:r>
                </a:p>
              </p:txBody>
            </p:sp>
            <p:pic>
              <p:nvPicPr>
                <p:cNvPr id="175" name="Picture 174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b="16403"/>
                <a:stretch>
                  <a:fillRect/>
                </a:stretch>
              </p:blipFill>
              <p:spPr bwMode="auto">
                <a:xfrm>
                  <a:off x="3851902" y="3429001"/>
                  <a:ext cx="1440200" cy="93613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66" name="Group 169"/>
              <p:cNvGrpSpPr/>
              <p:nvPr/>
            </p:nvGrpSpPr>
            <p:grpSpPr>
              <a:xfrm>
                <a:off x="6826344" y="3588717"/>
                <a:ext cx="1472150" cy="1373678"/>
                <a:chOff x="3581492" y="2609421"/>
                <a:chExt cx="2119949" cy="1991818"/>
              </a:xfrm>
              <a:grpFill/>
            </p:grpSpPr>
            <p:sp>
              <p:nvSpPr>
                <p:cNvPr id="171" name="Rounded Rectangle 170"/>
                <p:cNvSpPr/>
                <p:nvPr/>
              </p:nvSpPr>
              <p:spPr>
                <a:xfrm>
                  <a:off x="3596576" y="2609421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2" name="TextBox 171">
                  <a:hlinkClick r:id="rId6"/>
                </p:cNvPr>
                <p:cNvSpPr txBox="1"/>
                <p:nvPr/>
              </p:nvSpPr>
              <p:spPr bwMode="auto">
                <a:xfrm>
                  <a:off x="3581492" y="4154776"/>
                  <a:ext cx="2119949" cy="446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Union State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76" name="Picture 175"/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37" b="21092"/>
            <a:stretch/>
          </p:blipFill>
          <p:spPr>
            <a:xfrm>
              <a:off x="5817649" y="3696163"/>
              <a:ext cx="1306333" cy="101119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pic>
        <p:nvPicPr>
          <p:cNvPr id="177" name="Picture 176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12" r="17274"/>
          <a:stretch/>
        </p:blipFill>
        <p:spPr>
          <a:xfrm>
            <a:off x="4278063" y="5222017"/>
            <a:ext cx="1310051" cy="9935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67" name="Group 5"/>
          <p:cNvGrpSpPr/>
          <p:nvPr/>
        </p:nvGrpSpPr>
        <p:grpSpPr>
          <a:xfrm>
            <a:off x="2700412" y="2150617"/>
            <a:ext cx="1387485" cy="1348964"/>
            <a:chOff x="2700412" y="2150617"/>
            <a:chExt cx="1387485" cy="1348964"/>
          </a:xfrm>
        </p:grpSpPr>
        <p:grpSp>
          <p:nvGrpSpPr>
            <p:cNvPr id="68" name="Group 74"/>
            <p:cNvGrpSpPr/>
            <p:nvPr/>
          </p:nvGrpSpPr>
          <p:grpSpPr>
            <a:xfrm>
              <a:off x="2700412" y="2150617"/>
              <a:ext cx="1387485" cy="1348964"/>
              <a:chOff x="4752203" y="3947721"/>
              <a:chExt cx="1387485" cy="1348964"/>
            </a:xfrm>
            <a:solidFill>
              <a:srgbClr val="002060"/>
            </a:solidFill>
          </p:grpSpPr>
          <p:grpSp>
            <p:nvGrpSpPr>
              <p:cNvPr id="71" name="Group 62"/>
              <p:cNvGrpSpPr/>
              <p:nvPr/>
            </p:nvGrpSpPr>
            <p:grpSpPr>
              <a:xfrm>
                <a:off x="4851579" y="4060474"/>
                <a:ext cx="1224567" cy="1166601"/>
                <a:chOff x="3680047" y="5091559"/>
                <a:chExt cx="1684014" cy="1458464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3680047" y="5109813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2" name="TextBox 81"/>
                <p:cNvSpPr txBox="1"/>
                <p:nvPr/>
              </p:nvSpPr>
              <p:spPr>
                <a:xfrm>
                  <a:off x="3779938" y="6021359"/>
                  <a:ext cx="1584123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Victoria Halls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83" name="Picture 39" descr="Artist Impression of Victoria Hall Exterior"/>
                <p:cNvPicPr>
                  <a:picLocks noChangeAspect="1" noChangeArrowheads="1"/>
                </p:cNvPicPr>
                <p:nvPr/>
              </p:nvPicPr>
              <p:blipFill>
                <a:blip r:embed="rId25" cstate="print"/>
                <a:srcRect t="6250" b="12500"/>
                <a:stretch>
                  <a:fillRect/>
                </a:stretch>
              </p:blipFill>
              <p:spPr bwMode="auto">
                <a:xfrm>
                  <a:off x="3848432" y="5091559"/>
                  <a:ext cx="1447135" cy="93613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75" name="Group 76"/>
              <p:cNvGrpSpPr/>
              <p:nvPr/>
            </p:nvGrpSpPr>
            <p:grpSpPr>
              <a:xfrm>
                <a:off x="4752203" y="3947721"/>
                <a:ext cx="1387485" cy="1348964"/>
                <a:chOff x="4616249" y="788135"/>
                <a:chExt cx="2025502" cy="1991818"/>
              </a:xfrm>
              <a:grpFill/>
            </p:grpSpPr>
            <p:sp>
              <p:nvSpPr>
                <p:cNvPr id="78" name="Rounded Rectangle 77"/>
                <p:cNvSpPr/>
                <p:nvPr/>
              </p:nvSpPr>
              <p:spPr>
                <a:xfrm>
                  <a:off x="4616249" y="788135"/>
                  <a:ext cx="2025502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9" name="TextBox 78">
                  <a:hlinkClick r:id="rId26"/>
                </p:cNvPr>
                <p:cNvSpPr txBox="1"/>
                <p:nvPr/>
              </p:nvSpPr>
              <p:spPr>
                <a:xfrm>
                  <a:off x="4700220" y="2314243"/>
                  <a:ext cx="1849973" cy="45444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Liberty Quay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78" name="Picture 177"/>
            <p:cNvPicPr>
              <a:picLocks noChangeAspect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01"/>
            <a:stretch/>
          </p:blipFill>
          <p:spPr>
            <a:xfrm>
              <a:off x="2779007" y="2225663"/>
              <a:ext cx="1254098" cy="101576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76" name="Group 3"/>
          <p:cNvGrpSpPr/>
          <p:nvPr/>
        </p:nvGrpSpPr>
        <p:grpSpPr>
          <a:xfrm>
            <a:off x="691789" y="3581835"/>
            <a:ext cx="1534396" cy="1426004"/>
            <a:chOff x="554356" y="3618587"/>
            <a:chExt cx="1534396" cy="1426004"/>
          </a:xfrm>
        </p:grpSpPr>
        <p:grpSp>
          <p:nvGrpSpPr>
            <p:cNvPr id="77" name="Group 63"/>
            <p:cNvGrpSpPr/>
            <p:nvPr/>
          </p:nvGrpSpPr>
          <p:grpSpPr>
            <a:xfrm>
              <a:off x="554356" y="3618587"/>
              <a:ext cx="1534396" cy="1426004"/>
              <a:chOff x="6096259" y="5081827"/>
              <a:chExt cx="1534396" cy="1426004"/>
            </a:xfrm>
            <a:solidFill>
              <a:srgbClr val="6083CB"/>
            </a:solidFill>
          </p:grpSpPr>
          <p:grpSp>
            <p:nvGrpSpPr>
              <p:cNvPr id="80" name="Group 84"/>
              <p:cNvGrpSpPr>
                <a:grpSpLocks/>
              </p:cNvGrpSpPr>
              <p:nvPr/>
            </p:nvGrpSpPr>
            <p:grpSpPr bwMode="auto">
              <a:xfrm>
                <a:off x="6171521" y="5085842"/>
                <a:ext cx="1296987" cy="1220421"/>
                <a:chOff x="7010288" y="4551482"/>
                <a:chExt cx="1296179" cy="1219864"/>
              </a:xfrm>
              <a:grpFill/>
            </p:grpSpPr>
            <p:grpSp>
              <p:nvGrpSpPr>
                <p:cNvPr id="84" name="Group 62"/>
                <p:cNvGrpSpPr/>
                <p:nvPr/>
              </p:nvGrpSpPr>
              <p:grpSpPr>
                <a:xfrm>
                  <a:off x="7010288" y="4619347"/>
                  <a:ext cx="1296179" cy="1151999"/>
                  <a:chOff x="3667040" y="5150981"/>
                  <a:chExt cx="1782494" cy="1440210"/>
                </a:xfrm>
                <a:grpFill/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73" name="Rectangle 72"/>
                  <p:cNvSpPr/>
                  <p:nvPr/>
                </p:nvSpPr>
                <p:spPr>
                  <a:xfrm>
                    <a:off x="3779889" y="5150981"/>
                    <a:ext cx="1584220" cy="1440210"/>
                  </a:xfrm>
                  <a:prstGeom prst="rect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4" name="TextBox 73"/>
                  <p:cNvSpPr txBox="1"/>
                  <p:nvPr/>
                </p:nvSpPr>
                <p:spPr>
                  <a:xfrm>
                    <a:off x="3667040" y="5881045"/>
                    <a:ext cx="1782494" cy="346300"/>
                  </a:xfrm>
                  <a:prstGeom prst="rect">
                    <a:avLst/>
                  </a:prstGeom>
                  <a:grp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1200" dirty="0">
                        <a:solidFill>
                          <a:schemeClr val="bg1"/>
                        </a:solidFill>
                      </a:rPr>
                      <a:t>St Marys College</a:t>
                    </a:r>
                    <a:endParaRPr lang="en-GB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72" name="Picture 37"/>
                <p:cNvPicPr>
                  <a:picLocks noChangeAspect="1" noChangeArrowheads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422" b="23878"/>
                <a:stretch>
                  <a:fillRect/>
                </a:stretch>
              </p:blipFill>
              <p:spPr bwMode="auto">
                <a:xfrm>
                  <a:off x="7135202" y="4551482"/>
                  <a:ext cx="1061135" cy="71290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85" name="Group 66"/>
              <p:cNvGrpSpPr/>
              <p:nvPr/>
            </p:nvGrpSpPr>
            <p:grpSpPr>
              <a:xfrm>
                <a:off x="6096259" y="5081827"/>
                <a:ext cx="1534396" cy="1426004"/>
                <a:chOff x="4122344" y="2247418"/>
                <a:chExt cx="2166046" cy="2019159"/>
              </a:xfrm>
              <a:grpFill/>
            </p:grpSpPr>
            <p:sp>
              <p:nvSpPr>
                <p:cNvPr id="69" name="Rounded Rectangle 68"/>
                <p:cNvSpPr/>
                <p:nvPr/>
              </p:nvSpPr>
              <p:spPr>
                <a:xfrm>
                  <a:off x="4184763" y="2247418"/>
                  <a:ext cx="2025503" cy="2019159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0" name="TextBox 69">
                  <a:hlinkClick r:id="rId22"/>
                </p:cNvPr>
                <p:cNvSpPr txBox="1"/>
                <p:nvPr/>
              </p:nvSpPr>
              <p:spPr>
                <a:xfrm>
                  <a:off x="4122344" y="3792774"/>
                  <a:ext cx="2166046" cy="4357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>
                      <a:solidFill>
                        <a:schemeClr val="bg1"/>
                      </a:solidFill>
                    </a:rPr>
                    <a:t>St </a:t>
                  </a:r>
                  <a:r>
                    <a:rPr lang="en-GB" sz="1400" dirty="0" smtClean="0">
                      <a:solidFill>
                        <a:schemeClr val="bg1"/>
                      </a:solidFill>
                    </a:rPr>
                    <a:t>Mary’s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79" name="Picture 178"/>
            <p:cNvPicPr>
              <a:picLocks noChangeAspect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96" r="44681" b="18929"/>
            <a:stretch/>
          </p:blipFill>
          <p:spPr>
            <a:xfrm>
              <a:off x="656475" y="3685663"/>
              <a:ext cx="1314347" cy="100534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86" name="Group 6"/>
          <p:cNvGrpSpPr/>
          <p:nvPr/>
        </p:nvGrpSpPr>
        <p:grpSpPr>
          <a:xfrm>
            <a:off x="2657747" y="5141398"/>
            <a:ext cx="1407918" cy="1364222"/>
            <a:chOff x="2657747" y="5141398"/>
            <a:chExt cx="1407918" cy="1364222"/>
          </a:xfrm>
        </p:grpSpPr>
        <p:grpSp>
          <p:nvGrpSpPr>
            <p:cNvPr id="93" name="Group 118"/>
            <p:cNvGrpSpPr/>
            <p:nvPr/>
          </p:nvGrpSpPr>
          <p:grpSpPr>
            <a:xfrm>
              <a:off x="2657747" y="5141398"/>
              <a:ext cx="1407918" cy="1364222"/>
              <a:chOff x="4211960" y="2634842"/>
              <a:chExt cx="2040703" cy="2019159"/>
            </a:xfrm>
            <a:solidFill>
              <a:srgbClr val="6083CB"/>
            </a:solidFill>
          </p:grpSpPr>
          <p:sp>
            <p:nvSpPr>
              <p:cNvPr id="121" name="Rounded Rectangle 120"/>
              <p:cNvSpPr/>
              <p:nvPr/>
            </p:nvSpPr>
            <p:spPr>
              <a:xfrm>
                <a:off x="4211960" y="2634842"/>
                <a:ext cx="2025503" cy="2019159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TextBox 53">
                <a:hlinkClick r:id="rId11"/>
              </p:cNvPr>
              <p:cNvSpPr txBox="1">
                <a:spLocks noChangeArrowheads="1"/>
              </p:cNvSpPr>
              <p:nvPr/>
            </p:nvSpPr>
            <p:spPr bwMode="auto">
              <a:xfrm>
                <a:off x="4238099" y="4197372"/>
                <a:ext cx="2014564" cy="4555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GB" sz="1400" dirty="0" err="1" smtClean="0">
                    <a:solidFill>
                      <a:schemeClr val="bg1"/>
                    </a:solidFill>
                    <a:latin typeface="Calibri"/>
                  </a:rPr>
                  <a:t>Leazes</a:t>
                </a:r>
                <a:r>
                  <a:rPr lang="en-GB" sz="1400" dirty="0" smtClean="0">
                    <a:solidFill>
                      <a:schemeClr val="bg1"/>
                    </a:solidFill>
                    <a:latin typeface="Calibri"/>
                  </a:rPr>
                  <a:t> Parade</a:t>
                </a:r>
                <a:endParaRPr lang="en-GB" sz="1400" dirty="0">
                  <a:solidFill>
                    <a:schemeClr val="bg1"/>
                  </a:solidFill>
                  <a:latin typeface="Calibri"/>
                </a:endParaRPr>
              </a:p>
            </p:txBody>
          </p:sp>
        </p:grpSp>
        <p:pic>
          <p:nvPicPr>
            <p:cNvPr id="180" name="Picture 179"/>
            <p:cNvPicPr>
              <a:picLocks noChangeAspect="1"/>
            </p:cNvPicPr>
            <p:nvPr/>
          </p:nvPicPr>
          <p:blipFill rotWithShape="1"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r="28831"/>
            <a:stretch/>
          </p:blipFill>
          <p:spPr>
            <a:xfrm>
              <a:off x="2734824" y="5205889"/>
              <a:ext cx="1265586" cy="99047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141" name="Title 14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Comparing price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81478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236759" y="1988840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grpSp>
        <p:nvGrpSpPr>
          <p:cNvPr id="4" name="Group 53"/>
          <p:cNvGrpSpPr>
            <a:grpSpLocks/>
          </p:cNvGrpSpPr>
          <p:nvPr/>
        </p:nvGrpSpPr>
        <p:grpSpPr bwMode="auto">
          <a:xfrm>
            <a:off x="661000" y="1278971"/>
            <a:ext cx="8064500" cy="720724"/>
            <a:chOff x="635070" y="1340669"/>
            <a:chExt cx="8065120" cy="721091"/>
          </a:xfrm>
          <a:gradFill>
            <a:gsLst>
              <a:gs pos="0">
                <a:srgbClr val="F4AAB5"/>
              </a:gs>
              <a:gs pos="50000">
                <a:srgbClr val="ED6D7F"/>
              </a:gs>
              <a:gs pos="100000">
                <a:srgbClr val="E52F48"/>
              </a:gs>
            </a:gsLst>
            <a:lin ang="0" scaled="1"/>
          </a:gradFill>
        </p:grpSpPr>
        <p:sp>
          <p:nvSpPr>
            <p:cNvPr id="37" name="Right Arrow 36"/>
            <p:cNvSpPr/>
            <p:nvPr/>
          </p:nvSpPr>
          <p:spPr>
            <a:xfrm>
              <a:off x="635070" y="1340669"/>
              <a:ext cx="8065120" cy="719503"/>
            </a:xfrm>
            <a:prstGeom prst="rightArrow">
              <a:avLst>
                <a:gd name="adj1" fmla="val 64268"/>
                <a:gd name="adj2" fmla="val 105644"/>
              </a:avLst>
            </a:prstGeom>
            <a:grpFill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>
                <a:solidFill>
                  <a:prstClr val="white"/>
                </a:solidFill>
              </a:endParaRPr>
            </a:p>
          </p:txBody>
        </p:sp>
        <p:sp>
          <p:nvSpPr>
            <p:cNvPr id="38" name="Text Placeholder 39"/>
            <p:cNvSpPr txBox="1">
              <a:spLocks/>
            </p:cNvSpPr>
            <p:nvPr/>
          </p:nvSpPr>
          <p:spPr>
            <a:xfrm>
              <a:off x="706513" y="1556679"/>
              <a:ext cx="2879946" cy="360694"/>
            </a:xfrm>
            <a:prstGeom prst="rect">
              <a:avLst/>
            </a:prstGeom>
            <a:grpFill/>
          </p:spPr>
          <p:txBody>
            <a:bodyPr>
              <a:normAutofit fontScale="77500" lnSpcReduction="20000"/>
            </a:bodyPr>
            <a:lstStyle/>
            <a:p>
              <a:pPr marL="342900" indent="-342900">
                <a:spcBef>
                  <a:spcPct val="20000"/>
                </a:spcBef>
                <a:buFont typeface="Arial" pitchFamily="34" charset="0"/>
                <a:buNone/>
                <a:defRPr/>
              </a:pPr>
              <a:r>
                <a:rPr lang="en-GB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Smallest - 50 rooms</a:t>
              </a:r>
              <a:endParaRPr lang="en-GB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9" name="Text Placeholder 45"/>
            <p:cNvSpPr txBox="1">
              <a:spLocks/>
            </p:cNvSpPr>
            <p:nvPr/>
          </p:nvSpPr>
          <p:spPr>
            <a:xfrm>
              <a:off x="4954990" y="1485204"/>
              <a:ext cx="3311780" cy="576556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marL="342900" indent="-342900" algn="r">
                <a:spcBef>
                  <a:spcPct val="20000"/>
                </a:spcBef>
                <a:buFont typeface="Arial" pitchFamily="34" charset="0"/>
                <a:buNone/>
                <a:defRPr/>
              </a:pPr>
              <a:r>
                <a:rPr lang="en-GB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Largest - 1100 rooms</a:t>
              </a:r>
              <a:endParaRPr lang="en-GB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892229" y="3032185"/>
            <a:ext cx="1152089" cy="2790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white"/>
                </a:solidFill>
              </a:rPr>
              <a:t>Bowsden Court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049869" y="5887092"/>
            <a:ext cx="12179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smtClean="0">
                <a:solidFill>
                  <a:prstClr val="white"/>
                </a:solidFill>
              </a:rPr>
              <a:t>Park Terrace</a:t>
            </a:r>
            <a:endParaRPr lang="en-GB" sz="1200" dirty="0">
              <a:solidFill>
                <a:prstClr val="white"/>
              </a:solidFill>
            </a:endParaRPr>
          </a:p>
        </p:txBody>
      </p:sp>
      <p:grpSp>
        <p:nvGrpSpPr>
          <p:cNvPr id="5" name="Group 41"/>
          <p:cNvGrpSpPr/>
          <p:nvPr/>
        </p:nvGrpSpPr>
        <p:grpSpPr>
          <a:xfrm>
            <a:off x="339317" y="5175870"/>
            <a:ext cx="1480934" cy="1395237"/>
            <a:chOff x="1246794" y="2218997"/>
            <a:chExt cx="1276277" cy="1343747"/>
          </a:xfrm>
          <a:solidFill>
            <a:srgbClr val="00467E"/>
          </a:solidFill>
        </p:grpSpPr>
        <p:grpSp>
          <p:nvGrpSpPr>
            <p:cNvPr id="6" name="Group 67"/>
            <p:cNvGrpSpPr/>
            <p:nvPr/>
          </p:nvGrpSpPr>
          <p:grpSpPr>
            <a:xfrm>
              <a:off x="1331623" y="2321746"/>
              <a:ext cx="1152160" cy="1152160"/>
              <a:chOff x="3779890" y="1700760"/>
              <a:chExt cx="1584220" cy="1440210"/>
            </a:xfrm>
            <a:grpFill/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Rectangle 51"/>
              <p:cNvSpPr/>
              <p:nvPr/>
            </p:nvSpPr>
            <p:spPr>
              <a:xfrm>
                <a:off x="3779890" y="1700760"/>
                <a:ext cx="1584220" cy="144021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53" name="Picture 2" descr="http://www.ncl.ac.uk/press.office/photo-library/assets/photos/CastleCourtOpening-3_000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859145" y="1774980"/>
                <a:ext cx="1425711" cy="933922"/>
              </a:xfrm>
              <a:prstGeom prst="rect">
                <a:avLst/>
              </a:prstGeom>
              <a:grpFill/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3779938" y="2708822"/>
                <a:ext cx="1584122" cy="348816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solidFill>
                      <a:schemeClr val="bg1"/>
                    </a:solidFill>
                  </a:rPr>
                  <a:t>Castle Court</a:t>
                </a:r>
              </a:p>
            </p:txBody>
          </p:sp>
        </p:grpSp>
        <p:grpSp>
          <p:nvGrpSpPr>
            <p:cNvPr id="7" name="Group 47"/>
            <p:cNvGrpSpPr/>
            <p:nvPr/>
          </p:nvGrpSpPr>
          <p:grpSpPr>
            <a:xfrm>
              <a:off x="1246794" y="2218997"/>
              <a:ext cx="1276277" cy="1343747"/>
              <a:chOff x="1497753" y="200318"/>
              <a:chExt cx="2025503" cy="2019159"/>
            </a:xfrm>
            <a:grpFill/>
          </p:grpSpPr>
          <p:sp>
            <p:nvSpPr>
              <p:cNvPr id="49" name="Rounded Rectangle 48"/>
              <p:cNvSpPr/>
              <p:nvPr/>
            </p:nvSpPr>
            <p:spPr>
              <a:xfrm>
                <a:off x="1497753" y="200318"/>
                <a:ext cx="2025503" cy="2019159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pic>
            <p:nvPicPr>
              <p:cNvPr id="50" name="Picture 2" descr="http://www.ncl.ac.uk/press.office/photo-library/assets/photos/CastleCourtOpening-3_000.jpg">
                <a:hlinkClick r:id="rId4"/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610558" y="273282"/>
                <a:ext cx="1837881" cy="1445146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sp>
            <p:nvSpPr>
              <p:cNvPr id="51" name="TextBox 50">
                <a:hlinkClick r:id="rId4"/>
              </p:cNvPr>
              <p:cNvSpPr txBox="1"/>
              <p:nvPr/>
            </p:nvSpPr>
            <p:spPr>
              <a:xfrm>
                <a:off x="1593250" y="1721224"/>
                <a:ext cx="1799889" cy="4624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Castle Court</a:t>
                </a:r>
              </a:p>
            </p:txBody>
          </p:sp>
        </p:grpSp>
      </p:grpSp>
      <p:grpSp>
        <p:nvGrpSpPr>
          <p:cNvPr id="9" name="Group 149"/>
          <p:cNvGrpSpPr/>
          <p:nvPr/>
        </p:nvGrpSpPr>
        <p:grpSpPr>
          <a:xfrm>
            <a:off x="2375282" y="3711290"/>
            <a:ext cx="1466950" cy="1371262"/>
            <a:chOff x="4345908" y="2528038"/>
            <a:chExt cx="2151311" cy="2006061"/>
          </a:xfrm>
          <a:solidFill>
            <a:srgbClr val="0070C0"/>
          </a:solidFill>
        </p:grpSpPr>
        <p:grpSp>
          <p:nvGrpSpPr>
            <p:cNvPr id="10" name="Group 150"/>
            <p:cNvGrpSpPr/>
            <p:nvPr/>
          </p:nvGrpSpPr>
          <p:grpSpPr>
            <a:xfrm>
              <a:off x="4345908" y="2528038"/>
              <a:ext cx="2151311" cy="2006061"/>
              <a:chOff x="3818338" y="1954400"/>
              <a:chExt cx="2151311" cy="2006061"/>
            </a:xfrm>
            <a:grpFill/>
          </p:grpSpPr>
          <p:sp>
            <p:nvSpPr>
              <p:cNvPr id="153" name="Rounded Rectangle 152"/>
              <p:cNvSpPr/>
              <p:nvPr/>
            </p:nvSpPr>
            <p:spPr>
              <a:xfrm>
                <a:off x="3881244" y="1954400"/>
                <a:ext cx="2025503" cy="1991818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154" name="TextBox 153">
                <a:hlinkClick r:id="rId5"/>
              </p:cNvPr>
              <p:cNvSpPr txBox="1"/>
              <p:nvPr/>
            </p:nvSpPr>
            <p:spPr>
              <a:xfrm>
                <a:off x="3818338" y="3330103"/>
                <a:ext cx="2151311" cy="6303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Windsor</a:t>
                </a:r>
                <a:r>
                  <a:rPr lang="en-GB" sz="2200" dirty="0">
                    <a:solidFill>
                      <a:schemeClr val="bg1"/>
                    </a:solidFill>
                  </a:rPr>
                  <a:t> </a:t>
                </a:r>
                <a:r>
                  <a:rPr lang="en-GB" sz="1400" dirty="0">
                    <a:solidFill>
                      <a:schemeClr val="bg1"/>
                    </a:solidFill>
                  </a:rPr>
                  <a:t>Terrace</a:t>
                </a:r>
              </a:p>
            </p:txBody>
          </p:sp>
        </p:grpSp>
        <p:pic>
          <p:nvPicPr>
            <p:cNvPr id="152" name="Picture 36" descr="Windor Terrcae Exterior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654" b="18106"/>
            <a:stretch>
              <a:fillRect/>
            </a:stretch>
          </p:blipFill>
          <p:spPr bwMode="auto">
            <a:xfrm>
              <a:off x="4501084" y="2614756"/>
              <a:ext cx="1840961" cy="139339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54"/>
          <p:cNvGrpSpPr/>
          <p:nvPr/>
        </p:nvGrpSpPr>
        <p:grpSpPr>
          <a:xfrm>
            <a:off x="1890655" y="5181851"/>
            <a:ext cx="1473851" cy="1373678"/>
            <a:chOff x="6826344" y="3588717"/>
            <a:chExt cx="1472150" cy="1373678"/>
          </a:xfrm>
          <a:solidFill>
            <a:srgbClr val="00257E"/>
          </a:solidFill>
        </p:grpSpPr>
        <p:grpSp>
          <p:nvGrpSpPr>
            <p:cNvPr id="12" name="Group 69"/>
            <p:cNvGrpSpPr/>
            <p:nvPr/>
          </p:nvGrpSpPr>
          <p:grpSpPr>
            <a:xfrm>
              <a:off x="6935539" y="3699476"/>
              <a:ext cx="1152160" cy="1152160"/>
              <a:chOff x="3779890" y="3356980"/>
              <a:chExt cx="1584220" cy="1440210"/>
            </a:xfrm>
            <a:grpFill/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62" name="Rectangle 161"/>
              <p:cNvSpPr/>
              <p:nvPr/>
            </p:nvSpPr>
            <p:spPr>
              <a:xfrm>
                <a:off x="3779890" y="3356980"/>
                <a:ext cx="1584220" cy="144021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3" name="TextBox 162"/>
              <p:cNvSpPr txBox="1"/>
              <p:nvPr/>
            </p:nvSpPr>
            <p:spPr>
              <a:xfrm>
                <a:off x="3779938" y="4365042"/>
                <a:ext cx="1584122" cy="348816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solidFill>
                      <a:schemeClr val="bg1"/>
                    </a:solidFill>
                  </a:rPr>
                  <a:t>Marris House</a:t>
                </a:r>
              </a:p>
            </p:txBody>
          </p:sp>
          <p:pic>
            <p:nvPicPr>
              <p:cNvPr id="164" name="Picture 16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b="16403"/>
              <a:stretch>
                <a:fillRect/>
              </a:stretch>
            </p:blipFill>
            <p:spPr bwMode="auto">
              <a:xfrm>
                <a:off x="3851902" y="3429001"/>
                <a:ext cx="1440200" cy="93613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6" name="Group 156"/>
            <p:cNvGrpSpPr/>
            <p:nvPr/>
          </p:nvGrpSpPr>
          <p:grpSpPr>
            <a:xfrm>
              <a:off x="6826344" y="3588717"/>
              <a:ext cx="1472150" cy="1373678"/>
              <a:chOff x="4593413" y="2609420"/>
              <a:chExt cx="2119949" cy="1991818"/>
            </a:xfrm>
            <a:grpFill/>
          </p:grpSpPr>
          <p:grpSp>
            <p:nvGrpSpPr>
              <p:cNvPr id="17" name="Group 157"/>
              <p:cNvGrpSpPr/>
              <p:nvPr/>
            </p:nvGrpSpPr>
            <p:grpSpPr>
              <a:xfrm>
                <a:off x="4593413" y="2609420"/>
                <a:ext cx="2119949" cy="1991818"/>
                <a:chOff x="3581492" y="2609421"/>
                <a:chExt cx="2119949" cy="1991818"/>
              </a:xfrm>
              <a:grpFill/>
            </p:grpSpPr>
            <p:sp>
              <p:nvSpPr>
                <p:cNvPr id="160" name="Rounded Rectangle 159"/>
                <p:cNvSpPr/>
                <p:nvPr/>
              </p:nvSpPr>
              <p:spPr>
                <a:xfrm>
                  <a:off x="3596576" y="2609421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61" name="TextBox 160">
                  <a:hlinkClick r:id="rId8"/>
                </p:cNvPr>
                <p:cNvSpPr txBox="1"/>
                <p:nvPr/>
              </p:nvSpPr>
              <p:spPr bwMode="auto">
                <a:xfrm>
                  <a:off x="3581492" y="4154776"/>
                  <a:ext cx="2119949" cy="446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err="1">
                      <a:solidFill>
                        <a:schemeClr val="bg1"/>
                      </a:solidFill>
                    </a:rPr>
                    <a:t>Marris</a:t>
                  </a:r>
                  <a:r>
                    <a:rPr lang="en-GB" sz="1400" dirty="0">
                      <a:solidFill>
                        <a:schemeClr val="bg1"/>
                      </a:solidFill>
                    </a:rPr>
                    <a:t> House</a:t>
                  </a:r>
                </a:p>
              </p:txBody>
            </p:sp>
          </p:grpSp>
          <p:pic>
            <p:nvPicPr>
              <p:cNvPr id="159" name="Picture 38">
                <a:hlinkClick r:id="rId8"/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b="16403"/>
              <a:stretch>
                <a:fillRect/>
              </a:stretch>
            </p:blipFill>
            <p:spPr bwMode="auto">
              <a:xfrm>
                <a:off x="4678653" y="2715629"/>
                <a:ext cx="1834522" cy="1408060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</p:grpSp>
      </p:grpSp>
      <p:grpSp>
        <p:nvGrpSpPr>
          <p:cNvPr id="18" name="Group 164"/>
          <p:cNvGrpSpPr/>
          <p:nvPr/>
        </p:nvGrpSpPr>
        <p:grpSpPr>
          <a:xfrm>
            <a:off x="3915246" y="3720377"/>
            <a:ext cx="1387485" cy="1340833"/>
            <a:chOff x="3066828" y="4968440"/>
            <a:chExt cx="1385656" cy="1340833"/>
          </a:xfrm>
          <a:solidFill>
            <a:srgbClr val="477CFF"/>
          </a:solidFill>
        </p:grpSpPr>
        <p:grpSp>
          <p:nvGrpSpPr>
            <p:cNvPr id="19" name="Group 165"/>
            <p:cNvGrpSpPr/>
            <p:nvPr/>
          </p:nvGrpSpPr>
          <p:grpSpPr>
            <a:xfrm>
              <a:off x="3179164" y="5043489"/>
              <a:ext cx="1176779" cy="1168530"/>
              <a:chOff x="3140821" y="4943712"/>
              <a:chExt cx="1294654" cy="1266367"/>
            </a:xfrm>
            <a:grpFill/>
          </p:grpSpPr>
          <p:sp>
            <p:nvSpPr>
              <p:cNvPr id="171" name="Rectangle 170"/>
              <p:cNvSpPr/>
              <p:nvPr/>
            </p:nvSpPr>
            <p:spPr bwMode="auto">
              <a:xfrm>
                <a:off x="3140821" y="4943712"/>
                <a:ext cx="1066675" cy="1032527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72" name="Picture 2" descr="http://www.graham.co.uk/DatabaseImages/img_2071401_newc2.jp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9693" y="5009682"/>
                <a:ext cx="1180290" cy="786500"/>
              </a:xfrm>
              <a:prstGeom prst="rect">
                <a:avLst/>
              </a:prstGeom>
              <a:grpFill/>
              <a:extLst/>
            </p:spPr>
          </p:pic>
          <p:sp>
            <p:nvSpPr>
              <p:cNvPr id="173" name="TextBox 172"/>
              <p:cNvSpPr txBox="1"/>
              <p:nvPr/>
            </p:nvSpPr>
            <p:spPr>
              <a:xfrm>
                <a:off x="3217544" y="5876533"/>
                <a:ext cx="1217931" cy="33354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 smtClean="0">
                    <a:solidFill>
                      <a:schemeClr val="bg1"/>
                    </a:solidFill>
                  </a:rPr>
                  <a:t>Park Terrace</a:t>
                </a:r>
                <a:endParaRPr lang="en-GB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" name="Group 166"/>
            <p:cNvGrpSpPr/>
            <p:nvPr/>
          </p:nvGrpSpPr>
          <p:grpSpPr>
            <a:xfrm>
              <a:off x="3066828" y="4968440"/>
              <a:ext cx="1385656" cy="1340833"/>
              <a:chOff x="6918254" y="2127701"/>
              <a:chExt cx="2022835" cy="1973072"/>
            </a:xfrm>
            <a:grpFill/>
          </p:grpSpPr>
          <p:sp>
            <p:nvSpPr>
              <p:cNvPr id="168" name="Rounded Rectangle 167"/>
              <p:cNvSpPr/>
              <p:nvPr/>
            </p:nvSpPr>
            <p:spPr>
              <a:xfrm>
                <a:off x="6918254" y="2127701"/>
                <a:ext cx="2022835" cy="1973072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169" name="TextBox 168"/>
              <p:cNvSpPr txBox="1"/>
              <p:nvPr/>
            </p:nvSpPr>
            <p:spPr>
              <a:xfrm>
                <a:off x="7029239" y="3640609"/>
                <a:ext cx="1770910" cy="4529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Park Terrace</a:t>
                </a:r>
              </a:p>
            </p:txBody>
          </p:sp>
          <p:pic>
            <p:nvPicPr>
              <p:cNvPr id="170" name="Picture 2" descr="http://www.graham.co.uk/DatabaseImages/img_2071401_newc2.jp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0378" y="2238137"/>
                <a:ext cx="1821685" cy="1402009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  <a:extLst/>
            </p:spPr>
          </p:pic>
        </p:grpSp>
      </p:grpSp>
      <p:grpSp>
        <p:nvGrpSpPr>
          <p:cNvPr id="21" name="Group 173"/>
          <p:cNvGrpSpPr/>
          <p:nvPr/>
        </p:nvGrpSpPr>
        <p:grpSpPr>
          <a:xfrm>
            <a:off x="7378127" y="2207910"/>
            <a:ext cx="1406748" cy="1377110"/>
            <a:chOff x="2417766" y="3601793"/>
            <a:chExt cx="1406748" cy="1377110"/>
          </a:xfrm>
          <a:solidFill>
            <a:srgbClr val="6083CB"/>
          </a:solidFill>
        </p:grpSpPr>
        <p:grpSp>
          <p:nvGrpSpPr>
            <p:cNvPr id="22" name="Group 68"/>
            <p:cNvGrpSpPr/>
            <p:nvPr/>
          </p:nvGrpSpPr>
          <p:grpSpPr>
            <a:xfrm>
              <a:off x="2536123" y="3652472"/>
              <a:ext cx="1152160" cy="1152160"/>
              <a:chOff x="5580052" y="1700760"/>
              <a:chExt cx="1584308" cy="1440210"/>
            </a:xfrm>
            <a:grpFill/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81" name="Rectangle 180"/>
              <p:cNvSpPr/>
              <p:nvPr/>
            </p:nvSpPr>
            <p:spPr>
              <a:xfrm>
                <a:off x="5580052" y="1700760"/>
                <a:ext cx="1584308" cy="144021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5580100" y="2708822"/>
                <a:ext cx="1584211" cy="348816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solidFill>
                      <a:schemeClr val="bg1"/>
                    </a:solidFill>
                  </a:rPr>
                  <a:t>Castle Leazes</a:t>
                </a:r>
              </a:p>
            </p:txBody>
          </p:sp>
          <p:pic>
            <p:nvPicPr>
              <p:cNvPr id="183" name="Picture 5" descr="C:\Users\Matt\Desktop\Accomm\leazes.jp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5652149" y="1752607"/>
                <a:ext cx="1440200" cy="956293"/>
              </a:xfrm>
              <a:prstGeom prst="rect">
                <a:avLst/>
              </a:prstGeom>
              <a:grpFill/>
            </p:spPr>
          </p:pic>
        </p:grpSp>
        <p:grpSp>
          <p:nvGrpSpPr>
            <p:cNvPr id="25" name="Group 175"/>
            <p:cNvGrpSpPr/>
            <p:nvPr/>
          </p:nvGrpSpPr>
          <p:grpSpPr>
            <a:xfrm>
              <a:off x="2417766" y="3601793"/>
              <a:ext cx="1406748" cy="1377110"/>
              <a:chOff x="6456481" y="17087"/>
              <a:chExt cx="2025503" cy="2019159"/>
            </a:xfrm>
            <a:grpFill/>
          </p:grpSpPr>
          <p:grpSp>
            <p:nvGrpSpPr>
              <p:cNvPr id="26" name="Group 176"/>
              <p:cNvGrpSpPr/>
              <p:nvPr/>
            </p:nvGrpSpPr>
            <p:grpSpPr>
              <a:xfrm>
                <a:off x="6456481" y="17087"/>
                <a:ext cx="2025503" cy="2019159"/>
                <a:chOff x="4361356" y="485446"/>
                <a:chExt cx="2025503" cy="2019159"/>
              </a:xfrm>
              <a:grpFill/>
            </p:grpSpPr>
            <p:sp>
              <p:nvSpPr>
                <p:cNvPr id="179" name="Rounded Rectangle 178"/>
                <p:cNvSpPr/>
                <p:nvPr/>
              </p:nvSpPr>
              <p:spPr>
                <a:xfrm>
                  <a:off x="4361356" y="485446"/>
                  <a:ext cx="2025503" cy="2019159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180" name="Picture 5" descr="C:\Users\Matt\Desktop\Accomm\leazes.jpg">
                  <a:hlinkClick r:id="rId12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" cstate="print"/>
                <a:srcRect/>
                <a:stretch>
                  <a:fillRect/>
                </a:stretch>
              </p:blipFill>
              <p:spPr bwMode="auto">
                <a:xfrm>
                  <a:off x="4447024" y="576729"/>
                  <a:ext cx="1871314" cy="1426828"/>
                </a:xfrm>
                <a:prstGeom prst="roundRect">
                  <a:avLst>
                    <a:gd name="adj" fmla="val 16667"/>
                  </a:avLst>
                </a:prstGeom>
                <a:grpFill/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</p:grpSp>
          <p:sp>
            <p:nvSpPr>
              <p:cNvPr id="178" name="TextBox 177">
                <a:hlinkClick r:id="rId12"/>
              </p:cNvPr>
              <p:cNvSpPr txBox="1"/>
              <p:nvPr/>
            </p:nvSpPr>
            <p:spPr>
              <a:xfrm>
                <a:off x="6579287" y="1564063"/>
                <a:ext cx="1799890" cy="4552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Castle Leazes</a:t>
                </a:r>
              </a:p>
            </p:txBody>
          </p:sp>
        </p:grpSp>
      </p:grpSp>
      <p:grpSp>
        <p:nvGrpSpPr>
          <p:cNvPr id="27" name="Group 183"/>
          <p:cNvGrpSpPr/>
          <p:nvPr/>
        </p:nvGrpSpPr>
        <p:grpSpPr>
          <a:xfrm>
            <a:off x="6889636" y="3711503"/>
            <a:ext cx="1397431" cy="1364222"/>
            <a:chOff x="4211960" y="2634842"/>
            <a:chExt cx="2025503" cy="2019159"/>
          </a:xfrm>
          <a:solidFill>
            <a:srgbClr val="0F89CF"/>
          </a:solidFill>
        </p:grpSpPr>
        <p:sp>
          <p:nvSpPr>
            <p:cNvPr id="185" name="Rounded Rectangle 184"/>
            <p:cNvSpPr/>
            <p:nvPr/>
          </p:nvSpPr>
          <p:spPr>
            <a:xfrm>
              <a:off x="4211960" y="2634842"/>
              <a:ext cx="2025503" cy="2019159"/>
            </a:xfrm>
            <a:prstGeom prst="roundRect">
              <a:avLst/>
            </a:prstGeom>
            <a:grpFill/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86" name="TextBox 53">
              <a:hlinkClick r:id="rId13"/>
            </p:cNvPr>
            <p:cNvSpPr txBox="1">
              <a:spLocks noChangeArrowheads="1"/>
            </p:cNvSpPr>
            <p:nvPr/>
          </p:nvSpPr>
          <p:spPr bwMode="auto">
            <a:xfrm>
              <a:off x="4412686" y="4197373"/>
              <a:ext cx="1689521" cy="456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GB" sz="1400" dirty="0" smtClean="0">
                  <a:solidFill>
                    <a:schemeClr val="bg1"/>
                  </a:solidFill>
                  <a:latin typeface="Calibri"/>
                </a:rPr>
                <a:t>Liberty Plaza</a:t>
              </a:r>
              <a:endParaRPr lang="en-GB" sz="1400" dirty="0">
                <a:solidFill>
                  <a:schemeClr val="bg1"/>
                </a:solidFill>
                <a:latin typeface="Calibri"/>
              </a:endParaRPr>
            </a:p>
          </p:txBody>
        </p:sp>
        <p:pic>
          <p:nvPicPr>
            <p:cNvPr id="187" name="Picture 16">
              <a:hlinkClick r:id="rId13"/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5815" y="2717346"/>
              <a:ext cx="1897791" cy="1444961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Group 196"/>
          <p:cNvGrpSpPr/>
          <p:nvPr/>
        </p:nvGrpSpPr>
        <p:grpSpPr>
          <a:xfrm>
            <a:off x="4323962" y="2181098"/>
            <a:ext cx="1473851" cy="1426562"/>
            <a:chOff x="4856503" y="5106529"/>
            <a:chExt cx="1473851" cy="1373678"/>
          </a:xfrm>
          <a:solidFill>
            <a:srgbClr val="00257E"/>
          </a:solidFill>
        </p:grpSpPr>
        <p:grpSp>
          <p:nvGrpSpPr>
            <p:cNvPr id="29" name="Group 197"/>
            <p:cNvGrpSpPr/>
            <p:nvPr/>
          </p:nvGrpSpPr>
          <p:grpSpPr>
            <a:xfrm>
              <a:off x="4856503" y="5106529"/>
              <a:ext cx="1473851" cy="1373678"/>
              <a:chOff x="6826344" y="3588717"/>
              <a:chExt cx="1472150" cy="1373678"/>
            </a:xfrm>
            <a:grpFill/>
          </p:grpSpPr>
          <p:grpSp>
            <p:nvGrpSpPr>
              <p:cNvPr id="30" name="Group 69"/>
              <p:cNvGrpSpPr/>
              <p:nvPr/>
            </p:nvGrpSpPr>
            <p:grpSpPr>
              <a:xfrm>
                <a:off x="6935539" y="3699476"/>
                <a:ext cx="1152160" cy="1152160"/>
                <a:chOff x="3779890" y="3356980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04" name="Rectangle 203"/>
                <p:cNvSpPr/>
                <p:nvPr/>
              </p:nvSpPr>
              <p:spPr>
                <a:xfrm>
                  <a:off x="3779890" y="3356980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05" name="TextBox 204"/>
                <p:cNvSpPr txBox="1"/>
                <p:nvPr/>
              </p:nvSpPr>
              <p:spPr>
                <a:xfrm>
                  <a:off x="3779938" y="4365042"/>
                  <a:ext cx="1584122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Marris House</a:t>
                  </a:r>
                </a:p>
              </p:txBody>
            </p:sp>
            <p:pic>
              <p:nvPicPr>
                <p:cNvPr id="206" name="Picture 205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b="16403"/>
                <a:stretch>
                  <a:fillRect/>
                </a:stretch>
              </p:blipFill>
              <p:spPr bwMode="auto">
                <a:xfrm>
                  <a:off x="3851902" y="3429001"/>
                  <a:ext cx="1440200" cy="93613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1" name="Group 200"/>
              <p:cNvGrpSpPr/>
              <p:nvPr/>
            </p:nvGrpSpPr>
            <p:grpSpPr>
              <a:xfrm>
                <a:off x="6826344" y="3588717"/>
                <a:ext cx="1472150" cy="1373678"/>
                <a:chOff x="3581492" y="2609421"/>
                <a:chExt cx="2119949" cy="1991818"/>
              </a:xfrm>
              <a:grpFill/>
            </p:grpSpPr>
            <p:sp>
              <p:nvSpPr>
                <p:cNvPr id="202" name="Rounded Rectangle 201"/>
                <p:cNvSpPr/>
                <p:nvPr/>
              </p:nvSpPr>
              <p:spPr>
                <a:xfrm>
                  <a:off x="3596576" y="2609421"/>
                  <a:ext cx="2025503" cy="1991818"/>
                </a:xfrm>
                <a:prstGeom prst="roundRect">
                  <a:avLst/>
                </a:prstGeom>
                <a:solidFill>
                  <a:srgbClr val="0070C0"/>
                </a:solidFill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03" name="TextBox 202">
                  <a:hlinkClick r:id="rId8"/>
                </p:cNvPr>
                <p:cNvSpPr txBox="1"/>
                <p:nvPr/>
              </p:nvSpPr>
              <p:spPr bwMode="auto">
                <a:xfrm>
                  <a:off x="3581492" y="4154776"/>
                  <a:ext cx="2119949" cy="446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Turner Court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99" name="Picture 4" descr="http://digstudent.co.uk/photoer/800x600-c79.jpg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75"/>
            <a:stretch/>
          </p:blipFill>
          <p:spPr bwMode="auto">
            <a:xfrm>
              <a:off x="4942292" y="5173785"/>
              <a:ext cx="1263754" cy="1018887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/>
          </p:spPr>
        </p:pic>
      </p:grpSp>
      <p:grpSp>
        <p:nvGrpSpPr>
          <p:cNvPr id="224" name="Group 216"/>
          <p:cNvGrpSpPr/>
          <p:nvPr/>
        </p:nvGrpSpPr>
        <p:grpSpPr>
          <a:xfrm>
            <a:off x="5395521" y="3711854"/>
            <a:ext cx="1436011" cy="1348965"/>
            <a:chOff x="4357678" y="2512683"/>
            <a:chExt cx="1436011" cy="1348965"/>
          </a:xfrm>
          <a:solidFill>
            <a:srgbClr val="00467E"/>
          </a:solidFill>
        </p:grpSpPr>
        <p:grpSp>
          <p:nvGrpSpPr>
            <p:cNvPr id="228" name="Group 217"/>
            <p:cNvGrpSpPr/>
            <p:nvPr/>
          </p:nvGrpSpPr>
          <p:grpSpPr>
            <a:xfrm>
              <a:off x="4357678" y="2512683"/>
              <a:ext cx="1436011" cy="1348965"/>
              <a:chOff x="4357678" y="2521449"/>
              <a:chExt cx="1436011" cy="1348965"/>
            </a:xfrm>
            <a:grpFill/>
          </p:grpSpPr>
          <p:grpSp>
            <p:nvGrpSpPr>
              <p:cNvPr id="229" name="Group 79"/>
              <p:cNvGrpSpPr>
                <a:grpSpLocks/>
              </p:cNvGrpSpPr>
              <p:nvPr/>
            </p:nvGrpSpPr>
            <p:grpSpPr bwMode="auto">
              <a:xfrm>
                <a:off x="4435475" y="2617788"/>
                <a:ext cx="1152525" cy="1152525"/>
                <a:chOff x="5652150" y="3068950"/>
                <a:chExt cx="1152000" cy="1152000"/>
              </a:xfrm>
              <a:grpFill/>
            </p:grpSpPr>
            <p:grpSp>
              <p:nvGrpSpPr>
                <p:cNvPr id="230" name="Group 62"/>
                <p:cNvGrpSpPr/>
                <p:nvPr/>
              </p:nvGrpSpPr>
              <p:grpSpPr>
                <a:xfrm>
                  <a:off x="5652150" y="3068950"/>
                  <a:ext cx="1152000" cy="1152000"/>
                  <a:chOff x="3779890" y="5013211"/>
                  <a:chExt cx="1584220" cy="1440210"/>
                </a:xfrm>
                <a:grpFill/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226" name="Rectangle 225"/>
                  <p:cNvSpPr/>
                  <p:nvPr/>
                </p:nvSpPr>
                <p:spPr>
                  <a:xfrm>
                    <a:off x="3779890" y="5013211"/>
                    <a:ext cx="1584220" cy="1440210"/>
                  </a:xfrm>
                  <a:prstGeom prst="rect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7" name="TextBox 226"/>
                  <p:cNvSpPr txBox="1"/>
                  <p:nvPr/>
                </p:nvSpPr>
                <p:spPr>
                  <a:xfrm>
                    <a:off x="3779938" y="5943505"/>
                    <a:ext cx="1584122" cy="346299"/>
                  </a:xfrm>
                  <a:prstGeom prst="rect">
                    <a:avLst/>
                  </a:prstGeom>
                  <a:grp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1200" dirty="0">
                        <a:solidFill>
                          <a:schemeClr val="bg1"/>
                        </a:solidFill>
                      </a:rPr>
                      <a:t>Richardson Rd</a:t>
                    </a:r>
                    <a:endParaRPr lang="en-GB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225" name="Picture 37"/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354" b="7143"/>
                <a:stretch>
                  <a:fillRect/>
                </a:stretch>
              </p:blipFill>
              <p:spPr bwMode="auto">
                <a:xfrm>
                  <a:off x="5715000" y="3118820"/>
                  <a:ext cx="1037685" cy="71711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1" name="Group 220"/>
              <p:cNvGrpSpPr/>
              <p:nvPr/>
            </p:nvGrpSpPr>
            <p:grpSpPr>
              <a:xfrm>
                <a:off x="4357678" y="2521449"/>
                <a:ext cx="1436011" cy="1348965"/>
                <a:chOff x="3051146" y="2600967"/>
                <a:chExt cx="2119949" cy="1991818"/>
              </a:xfrm>
              <a:grpFill/>
            </p:grpSpPr>
            <p:sp>
              <p:nvSpPr>
                <p:cNvPr id="222" name="Rounded Rectangle 221"/>
                <p:cNvSpPr/>
                <p:nvPr/>
              </p:nvSpPr>
              <p:spPr>
                <a:xfrm>
                  <a:off x="3071398" y="2600967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23" name="TextBox 222">
                  <a:hlinkClick r:id="rId17"/>
                </p:cNvPr>
                <p:cNvSpPr txBox="1"/>
                <p:nvPr/>
              </p:nvSpPr>
              <p:spPr bwMode="auto">
                <a:xfrm>
                  <a:off x="3051146" y="4125661"/>
                  <a:ext cx="2119949" cy="4544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The View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219" name="Picture 218" descr="http://i1193.photobucket.com/albums/aa358/KenOHeed/Ken%20Album%2013%20from%2016%20March%202015/IMG_9465_zpsvtovpmfx.jpg"/>
            <p:cNvPicPr>
              <a:picLocks noChangeAspect="1" noChangeArrowheads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235" b="25903"/>
            <a:stretch/>
          </p:blipFill>
          <p:spPr bwMode="auto">
            <a:xfrm>
              <a:off x="4427984" y="2582764"/>
              <a:ext cx="1261617" cy="97332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/>
          </p:spPr>
        </p:pic>
      </p:grpSp>
      <p:grpSp>
        <p:nvGrpSpPr>
          <p:cNvPr id="232" name="Group 258"/>
          <p:cNvGrpSpPr/>
          <p:nvPr/>
        </p:nvGrpSpPr>
        <p:grpSpPr>
          <a:xfrm>
            <a:off x="5796142" y="2174871"/>
            <a:ext cx="1534396" cy="1426004"/>
            <a:chOff x="554356" y="3618587"/>
            <a:chExt cx="1534396" cy="1426004"/>
          </a:xfrm>
        </p:grpSpPr>
        <p:grpSp>
          <p:nvGrpSpPr>
            <p:cNvPr id="233" name="Group 259"/>
            <p:cNvGrpSpPr/>
            <p:nvPr/>
          </p:nvGrpSpPr>
          <p:grpSpPr>
            <a:xfrm>
              <a:off x="554356" y="3618587"/>
              <a:ext cx="1534396" cy="1426004"/>
              <a:chOff x="6096259" y="5081827"/>
              <a:chExt cx="1534396" cy="1426004"/>
            </a:xfrm>
            <a:solidFill>
              <a:srgbClr val="6083CB"/>
            </a:solidFill>
          </p:grpSpPr>
          <p:grpSp>
            <p:nvGrpSpPr>
              <p:cNvPr id="234" name="Group 84"/>
              <p:cNvGrpSpPr>
                <a:grpSpLocks/>
              </p:cNvGrpSpPr>
              <p:nvPr/>
            </p:nvGrpSpPr>
            <p:grpSpPr bwMode="auto">
              <a:xfrm>
                <a:off x="6171521" y="5085842"/>
                <a:ext cx="1296987" cy="1220421"/>
                <a:chOff x="7010288" y="4551482"/>
                <a:chExt cx="1296179" cy="1219864"/>
              </a:xfrm>
              <a:grpFill/>
            </p:grpSpPr>
            <p:grpSp>
              <p:nvGrpSpPr>
                <p:cNvPr id="235" name="Group 62"/>
                <p:cNvGrpSpPr/>
                <p:nvPr/>
              </p:nvGrpSpPr>
              <p:grpSpPr>
                <a:xfrm>
                  <a:off x="7010288" y="4619347"/>
                  <a:ext cx="1296179" cy="1151999"/>
                  <a:chOff x="3667040" y="5150981"/>
                  <a:chExt cx="1782494" cy="1440210"/>
                </a:xfrm>
                <a:grpFill/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268" name="Rectangle 267"/>
                  <p:cNvSpPr/>
                  <p:nvPr/>
                </p:nvSpPr>
                <p:spPr>
                  <a:xfrm>
                    <a:off x="3779889" y="5150981"/>
                    <a:ext cx="1584220" cy="1440210"/>
                  </a:xfrm>
                  <a:prstGeom prst="rect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69" name="TextBox 268"/>
                  <p:cNvSpPr txBox="1"/>
                  <p:nvPr/>
                </p:nvSpPr>
                <p:spPr>
                  <a:xfrm>
                    <a:off x="3667040" y="5881045"/>
                    <a:ext cx="1782494" cy="346300"/>
                  </a:xfrm>
                  <a:prstGeom prst="rect">
                    <a:avLst/>
                  </a:prstGeom>
                  <a:grp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1200" dirty="0">
                        <a:solidFill>
                          <a:schemeClr val="bg1"/>
                        </a:solidFill>
                      </a:rPr>
                      <a:t>St Marys College</a:t>
                    </a:r>
                    <a:endParaRPr lang="en-GB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267" name="Picture 37"/>
                <p:cNvPicPr>
                  <a:picLocks noChangeAspect="1" noChangeArrowheads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422" b="23878"/>
                <a:stretch>
                  <a:fillRect/>
                </a:stretch>
              </p:blipFill>
              <p:spPr bwMode="auto">
                <a:xfrm>
                  <a:off x="7135202" y="4551482"/>
                  <a:ext cx="1061135" cy="71290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6" name="Group 262"/>
              <p:cNvGrpSpPr/>
              <p:nvPr/>
            </p:nvGrpSpPr>
            <p:grpSpPr>
              <a:xfrm>
                <a:off x="6096259" y="5081827"/>
                <a:ext cx="1534396" cy="1426004"/>
                <a:chOff x="4122344" y="2247418"/>
                <a:chExt cx="2166046" cy="2019159"/>
              </a:xfrm>
              <a:grpFill/>
            </p:grpSpPr>
            <p:sp>
              <p:nvSpPr>
                <p:cNvPr id="264" name="Rounded Rectangle 263"/>
                <p:cNvSpPr/>
                <p:nvPr/>
              </p:nvSpPr>
              <p:spPr>
                <a:xfrm>
                  <a:off x="4184763" y="2247418"/>
                  <a:ext cx="2025503" cy="2019159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5" name="TextBox 264">
                  <a:hlinkClick r:id="rId20"/>
                </p:cNvPr>
                <p:cNvSpPr txBox="1"/>
                <p:nvPr/>
              </p:nvSpPr>
              <p:spPr>
                <a:xfrm>
                  <a:off x="4122344" y="3792774"/>
                  <a:ext cx="2166046" cy="4357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>
                      <a:solidFill>
                        <a:schemeClr val="bg1"/>
                      </a:solidFill>
                    </a:rPr>
                    <a:t>St Marys College</a:t>
                  </a:r>
                </a:p>
              </p:txBody>
            </p:sp>
          </p:grpSp>
        </p:grpSp>
        <p:pic>
          <p:nvPicPr>
            <p:cNvPr id="261" name="Picture 260"/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96" r="44681" b="18929"/>
            <a:stretch/>
          </p:blipFill>
          <p:spPr>
            <a:xfrm>
              <a:off x="656475" y="3685663"/>
              <a:ext cx="1314347" cy="100534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237" name="Group 269"/>
          <p:cNvGrpSpPr/>
          <p:nvPr/>
        </p:nvGrpSpPr>
        <p:grpSpPr>
          <a:xfrm>
            <a:off x="2843248" y="2181214"/>
            <a:ext cx="1407918" cy="1440772"/>
            <a:chOff x="2657747" y="5141398"/>
            <a:chExt cx="1407918" cy="1364222"/>
          </a:xfrm>
        </p:grpSpPr>
        <p:grpSp>
          <p:nvGrpSpPr>
            <p:cNvPr id="238" name="Group 270"/>
            <p:cNvGrpSpPr/>
            <p:nvPr/>
          </p:nvGrpSpPr>
          <p:grpSpPr>
            <a:xfrm>
              <a:off x="2657747" y="5141398"/>
              <a:ext cx="1407918" cy="1364222"/>
              <a:chOff x="4211960" y="2634842"/>
              <a:chExt cx="2040703" cy="2019159"/>
            </a:xfrm>
            <a:solidFill>
              <a:srgbClr val="6083CB"/>
            </a:solidFill>
          </p:grpSpPr>
          <p:sp>
            <p:nvSpPr>
              <p:cNvPr id="273" name="Rounded Rectangle 272"/>
              <p:cNvSpPr/>
              <p:nvPr/>
            </p:nvSpPr>
            <p:spPr>
              <a:xfrm>
                <a:off x="4211960" y="2634842"/>
                <a:ext cx="2025503" cy="2019159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274" name="TextBox 53">
                <a:hlinkClick r:id="rId13"/>
              </p:cNvPr>
              <p:cNvSpPr txBox="1">
                <a:spLocks noChangeArrowheads="1"/>
              </p:cNvSpPr>
              <p:nvPr/>
            </p:nvSpPr>
            <p:spPr bwMode="auto">
              <a:xfrm>
                <a:off x="4238099" y="4197372"/>
                <a:ext cx="2014564" cy="4555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GB" sz="1400" dirty="0" err="1" smtClean="0">
                    <a:solidFill>
                      <a:schemeClr val="bg1"/>
                    </a:solidFill>
                    <a:latin typeface="Calibri"/>
                  </a:rPr>
                  <a:t>Leazes</a:t>
                </a:r>
                <a:r>
                  <a:rPr lang="en-GB" sz="1400" dirty="0" smtClean="0">
                    <a:solidFill>
                      <a:schemeClr val="bg1"/>
                    </a:solidFill>
                    <a:latin typeface="Calibri"/>
                  </a:rPr>
                  <a:t> Parade</a:t>
                </a:r>
                <a:endParaRPr lang="en-GB" sz="1400" dirty="0">
                  <a:solidFill>
                    <a:schemeClr val="bg1"/>
                  </a:solidFill>
                  <a:latin typeface="Calibri"/>
                </a:endParaRPr>
              </a:p>
            </p:txBody>
          </p:sp>
        </p:grpSp>
        <p:pic>
          <p:nvPicPr>
            <p:cNvPr id="272" name="Picture 271"/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0" r="28831"/>
            <a:stretch/>
          </p:blipFill>
          <p:spPr>
            <a:xfrm>
              <a:off x="2734824" y="5205889"/>
              <a:ext cx="1265586" cy="99047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239" name="Group 274"/>
          <p:cNvGrpSpPr/>
          <p:nvPr/>
        </p:nvGrpSpPr>
        <p:grpSpPr>
          <a:xfrm>
            <a:off x="1282534" y="2188792"/>
            <a:ext cx="1481634" cy="1418732"/>
            <a:chOff x="3168473" y="5337563"/>
            <a:chExt cx="1392099" cy="1371579"/>
          </a:xfrm>
        </p:grpSpPr>
        <p:grpSp>
          <p:nvGrpSpPr>
            <p:cNvPr id="240" name="Group 275"/>
            <p:cNvGrpSpPr/>
            <p:nvPr/>
          </p:nvGrpSpPr>
          <p:grpSpPr>
            <a:xfrm>
              <a:off x="3168473" y="5337563"/>
              <a:ext cx="1392099" cy="1371579"/>
              <a:chOff x="2947636" y="2196382"/>
              <a:chExt cx="1392099" cy="1371579"/>
            </a:xfrm>
            <a:solidFill>
              <a:srgbClr val="00467E"/>
            </a:solidFill>
          </p:grpSpPr>
          <p:grpSp>
            <p:nvGrpSpPr>
              <p:cNvPr id="241" name="Group 66"/>
              <p:cNvGrpSpPr/>
              <p:nvPr/>
            </p:nvGrpSpPr>
            <p:grpSpPr>
              <a:xfrm>
                <a:off x="3059832" y="2287640"/>
                <a:ext cx="1152160" cy="1152160"/>
                <a:chOff x="1979640" y="1700760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82" name="Rectangle 281"/>
                <p:cNvSpPr/>
                <p:nvPr/>
              </p:nvSpPr>
              <p:spPr>
                <a:xfrm>
                  <a:off x="1979640" y="1700760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83" name="TextBox 282"/>
                <p:cNvSpPr txBox="1"/>
                <p:nvPr/>
              </p:nvSpPr>
              <p:spPr>
                <a:xfrm>
                  <a:off x="1979738" y="2618248"/>
                  <a:ext cx="1584122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Bowsden Court</a:t>
                  </a:r>
                </a:p>
              </p:txBody>
            </p:sp>
            <p:pic>
              <p:nvPicPr>
                <p:cNvPr id="284" name="Picture 4" descr="Bowsden Court kitchen"/>
                <p:cNvPicPr>
                  <a:picLocks noChangeAspect="1" noChangeArrowheads="1"/>
                </p:cNvPicPr>
                <p:nvPr/>
              </p:nvPicPr>
              <p:blipFill>
                <a:blip r:embed="rId23" cstate="print"/>
                <a:srcRect b="2695"/>
                <a:stretch>
                  <a:fillRect/>
                </a:stretch>
              </p:blipFill>
              <p:spPr bwMode="auto">
                <a:xfrm>
                  <a:off x="2051650" y="1768908"/>
                  <a:ext cx="1440200" cy="891287"/>
                </a:xfrm>
                <a:prstGeom prst="rect">
                  <a:avLst/>
                </a:prstGeom>
                <a:grpFill/>
              </p:spPr>
            </p:pic>
          </p:grpSp>
          <p:grpSp>
            <p:nvGrpSpPr>
              <p:cNvPr id="242" name="Group 278"/>
              <p:cNvGrpSpPr/>
              <p:nvPr/>
            </p:nvGrpSpPr>
            <p:grpSpPr>
              <a:xfrm>
                <a:off x="2947636" y="2196382"/>
                <a:ext cx="1392099" cy="1371579"/>
                <a:chOff x="1821678" y="1996553"/>
                <a:chExt cx="2101259" cy="1991818"/>
              </a:xfrm>
              <a:grpFill/>
            </p:grpSpPr>
            <p:sp>
              <p:nvSpPr>
                <p:cNvPr id="280" name="Rounded Rectangle 279"/>
                <p:cNvSpPr/>
                <p:nvPr/>
              </p:nvSpPr>
              <p:spPr>
                <a:xfrm>
                  <a:off x="1845373" y="1996553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81" name="TextBox 280">
                  <a:hlinkClick r:id="rId24"/>
                </p:cNvPr>
                <p:cNvSpPr txBox="1"/>
                <p:nvPr/>
              </p:nvSpPr>
              <p:spPr>
                <a:xfrm>
                  <a:off x="1821678" y="3481625"/>
                  <a:ext cx="2101259" cy="4469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>
                      <a:solidFill>
                        <a:schemeClr val="bg1"/>
                      </a:solidFill>
                    </a:rPr>
                    <a:t>Bowsden Court</a:t>
                  </a:r>
                </a:p>
              </p:txBody>
            </p:sp>
          </p:grpSp>
        </p:grpSp>
        <p:pic>
          <p:nvPicPr>
            <p:cNvPr id="277" name="Picture 276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8354" y="5425310"/>
              <a:ext cx="1196791" cy="93475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243" name="Group 284"/>
          <p:cNvGrpSpPr/>
          <p:nvPr/>
        </p:nvGrpSpPr>
        <p:grpSpPr>
          <a:xfrm>
            <a:off x="6403834" y="5186747"/>
            <a:ext cx="1436011" cy="1348965"/>
            <a:chOff x="7110341" y="2173480"/>
            <a:chExt cx="1436011" cy="1348965"/>
          </a:xfrm>
        </p:grpSpPr>
        <p:grpSp>
          <p:nvGrpSpPr>
            <p:cNvPr id="244" name="Group 285"/>
            <p:cNvGrpSpPr/>
            <p:nvPr/>
          </p:nvGrpSpPr>
          <p:grpSpPr>
            <a:xfrm>
              <a:off x="7110341" y="2173480"/>
              <a:ext cx="1436011" cy="1348965"/>
              <a:chOff x="4357678" y="2521449"/>
              <a:chExt cx="1436011" cy="1348965"/>
            </a:xfrm>
            <a:solidFill>
              <a:srgbClr val="00467E"/>
            </a:solidFill>
          </p:grpSpPr>
          <p:grpSp>
            <p:nvGrpSpPr>
              <p:cNvPr id="245" name="Group 79"/>
              <p:cNvGrpSpPr>
                <a:grpSpLocks/>
              </p:cNvGrpSpPr>
              <p:nvPr/>
            </p:nvGrpSpPr>
            <p:grpSpPr bwMode="auto">
              <a:xfrm>
                <a:off x="4435475" y="2617788"/>
                <a:ext cx="1152525" cy="1152525"/>
                <a:chOff x="5652150" y="3068950"/>
                <a:chExt cx="1152000" cy="1152000"/>
              </a:xfrm>
              <a:grpFill/>
            </p:grpSpPr>
            <p:grpSp>
              <p:nvGrpSpPr>
                <p:cNvPr id="246" name="Group 62"/>
                <p:cNvGrpSpPr/>
                <p:nvPr/>
              </p:nvGrpSpPr>
              <p:grpSpPr>
                <a:xfrm>
                  <a:off x="5652150" y="3068950"/>
                  <a:ext cx="1152000" cy="1152000"/>
                  <a:chOff x="3779890" y="5013211"/>
                  <a:chExt cx="1584220" cy="1440210"/>
                </a:xfrm>
                <a:grpFill/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294" name="Rectangle 293"/>
                  <p:cNvSpPr/>
                  <p:nvPr/>
                </p:nvSpPr>
                <p:spPr>
                  <a:xfrm>
                    <a:off x="3779890" y="5013211"/>
                    <a:ext cx="1584220" cy="1440210"/>
                  </a:xfrm>
                  <a:prstGeom prst="rect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95" name="TextBox 294"/>
                  <p:cNvSpPr txBox="1"/>
                  <p:nvPr/>
                </p:nvSpPr>
                <p:spPr>
                  <a:xfrm>
                    <a:off x="3779938" y="5943505"/>
                    <a:ext cx="1584122" cy="346299"/>
                  </a:xfrm>
                  <a:prstGeom prst="rect">
                    <a:avLst/>
                  </a:prstGeom>
                  <a:grp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1200" dirty="0">
                        <a:solidFill>
                          <a:schemeClr val="bg1"/>
                        </a:solidFill>
                      </a:rPr>
                      <a:t>Richardson Rd</a:t>
                    </a:r>
                    <a:endParaRPr lang="en-GB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293" name="Picture 37"/>
                <p:cNvPicPr>
                  <a:picLocks noChangeAspect="1" noChangeArrowheads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354" b="7143"/>
                <a:stretch>
                  <a:fillRect/>
                </a:stretch>
              </p:blipFill>
              <p:spPr bwMode="auto">
                <a:xfrm>
                  <a:off x="5715000" y="3118820"/>
                  <a:ext cx="1037685" cy="71711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7" name="Group 288"/>
              <p:cNvGrpSpPr/>
              <p:nvPr/>
            </p:nvGrpSpPr>
            <p:grpSpPr>
              <a:xfrm>
                <a:off x="4357678" y="2521449"/>
                <a:ext cx="1436011" cy="1348965"/>
                <a:chOff x="3051146" y="2600967"/>
                <a:chExt cx="2119949" cy="1991818"/>
              </a:xfrm>
              <a:grpFill/>
            </p:grpSpPr>
            <p:sp>
              <p:nvSpPr>
                <p:cNvPr id="290" name="Rounded Rectangle 289"/>
                <p:cNvSpPr/>
                <p:nvPr/>
              </p:nvSpPr>
              <p:spPr>
                <a:xfrm>
                  <a:off x="3071398" y="2600967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1" name="TextBox 290">
                  <a:hlinkClick r:id="rId17"/>
                </p:cNvPr>
                <p:cNvSpPr txBox="1"/>
                <p:nvPr/>
              </p:nvSpPr>
              <p:spPr bwMode="auto">
                <a:xfrm>
                  <a:off x="3051146" y="4125661"/>
                  <a:ext cx="2119949" cy="4544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Verde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287" name="Picture 286"/>
            <p:cNvPicPr>
              <a:picLocks noChangeAspect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3" t="-782" r="23685" b="782"/>
            <a:stretch/>
          </p:blipFill>
          <p:spPr>
            <a:xfrm>
              <a:off x="7150805" y="2253038"/>
              <a:ext cx="1252332" cy="97907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248" name="Group 295"/>
          <p:cNvGrpSpPr/>
          <p:nvPr/>
        </p:nvGrpSpPr>
        <p:grpSpPr>
          <a:xfrm>
            <a:off x="4894340" y="5178040"/>
            <a:ext cx="1473851" cy="1373678"/>
            <a:chOff x="5755803" y="3616765"/>
            <a:chExt cx="1473851" cy="1373678"/>
          </a:xfrm>
        </p:grpSpPr>
        <p:grpSp>
          <p:nvGrpSpPr>
            <p:cNvPr id="249" name="Group 296"/>
            <p:cNvGrpSpPr/>
            <p:nvPr/>
          </p:nvGrpSpPr>
          <p:grpSpPr>
            <a:xfrm>
              <a:off x="5755803" y="3616765"/>
              <a:ext cx="1473851" cy="1373678"/>
              <a:chOff x="6826344" y="3588717"/>
              <a:chExt cx="1472150" cy="1373678"/>
            </a:xfrm>
            <a:solidFill>
              <a:srgbClr val="00257E"/>
            </a:solidFill>
          </p:grpSpPr>
          <p:grpSp>
            <p:nvGrpSpPr>
              <p:cNvPr id="250" name="Group 69"/>
              <p:cNvGrpSpPr/>
              <p:nvPr/>
            </p:nvGrpSpPr>
            <p:grpSpPr>
              <a:xfrm>
                <a:off x="6935539" y="3699476"/>
                <a:ext cx="1152160" cy="1152160"/>
                <a:chOff x="3779890" y="3356980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3" name="Rectangle 302"/>
                <p:cNvSpPr/>
                <p:nvPr/>
              </p:nvSpPr>
              <p:spPr>
                <a:xfrm>
                  <a:off x="3779890" y="3356980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04" name="TextBox 303"/>
                <p:cNvSpPr txBox="1"/>
                <p:nvPr/>
              </p:nvSpPr>
              <p:spPr>
                <a:xfrm>
                  <a:off x="3779938" y="4365042"/>
                  <a:ext cx="1584122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Marris House</a:t>
                  </a:r>
                </a:p>
              </p:txBody>
            </p:sp>
            <p:pic>
              <p:nvPicPr>
                <p:cNvPr id="305" name="Picture 304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b="16403"/>
                <a:stretch>
                  <a:fillRect/>
                </a:stretch>
              </p:blipFill>
              <p:spPr bwMode="auto">
                <a:xfrm>
                  <a:off x="3851902" y="3429001"/>
                  <a:ext cx="1440200" cy="93613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51" name="Group 299"/>
              <p:cNvGrpSpPr/>
              <p:nvPr/>
            </p:nvGrpSpPr>
            <p:grpSpPr>
              <a:xfrm>
                <a:off x="6826344" y="3588717"/>
                <a:ext cx="1472150" cy="1373678"/>
                <a:chOff x="3581492" y="2609421"/>
                <a:chExt cx="2119949" cy="1991818"/>
              </a:xfrm>
              <a:grpFill/>
            </p:grpSpPr>
            <p:sp>
              <p:nvSpPr>
                <p:cNvPr id="301" name="Rounded Rectangle 300"/>
                <p:cNvSpPr/>
                <p:nvPr/>
              </p:nvSpPr>
              <p:spPr>
                <a:xfrm>
                  <a:off x="3596576" y="2609421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02" name="TextBox 301">
                  <a:hlinkClick r:id="rId8"/>
                </p:cNvPr>
                <p:cNvSpPr txBox="1"/>
                <p:nvPr/>
              </p:nvSpPr>
              <p:spPr bwMode="auto">
                <a:xfrm>
                  <a:off x="3581492" y="4154776"/>
                  <a:ext cx="2119949" cy="446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Union State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298" name="Picture 297"/>
            <p:cNvPicPr>
              <a:picLocks noChangeAspect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637" b="21092"/>
            <a:stretch/>
          </p:blipFill>
          <p:spPr>
            <a:xfrm>
              <a:off x="5817649" y="3696163"/>
              <a:ext cx="1306333" cy="101119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252" name="Group 305"/>
          <p:cNvGrpSpPr/>
          <p:nvPr/>
        </p:nvGrpSpPr>
        <p:grpSpPr>
          <a:xfrm>
            <a:off x="3347441" y="5167560"/>
            <a:ext cx="1534396" cy="1403547"/>
            <a:chOff x="4171810" y="5136021"/>
            <a:chExt cx="1534396" cy="1403547"/>
          </a:xfrm>
        </p:grpSpPr>
        <p:grpSp>
          <p:nvGrpSpPr>
            <p:cNvPr id="253" name="Group 306"/>
            <p:cNvGrpSpPr/>
            <p:nvPr/>
          </p:nvGrpSpPr>
          <p:grpSpPr>
            <a:xfrm>
              <a:off x="4171810" y="5136021"/>
              <a:ext cx="1534396" cy="1403547"/>
              <a:chOff x="6096259" y="5081827"/>
              <a:chExt cx="1534396" cy="1426004"/>
            </a:xfrm>
            <a:solidFill>
              <a:srgbClr val="00257E"/>
            </a:solidFill>
          </p:grpSpPr>
          <p:grpSp>
            <p:nvGrpSpPr>
              <p:cNvPr id="254" name="Group 84"/>
              <p:cNvGrpSpPr>
                <a:grpSpLocks/>
              </p:cNvGrpSpPr>
              <p:nvPr/>
            </p:nvGrpSpPr>
            <p:grpSpPr bwMode="auto">
              <a:xfrm>
                <a:off x="6171521" y="5085842"/>
                <a:ext cx="1296987" cy="1220421"/>
                <a:chOff x="7010288" y="4551482"/>
                <a:chExt cx="1296179" cy="1219864"/>
              </a:xfrm>
              <a:grpFill/>
            </p:grpSpPr>
            <p:grpSp>
              <p:nvGrpSpPr>
                <p:cNvPr id="255" name="Group 62"/>
                <p:cNvGrpSpPr/>
                <p:nvPr/>
              </p:nvGrpSpPr>
              <p:grpSpPr>
                <a:xfrm>
                  <a:off x="7010288" y="4619347"/>
                  <a:ext cx="1296179" cy="1151999"/>
                  <a:chOff x="3667040" y="5150981"/>
                  <a:chExt cx="1782494" cy="1440210"/>
                </a:xfrm>
                <a:grpFill/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315" name="Rectangle 314"/>
                  <p:cNvSpPr/>
                  <p:nvPr/>
                </p:nvSpPr>
                <p:spPr>
                  <a:xfrm>
                    <a:off x="3779889" y="5150981"/>
                    <a:ext cx="1584220" cy="1440210"/>
                  </a:xfrm>
                  <a:prstGeom prst="rect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316" name="TextBox 315"/>
                  <p:cNvSpPr txBox="1"/>
                  <p:nvPr/>
                </p:nvSpPr>
                <p:spPr>
                  <a:xfrm>
                    <a:off x="3667040" y="5881045"/>
                    <a:ext cx="1782494" cy="346300"/>
                  </a:xfrm>
                  <a:prstGeom prst="rect">
                    <a:avLst/>
                  </a:prstGeom>
                  <a:grp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1200" dirty="0">
                        <a:solidFill>
                          <a:schemeClr val="bg1"/>
                        </a:solidFill>
                      </a:rPr>
                      <a:t>St Marys College</a:t>
                    </a:r>
                    <a:endParaRPr lang="en-GB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314" name="Picture 37"/>
                <p:cNvPicPr>
                  <a:picLocks noChangeAspect="1" noChangeArrowheads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422" b="23878"/>
                <a:stretch>
                  <a:fillRect/>
                </a:stretch>
              </p:blipFill>
              <p:spPr bwMode="auto">
                <a:xfrm>
                  <a:off x="7135202" y="4551482"/>
                  <a:ext cx="1061135" cy="71290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2" name="Group 309"/>
              <p:cNvGrpSpPr/>
              <p:nvPr/>
            </p:nvGrpSpPr>
            <p:grpSpPr>
              <a:xfrm>
                <a:off x="6096259" y="5081827"/>
                <a:ext cx="1534396" cy="1426004"/>
                <a:chOff x="4122344" y="2247418"/>
                <a:chExt cx="2166046" cy="2019159"/>
              </a:xfrm>
              <a:grpFill/>
            </p:grpSpPr>
            <p:sp>
              <p:nvSpPr>
                <p:cNvPr id="311" name="Rounded Rectangle 310"/>
                <p:cNvSpPr/>
                <p:nvPr/>
              </p:nvSpPr>
              <p:spPr>
                <a:xfrm>
                  <a:off x="4184763" y="2247418"/>
                  <a:ext cx="2025503" cy="2019159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2" name="TextBox 311">
                  <a:hlinkClick r:id="rId20"/>
                </p:cNvPr>
                <p:cNvSpPr txBox="1"/>
                <p:nvPr/>
              </p:nvSpPr>
              <p:spPr>
                <a:xfrm>
                  <a:off x="4122344" y="3792775"/>
                  <a:ext cx="2166046" cy="44277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Manor Bank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308" name="Picture 307"/>
            <p:cNvPicPr>
              <a:picLocks noChangeAspect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12" r="17274"/>
            <a:stretch/>
          </p:blipFill>
          <p:spPr>
            <a:xfrm>
              <a:off x="4280666" y="5209617"/>
              <a:ext cx="1310051" cy="99355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33" name="Group 316"/>
          <p:cNvGrpSpPr/>
          <p:nvPr/>
        </p:nvGrpSpPr>
        <p:grpSpPr>
          <a:xfrm>
            <a:off x="911933" y="3703478"/>
            <a:ext cx="1387485" cy="1364208"/>
            <a:chOff x="2700412" y="2150617"/>
            <a:chExt cx="1387485" cy="1348964"/>
          </a:xfrm>
        </p:grpSpPr>
        <p:grpSp>
          <p:nvGrpSpPr>
            <p:cNvPr id="34" name="Group 317"/>
            <p:cNvGrpSpPr/>
            <p:nvPr/>
          </p:nvGrpSpPr>
          <p:grpSpPr>
            <a:xfrm>
              <a:off x="2700412" y="2150617"/>
              <a:ext cx="1387485" cy="1348964"/>
              <a:chOff x="4752203" y="3947721"/>
              <a:chExt cx="1387485" cy="1348964"/>
            </a:xfrm>
            <a:solidFill>
              <a:srgbClr val="002060"/>
            </a:solidFill>
          </p:grpSpPr>
          <p:grpSp>
            <p:nvGrpSpPr>
              <p:cNvPr id="35" name="Group 62"/>
              <p:cNvGrpSpPr/>
              <p:nvPr/>
            </p:nvGrpSpPr>
            <p:grpSpPr>
              <a:xfrm>
                <a:off x="4851579" y="4060474"/>
                <a:ext cx="1224567" cy="1166601"/>
                <a:chOff x="3680047" y="5091559"/>
                <a:chExt cx="1684014" cy="1458464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24" name="Rectangle 323"/>
                <p:cNvSpPr/>
                <p:nvPr/>
              </p:nvSpPr>
              <p:spPr>
                <a:xfrm>
                  <a:off x="3680047" y="5109813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5" name="TextBox 324"/>
                <p:cNvSpPr txBox="1"/>
                <p:nvPr/>
              </p:nvSpPr>
              <p:spPr>
                <a:xfrm>
                  <a:off x="3779938" y="6021359"/>
                  <a:ext cx="1584123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Victoria Halls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326" name="Picture 39" descr="Artist Impression of Victoria Hall Exterior"/>
                <p:cNvPicPr>
                  <a:picLocks noChangeAspect="1" noChangeArrowheads="1"/>
                </p:cNvPicPr>
                <p:nvPr/>
              </p:nvPicPr>
              <p:blipFill>
                <a:blip r:embed="rId30" cstate="print"/>
                <a:srcRect t="6250" b="12500"/>
                <a:stretch>
                  <a:fillRect/>
                </a:stretch>
              </p:blipFill>
              <p:spPr bwMode="auto">
                <a:xfrm>
                  <a:off x="3848432" y="5091559"/>
                  <a:ext cx="1447135" cy="93613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6" name="Group 320"/>
              <p:cNvGrpSpPr/>
              <p:nvPr/>
            </p:nvGrpSpPr>
            <p:grpSpPr>
              <a:xfrm>
                <a:off x="4752203" y="3947721"/>
                <a:ext cx="1387485" cy="1348964"/>
                <a:chOff x="4616249" y="788135"/>
                <a:chExt cx="2025502" cy="1991818"/>
              </a:xfrm>
              <a:grpFill/>
            </p:grpSpPr>
            <p:sp>
              <p:nvSpPr>
                <p:cNvPr id="322" name="Rounded Rectangle 321"/>
                <p:cNvSpPr/>
                <p:nvPr/>
              </p:nvSpPr>
              <p:spPr>
                <a:xfrm>
                  <a:off x="4616249" y="788135"/>
                  <a:ext cx="2025502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3" name="TextBox 322">
                  <a:hlinkClick r:id="rId31"/>
                </p:cNvPr>
                <p:cNvSpPr txBox="1"/>
                <p:nvPr/>
              </p:nvSpPr>
              <p:spPr>
                <a:xfrm>
                  <a:off x="4700220" y="2314243"/>
                  <a:ext cx="1849973" cy="45444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Liberty Quay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319" name="Picture 318"/>
            <p:cNvPicPr>
              <a:picLocks noChangeAspect="1"/>
            </p:cNvPicPr>
            <p:nvPr/>
          </p:nvPicPr>
          <p:blipFill rotWithShape="1"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01"/>
            <a:stretch/>
          </p:blipFill>
          <p:spPr>
            <a:xfrm>
              <a:off x="2779007" y="2225663"/>
              <a:ext cx="1254098" cy="100364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155" name="Title 154"/>
          <p:cNvSpPr>
            <a:spLocks noGrp="1"/>
          </p:cNvSpPr>
          <p:nvPr>
            <p:ph type="title"/>
          </p:nvPr>
        </p:nvSpPr>
        <p:spPr>
          <a:xfrm>
            <a:off x="500034" y="214298"/>
            <a:ext cx="6347048" cy="1143000"/>
          </a:xfrm>
        </p:spPr>
        <p:txBody>
          <a:bodyPr/>
          <a:lstStyle/>
          <a:p>
            <a:r>
              <a:rPr lang="en-GB" b="1" dirty="0" smtClean="0"/>
              <a:t>Comparing size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49036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Routes from further away.</a:t>
            </a:r>
            <a:endParaRPr lang="en-GB" dirty="0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4" t="18621" r="5437" b="6130"/>
          <a:stretch/>
        </p:blipFill>
        <p:spPr bwMode="auto">
          <a:xfrm>
            <a:off x="-157896" y="7938"/>
            <a:ext cx="9301896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ounded Rectangle 33"/>
          <p:cNvSpPr/>
          <p:nvPr/>
        </p:nvSpPr>
        <p:spPr>
          <a:xfrm>
            <a:off x="2702828" y="3351761"/>
            <a:ext cx="1024008" cy="583945"/>
          </a:xfrm>
          <a:prstGeom prst="roundRect">
            <a:avLst/>
          </a:prstGeom>
          <a:solidFill>
            <a:srgbClr val="6083CB"/>
          </a:solidFill>
          <a:ln>
            <a:solidFill>
              <a:srgbClr val="6083CB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Marris House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35" name="Straight Arrow Connector 34"/>
          <p:cNvCxnSpPr>
            <a:stCxn id="34" idx="2"/>
          </p:cNvCxnSpPr>
          <p:nvPr/>
        </p:nvCxnSpPr>
        <p:spPr>
          <a:xfrm>
            <a:off x="3214832" y="3935706"/>
            <a:ext cx="421064" cy="7174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681175" y="4260383"/>
            <a:ext cx="1741861" cy="1228803"/>
          </a:xfrm>
          <a:prstGeom prst="roundRect">
            <a:avLst/>
          </a:prstGeom>
          <a:solidFill>
            <a:srgbClr val="0F89CF"/>
          </a:solidFill>
          <a:ln>
            <a:solidFill>
              <a:srgbClr val="0F89C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Castle </a:t>
            </a:r>
            <a:r>
              <a:rPr lang="en-GB" sz="1600" dirty="0" err="1" smtClean="0">
                <a:solidFill>
                  <a:prstClr val="white"/>
                </a:solidFill>
              </a:rPr>
              <a:t>Leazes</a:t>
            </a:r>
            <a:r>
              <a:rPr lang="en-GB" sz="1600" dirty="0" smtClean="0">
                <a:solidFill>
                  <a:prstClr val="white"/>
                </a:solidFill>
              </a:rPr>
              <a:t>, Castle Court &amp; </a:t>
            </a:r>
            <a:r>
              <a:rPr lang="en-GB" sz="1600" dirty="0" err="1" smtClean="0">
                <a:solidFill>
                  <a:prstClr val="white"/>
                </a:solidFill>
              </a:rPr>
              <a:t>Leazes</a:t>
            </a:r>
            <a:r>
              <a:rPr lang="en-GB" sz="1600" dirty="0" smtClean="0">
                <a:solidFill>
                  <a:prstClr val="white"/>
                </a:solidFill>
              </a:rPr>
              <a:t> Parade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2446317" y="5008500"/>
            <a:ext cx="613515" cy="467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>
            <a:hlinkClick r:id="rId4"/>
          </p:cNvPr>
          <p:cNvSpPr/>
          <p:nvPr/>
        </p:nvSpPr>
        <p:spPr>
          <a:xfrm>
            <a:off x="307975" y="3140967"/>
            <a:ext cx="1239690" cy="594921"/>
          </a:xfrm>
          <a:prstGeom prst="roundRect">
            <a:avLst/>
          </a:prstGeom>
          <a:solidFill>
            <a:srgbClr val="00257E"/>
          </a:solidFill>
          <a:ln>
            <a:solidFill>
              <a:srgbClr val="0025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St Mary’s College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239189" y="3740690"/>
            <a:ext cx="330448" cy="100811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hlinkClick r:id="rId5"/>
          </p:cNvPr>
          <p:cNvSpPr/>
          <p:nvPr/>
        </p:nvSpPr>
        <p:spPr>
          <a:xfrm>
            <a:off x="1843412" y="5929280"/>
            <a:ext cx="1434718" cy="739535"/>
          </a:xfrm>
          <a:prstGeom prst="roundRect">
            <a:avLst/>
          </a:prstGeom>
          <a:solidFill>
            <a:srgbClr val="477CFF"/>
          </a:solidFill>
          <a:ln>
            <a:solidFill>
              <a:srgbClr val="477CF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Liberty Plaza, Verde &amp; The View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42" name="Straight Arrow Connector 41"/>
          <p:cNvCxnSpPr>
            <a:stCxn id="41" idx="3"/>
          </p:cNvCxnSpPr>
          <p:nvPr/>
        </p:nvCxnSpPr>
        <p:spPr>
          <a:xfrm flipV="1">
            <a:off x="3278130" y="6093568"/>
            <a:ext cx="357766" cy="2054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>
            <a:hlinkClick r:id="rId6"/>
          </p:cNvPr>
          <p:cNvSpPr/>
          <p:nvPr/>
        </p:nvSpPr>
        <p:spPr>
          <a:xfrm>
            <a:off x="3963918" y="3193664"/>
            <a:ext cx="1555120" cy="794022"/>
          </a:xfrm>
          <a:prstGeom prst="roundRect">
            <a:avLst/>
          </a:prstGeom>
          <a:solidFill>
            <a:srgbClr val="00467E"/>
          </a:solidFill>
          <a:ln>
            <a:solidFill>
              <a:srgbClr val="0046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Park, Windsor &amp; Kensington Terrace</a:t>
            </a:r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2" name="Rounded Rectangle 51">
            <a:hlinkClick r:id="rId7"/>
          </p:cNvPr>
          <p:cNvSpPr/>
          <p:nvPr/>
        </p:nvSpPr>
        <p:spPr>
          <a:xfrm>
            <a:off x="4355976" y="908721"/>
            <a:ext cx="1170216" cy="501022"/>
          </a:xfrm>
          <a:prstGeom prst="roundRect">
            <a:avLst/>
          </a:prstGeom>
          <a:solidFill>
            <a:srgbClr val="477CFF"/>
          </a:solidFill>
          <a:ln>
            <a:solidFill>
              <a:srgbClr val="477CF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prstClr val="white"/>
                </a:solidFill>
              </a:rPr>
              <a:t>Bowsden</a:t>
            </a:r>
            <a:r>
              <a:rPr lang="en-GB" sz="1600" dirty="0" smtClean="0">
                <a:solidFill>
                  <a:prstClr val="white"/>
                </a:solidFill>
              </a:rPr>
              <a:t> Court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H="1">
            <a:off x="4498856" y="4004139"/>
            <a:ext cx="194276" cy="7446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5241379" y="548681"/>
            <a:ext cx="122709" cy="3600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456" y="461427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962" y="1484784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150" y="2636912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503" y="4356713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26763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744" y="5942305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6110288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929" y="6012987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452" y="5418089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33" y="9079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4423590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6" name="Straight Arrow Connector 65"/>
          <p:cNvCxnSpPr/>
          <p:nvPr/>
        </p:nvCxnSpPr>
        <p:spPr>
          <a:xfrm flipH="1" flipV="1">
            <a:off x="5601320" y="6488741"/>
            <a:ext cx="538006" cy="133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>
            <a:hlinkClick r:id="rId6"/>
          </p:cNvPr>
          <p:cNvSpPr/>
          <p:nvPr/>
        </p:nvSpPr>
        <p:spPr>
          <a:xfrm>
            <a:off x="5997522" y="6257894"/>
            <a:ext cx="2820933" cy="435143"/>
          </a:xfrm>
          <a:prstGeom prst="roundRect">
            <a:avLst/>
          </a:prstGeom>
          <a:solidFill>
            <a:srgbClr val="0F89CF"/>
          </a:solidFill>
          <a:ln>
            <a:solidFill>
              <a:srgbClr val="0F89C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Manor Bank &amp; Liberty Quay</a:t>
            </a:r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68" name="Rounded Rectangle 67">
            <a:hlinkClick r:id="rId10"/>
          </p:cNvPr>
          <p:cNvSpPr/>
          <p:nvPr/>
        </p:nvSpPr>
        <p:spPr>
          <a:xfrm>
            <a:off x="6981076" y="5373216"/>
            <a:ext cx="903292" cy="686691"/>
          </a:xfrm>
          <a:prstGeom prst="roundRect">
            <a:avLst/>
          </a:prstGeom>
          <a:solidFill>
            <a:srgbClr val="00467E"/>
          </a:solidFill>
          <a:ln>
            <a:solidFill>
              <a:srgbClr val="0046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Turner Court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69" name="Straight Arrow Connector 68"/>
          <p:cNvCxnSpPr>
            <a:stCxn id="68" idx="1"/>
          </p:cNvCxnSpPr>
          <p:nvPr/>
        </p:nvCxnSpPr>
        <p:spPr>
          <a:xfrm flipH="1">
            <a:off x="6246872" y="5716562"/>
            <a:ext cx="734204" cy="26563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hlinkClick r:id="rId11"/>
          </p:cNvPr>
          <p:cNvSpPr/>
          <p:nvPr/>
        </p:nvSpPr>
        <p:spPr>
          <a:xfrm>
            <a:off x="3744827" y="4726107"/>
            <a:ext cx="1402358" cy="702121"/>
          </a:xfrm>
          <a:prstGeom prst="roundRect">
            <a:avLst/>
          </a:prstGeom>
          <a:solidFill>
            <a:srgbClr val="E52F48"/>
          </a:solidFill>
          <a:ln>
            <a:solidFill>
              <a:srgbClr val="E52F48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Newcastle University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5826934" y="4914906"/>
            <a:ext cx="838025" cy="633398"/>
          </a:xfrm>
          <a:prstGeom prst="roundRect">
            <a:avLst/>
          </a:prstGeom>
          <a:solidFill>
            <a:srgbClr val="6083CB"/>
          </a:solidFill>
          <a:ln>
            <a:solidFill>
              <a:srgbClr val="6083CB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Union State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72" name="Straight Arrow Connector 71"/>
          <p:cNvCxnSpPr>
            <a:stCxn id="71" idx="1"/>
          </p:cNvCxnSpPr>
          <p:nvPr/>
        </p:nvCxnSpPr>
        <p:spPr>
          <a:xfrm flipH="1" flipV="1">
            <a:off x="5405122" y="5220437"/>
            <a:ext cx="421812" cy="1116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433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 animBg="1"/>
      <p:bldP spid="39" grpId="0" animBg="1"/>
      <p:bldP spid="41" grpId="0" animBg="1"/>
      <p:bldP spid="51" grpId="0" animBg="1"/>
      <p:bldP spid="52" grpId="0" animBg="1"/>
      <p:bldP spid="67" grpId="0" animBg="1"/>
      <p:bldP spid="68" grpId="0" animBg="1"/>
      <p:bldP spid="7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6"/>
          <p:cNvGrpSpPr/>
          <p:nvPr/>
        </p:nvGrpSpPr>
        <p:grpSpPr>
          <a:xfrm>
            <a:off x="5765248" y="2025480"/>
            <a:ext cx="3096344" cy="983438"/>
            <a:chOff x="3030220" y="1484784"/>
            <a:chExt cx="3096344" cy="983438"/>
          </a:xfrm>
        </p:grpSpPr>
        <p:sp>
          <p:nvSpPr>
            <p:cNvPr id="38" name="Rounded Rectangle 37"/>
            <p:cNvSpPr/>
            <p:nvPr/>
          </p:nvSpPr>
          <p:spPr>
            <a:xfrm>
              <a:off x="3030220" y="1484784"/>
              <a:ext cx="3096344" cy="954107"/>
            </a:xfrm>
            <a:prstGeom prst="roundRect">
              <a:avLst/>
            </a:prstGeom>
            <a:solidFill>
              <a:srgbClr val="00467E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400" dirty="0">
                <a:solidFill>
                  <a:schemeClr val="bg1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205438" y="1514115"/>
              <a:ext cx="26642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Remember extra costs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6119">
            <a:off x="5847112" y="3403171"/>
            <a:ext cx="2448272" cy="179485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82550">
            <a:noFill/>
            <a:miter lim="800000"/>
            <a:headEnd/>
            <a:tailEnd/>
          </a:ln>
          <a:extLst/>
        </p:spPr>
      </p:pic>
      <p:grpSp>
        <p:nvGrpSpPr>
          <p:cNvPr id="5" name="Group 45"/>
          <p:cNvGrpSpPr/>
          <p:nvPr/>
        </p:nvGrpSpPr>
        <p:grpSpPr>
          <a:xfrm>
            <a:off x="3143734" y="1543688"/>
            <a:ext cx="2158663" cy="1529011"/>
            <a:chOff x="6184935" y="-209148"/>
            <a:chExt cx="2664296" cy="1529011"/>
          </a:xfrm>
          <a:solidFill>
            <a:srgbClr val="6083CB"/>
          </a:solidFill>
        </p:grpSpPr>
        <p:sp>
          <p:nvSpPr>
            <p:cNvPr id="47" name="Rounded Rectangle 46"/>
            <p:cNvSpPr/>
            <p:nvPr/>
          </p:nvSpPr>
          <p:spPr>
            <a:xfrm>
              <a:off x="6184935" y="-209148"/>
              <a:ext cx="2664296" cy="1529011"/>
            </a:xfrm>
            <a:prstGeom prst="roundRect">
              <a:avLst/>
            </a:prstGeom>
            <a:grpFill/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400" dirty="0">
                <a:solidFill>
                  <a:schemeClr val="bg1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418837" y="-137141"/>
              <a:ext cx="2232248" cy="138499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Lots of student properties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8"/>
          <p:cNvGrpSpPr/>
          <p:nvPr/>
        </p:nvGrpSpPr>
        <p:grpSpPr>
          <a:xfrm rot="21068972">
            <a:off x="398195" y="1630526"/>
            <a:ext cx="2243031" cy="2041787"/>
            <a:chOff x="6430341" y="3311119"/>
            <a:chExt cx="2334641" cy="2278120"/>
          </a:xfrm>
        </p:grpSpPr>
        <p:pic>
          <p:nvPicPr>
            <p:cNvPr id="60" name="Picture 4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0341" y="3311119"/>
              <a:ext cx="1093988" cy="639360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1" name="Picture 5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2340" y="3311119"/>
              <a:ext cx="1116124" cy="549929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2" name="Picture 6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0342" y="3950479"/>
              <a:ext cx="1143000" cy="414625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3" name="Picture 7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3444" y="3950479"/>
              <a:ext cx="1135020" cy="468493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4" name="Picture 8">
              <a:hlinkClick r:id="rId12"/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0342" y="4479971"/>
              <a:ext cx="1143000" cy="461197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5" name="Picture 9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3444" y="4418972"/>
              <a:ext cx="1135020" cy="583193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6" name="Picture 10">
              <a:hlinkClick r:id="rId16"/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0341" y="5085184"/>
              <a:ext cx="1093987" cy="504055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7" name="Picture 11">
              <a:hlinkClick r:id="rId18"/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2340" y="5085184"/>
              <a:ext cx="1132642" cy="504055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</p:grpSp>
      <p:grpSp>
        <p:nvGrpSpPr>
          <p:cNvPr id="7" name="Group 67"/>
          <p:cNvGrpSpPr/>
          <p:nvPr/>
        </p:nvGrpSpPr>
        <p:grpSpPr>
          <a:xfrm>
            <a:off x="2206053" y="4018306"/>
            <a:ext cx="3096344" cy="626642"/>
            <a:chOff x="380787" y="3033674"/>
            <a:chExt cx="3096344" cy="626642"/>
          </a:xfrm>
          <a:solidFill>
            <a:srgbClr val="00257E"/>
          </a:solidFill>
        </p:grpSpPr>
        <p:sp>
          <p:nvSpPr>
            <p:cNvPr id="69" name="Rounded Rectangle 68"/>
            <p:cNvSpPr/>
            <p:nvPr/>
          </p:nvSpPr>
          <p:spPr>
            <a:xfrm>
              <a:off x="479128" y="3033674"/>
              <a:ext cx="2859314" cy="626642"/>
            </a:xfrm>
            <a:prstGeom prst="roundRect">
              <a:avLst/>
            </a:prstGeom>
            <a:grpFill/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400" dirty="0">
                <a:solidFill>
                  <a:schemeClr val="bg1"/>
                </a:solidFill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80787" y="3060192"/>
              <a:ext cx="30963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Support available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70"/>
          <p:cNvGrpSpPr/>
          <p:nvPr/>
        </p:nvGrpSpPr>
        <p:grpSpPr>
          <a:xfrm>
            <a:off x="4677095" y="5657143"/>
            <a:ext cx="3136627" cy="1015930"/>
            <a:chOff x="383890" y="1346017"/>
            <a:chExt cx="3136627" cy="1015930"/>
          </a:xfrm>
          <a:solidFill>
            <a:srgbClr val="477CFF"/>
          </a:solidFill>
        </p:grpSpPr>
        <p:sp>
          <p:nvSpPr>
            <p:cNvPr id="72" name="Rounded Rectangle 71"/>
            <p:cNvSpPr/>
            <p:nvPr/>
          </p:nvSpPr>
          <p:spPr>
            <a:xfrm>
              <a:off x="383890" y="1346017"/>
              <a:ext cx="3136627" cy="1015930"/>
            </a:xfrm>
            <a:prstGeom prst="roundRect">
              <a:avLst/>
            </a:prstGeom>
            <a:grpFill/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6252" y="1435354"/>
              <a:ext cx="3114124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Typically 12 month contracts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74" name="Picture 2" descr="http://www.civilliberty.org.uk/images/ncl_students_union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06426">
            <a:off x="622834" y="4806302"/>
            <a:ext cx="1955626" cy="163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itle 3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After halls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2859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t="15234" r="6953" b="537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ounded Rectangle 27">
            <a:hlinkClick r:id="rId4"/>
          </p:cNvPr>
          <p:cNvSpPr/>
          <p:nvPr/>
        </p:nvSpPr>
        <p:spPr>
          <a:xfrm>
            <a:off x="496771" y="3672068"/>
            <a:ext cx="1386775" cy="430531"/>
          </a:xfrm>
          <a:prstGeom prst="roundRect">
            <a:avLst/>
          </a:prstGeom>
          <a:solidFill>
            <a:srgbClr val="00257E"/>
          </a:solidFill>
          <a:ln>
            <a:solidFill>
              <a:srgbClr val="0025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prstClr val="white"/>
                </a:solidFill>
              </a:rPr>
              <a:t>Fenham</a:t>
            </a:r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29" name="Straight Arrow Connector 28"/>
          <p:cNvCxnSpPr>
            <a:stCxn id="28" idx="0"/>
          </p:cNvCxnSpPr>
          <p:nvPr/>
        </p:nvCxnSpPr>
        <p:spPr>
          <a:xfrm flipV="1">
            <a:off x="1190159" y="3155431"/>
            <a:ext cx="154380" cy="516638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912908" y="2413655"/>
            <a:ext cx="635826" cy="311244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6261590" y="1261093"/>
            <a:ext cx="508661" cy="516638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8532440" y="2257400"/>
            <a:ext cx="89807" cy="595536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6884894" y="3155431"/>
            <a:ext cx="279394" cy="947168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Rounded Rectangle 33">
            <a:hlinkClick r:id="rId5"/>
          </p:cNvPr>
          <p:cNvSpPr/>
          <p:nvPr/>
        </p:nvSpPr>
        <p:spPr>
          <a:xfrm>
            <a:off x="6562846" y="4102598"/>
            <a:ext cx="1386775" cy="430531"/>
          </a:xfrm>
          <a:prstGeom prst="roundRect">
            <a:avLst/>
          </a:prstGeom>
          <a:solidFill>
            <a:srgbClr val="0F89CF"/>
          </a:solidFill>
          <a:ln>
            <a:solidFill>
              <a:srgbClr val="0F89C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Sandyford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5" name="Rounded Rectangle 34">
            <a:hlinkClick r:id="rId6"/>
          </p:cNvPr>
          <p:cNvSpPr/>
          <p:nvPr/>
        </p:nvSpPr>
        <p:spPr>
          <a:xfrm>
            <a:off x="7716919" y="1826869"/>
            <a:ext cx="1386775" cy="430531"/>
          </a:xfrm>
          <a:prstGeom prst="roundRect">
            <a:avLst/>
          </a:prstGeom>
          <a:solidFill>
            <a:srgbClr val="00467E"/>
          </a:solidFill>
          <a:ln>
            <a:solidFill>
              <a:srgbClr val="0046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Heaton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6" name="Rounded Rectangle 35">
            <a:hlinkClick r:id="rId7"/>
          </p:cNvPr>
          <p:cNvSpPr/>
          <p:nvPr/>
        </p:nvSpPr>
        <p:spPr>
          <a:xfrm>
            <a:off x="6400797" y="830562"/>
            <a:ext cx="1386775" cy="430531"/>
          </a:xfrm>
          <a:prstGeom prst="roundRect">
            <a:avLst/>
          </a:prstGeom>
          <a:solidFill>
            <a:srgbClr val="6083CB"/>
          </a:solidFill>
          <a:ln>
            <a:solidFill>
              <a:srgbClr val="6083CB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prstClr val="white"/>
                </a:solidFill>
              </a:rPr>
              <a:t>Jesmond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7" name="Rounded Rectangle 36">
            <a:hlinkClick r:id="rId8"/>
          </p:cNvPr>
          <p:cNvSpPr/>
          <p:nvPr/>
        </p:nvSpPr>
        <p:spPr>
          <a:xfrm>
            <a:off x="2277083" y="1777731"/>
            <a:ext cx="1271651" cy="633163"/>
          </a:xfrm>
          <a:prstGeom prst="roundRect">
            <a:avLst/>
          </a:prstGeom>
          <a:solidFill>
            <a:srgbClr val="477CFF"/>
          </a:solidFill>
          <a:ln>
            <a:solidFill>
              <a:srgbClr val="477CF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prstClr val="white"/>
                </a:solidFill>
              </a:rPr>
              <a:t>Spital</a:t>
            </a:r>
            <a:r>
              <a:rPr lang="en-GB" dirty="0" smtClean="0">
                <a:solidFill>
                  <a:prstClr val="white"/>
                </a:solidFill>
              </a:rPr>
              <a:t> Tongues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9" name="Rounded Rectangle 38">
            <a:hlinkClick r:id="rId9"/>
          </p:cNvPr>
          <p:cNvSpPr/>
          <p:nvPr/>
        </p:nvSpPr>
        <p:spPr>
          <a:xfrm>
            <a:off x="4637550" y="2852936"/>
            <a:ext cx="1374610" cy="765589"/>
          </a:xfrm>
          <a:prstGeom prst="roundRect">
            <a:avLst/>
          </a:prstGeom>
          <a:solidFill>
            <a:srgbClr val="E52F48"/>
          </a:solidFill>
          <a:ln>
            <a:solidFill>
              <a:srgbClr val="E52F48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Newcastle University</a:t>
            </a:r>
            <a:endParaRPr lang="en-GB" dirty="0">
              <a:solidFill>
                <a:prstClr val="white"/>
              </a:solidFill>
            </a:endParaRPr>
          </a:p>
        </p:txBody>
      </p:sp>
      <p:pic>
        <p:nvPicPr>
          <p:cNvPr id="40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864" y="3678554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528" y="5013176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28" y="4241232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27" y="2724899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166604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818" y="4317863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424" y="3874707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191" y="1045827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625" y="6237312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190" y="29908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45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4" grpId="0" animBg="1"/>
      <p:bldP spid="35" grpId="0" animBg="1"/>
      <p:bldP spid="36" grpId="0" animBg="1"/>
      <p:bldP spid="3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2576</TotalTime>
  <Words>1183</Words>
  <Application>Microsoft Office PowerPoint</Application>
  <PresentationFormat>On-screen Show (4:3)</PresentationFormat>
  <Paragraphs>332</Paragraphs>
  <Slides>38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ＭＳ Ｐゴシック</vt:lpstr>
      <vt:lpstr>Arial</vt:lpstr>
      <vt:lpstr>Calibri</vt:lpstr>
      <vt:lpstr>Helvetica</vt:lpstr>
      <vt:lpstr>Rockwell</vt:lpstr>
      <vt:lpstr>Wingdings</vt:lpstr>
      <vt:lpstr>Office Theme</vt:lpstr>
      <vt:lpstr>PowerPoint Presentation</vt:lpstr>
      <vt:lpstr>Recent students…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Summer School @ NCL</vt:lpstr>
      <vt:lpstr>Summer Project @ NCL</vt:lpstr>
      <vt:lpstr>Offers and admissions</vt:lpstr>
      <vt:lpstr>Maths @ NCL this year</vt:lpstr>
      <vt:lpstr>Maths @ NCL this year</vt:lpstr>
      <vt:lpstr>Georgios Melios</vt:lpstr>
      <vt:lpstr>Demetra Demetriou</vt:lpstr>
      <vt:lpstr>Sarah Koullapi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Tuition Fee Loan</vt:lpstr>
      <vt:lpstr>Loan repayments</vt:lpstr>
      <vt:lpstr>  Interest</vt:lpstr>
      <vt:lpstr>Excellence scholarship</vt:lpstr>
      <vt:lpstr>Living costs</vt:lpstr>
      <vt:lpstr>Money management</vt:lpstr>
      <vt:lpstr>PowerPoint Presentation</vt:lpstr>
      <vt:lpstr>PowerPoint Presentation</vt:lpstr>
      <vt:lpstr>PowerPoint Presentation</vt:lpstr>
      <vt:lpstr>Typical rooms</vt:lpstr>
      <vt:lpstr>What’s included?</vt:lpstr>
      <vt:lpstr>Things to consider</vt:lpstr>
      <vt:lpstr>Comparing price</vt:lpstr>
      <vt:lpstr>Comparing size</vt:lpstr>
      <vt:lpstr>Routes from further away.</vt:lpstr>
      <vt:lpstr>After halls</vt:lpstr>
      <vt:lpstr>PowerPoint Presentation</vt:lpstr>
    </vt:vector>
  </TitlesOfParts>
  <Company>Newcastle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njh91</dc:creator>
  <cp:lastModifiedBy>MAS</cp:lastModifiedBy>
  <cp:revision>247</cp:revision>
  <dcterms:created xsi:type="dcterms:W3CDTF">2012-08-13T15:46:41Z</dcterms:created>
  <dcterms:modified xsi:type="dcterms:W3CDTF">2018-09-09T18:50:02Z</dcterms:modified>
</cp:coreProperties>
</file>