
<file path=[Content_Types].xml><?xml version="1.0" encoding="utf-8"?>
<Types xmlns="http://schemas.openxmlformats.org/package/2006/content-types">
  <Default Extension="png" ContentType="image/png"/>
  <Default Extension="jpeg" ContentType="image/jpeg"/>
  <Default Extension="jpe"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media/image57.jpg" ContentType="image/gif"/>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Lowe (UG)" initials="TL(" lastIdx="1" clrIdx="0">
    <p:extLst>
      <p:ext uri="{19B8F6BF-5375-455C-9EA6-DF929625EA0E}">
        <p15:presenceInfo xmlns:p15="http://schemas.microsoft.com/office/powerpoint/2012/main" userId="S-1-5-21-1417001333-839522115-1801674531-2800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103" d="100"/>
          <a:sy n="103" d="100"/>
        </p:scale>
        <p:origin x="108"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oleObject" Target="file:///\\TOWER8\home48\b1008229\Miscillanious\Open%20Days%202015\chart%20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lang="en-US"/>
          </a:pPr>
          <a:endParaRPr lang="en-US"/>
        </a:p>
      </c:txPr>
    </c:title>
    <c:autoTitleDeleted val="0"/>
    <c:plotArea>
      <c:layout/>
      <c:pieChart>
        <c:varyColors val="1"/>
        <c:ser>
          <c:idx val="0"/>
          <c:order val="0"/>
          <c:tx>
            <c:strRef>
              <c:f>Sheet1!$B$1</c:f>
              <c:strCache>
                <c:ptCount val="1"/>
                <c:pt idx="0">
                  <c:v>Grade weighting 3 year degree</c:v>
                </c:pt>
              </c:strCache>
            </c:strRef>
          </c:tx>
          <c:spPr>
            <a:solidFill>
              <a:srgbClr val="00467E"/>
            </a:solidFill>
            <a:ln w="25400">
              <a:solidFill>
                <a:schemeClr val="tx1"/>
              </a:solidFill>
            </a:ln>
          </c:spPr>
          <c:dPt>
            <c:idx val="0"/>
            <c:bubble3D val="0"/>
            <c:spPr>
              <a:solidFill>
                <a:srgbClr val="6083CB"/>
              </a:solidFill>
              <a:ln w="25400">
                <a:solidFill>
                  <a:schemeClr val="tx1"/>
                </a:solidFill>
              </a:ln>
            </c:spPr>
            <c:extLst xmlns:c16r2="http://schemas.microsoft.com/office/drawing/2015/06/chart">
              <c:ext xmlns:c16="http://schemas.microsoft.com/office/drawing/2014/chart" uri="{C3380CC4-5D6E-409C-BE32-E72D297353CC}">
                <c16:uniqueId val="{00000001-2DEE-4EEC-8EE1-C7304D6FFD51}"/>
              </c:ext>
            </c:extLst>
          </c:dPt>
          <c:cat>
            <c:strRef>
              <c:f>Sheet1!$A$2:$A$3</c:f>
              <c:strCache>
                <c:ptCount val="2"/>
                <c:pt idx="0">
                  <c:v>2nd Year (1/3)</c:v>
                </c:pt>
                <c:pt idx="1">
                  <c:v>3rd Year (2/3)</c:v>
                </c:pt>
              </c:strCache>
            </c:strRef>
          </c:cat>
          <c:val>
            <c:numRef>
              <c:f>Sheet1!$B$2:$B$3</c:f>
              <c:numCache>
                <c:formatCode>General</c:formatCode>
                <c:ptCount val="2"/>
                <c:pt idx="0" formatCode="0.00">
                  <c:v>1</c:v>
                </c:pt>
                <c:pt idx="1">
                  <c:v>2</c:v>
                </c:pt>
              </c:numCache>
            </c:numRef>
          </c:val>
          <c:extLst xmlns:c16r2="http://schemas.microsoft.com/office/drawing/2015/06/chart">
            <c:ext xmlns:c16="http://schemas.microsoft.com/office/drawing/2014/chart" uri="{C3380CC4-5D6E-409C-BE32-E72D297353CC}">
              <c16:uniqueId val="{00000003-2DEE-4EEC-8EE1-C7304D6FFD51}"/>
            </c:ext>
          </c:extLst>
        </c:ser>
        <c:dLbls>
          <c:showLegendKey val="0"/>
          <c:showVal val="0"/>
          <c:showCatName val="0"/>
          <c:showSerName val="0"/>
          <c:showPercent val="0"/>
          <c:showBubbleSize val="0"/>
          <c:showLeaderLines val="0"/>
        </c:dLbls>
        <c:firstSliceAng val="0"/>
      </c:pieChart>
    </c:plotArea>
    <c:legend>
      <c:legendPos val="r"/>
      <c:overlay val="0"/>
      <c:txPr>
        <a:bodyPr/>
        <a:lstStyle/>
        <a:p>
          <a:pPr>
            <a:defRPr lang="en-US"/>
          </a:pPr>
          <a:endParaRPr lang="en-US"/>
        </a:p>
      </c:txPr>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6334208224004E-2"/>
          <c:y val="0.10736704811934145"/>
          <c:w val="0.80416795794619311"/>
          <c:h val="0.67933042626662565"/>
        </c:manualLayout>
      </c:layout>
      <c:barChart>
        <c:barDir val="bar"/>
        <c:grouping val="percentStacked"/>
        <c:varyColors val="0"/>
        <c:ser>
          <c:idx val="0"/>
          <c:order val="0"/>
          <c:tx>
            <c:strRef>
              <c:f>Sheet1!$B$1</c:f>
              <c:strCache>
                <c:ptCount val="1"/>
                <c:pt idx="0">
                  <c:v>Fail</c:v>
                </c:pt>
              </c:strCache>
            </c:strRef>
          </c:tx>
          <c:spPr>
            <a:solidFill>
              <a:schemeClr val="bg1">
                <a:lumMod val="65000"/>
              </a:schemeClr>
            </a:solidFill>
            <a:ln>
              <a:noFill/>
            </a:ln>
            <a:effectLst/>
          </c:spPr>
          <c:invertIfNegative val="0"/>
          <c:cat>
            <c:strRef>
              <c:f>Sheet1!$A$2</c:f>
              <c:strCache>
                <c:ptCount val="1"/>
                <c:pt idx="0">
                  <c:v>Module Mark</c:v>
                </c:pt>
              </c:strCache>
            </c:strRef>
          </c:cat>
          <c:val>
            <c:numRef>
              <c:f>Sheet1!$B$2</c:f>
              <c:numCache>
                <c:formatCode>General</c:formatCode>
                <c:ptCount val="1"/>
                <c:pt idx="0">
                  <c:v>4</c:v>
                </c:pt>
              </c:numCache>
            </c:numRef>
          </c:val>
          <c:extLst xmlns:c16r2="http://schemas.microsoft.com/office/drawing/2015/06/chart">
            <c:ext xmlns:c16="http://schemas.microsoft.com/office/drawing/2014/chart" uri="{C3380CC4-5D6E-409C-BE32-E72D297353CC}">
              <c16:uniqueId val="{00000000-2971-468F-B555-09A3DE124C41}"/>
            </c:ext>
          </c:extLst>
        </c:ser>
        <c:ser>
          <c:idx val="1"/>
          <c:order val="1"/>
          <c:tx>
            <c:strRef>
              <c:f>Sheet1!$C$1</c:f>
              <c:strCache>
                <c:ptCount val="1"/>
                <c:pt idx="0">
                  <c:v>3rd </c:v>
                </c:pt>
              </c:strCache>
            </c:strRef>
          </c:tx>
          <c:spPr>
            <a:solidFill>
              <a:srgbClr val="FF0000"/>
            </a:solidFill>
            <a:ln>
              <a:noFill/>
            </a:ln>
            <a:effectLst/>
          </c:spPr>
          <c:invertIfNegative val="0"/>
          <c:cat>
            <c:strRef>
              <c:f>Sheet1!$A$2</c:f>
              <c:strCache>
                <c:ptCount val="1"/>
                <c:pt idx="0">
                  <c:v>Module Mark</c:v>
                </c:pt>
              </c:strCache>
            </c:strRef>
          </c:cat>
          <c:val>
            <c:numRef>
              <c:f>Sheet1!$C$2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1-2971-468F-B555-09A3DE124C41}"/>
            </c:ext>
          </c:extLst>
        </c:ser>
        <c:ser>
          <c:idx val="2"/>
          <c:order val="2"/>
          <c:tx>
            <c:strRef>
              <c:f>Sheet1!$D$1</c:f>
              <c:strCache>
                <c:ptCount val="1"/>
                <c:pt idx="0">
                  <c:v>2:2</c:v>
                </c:pt>
              </c:strCache>
            </c:strRef>
          </c:tx>
          <c:spPr>
            <a:solidFill>
              <a:srgbClr val="FFC000"/>
            </a:solidFill>
            <a:ln>
              <a:noFill/>
            </a:ln>
            <a:effectLst/>
          </c:spPr>
          <c:invertIfNegative val="0"/>
          <c:cat>
            <c:strRef>
              <c:f>Sheet1!$A$2</c:f>
              <c:strCache>
                <c:ptCount val="1"/>
                <c:pt idx="0">
                  <c:v>Module Mark</c:v>
                </c:pt>
              </c:strCache>
            </c:strRef>
          </c:cat>
          <c:val>
            <c:numRef>
              <c:f>Sheet1!$D$2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2-2971-468F-B555-09A3DE124C41}"/>
            </c:ext>
          </c:extLst>
        </c:ser>
        <c:ser>
          <c:idx val="3"/>
          <c:order val="3"/>
          <c:tx>
            <c:strRef>
              <c:f>Sheet1!$E$1</c:f>
              <c:strCache>
                <c:ptCount val="1"/>
                <c:pt idx="0">
                  <c:v>2:1</c:v>
                </c:pt>
              </c:strCache>
            </c:strRef>
          </c:tx>
          <c:spPr>
            <a:solidFill>
              <a:srgbClr val="FFFF00"/>
            </a:solidFill>
            <a:ln>
              <a:noFill/>
            </a:ln>
            <a:effectLst/>
          </c:spPr>
          <c:invertIfNegative val="0"/>
          <c:cat>
            <c:strRef>
              <c:f>Sheet1!$A$2</c:f>
              <c:strCache>
                <c:ptCount val="1"/>
                <c:pt idx="0">
                  <c:v>Module Mark</c:v>
                </c:pt>
              </c:strCache>
            </c:strRef>
          </c:cat>
          <c:val>
            <c:numRef>
              <c:f>Sheet1!$E$2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3-2971-468F-B555-09A3DE124C41}"/>
            </c:ext>
          </c:extLst>
        </c:ser>
        <c:ser>
          <c:idx val="4"/>
          <c:order val="4"/>
          <c:tx>
            <c:strRef>
              <c:f>Sheet1!$F$1</c:f>
              <c:strCache>
                <c:ptCount val="1"/>
                <c:pt idx="0">
                  <c:v>1st </c:v>
                </c:pt>
              </c:strCache>
            </c:strRef>
          </c:tx>
          <c:spPr>
            <a:solidFill>
              <a:srgbClr val="92D050"/>
            </a:solidFill>
            <a:ln>
              <a:noFill/>
            </a:ln>
            <a:effectLst/>
          </c:spPr>
          <c:invertIfNegative val="0"/>
          <c:cat>
            <c:strRef>
              <c:f>Sheet1!$A$2</c:f>
              <c:strCache>
                <c:ptCount val="1"/>
                <c:pt idx="0">
                  <c:v>Module Mark</c:v>
                </c:pt>
              </c:strCache>
            </c:strRef>
          </c:cat>
          <c:val>
            <c:numRef>
              <c:f>Sheet1!$F$2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4-2971-468F-B555-09A3DE124C41}"/>
            </c:ext>
          </c:extLst>
        </c:ser>
        <c:dLbls>
          <c:showLegendKey val="0"/>
          <c:showVal val="0"/>
          <c:showCatName val="0"/>
          <c:showSerName val="0"/>
          <c:showPercent val="0"/>
          <c:showBubbleSize val="0"/>
        </c:dLbls>
        <c:gapWidth val="150"/>
        <c:overlap val="100"/>
        <c:axId val="196322872"/>
        <c:axId val="196323264"/>
      </c:barChart>
      <c:catAx>
        <c:axId val="196322872"/>
        <c:scaling>
          <c:orientation val="minMax"/>
        </c:scaling>
        <c:delete val="1"/>
        <c:axPos val="l"/>
        <c:numFmt formatCode="General" sourceLinked="1"/>
        <c:majorTickMark val="none"/>
        <c:minorTickMark val="none"/>
        <c:tickLblPos val="nextTo"/>
        <c:crossAx val="196323264"/>
        <c:crosses val="autoZero"/>
        <c:auto val="1"/>
        <c:lblAlgn val="ctr"/>
        <c:lblOffset val="100"/>
        <c:noMultiLvlLbl val="0"/>
      </c:catAx>
      <c:valAx>
        <c:axId val="1963232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crossAx val="196322872"/>
        <c:crosses val="autoZero"/>
        <c:crossBetween val="between"/>
      </c:valAx>
      <c:spPr>
        <a:noFill/>
        <a:ln>
          <a:noFill/>
        </a:ln>
        <a:effectLst/>
      </c:spPr>
    </c:plotArea>
    <c:legend>
      <c:legendPos val="b"/>
      <c:layout>
        <c:manualLayout>
          <c:xMode val="edge"/>
          <c:yMode val="edge"/>
          <c:x val="0.90111745406824151"/>
          <c:y val="7.9418476844794472E-2"/>
          <c:w val="7.8320647419072589E-2"/>
          <c:h val="0.89229228000083849"/>
        </c:manualLayout>
      </c:layout>
      <c:overlay val="0"/>
      <c:spPr>
        <a:noFill/>
        <a:ln>
          <a:noFill/>
        </a:ln>
        <a:effectLst/>
      </c:spPr>
      <c:txPr>
        <a:bodyPr rot="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lang="en-US"/>
          </a:pPr>
          <a:endParaRPr lang="en-US"/>
        </a:p>
      </c:txPr>
    </c:title>
    <c:autoTitleDeleted val="0"/>
    <c:plotArea>
      <c:layout/>
      <c:pieChart>
        <c:varyColors val="1"/>
        <c:ser>
          <c:idx val="0"/>
          <c:order val="0"/>
          <c:tx>
            <c:strRef>
              <c:f>Sheet1!$B$1</c:f>
              <c:strCache>
                <c:ptCount val="1"/>
                <c:pt idx="0">
                  <c:v>Grade weighting 4 year degree</c:v>
                </c:pt>
              </c:strCache>
            </c:strRef>
          </c:tx>
          <c:spPr>
            <a:ln w="25400">
              <a:solidFill>
                <a:schemeClr val="tx1"/>
              </a:solidFill>
            </a:ln>
          </c:spPr>
          <c:dPt>
            <c:idx val="0"/>
            <c:bubble3D val="0"/>
            <c:spPr>
              <a:solidFill>
                <a:srgbClr val="6083CB">
                  <a:alpha val="99000"/>
                </a:srgbClr>
              </a:solidFill>
              <a:ln w="25400">
                <a:solidFill>
                  <a:schemeClr val="tx1"/>
                </a:solidFill>
              </a:ln>
            </c:spPr>
            <c:extLst xmlns:c16r2="http://schemas.microsoft.com/office/drawing/2015/06/chart">
              <c:ext xmlns:c16="http://schemas.microsoft.com/office/drawing/2014/chart" uri="{C3380CC4-5D6E-409C-BE32-E72D297353CC}">
                <c16:uniqueId val="{00000001-EB7E-49EA-8FF5-F90C3CA97A95}"/>
              </c:ext>
            </c:extLst>
          </c:dPt>
          <c:dPt>
            <c:idx val="1"/>
            <c:bubble3D val="0"/>
            <c:spPr>
              <a:solidFill>
                <a:srgbClr val="00467E">
                  <a:alpha val="88000"/>
                </a:srgbClr>
              </a:solidFill>
              <a:ln w="25400">
                <a:solidFill>
                  <a:schemeClr val="tx1"/>
                </a:solidFill>
              </a:ln>
            </c:spPr>
            <c:extLst xmlns:c16r2="http://schemas.microsoft.com/office/drawing/2015/06/chart">
              <c:ext xmlns:c16="http://schemas.microsoft.com/office/drawing/2014/chart" uri="{C3380CC4-5D6E-409C-BE32-E72D297353CC}">
                <c16:uniqueId val="{00000003-EB7E-49EA-8FF5-F90C3CA97A95}"/>
              </c:ext>
            </c:extLst>
          </c:dPt>
          <c:dPt>
            <c:idx val="2"/>
            <c:bubble3D val="0"/>
            <c:spPr>
              <a:solidFill>
                <a:srgbClr val="6FC5F5">
                  <a:alpha val="96000"/>
                </a:srgbClr>
              </a:solidFill>
              <a:ln w="25400">
                <a:solidFill>
                  <a:schemeClr val="tx1"/>
                </a:solidFill>
              </a:ln>
            </c:spPr>
            <c:extLst xmlns:c16r2="http://schemas.microsoft.com/office/drawing/2015/06/chart">
              <c:ext xmlns:c16="http://schemas.microsoft.com/office/drawing/2014/chart" uri="{C3380CC4-5D6E-409C-BE32-E72D297353CC}">
                <c16:uniqueId val="{00000005-EB7E-49EA-8FF5-F90C3CA97A95}"/>
              </c:ext>
            </c:extLst>
          </c:dPt>
          <c:cat>
            <c:strRef>
              <c:f>Sheet1!$A$2:$A$4</c:f>
              <c:strCache>
                <c:ptCount val="3"/>
                <c:pt idx="0">
                  <c:v>2nd year (1/6)</c:v>
                </c:pt>
                <c:pt idx="1">
                  <c:v>3rd year (2/6)</c:v>
                </c:pt>
                <c:pt idx="2">
                  <c:v>4th year (3/6)</c:v>
                </c:pt>
              </c:strCache>
            </c:strRef>
          </c:cat>
          <c:val>
            <c:numRef>
              <c:f>Sheet1!$B$2:$B$4</c:f>
              <c:numCache>
                <c:formatCode>General</c:formatCode>
                <c:ptCount val="3"/>
                <c:pt idx="0">
                  <c:v>1</c:v>
                </c:pt>
                <c:pt idx="1">
                  <c:v>2</c:v>
                </c:pt>
                <c:pt idx="2">
                  <c:v>3</c:v>
                </c:pt>
              </c:numCache>
            </c:numRef>
          </c:val>
          <c:extLst xmlns:c16r2="http://schemas.microsoft.com/office/drawing/2015/06/chart">
            <c:ext xmlns:c16="http://schemas.microsoft.com/office/drawing/2014/chart" uri="{C3380CC4-5D6E-409C-BE32-E72D297353CC}">
              <c16:uniqueId val="{00000006-EB7E-49EA-8FF5-F90C3CA97A95}"/>
            </c:ext>
          </c:extLst>
        </c:ser>
        <c:dLbls>
          <c:showLegendKey val="0"/>
          <c:showVal val="0"/>
          <c:showCatName val="0"/>
          <c:showSerName val="0"/>
          <c:showPercent val="0"/>
          <c:showBubbleSize val="0"/>
          <c:showLeaderLines val="0"/>
        </c:dLbls>
        <c:firstSliceAng val="0"/>
      </c:pieChart>
    </c:plotArea>
    <c:legend>
      <c:legendPos val="r"/>
      <c:overlay val="0"/>
      <c:txPr>
        <a:bodyPr/>
        <a:lstStyle/>
        <a:p>
          <a:pPr>
            <a:defRPr lang="en-US"/>
          </a:pPr>
          <a:endParaRPr lang="en-US"/>
        </a:p>
      </c:txPr>
    </c:legend>
    <c:plotVisOnly val="1"/>
    <c:dispBlanksAs val="zero"/>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01482188253621E-2"/>
          <c:y val="0.33746877059535607"/>
          <c:w val="0.8979152643170365"/>
          <c:h val="0.43124149040032173"/>
        </c:manualLayout>
      </c:layout>
      <c:barChart>
        <c:barDir val="bar"/>
        <c:grouping val="percentStacked"/>
        <c:varyColors val="0"/>
        <c:ser>
          <c:idx val="1"/>
          <c:order val="1"/>
          <c:tx>
            <c:strRef>
              <c:f>Sheet2!$B$1</c:f>
              <c:strCache>
                <c:ptCount val="1"/>
                <c:pt idx="0">
                  <c:v>Fail </c:v>
                </c:pt>
              </c:strCache>
            </c:strRef>
          </c:tx>
          <c:spPr>
            <a:solidFill>
              <a:schemeClr val="bg1">
                <a:lumMod val="65000"/>
              </a:schemeClr>
            </a:solidFill>
            <a:ln>
              <a:noFill/>
            </a:ln>
            <a:effectLst/>
          </c:spPr>
          <c:invertIfNegative val="0"/>
          <c:val>
            <c:numRef>
              <c:f>Sheet2!$B$2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0-7D23-438A-B33C-1EF0C21CAADF}"/>
            </c:ext>
          </c:extLst>
        </c:ser>
        <c:ser>
          <c:idx val="2"/>
          <c:order val="2"/>
          <c:tx>
            <c:strRef>
              <c:f>Sheet2!$C$1</c:f>
              <c:strCache>
                <c:ptCount val="1"/>
                <c:pt idx="0">
                  <c:v>2:2</c:v>
                </c:pt>
              </c:strCache>
            </c:strRef>
          </c:tx>
          <c:spPr>
            <a:solidFill>
              <a:srgbClr val="FFC000"/>
            </a:solidFill>
            <a:ln>
              <a:noFill/>
            </a:ln>
            <a:effectLst/>
          </c:spPr>
          <c:invertIfNegative val="0"/>
          <c:val>
            <c:numRef>
              <c:f>Sheet2!$C$2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1-7D23-438A-B33C-1EF0C21CAADF}"/>
            </c:ext>
          </c:extLst>
        </c:ser>
        <c:ser>
          <c:idx val="3"/>
          <c:order val="3"/>
          <c:tx>
            <c:strRef>
              <c:f>Sheet2!$D$1</c:f>
              <c:strCache>
                <c:ptCount val="1"/>
                <c:pt idx="0">
                  <c:v>2:1</c:v>
                </c:pt>
              </c:strCache>
            </c:strRef>
          </c:tx>
          <c:spPr>
            <a:solidFill>
              <a:srgbClr val="FFFF00"/>
            </a:solidFill>
            <a:ln>
              <a:noFill/>
            </a:ln>
            <a:effectLst/>
          </c:spPr>
          <c:invertIfNegative val="0"/>
          <c:val>
            <c:numRef>
              <c:f>Sheet2!$D$2</c:f>
              <c:numCache>
                <c:formatCode>General</c:formatCode>
                <c:ptCount val="1"/>
                <c:pt idx="0">
                  <c:v>1</c:v>
                </c:pt>
              </c:numCache>
            </c:numRef>
          </c:val>
          <c:extLst xmlns:c16r2="http://schemas.microsoft.com/office/drawing/2015/06/chart">
            <c:ext xmlns:c16="http://schemas.microsoft.com/office/drawing/2014/chart" uri="{C3380CC4-5D6E-409C-BE32-E72D297353CC}">
              <c16:uniqueId val="{00000002-7D23-438A-B33C-1EF0C21CAADF}"/>
            </c:ext>
          </c:extLst>
        </c:ser>
        <c:ser>
          <c:idx val="4"/>
          <c:order val="4"/>
          <c:tx>
            <c:strRef>
              <c:f>Sheet2!$E$1</c:f>
              <c:strCache>
                <c:ptCount val="1"/>
                <c:pt idx="0">
                  <c:v>1st </c:v>
                </c:pt>
              </c:strCache>
            </c:strRef>
          </c:tx>
          <c:spPr>
            <a:solidFill>
              <a:srgbClr val="92D050"/>
            </a:solidFill>
            <a:ln>
              <a:noFill/>
            </a:ln>
            <a:effectLst/>
          </c:spPr>
          <c:invertIfNegative val="0"/>
          <c:val>
            <c:numRef>
              <c:f>Sheet2!$E$2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3-7D23-438A-B33C-1EF0C21CAADF}"/>
            </c:ext>
          </c:extLst>
        </c:ser>
        <c:dLbls>
          <c:showLegendKey val="0"/>
          <c:showVal val="0"/>
          <c:showCatName val="0"/>
          <c:showSerName val="0"/>
          <c:showPercent val="0"/>
          <c:showBubbleSize val="0"/>
        </c:dLbls>
        <c:gapWidth val="150"/>
        <c:overlap val="100"/>
        <c:axId val="196324440"/>
        <c:axId val="196324832"/>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Sheet2!$A$1</c15:sqref>
                        </c15:formulaRef>
                      </c:ext>
                    </c:extLst>
                    <c:strCache>
                      <c:ptCount val="1"/>
                    </c:strCache>
                  </c:strRef>
                </c:tx>
                <c:spPr>
                  <a:solidFill>
                    <a:schemeClr val="accent1"/>
                  </a:solidFill>
                  <a:ln>
                    <a:noFill/>
                  </a:ln>
                  <a:effectLst/>
                </c:spPr>
                <c:invertIfNegative val="0"/>
                <c:val>
                  <c:numRef>
                    <c:extLst xmlns:c16r2="http://schemas.microsoft.com/office/drawing/2015/06/chart">
                      <c:ext uri="{02D57815-91ED-43cb-92C2-25804820EDAC}">
                        <c15:formulaRef>
                          <c15:sqref>Sheet2!$A$2</c15:sqref>
                        </c15:formulaRef>
                      </c:ext>
                    </c:extLst>
                    <c:numCache>
                      <c:formatCode>General</c:formatCode>
                      <c:ptCount val="1"/>
                    </c:numCache>
                  </c:numRef>
                </c:val>
                <c:extLst xmlns:c16r2="http://schemas.microsoft.com/office/drawing/2015/06/chart">
                  <c:ext xmlns:c16="http://schemas.microsoft.com/office/drawing/2014/chart" uri="{C3380CC4-5D6E-409C-BE32-E72D297353CC}">
                    <c16:uniqueId val="{00000004-7D23-438A-B33C-1EF0C21CAADF}"/>
                  </c:ext>
                </c:extLst>
              </c15:ser>
            </c15:filteredBarSeries>
          </c:ext>
        </c:extLst>
      </c:barChart>
      <c:catAx>
        <c:axId val="196324440"/>
        <c:scaling>
          <c:orientation val="minMax"/>
        </c:scaling>
        <c:delete val="1"/>
        <c:axPos val="l"/>
        <c:numFmt formatCode="General" sourceLinked="1"/>
        <c:majorTickMark val="none"/>
        <c:minorTickMark val="none"/>
        <c:tickLblPos val="nextTo"/>
        <c:crossAx val="196324832"/>
        <c:crosses val="autoZero"/>
        <c:auto val="1"/>
        <c:lblAlgn val="ctr"/>
        <c:lblOffset val="100"/>
        <c:noMultiLvlLbl val="0"/>
      </c:catAx>
      <c:valAx>
        <c:axId val="19632483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963244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rgbClr val="00467E"/>
                </a:solidFill>
                <a:latin typeface="+mn-lt"/>
                <a:ea typeface="+mn-ea"/>
                <a:cs typeface="+mn-cs"/>
              </a:defRPr>
            </a:pPr>
            <a:r>
              <a:rPr lang="en-GB" sz="2800">
                <a:solidFill>
                  <a:srgbClr val="00467E"/>
                </a:solidFill>
              </a:rPr>
              <a:t>Maintenance Loan 2016/17</a:t>
            </a:r>
          </a:p>
        </c:rich>
      </c:tx>
      <c:layout>
        <c:manualLayout>
          <c:xMode val="edge"/>
          <c:yMode val="edge"/>
          <c:x val="0.48857297125718546"/>
          <c:y val="2.7908966940331033E-3"/>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rgbClr val="00467E"/>
              </a:solidFill>
              <a:latin typeface="+mn-lt"/>
              <a:ea typeface="+mn-ea"/>
              <a:cs typeface="+mn-cs"/>
            </a:defRPr>
          </a:pPr>
          <a:endParaRPr lang="en-US"/>
        </a:p>
      </c:txPr>
    </c:title>
    <c:autoTitleDeleted val="0"/>
    <c:plotArea>
      <c:layout>
        <c:manualLayout>
          <c:layoutTarget val="inner"/>
          <c:xMode val="edge"/>
          <c:yMode val="edge"/>
          <c:x val="5.9026819866236195E-2"/>
          <c:y val="8.7553647270936147E-2"/>
          <c:w val="0.66429078714853462"/>
          <c:h val="0.76355703013912513"/>
        </c:manualLayout>
      </c:layout>
      <c:barChart>
        <c:barDir val="col"/>
        <c:grouping val="stacked"/>
        <c:varyColors val="0"/>
        <c:ser>
          <c:idx val="0"/>
          <c:order val="0"/>
          <c:tx>
            <c:strRef>
              <c:f>Sheet1!$B$8</c:f>
              <c:strCache>
                <c:ptCount val="1"/>
                <c:pt idx="0">
                  <c:v>Minimum Entitlement</c:v>
                </c:pt>
              </c:strCache>
            </c:strRef>
          </c:tx>
          <c:spPr>
            <a:gradFill>
              <a:gsLst>
                <a:gs pos="0">
                  <a:srgbClr val="3F80CD"/>
                </a:gs>
                <a:gs pos="100000">
                  <a:srgbClr val="9BC1FF"/>
                </a:gs>
              </a:gsLst>
              <a:lin ang="16200000" scaled="0"/>
            </a:gradFill>
            <a:ln>
              <a:noFill/>
            </a:ln>
            <a:effectLst/>
          </c:spPr>
          <c:invertIfNegative val="0"/>
          <c:cat>
            <c:strRef>
              <c:f>Sheet1!$C$7:$D$7</c:f>
              <c:strCache>
                <c:ptCount val="2"/>
                <c:pt idx="0">
                  <c:v>Living at Home</c:v>
                </c:pt>
                <c:pt idx="1">
                  <c:v>Living away from Home</c:v>
                </c:pt>
              </c:strCache>
            </c:strRef>
          </c:cat>
          <c:val>
            <c:numRef>
              <c:f>Sheet1!$C$8:$D$8</c:f>
              <c:numCache>
                <c:formatCode>"£"#,##0_);[Red]\("£"#,##0\)</c:formatCode>
                <c:ptCount val="2"/>
                <c:pt idx="0">
                  <c:v>3039</c:v>
                </c:pt>
                <c:pt idx="1">
                  <c:v>3821</c:v>
                </c:pt>
              </c:numCache>
            </c:numRef>
          </c:val>
        </c:ser>
        <c:ser>
          <c:idx val="1"/>
          <c:order val="1"/>
          <c:tx>
            <c:strRef>
              <c:f>Sheet1!$B$9</c:f>
              <c:strCache>
                <c:ptCount val="1"/>
                <c:pt idx="0">
                  <c:v>Maximum Entitlement</c:v>
                </c:pt>
              </c:strCache>
            </c:strRef>
          </c:tx>
          <c:spPr>
            <a:gradFill>
              <a:gsLst>
                <a:gs pos="0">
                  <a:srgbClr val="D1403C"/>
                </a:gs>
                <a:gs pos="100000">
                  <a:srgbClr val="FF9A99"/>
                </a:gs>
              </a:gsLst>
              <a:lin ang="16200000" scaled="0"/>
            </a:gradFill>
            <a:ln>
              <a:noFill/>
            </a:ln>
            <a:effectLst/>
          </c:spPr>
          <c:invertIfNegative val="0"/>
          <c:cat>
            <c:strRef>
              <c:f>Sheet1!$C$7:$D$7</c:f>
              <c:strCache>
                <c:ptCount val="2"/>
                <c:pt idx="0">
                  <c:v>Living at Home</c:v>
                </c:pt>
                <c:pt idx="1">
                  <c:v>Living away from Home</c:v>
                </c:pt>
              </c:strCache>
            </c:strRef>
          </c:cat>
          <c:val>
            <c:numRef>
              <c:f>Sheet1!$C$9:$D$9</c:f>
              <c:numCache>
                <c:formatCode>"£"#,##0_);[Red]\("£"#,##0\)</c:formatCode>
                <c:ptCount val="2"/>
                <c:pt idx="0">
                  <c:v>3865</c:v>
                </c:pt>
                <c:pt idx="1">
                  <c:v>4379</c:v>
                </c:pt>
              </c:numCache>
            </c:numRef>
          </c:val>
        </c:ser>
        <c:dLbls>
          <c:showLegendKey val="0"/>
          <c:showVal val="0"/>
          <c:showCatName val="0"/>
          <c:showSerName val="0"/>
          <c:showPercent val="0"/>
          <c:showBubbleSize val="0"/>
        </c:dLbls>
        <c:gapWidth val="150"/>
        <c:overlap val="100"/>
        <c:axId val="196325616"/>
        <c:axId val="196326008"/>
      </c:barChart>
      <c:catAx>
        <c:axId val="19632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rgbClr val="00467E"/>
                </a:solidFill>
                <a:latin typeface="+mn-lt"/>
                <a:ea typeface="+mn-ea"/>
                <a:cs typeface="+mn-cs"/>
              </a:defRPr>
            </a:pPr>
            <a:endParaRPr lang="en-US"/>
          </a:p>
        </c:txPr>
        <c:crossAx val="196326008"/>
        <c:crosses val="autoZero"/>
        <c:auto val="1"/>
        <c:lblAlgn val="ctr"/>
        <c:lblOffset val="100"/>
        <c:noMultiLvlLbl val="0"/>
      </c:catAx>
      <c:valAx>
        <c:axId val="196326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00467E"/>
                </a:solidFill>
                <a:latin typeface="+mn-lt"/>
                <a:ea typeface="+mn-ea"/>
                <a:cs typeface="+mn-cs"/>
              </a:defRPr>
            </a:pPr>
            <a:endParaRPr lang="en-US"/>
          </a:p>
        </c:txPr>
        <c:crossAx val="19632561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rgbClr val="00467E"/>
                </a:solidFill>
                <a:latin typeface="+mn-lt"/>
                <a:ea typeface="+mn-ea"/>
                <a:cs typeface="+mn-cs"/>
              </a:defRPr>
            </a:pPr>
            <a:endParaRPr lang="en-US"/>
          </a:p>
        </c:txPr>
      </c:legendEntry>
      <c:legendEntry>
        <c:idx val="1"/>
        <c:txPr>
          <a:bodyPr rot="0" spcFirstLastPara="1" vertOverflow="ellipsis" vert="horz" wrap="square" anchor="ctr" anchorCtr="1"/>
          <a:lstStyle/>
          <a:p>
            <a:pPr>
              <a:defRPr sz="2000" b="0" i="0" u="none" strike="noStrike" kern="1200" baseline="0">
                <a:solidFill>
                  <a:srgbClr val="00467E"/>
                </a:solidFill>
                <a:latin typeface="+mn-lt"/>
                <a:ea typeface="+mn-ea"/>
                <a:cs typeface="+mn-cs"/>
              </a:defRPr>
            </a:pPr>
            <a:endParaRPr lang="en-US"/>
          </a:p>
        </c:txPr>
      </c:legendEntry>
      <c:layout>
        <c:manualLayout>
          <c:xMode val="edge"/>
          <c:yMode val="edge"/>
          <c:x val="0.78886042597135342"/>
          <c:y val="0.17173371994684061"/>
          <c:w val="0.19610209742239984"/>
          <c:h val="0.7220405014823281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6-03-11T18:04:42.854" idx="1">
    <p:pos x="10" y="10"/>
    <p:text/>
    <p:extLst>
      <p:ext uri="{C676402C-5697-4E1C-873F-D02D1690AC5C}">
        <p15:threadingInfo xmlns:p15="http://schemas.microsoft.com/office/powerpoint/2012/main" timeZoneBias="0"/>
      </p:ext>
    </p:extLst>
  </p:cm>
</p:cmLst>
</file>

<file path=ppt/drawings/drawing1.xml><?xml version="1.0" encoding="utf-8"?>
<c:userShapes xmlns:c="http://schemas.openxmlformats.org/drawingml/2006/chart">
  <cdr:relSizeAnchor xmlns:cdr="http://schemas.openxmlformats.org/drawingml/2006/chartDrawing">
    <cdr:from>
      <cdr:x>0.19553</cdr:x>
      <cdr:y>0.24856</cdr:y>
    </cdr:from>
    <cdr:to>
      <cdr:x>0.33077</cdr:x>
      <cdr:y>0.59343</cdr:y>
    </cdr:to>
    <cdr:sp macro="" textlink="">
      <cdr:nvSpPr>
        <cdr:cNvPr id="3" name="Rectangle 2"/>
        <cdr:cNvSpPr/>
      </cdr:nvSpPr>
      <cdr:spPr>
        <a:xfrm xmlns:a="http://schemas.openxmlformats.org/drawingml/2006/main">
          <a:off x="1685366" y="1243112"/>
          <a:ext cx="1165698" cy="1724809"/>
        </a:xfrm>
        <a:prstGeom xmlns:a="http://schemas.openxmlformats.org/drawingml/2006/main" prst="rect">
          <a:avLst/>
        </a:prstGeom>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0.53197</cdr:x>
      <cdr:y>0.12327</cdr:y>
    </cdr:from>
    <cdr:to>
      <cdr:x>0.66937</cdr:x>
      <cdr:y>0.52898</cdr:y>
    </cdr:to>
    <cdr:sp macro="" textlink="">
      <cdr:nvSpPr>
        <cdr:cNvPr id="2" name="Rectangle 1"/>
        <cdr:cNvSpPr/>
      </cdr:nvSpPr>
      <cdr:spPr>
        <a:xfrm xmlns:a="http://schemas.openxmlformats.org/drawingml/2006/main">
          <a:off x="4585303" y="616494"/>
          <a:ext cx="1184356" cy="2029073"/>
        </a:xfrm>
        <a:prstGeom xmlns:a="http://schemas.openxmlformats.org/drawingml/2006/main" prst="rect">
          <a:avLst/>
        </a:prstGeom>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EAF85A-DD7B-46AA-8287-A427C4E9383E}" type="datetimeFigureOut">
              <a:rPr lang="en-GB" smtClean="0"/>
              <a:t>22/04/2017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D45489-EC9E-4024-973A-6E8C3D776940}" type="slidenum">
              <a:rPr lang="en-GB" smtClean="0"/>
              <a:t>‹#›</a:t>
            </a:fld>
            <a:endParaRPr lang="en-GB"/>
          </a:p>
        </p:txBody>
      </p:sp>
    </p:spTree>
    <p:extLst>
      <p:ext uri="{BB962C8B-B14F-4D97-AF65-F5344CB8AC3E}">
        <p14:creationId xmlns:p14="http://schemas.microsoft.com/office/powerpoint/2010/main" val="622345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2</a:t>
            </a:fld>
            <a:endParaRPr lang="en-GB"/>
          </a:p>
        </p:txBody>
      </p:sp>
    </p:spTree>
    <p:extLst>
      <p:ext uri="{BB962C8B-B14F-4D97-AF65-F5344CB8AC3E}">
        <p14:creationId xmlns:p14="http://schemas.microsoft.com/office/powerpoint/2010/main" val="1751829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3</a:t>
            </a:fld>
            <a:endParaRPr lang="en-GB"/>
          </a:p>
        </p:txBody>
      </p:sp>
    </p:spTree>
    <p:extLst>
      <p:ext uri="{BB962C8B-B14F-4D97-AF65-F5344CB8AC3E}">
        <p14:creationId xmlns:p14="http://schemas.microsoft.com/office/powerpoint/2010/main" val="1835825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No longer any</a:t>
            </a:r>
            <a:r>
              <a:rPr lang="en-GB" baseline="0" dirty="0"/>
              <a:t> grant… All loan, however you get more money in total.</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4</a:t>
            </a:fld>
            <a:endParaRPr lang="en-GB"/>
          </a:p>
        </p:txBody>
      </p:sp>
    </p:spTree>
    <p:extLst>
      <p:ext uri="{BB962C8B-B14F-4D97-AF65-F5344CB8AC3E}">
        <p14:creationId xmlns:p14="http://schemas.microsoft.com/office/powerpoint/2010/main" val="3770877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6</a:t>
            </a:fld>
            <a:endParaRPr lang="en-GB"/>
          </a:p>
        </p:txBody>
      </p:sp>
    </p:spTree>
    <p:extLst>
      <p:ext uri="{BB962C8B-B14F-4D97-AF65-F5344CB8AC3E}">
        <p14:creationId xmlns:p14="http://schemas.microsoft.com/office/powerpoint/2010/main" val="2860497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7</a:t>
            </a:fld>
            <a:endParaRPr lang="en-GB"/>
          </a:p>
        </p:txBody>
      </p:sp>
    </p:spTree>
    <p:extLst>
      <p:ext uri="{BB962C8B-B14F-4D97-AF65-F5344CB8AC3E}">
        <p14:creationId xmlns:p14="http://schemas.microsoft.com/office/powerpoint/2010/main" val="94738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8</a:t>
            </a:fld>
            <a:endParaRPr lang="en-GB"/>
          </a:p>
        </p:txBody>
      </p:sp>
    </p:spTree>
    <p:extLst>
      <p:ext uri="{BB962C8B-B14F-4D97-AF65-F5344CB8AC3E}">
        <p14:creationId xmlns:p14="http://schemas.microsoft.com/office/powerpoint/2010/main" val="4113840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Rima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a:t>
            </a:fld>
            <a:endParaRPr lang="en-GB"/>
          </a:p>
        </p:txBody>
      </p:sp>
    </p:spTree>
    <p:extLst>
      <p:ext uri="{BB962C8B-B14F-4D97-AF65-F5344CB8AC3E}">
        <p14:creationId xmlns:p14="http://schemas.microsoft.com/office/powerpoint/2010/main" val="159408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Rima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10</a:t>
            </a:fld>
            <a:endParaRPr lang="en-GB"/>
          </a:p>
        </p:txBody>
      </p:sp>
    </p:spTree>
    <p:extLst>
      <p:ext uri="{BB962C8B-B14F-4D97-AF65-F5344CB8AC3E}">
        <p14:creationId xmlns:p14="http://schemas.microsoft.com/office/powerpoint/2010/main" val="262049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11</a:t>
            </a:fld>
            <a:endParaRPr lang="en-GB"/>
          </a:p>
        </p:txBody>
      </p:sp>
    </p:spTree>
    <p:extLst>
      <p:ext uri="{BB962C8B-B14F-4D97-AF65-F5344CB8AC3E}">
        <p14:creationId xmlns:p14="http://schemas.microsoft.com/office/powerpoint/2010/main" val="2661771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Rima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12</a:t>
            </a:fld>
            <a:endParaRPr lang="en-GB"/>
          </a:p>
        </p:txBody>
      </p:sp>
    </p:spTree>
    <p:extLst>
      <p:ext uri="{BB962C8B-B14F-4D97-AF65-F5344CB8AC3E}">
        <p14:creationId xmlns:p14="http://schemas.microsoft.com/office/powerpoint/2010/main" val="2576171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a:t>
            </a:r>
            <a:r>
              <a:rPr lang="en-GB" baseline="0" dirty="0"/>
              <a:t>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13</a:t>
            </a:fld>
            <a:endParaRPr lang="en-GB"/>
          </a:p>
        </p:txBody>
      </p:sp>
    </p:spTree>
    <p:extLst>
      <p:ext uri="{BB962C8B-B14F-4D97-AF65-F5344CB8AC3E}">
        <p14:creationId xmlns:p14="http://schemas.microsoft.com/office/powerpoint/2010/main" val="100062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14</a:t>
            </a:fld>
            <a:endParaRPr lang="en-GB"/>
          </a:p>
        </p:txBody>
      </p:sp>
    </p:spTree>
    <p:extLst>
      <p:ext uri="{BB962C8B-B14F-4D97-AF65-F5344CB8AC3E}">
        <p14:creationId xmlns:p14="http://schemas.microsoft.com/office/powerpoint/2010/main" val="2522380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a:t>
            </a:r>
            <a:r>
              <a:rPr lang="en-GB" baseline="0" dirty="0"/>
              <a:t>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15</a:t>
            </a:fld>
            <a:endParaRPr lang="en-GB"/>
          </a:p>
        </p:txBody>
      </p:sp>
    </p:spTree>
    <p:extLst>
      <p:ext uri="{BB962C8B-B14F-4D97-AF65-F5344CB8AC3E}">
        <p14:creationId xmlns:p14="http://schemas.microsoft.com/office/powerpoint/2010/main" val="2194593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16</a:t>
            </a:fld>
            <a:endParaRPr lang="en-GB"/>
          </a:p>
        </p:txBody>
      </p:sp>
    </p:spTree>
    <p:extLst>
      <p:ext uri="{BB962C8B-B14F-4D97-AF65-F5344CB8AC3E}">
        <p14:creationId xmlns:p14="http://schemas.microsoft.com/office/powerpoint/2010/main" val="777770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Tom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17</a:t>
            </a:fld>
            <a:endParaRPr lang="en-GB"/>
          </a:p>
        </p:txBody>
      </p:sp>
    </p:spTree>
    <p:extLst>
      <p:ext uri="{BB962C8B-B14F-4D97-AF65-F5344CB8AC3E}">
        <p14:creationId xmlns:p14="http://schemas.microsoft.com/office/powerpoint/2010/main" val="188940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a:t>
            </a:r>
            <a:r>
              <a:rPr lang="en-GB" baseline="0" dirty="0"/>
              <a:t>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18</a:t>
            </a:fld>
            <a:endParaRPr lang="en-GB"/>
          </a:p>
        </p:txBody>
      </p:sp>
    </p:spTree>
    <p:extLst>
      <p:ext uri="{BB962C8B-B14F-4D97-AF65-F5344CB8AC3E}">
        <p14:creationId xmlns:p14="http://schemas.microsoft.com/office/powerpoint/2010/main" val="3474304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Learning methods</a:t>
            </a:r>
          </a:p>
          <a:p>
            <a:r>
              <a:rPr lang="en-GB" dirty="0"/>
              <a:t>Rima – Assessment methods (and</a:t>
            </a:r>
            <a:r>
              <a:rPr lang="en-GB" baseline="0" dirty="0"/>
              <a:t> mention</a:t>
            </a:r>
            <a:r>
              <a:rPr lang="en-GB" dirty="0"/>
              <a:t> of how some modules contain all of these types of learning and assessment)</a:t>
            </a:r>
          </a:p>
        </p:txBody>
      </p:sp>
      <p:sp>
        <p:nvSpPr>
          <p:cNvPr id="4" name="Slide Number Placeholder 3"/>
          <p:cNvSpPr>
            <a:spLocks noGrp="1"/>
          </p:cNvSpPr>
          <p:nvPr>
            <p:ph type="sldNum" sz="quarter" idx="10"/>
          </p:nvPr>
        </p:nvSpPr>
        <p:spPr/>
        <p:txBody>
          <a:bodyPr/>
          <a:lstStyle/>
          <a:p>
            <a:fld id="{4D892F0C-D1E0-462D-9379-A226CFA0EA3E}" type="slidenum">
              <a:rPr lang="en-GB" smtClean="0"/>
              <a:pPr/>
              <a:t>19</a:t>
            </a:fld>
            <a:endParaRPr lang="en-GB"/>
          </a:p>
        </p:txBody>
      </p:sp>
    </p:spTree>
    <p:extLst>
      <p:ext uri="{BB962C8B-B14F-4D97-AF65-F5344CB8AC3E}">
        <p14:creationId xmlns:p14="http://schemas.microsoft.com/office/powerpoint/2010/main" val="3506321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 slide (change</a:t>
            </a:r>
            <a:r>
              <a:rPr lang="en-GB" baseline="0" dirty="0"/>
              <a:t> the module to something relevant)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20</a:t>
            </a:fld>
            <a:endParaRPr lang="en-GB"/>
          </a:p>
        </p:txBody>
      </p:sp>
    </p:spTree>
    <p:extLst>
      <p:ext uri="{BB962C8B-B14F-4D97-AF65-F5344CB8AC3E}">
        <p14:creationId xmlns:p14="http://schemas.microsoft.com/office/powerpoint/2010/main" val="842106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21</a:t>
            </a:fld>
            <a:endParaRPr lang="en-GB"/>
          </a:p>
        </p:txBody>
      </p:sp>
    </p:spTree>
    <p:extLst>
      <p:ext uri="{BB962C8B-B14F-4D97-AF65-F5344CB8AC3E}">
        <p14:creationId xmlns:p14="http://schemas.microsoft.com/office/powerpoint/2010/main" val="230435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22</a:t>
            </a:fld>
            <a:endParaRPr lang="en-GB"/>
          </a:p>
        </p:txBody>
      </p:sp>
    </p:spTree>
    <p:extLst>
      <p:ext uri="{BB962C8B-B14F-4D97-AF65-F5344CB8AC3E}">
        <p14:creationId xmlns:p14="http://schemas.microsoft.com/office/powerpoint/2010/main" val="1914782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Rima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23</a:t>
            </a:fld>
            <a:endParaRPr lang="en-GB"/>
          </a:p>
        </p:txBody>
      </p:sp>
    </p:spTree>
    <p:extLst>
      <p:ext uri="{BB962C8B-B14F-4D97-AF65-F5344CB8AC3E}">
        <p14:creationId xmlns:p14="http://schemas.microsoft.com/office/powerpoint/2010/main" val="104739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Blackboard</a:t>
            </a:r>
            <a:br>
              <a:rPr lang="en-GB" dirty="0"/>
            </a:br>
            <a:r>
              <a:rPr lang="en-GB" dirty="0"/>
              <a:t>Rima – </a:t>
            </a:r>
            <a:r>
              <a:rPr lang="en-GB" dirty="0" err="1"/>
              <a:t>ReCap</a:t>
            </a:r>
            <a:r>
              <a:rPr lang="en-GB" dirty="0"/>
              <a:t/>
            </a:r>
            <a:br>
              <a:rPr lang="en-GB" dirty="0"/>
            </a:br>
            <a:r>
              <a:rPr lang="en-GB" dirty="0"/>
              <a:t>Tom – RAS</a:t>
            </a:r>
          </a:p>
          <a:p>
            <a:r>
              <a:rPr lang="en-GB" dirty="0"/>
              <a:t>Rima – blackboard demonstration</a:t>
            </a:r>
            <a:br>
              <a:rPr lang="en-GB" dirty="0"/>
            </a:br>
            <a:r>
              <a:rPr lang="en-GB" dirty="0"/>
              <a:t>Tom – CBA demonstration</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24</a:t>
            </a:fld>
            <a:endParaRPr lang="en-GB"/>
          </a:p>
        </p:txBody>
      </p:sp>
    </p:spTree>
    <p:extLst>
      <p:ext uri="{BB962C8B-B14F-4D97-AF65-F5344CB8AC3E}">
        <p14:creationId xmlns:p14="http://schemas.microsoft.com/office/powerpoint/2010/main" val="3613609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Buddy</a:t>
            </a:r>
          </a:p>
          <a:p>
            <a:r>
              <a:rPr lang="en-GB" dirty="0"/>
              <a:t>Rima – Personal Tutor</a:t>
            </a:r>
            <a:br>
              <a:rPr lang="en-GB" dirty="0"/>
            </a:br>
            <a:r>
              <a:rPr lang="en-GB" dirty="0"/>
              <a:t>Tom – Undergraduate Secretary</a:t>
            </a:r>
          </a:p>
          <a:p>
            <a:r>
              <a:rPr lang="en-GB" dirty="0"/>
              <a:t>Rima – Student Wellbeing</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25</a:t>
            </a:fld>
            <a:endParaRPr lang="en-GB"/>
          </a:p>
        </p:txBody>
      </p:sp>
    </p:spTree>
    <p:extLst>
      <p:ext uri="{BB962C8B-B14F-4D97-AF65-F5344CB8AC3E}">
        <p14:creationId xmlns:p14="http://schemas.microsoft.com/office/powerpoint/2010/main" val="3396655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Tom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26</a:t>
            </a:fld>
            <a:endParaRPr lang="en-GB"/>
          </a:p>
        </p:txBody>
      </p:sp>
    </p:spTree>
    <p:extLst>
      <p:ext uri="{BB962C8B-B14F-4D97-AF65-F5344CB8AC3E}">
        <p14:creationId xmlns:p14="http://schemas.microsoft.com/office/powerpoint/2010/main" val="1515965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Tom – Whole</a:t>
            </a:r>
            <a:r>
              <a:rPr lang="en-US" baseline="0" dirty="0">
                <a:ea typeface="ＭＳ Ｐゴシック" charset="0"/>
              </a:rPr>
              <a:t>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27</a:t>
            </a:fld>
            <a:endParaRPr lang="en-GB"/>
          </a:p>
        </p:txBody>
      </p:sp>
    </p:spTree>
    <p:extLst>
      <p:ext uri="{BB962C8B-B14F-4D97-AF65-F5344CB8AC3E}">
        <p14:creationId xmlns:p14="http://schemas.microsoft.com/office/powerpoint/2010/main" val="4067251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28</a:t>
            </a:fld>
            <a:endParaRPr lang="en-GB"/>
          </a:p>
        </p:txBody>
      </p:sp>
    </p:spTree>
    <p:extLst>
      <p:ext uri="{BB962C8B-B14F-4D97-AF65-F5344CB8AC3E}">
        <p14:creationId xmlns:p14="http://schemas.microsoft.com/office/powerpoint/2010/main" val="2942948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Tom – Whole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29</a:t>
            </a:fld>
            <a:endParaRPr lang="en-GB"/>
          </a:p>
        </p:txBody>
      </p:sp>
    </p:spTree>
    <p:extLst>
      <p:ext uri="{BB962C8B-B14F-4D97-AF65-F5344CB8AC3E}">
        <p14:creationId xmlns:p14="http://schemas.microsoft.com/office/powerpoint/2010/main" val="948413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30</a:t>
            </a:fld>
            <a:endParaRPr lang="en-GB"/>
          </a:p>
        </p:txBody>
      </p:sp>
    </p:spTree>
    <p:extLst>
      <p:ext uri="{BB962C8B-B14F-4D97-AF65-F5344CB8AC3E}">
        <p14:creationId xmlns:p14="http://schemas.microsoft.com/office/powerpoint/2010/main" val="3415702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Tom – Whole</a:t>
            </a:r>
            <a:r>
              <a:rPr lang="en-GB" baseline="0" dirty="0"/>
              <a:t> slide</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31</a:t>
            </a:fld>
            <a:endParaRPr lang="en-GB"/>
          </a:p>
        </p:txBody>
      </p:sp>
    </p:spTree>
    <p:extLst>
      <p:ext uri="{BB962C8B-B14F-4D97-AF65-F5344CB8AC3E}">
        <p14:creationId xmlns:p14="http://schemas.microsoft.com/office/powerpoint/2010/main" val="4045438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Rima </a:t>
            </a:r>
            <a:r>
              <a:rPr lang="en-GB" dirty="0"/>
              <a:t>–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32</a:t>
            </a:fld>
            <a:endParaRPr lang="en-GB"/>
          </a:p>
        </p:txBody>
      </p:sp>
    </p:spTree>
    <p:extLst>
      <p:ext uri="{BB962C8B-B14F-4D97-AF65-F5344CB8AC3E}">
        <p14:creationId xmlns:p14="http://schemas.microsoft.com/office/powerpoint/2010/main" val="12028128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Rima </a:t>
            </a:r>
            <a:r>
              <a:rPr lang="en-GB" dirty="0"/>
              <a:t>– whole slide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33</a:t>
            </a:fld>
            <a:endParaRPr lang="en-GB"/>
          </a:p>
        </p:txBody>
      </p:sp>
    </p:spTree>
    <p:extLst>
      <p:ext uri="{BB962C8B-B14F-4D97-AF65-F5344CB8AC3E}">
        <p14:creationId xmlns:p14="http://schemas.microsoft.com/office/powerpoint/2010/main" val="3906657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charset="0"/>
              </a:rPr>
              <a:t>Tom </a:t>
            </a:r>
            <a:r>
              <a:rPr lang="en-US" baseline="0" dirty="0">
                <a:ea typeface="ＭＳ Ｐゴシック" charset="0"/>
              </a:rPr>
              <a:t>– Whole slide </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34</a:t>
            </a:fld>
            <a:endParaRPr lang="en-GB"/>
          </a:p>
        </p:txBody>
      </p:sp>
    </p:spTree>
    <p:extLst>
      <p:ext uri="{BB962C8B-B14F-4D97-AF65-F5344CB8AC3E}">
        <p14:creationId xmlns:p14="http://schemas.microsoft.com/office/powerpoint/2010/main" val="3090915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Whoever feels like saying goodbye</a:t>
            </a:r>
          </a:p>
        </p:txBody>
      </p:sp>
      <p:sp>
        <p:nvSpPr>
          <p:cNvPr id="4" name="Slide Number Placeholder 3"/>
          <p:cNvSpPr>
            <a:spLocks noGrp="1"/>
          </p:cNvSpPr>
          <p:nvPr>
            <p:ph type="sldNum" sz="quarter" idx="10"/>
          </p:nvPr>
        </p:nvSpPr>
        <p:spPr/>
        <p:txBody>
          <a:bodyPr/>
          <a:lstStyle/>
          <a:p>
            <a:fld id="{4D892F0C-D1E0-462D-9379-A226CFA0EA3E}" type="slidenum">
              <a:rPr lang="en-GB" smtClean="0"/>
              <a:pPr/>
              <a:t>35</a:t>
            </a:fld>
            <a:endParaRPr lang="en-GB"/>
          </a:p>
        </p:txBody>
      </p:sp>
    </p:spTree>
    <p:extLst>
      <p:ext uri="{BB962C8B-B14F-4D97-AF65-F5344CB8AC3E}">
        <p14:creationId xmlns:p14="http://schemas.microsoft.com/office/powerpoint/2010/main" val="2017615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6755992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1357402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39</a:t>
            </a:fld>
            <a:endParaRPr lang="en-GB">
              <a:solidFill>
                <a:prstClr val="black"/>
              </a:solidFill>
            </a:endParaRPr>
          </a:p>
        </p:txBody>
      </p:sp>
    </p:spTree>
    <p:extLst>
      <p:ext uri="{BB962C8B-B14F-4D97-AF65-F5344CB8AC3E}">
        <p14:creationId xmlns:p14="http://schemas.microsoft.com/office/powerpoint/2010/main" val="5256945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No longer any</a:t>
            </a:r>
            <a:r>
              <a:rPr lang="en-GB" baseline="0" dirty="0" smtClean="0"/>
              <a:t> grant… All loan, however you get more money in total.</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40</a:t>
            </a:fld>
            <a:endParaRPr lang="en-GB">
              <a:solidFill>
                <a:prstClr val="black"/>
              </a:solidFill>
            </a:endParaRPr>
          </a:p>
        </p:txBody>
      </p:sp>
    </p:spTree>
    <p:extLst>
      <p:ext uri="{BB962C8B-B14F-4D97-AF65-F5344CB8AC3E}">
        <p14:creationId xmlns:p14="http://schemas.microsoft.com/office/powerpoint/2010/main" val="1018957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If you earned £25,000 a year then you would repay</a:t>
            </a:r>
            <a:r>
              <a:rPr lang="en-GB" baseline="0" dirty="0" smtClean="0"/>
              <a:t> £30 a month, which is approximately the price of a phone contract.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41</a:t>
            </a:fld>
            <a:endParaRPr lang="en-GB">
              <a:solidFill>
                <a:prstClr val="black"/>
              </a:solidFill>
            </a:endParaRPr>
          </a:p>
        </p:txBody>
      </p:sp>
    </p:spTree>
    <p:extLst>
      <p:ext uri="{BB962C8B-B14F-4D97-AF65-F5344CB8AC3E}">
        <p14:creationId xmlns:p14="http://schemas.microsoft.com/office/powerpoint/2010/main" val="10646681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42</a:t>
            </a:fld>
            <a:endParaRPr lang="en-GB">
              <a:solidFill>
                <a:prstClr val="black"/>
              </a:solidFill>
            </a:endParaRPr>
          </a:p>
        </p:txBody>
      </p:sp>
    </p:spTree>
    <p:extLst>
      <p:ext uri="{BB962C8B-B14F-4D97-AF65-F5344CB8AC3E}">
        <p14:creationId xmlns:p14="http://schemas.microsoft.com/office/powerpoint/2010/main" val="588990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43</a:t>
            </a:fld>
            <a:endParaRPr lang="en-GB">
              <a:solidFill>
                <a:prstClr val="black"/>
              </a:solidFill>
            </a:endParaRPr>
          </a:p>
        </p:txBody>
      </p:sp>
    </p:spTree>
    <p:extLst>
      <p:ext uri="{BB962C8B-B14F-4D97-AF65-F5344CB8AC3E}">
        <p14:creationId xmlns:p14="http://schemas.microsoft.com/office/powerpoint/2010/main" val="12535237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44</a:t>
            </a:fld>
            <a:endParaRPr lang="en-GB">
              <a:solidFill>
                <a:prstClr val="black"/>
              </a:solidFill>
            </a:endParaRPr>
          </a:p>
        </p:txBody>
      </p:sp>
    </p:spTree>
    <p:extLst>
      <p:ext uri="{BB962C8B-B14F-4D97-AF65-F5344CB8AC3E}">
        <p14:creationId xmlns:p14="http://schemas.microsoft.com/office/powerpoint/2010/main" val="16846165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Regional/National/International standard within the last 12 months.  Students should be part of a National Governing Body Performance Squad or equivalent. </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45</a:t>
            </a:fld>
            <a:endParaRPr lang="en-GB">
              <a:solidFill>
                <a:prstClr val="black"/>
              </a:solidFill>
            </a:endParaRPr>
          </a:p>
        </p:txBody>
      </p:sp>
    </p:spTree>
    <p:extLst>
      <p:ext uri="{BB962C8B-B14F-4D97-AF65-F5344CB8AC3E}">
        <p14:creationId xmlns:p14="http://schemas.microsoft.com/office/powerpoint/2010/main" val="25495723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So if</a:t>
            </a:r>
            <a:r>
              <a:rPr lang="en-US" baseline="0" dirty="0" smtClean="0">
                <a:ea typeface="ＭＳ Ｐゴシック" charset="0"/>
              </a:rPr>
              <a:t> you got 3xA*, you would get 3x£250 for beating your requirements, plus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smtClean="0">
                <a:ea typeface="ＭＳ Ｐゴシック" charset="0"/>
              </a:rPr>
              <a:t>.</a:t>
            </a:r>
            <a:endParaRPr lang="en-US"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46</a:t>
            </a:fld>
            <a:endParaRPr lang="en-GB">
              <a:solidFill>
                <a:prstClr val="black"/>
              </a:solidFill>
            </a:endParaRPr>
          </a:p>
        </p:txBody>
      </p:sp>
    </p:spTree>
    <p:extLst>
      <p:ext uri="{BB962C8B-B14F-4D97-AF65-F5344CB8AC3E}">
        <p14:creationId xmlns:p14="http://schemas.microsoft.com/office/powerpoint/2010/main" val="1617202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47</a:t>
            </a:fld>
            <a:endParaRPr lang="en-GB">
              <a:solidFill>
                <a:prstClr val="black"/>
              </a:solidFill>
            </a:endParaRPr>
          </a:p>
        </p:txBody>
      </p:sp>
    </p:spTree>
    <p:extLst>
      <p:ext uri="{BB962C8B-B14F-4D97-AF65-F5344CB8AC3E}">
        <p14:creationId xmlns:p14="http://schemas.microsoft.com/office/powerpoint/2010/main" val="8428111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48</a:t>
            </a:fld>
            <a:endParaRPr lang="en-GB">
              <a:solidFill>
                <a:prstClr val="black"/>
              </a:solidFill>
            </a:endParaRPr>
          </a:p>
        </p:txBody>
      </p:sp>
    </p:spTree>
    <p:extLst>
      <p:ext uri="{BB962C8B-B14F-4D97-AF65-F5344CB8AC3E}">
        <p14:creationId xmlns:p14="http://schemas.microsoft.com/office/powerpoint/2010/main" val="40272310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49</a:t>
            </a:fld>
            <a:endParaRPr lang="en-GB">
              <a:solidFill>
                <a:prstClr val="black"/>
              </a:solidFill>
            </a:endParaRPr>
          </a:p>
        </p:txBody>
      </p:sp>
    </p:spTree>
    <p:extLst>
      <p:ext uri="{BB962C8B-B14F-4D97-AF65-F5344CB8AC3E}">
        <p14:creationId xmlns:p14="http://schemas.microsoft.com/office/powerpoint/2010/main" val="27578084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Household Income &lt; £25,000 so £2000 each year f</a:t>
            </a:r>
            <a:r>
              <a:rPr lang="en-GB" baseline="0" dirty="0" smtClean="0"/>
              <a:t>rom Opportunity Scholarship. Also £1,000 Sports Scholarship as he is on an elite sports team. Hasn’t yet paid his accommodation though.</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50</a:t>
            </a:fld>
            <a:endParaRPr lang="en-GB">
              <a:solidFill>
                <a:prstClr val="black"/>
              </a:solidFill>
            </a:endParaRPr>
          </a:p>
        </p:txBody>
      </p:sp>
    </p:spTree>
    <p:extLst>
      <p:ext uri="{BB962C8B-B14F-4D97-AF65-F5344CB8AC3E}">
        <p14:creationId xmlns:p14="http://schemas.microsoft.com/office/powerpoint/2010/main" val="40872669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Much less Maintenance Loan than Max since her</a:t>
            </a:r>
            <a:r>
              <a:rPr lang="en-US" baseline="0" dirty="0" smtClean="0">
                <a:ea typeface="ＭＳ Ｐゴシック" charset="0"/>
              </a:rPr>
              <a:t> parents earn £42,800&gt;£20,000. Full tuition fees. 1x£250 for 1 grade beating the requirements,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dirty="0" smtClean="0">
                <a:ea typeface="ＭＳ Ｐゴシック" charset="0"/>
              </a:rPr>
              <a:t>, so £750 from the </a:t>
            </a:r>
            <a:r>
              <a:rPr lang="en-US" baseline="0" dirty="0" err="1" smtClean="0">
                <a:ea typeface="ＭＳ Ｐゴシック" charset="0"/>
              </a:rPr>
              <a:t>Maths</a:t>
            </a:r>
            <a:r>
              <a:rPr lang="en-US" baseline="0" dirty="0" smtClean="0">
                <a:ea typeface="ＭＳ Ｐゴシック" charset="0"/>
              </a:rPr>
              <a:t> &amp; Stats Scholarship.</a:t>
            </a:r>
            <a:endParaRPr lang="en-US" dirty="0"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51</a:t>
            </a:fld>
            <a:endParaRPr lang="en-GB">
              <a:solidFill>
                <a:prstClr val="black"/>
              </a:solidFill>
            </a:endParaRPr>
          </a:p>
        </p:txBody>
      </p:sp>
    </p:spTree>
    <p:extLst>
      <p:ext uri="{BB962C8B-B14F-4D97-AF65-F5344CB8AC3E}">
        <p14:creationId xmlns:p14="http://schemas.microsoft.com/office/powerpoint/2010/main" val="24353676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52</a:t>
            </a:fld>
            <a:endParaRPr lang="en-GB">
              <a:solidFill>
                <a:prstClr val="black"/>
              </a:solidFill>
            </a:endParaRPr>
          </a:p>
        </p:txBody>
      </p:sp>
    </p:spTree>
    <p:extLst>
      <p:ext uri="{BB962C8B-B14F-4D97-AF65-F5344CB8AC3E}">
        <p14:creationId xmlns:p14="http://schemas.microsoft.com/office/powerpoint/2010/main" val="252446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8C4541F-DEB1-4740-80B3-8F6E04D94111}" type="slidenum">
              <a:rPr lang="en-GB" smtClean="0"/>
              <a:t>53</a:t>
            </a:fld>
            <a:endParaRPr lang="en-GB"/>
          </a:p>
        </p:txBody>
      </p:sp>
    </p:spTree>
    <p:extLst>
      <p:ext uri="{BB962C8B-B14F-4D97-AF65-F5344CB8AC3E}">
        <p14:creationId xmlns:p14="http://schemas.microsoft.com/office/powerpoint/2010/main" val="30715772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55</a:t>
            </a:fld>
            <a:endParaRPr lang="en-GB"/>
          </a:p>
        </p:txBody>
      </p:sp>
    </p:spTree>
    <p:extLst>
      <p:ext uri="{BB962C8B-B14F-4D97-AF65-F5344CB8AC3E}">
        <p14:creationId xmlns:p14="http://schemas.microsoft.com/office/powerpoint/2010/main" val="38204147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56</a:t>
            </a:fld>
            <a:endParaRPr lang="en-GB"/>
          </a:p>
        </p:txBody>
      </p:sp>
    </p:spTree>
    <p:extLst>
      <p:ext uri="{BB962C8B-B14F-4D97-AF65-F5344CB8AC3E}">
        <p14:creationId xmlns:p14="http://schemas.microsoft.com/office/powerpoint/2010/main" val="36117950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57</a:t>
            </a:fld>
            <a:endParaRPr lang="en-GB"/>
          </a:p>
        </p:txBody>
      </p:sp>
    </p:spTree>
    <p:extLst>
      <p:ext uri="{BB962C8B-B14F-4D97-AF65-F5344CB8AC3E}">
        <p14:creationId xmlns:p14="http://schemas.microsoft.com/office/powerpoint/2010/main" val="33771543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4D892F0C-D1E0-462D-9379-A226CFA0EA3E}" type="slidenum">
              <a:rPr lang="en-GB" smtClean="0"/>
              <a:t>58</a:t>
            </a:fld>
            <a:endParaRPr lang="en-GB"/>
          </a:p>
        </p:txBody>
      </p:sp>
    </p:spTree>
    <p:extLst>
      <p:ext uri="{BB962C8B-B14F-4D97-AF65-F5344CB8AC3E}">
        <p14:creationId xmlns:p14="http://schemas.microsoft.com/office/powerpoint/2010/main" val="8336862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59</a:t>
            </a:fld>
            <a:endParaRPr lang="en-GB"/>
          </a:p>
        </p:txBody>
      </p:sp>
    </p:spTree>
    <p:extLst>
      <p:ext uri="{BB962C8B-B14F-4D97-AF65-F5344CB8AC3E}">
        <p14:creationId xmlns:p14="http://schemas.microsoft.com/office/powerpoint/2010/main" val="40799099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60</a:t>
            </a:fld>
            <a:endParaRPr lang="en-GB"/>
          </a:p>
        </p:txBody>
      </p:sp>
    </p:spTree>
    <p:extLst>
      <p:ext uri="{BB962C8B-B14F-4D97-AF65-F5344CB8AC3E}">
        <p14:creationId xmlns:p14="http://schemas.microsoft.com/office/powerpoint/2010/main" val="41380771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61</a:t>
            </a:fld>
            <a:endParaRPr lang="en-GB"/>
          </a:p>
        </p:txBody>
      </p:sp>
    </p:spTree>
    <p:extLst>
      <p:ext uri="{BB962C8B-B14F-4D97-AF65-F5344CB8AC3E}">
        <p14:creationId xmlns:p14="http://schemas.microsoft.com/office/powerpoint/2010/main" val="12596084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62</a:t>
            </a:fld>
            <a:endParaRPr lang="en-GB"/>
          </a:p>
        </p:txBody>
      </p:sp>
    </p:spTree>
    <p:extLst>
      <p:ext uri="{BB962C8B-B14F-4D97-AF65-F5344CB8AC3E}">
        <p14:creationId xmlns:p14="http://schemas.microsoft.com/office/powerpoint/2010/main" val="21479922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63</a:t>
            </a:fld>
            <a:endParaRPr lang="en-GB"/>
          </a:p>
        </p:txBody>
      </p:sp>
    </p:spTree>
    <p:extLst>
      <p:ext uri="{BB962C8B-B14F-4D97-AF65-F5344CB8AC3E}">
        <p14:creationId xmlns:p14="http://schemas.microsoft.com/office/powerpoint/2010/main" val="28547919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64</a:t>
            </a:fld>
            <a:endParaRPr lang="en-GB"/>
          </a:p>
        </p:txBody>
      </p:sp>
    </p:spTree>
    <p:extLst>
      <p:ext uri="{BB962C8B-B14F-4D97-AF65-F5344CB8AC3E}">
        <p14:creationId xmlns:p14="http://schemas.microsoft.com/office/powerpoint/2010/main" val="23924274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65</a:t>
            </a:fld>
            <a:endParaRPr lang="en-GB"/>
          </a:p>
        </p:txBody>
      </p:sp>
    </p:spTree>
    <p:extLst>
      <p:ext uri="{BB962C8B-B14F-4D97-AF65-F5344CB8AC3E}">
        <p14:creationId xmlns:p14="http://schemas.microsoft.com/office/powerpoint/2010/main" val="18972709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66</a:t>
            </a:fld>
            <a:endParaRPr lang="en-GB"/>
          </a:p>
        </p:txBody>
      </p:sp>
    </p:spTree>
    <p:extLst>
      <p:ext uri="{BB962C8B-B14F-4D97-AF65-F5344CB8AC3E}">
        <p14:creationId xmlns:p14="http://schemas.microsoft.com/office/powerpoint/2010/main" val="30577390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67</a:t>
            </a:fld>
            <a:endParaRPr lang="en-GB"/>
          </a:p>
        </p:txBody>
      </p:sp>
    </p:spTree>
    <p:extLst>
      <p:ext uri="{BB962C8B-B14F-4D97-AF65-F5344CB8AC3E}">
        <p14:creationId xmlns:p14="http://schemas.microsoft.com/office/powerpoint/2010/main" val="10471818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68</a:t>
            </a:fld>
            <a:endParaRPr lang="en-GB"/>
          </a:p>
        </p:txBody>
      </p:sp>
    </p:spTree>
    <p:extLst>
      <p:ext uri="{BB962C8B-B14F-4D97-AF65-F5344CB8AC3E}">
        <p14:creationId xmlns:p14="http://schemas.microsoft.com/office/powerpoint/2010/main" val="30903336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69</a:t>
            </a:fld>
            <a:endParaRPr lang="en-GB"/>
          </a:p>
        </p:txBody>
      </p:sp>
    </p:spTree>
    <p:extLst>
      <p:ext uri="{BB962C8B-B14F-4D97-AF65-F5344CB8AC3E}">
        <p14:creationId xmlns:p14="http://schemas.microsoft.com/office/powerpoint/2010/main" val="37437705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70</a:t>
            </a:fld>
            <a:endParaRPr lang="en-GB"/>
          </a:p>
        </p:txBody>
      </p:sp>
    </p:spTree>
    <p:extLst>
      <p:ext uri="{BB962C8B-B14F-4D97-AF65-F5344CB8AC3E}">
        <p14:creationId xmlns:p14="http://schemas.microsoft.com/office/powerpoint/2010/main" val="4268859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74</a:t>
            </a:fld>
            <a:endParaRPr lang="en-GB"/>
          </a:p>
        </p:txBody>
      </p:sp>
    </p:spTree>
    <p:extLst>
      <p:ext uri="{BB962C8B-B14F-4D97-AF65-F5344CB8AC3E}">
        <p14:creationId xmlns:p14="http://schemas.microsoft.com/office/powerpoint/2010/main" val="17517448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75</a:t>
            </a:fld>
            <a:endParaRPr lang="en-GB"/>
          </a:p>
        </p:txBody>
      </p:sp>
    </p:spTree>
    <p:extLst>
      <p:ext uri="{BB962C8B-B14F-4D97-AF65-F5344CB8AC3E}">
        <p14:creationId xmlns:p14="http://schemas.microsoft.com/office/powerpoint/2010/main" val="31085583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76</a:t>
            </a:fld>
            <a:endParaRPr lang="en-GB"/>
          </a:p>
        </p:txBody>
      </p:sp>
    </p:spTree>
    <p:extLst>
      <p:ext uri="{BB962C8B-B14F-4D97-AF65-F5344CB8AC3E}">
        <p14:creationId xmlns:p14="http://schemas.microsoft.com/office/powerpoint/2010/main" val="35520183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77</a:t>
            </a:fld>
            <a:endParaRPr lang="en-GB"/>
          </a:p>
        </p:txBody>
      </p:sp>
    </p:spTree>
    <p:extLst>
      <p:ext uri="{BB962C8B-B14F-4D97-AF65-F5344CB8AC3E}">
        <p14:creationId xmlns:p14="http://schemas.microsoft.com/office/powerpoint/2010/main" val="26087327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78</a:t>
            </a:fld>
            <a:endParaRPr lang="en-GB"/>
          </a:p>
        </p:txBody>
      </p:sp>
    </p:spTree>
    <p:extLst>
      <p:ext uri="{BB962C8B-B14F-4D97-AF65-F5344CB8AC3E}">
        <p14:creationId xmlns:p14="http://schemas.microsoft.com/office/powerpoint/2010/main" val="18539492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79</a:t>
            </a:fld>
            <a:endParaRPr lang="en-GB"/>
          </a:p>
        </p:txBody>
      </p:sp>
    </p:spTree>
    <p:extLst>
      <p:ext uri="{BB962C8B-B14F-4D97-AF65-F5344CB8AC3E}">
        <p14:creationId xmlns:p14="http://schemas.microsoft.com/office/powerpoint/2010/main" val="39522842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80</a:t>
            </a:fld>
            <a:endParaRPr lang="en-GB"/>
          </a:p>
        </p:txBody>
      </p:sp>
    </p:spTree>
    <p:extLst>
      <p:ext uri="{BB962C8B-B14F-4D97-AF65-F5344CB8AC3E}">
        <p14:creationId xmlns:p14="http://schemas.microsoft.com/office/powerpoint/2010/main" val="40743008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81</a:t>
            </a:fld>
            <a:endParaRPr lang="en-GB"/>
          </a:p>
        </p:txBody>
      </p:sp>
    </p:spTree>
    <p:extLst>
      <p:ext uri="{BB962C8B-B14F-4D97-AF65-F5344CB8AC3E}">
        <p14:creationId xmlns:p14="http://schemas.microsoft.com/office/powerpoint/2010/main" val="286608365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82</a:t>
            </a:fld>
            <a:endParaRPr lang="en-GB"/>
          </a:p>
        </p:txBody>
      </p:sp>
    </p:spTree>
    <p:extLst>
      <p:ext uri="{BB962C8B-B14F-4D97-AF65-F5344CB8AC3E}">
        <p14:creationId xmlns:p14="http://schemas.microsoft.com/office/powerpoint/2010/main" val="41264232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84</a:t>
            </a:fld>
            <a:endParaRPr lang="en-GB"/>
          </a:p>
        </p:txBody>
      </p:sp>
    </p:spTree>
    <p:extLst>
      <p:ext uri="{BB962C8B-B14F-4D97-AF65-F5344CB8AC3E}">
        <p14:creationId xmlns:p14="http://schemas.microsoft.com/office/powerpoint/2010/main" val="23162449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85</a:t>
            </a:fld>
            <a:endParaRPr lang="en-GB"/>
          </a:p>
        </p:txBody>
      </p:sp>
    </p:spTree>
    <p:extLst>
      <p:ext uri="{BB962C8B-B14F-4D97-AF65-F5344CB8AC3E}">
        <p14:creationId xmlns:p14="http://schemas.microsoft.com/office/powerpoint/2010/main" val="36884843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86</a:t>
            </a:fld>
            <a:endParaRPr lang="en-GB"/>
          </a:p>
        </p:txBody>
      </p:sp>
    </p:spTree>
    <p:extLst>
      <p:ext uri="{BB962C8B-B14F-4D97-AF65-F5344CB8AC3E}">
        <p14:creationId xmlns:p14="http://schemas.microsoft.com/office/powerpoint/2010/main" val="14799983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87</a:t>
            </a:fld>
            <a:endParaRPr lang="en-GB"/>
          </a:p>
        </p:txBody>
      </p:sp>
    </p:spTree>
    <p:extLst>
      <p:ext uri="{BB962C8B-B14F-4D97-AF65-F5344CB8AC3E}">
        <p14:creationId xmlns:p14="http://schemas.microsoft.com/office/powerpoint/2010/main" val="38276334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88</a:t>
            </a:fld>
            <a:endParaRPr lang="en-GB"/>
          </a:p>
        </p:txBody>
      </p:sp>
    </p:spTree>
    <p:extLst>
      <p:ext uri="{BB962C8B-B14F-4D97-AF65-F5344CB8AC3E}">
        <p14:creationId xmlns:p14="http://schemas.microsoft.com/office/powerpoint/2010/main" val="319532931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92</a:t>
            </a:fld>
            <a:endParaRPr lang="en-GB"/>
          </a:p>
        </p:txBody>
      </p:sp>
    </p:spTree>
    <p:extLst>
      <p:ext uri="{BB962C8B-B14F-4D97-AF65-F5344CB8AC3E}">
        <p14:creationId xmlns:p14="http://schemas.microsoft.com/office/powerpoint/2010/main" val="19600269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93</a:t>
            </a:fld>
            <a:endParaRPr lang="en-GB"/>
          </a:p>
        </p:txBody>
      </p:sp>
    </p:spTree>
    <p:extLst>
      <p:ext uri="{BB962C8B-B14F-4D97-AF65-F5344CB8AC3E}">
        <p14:creationId xmlns:p14="http://schemas.microsoft.com/office/powerpoint/2010/main" val="11154471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94</a:t>
            </a:fld>
            <a:endParaRPr lang="en-GB"/>
          </a:p>
        </p:txBody>
      </p:sp>
    </p:spTree>
    <p:extLst>
      <p:ext uri="{BB962C8B-B14F-4D97-AF65-F5344CB8AC3E}">
        <p14:creationId xmlns:p14="http://schemas.microsoft.com/office/powerpoint/2010/main" val="320674948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95</a:t>
            </a:fld>
            <a:endParaRPr lang="en-GB"/>
          </a:p>
        </p:txBody>
      </p:sp>
    </p:spTree>
    <p:extLst>
      <p:ext uri="{BB962C8B-B14F-4D97-AF65-F5344CB8AC3E}">
        <p14:creationId xmlns:p14="http://schemas.microsoft.com/office/powerpoint/2010/main" val="405524323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96</a:t>
            </a:fld>
            <a:endParaRPr lang="en-GB"/>
          </a:p>
        </p:txBody>
      </p:sp>
    </p:spTree>
    <p:extLst>
      <p:ext uri="{BB962C8B-B14F-4D97-AF65-F5344CB8AC3E}">
        <p14:creationId xmlns:p14="http://schemas.microsoft.com/office/powerpoint/2010/main" val="5595398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97</a:t>
            </a:fld>
            <a:endParaRPr lang="en-GB"/>
          </a:p>
        </p:txBody>
      </p:sp>
    </p:spTree>
    <p:extLst>
      <p:ext uri="{BB962C8B-B14F-4D97-AF65-F5344CB8AC3E}">
        <p14:creationId xmlns:p14="http://schemas.microsoft.com/office/powerpoint/2010/main" val="12591878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98</a:t>
            </a:fld>
            <a:endParaRPr lang="en-GB"/>
          </a:p>
        </p:txBody>
      </p:sp>
    </p:spTree>
    <p:extLst>
      <p:ext uri="{BB962C8B-B14F-4D97-AF65-F5344CB8AC3E}">
        <p14:creationId xmlns:p14="http://schemas.microsoft.com/office/powerpoint/2010/main" val="7207155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99</a:t>
            </a:fld>
            <a:endParaRPr lang="en-GB"/>
          </a:p>
        </p:txBody>
      </p:sp>
    </p:spTree>
    <p:extLst>
      <p:ext uri="{BB962C8B-B14F-4D97-AF65-F5344CB8AC3E}">
        <p14:creationId xmlns:p14="http://schemas.microsoft.com/office/powerpoint/2010/main" val="114484746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100</a:t>
            </a:fld>
            <a:endParaRPr lang="en-GB"/>
          </a:p>
        </p:txBody>
      </p:sp>
    </p:spTree>
    <p:extLst>
      <p:ext uri="{BB962C8B-B14F-4D97-AF65-F5344CB8AC3E}">
        <p14:creationId xmlns:p14="http://schemas.microsoft.com/office/powerpoint/2010/main" val="87783982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101</a:t>
            </a:fld>
            <a:endParaRPr lang="en-GB"/>
          </a:p>
        </p:txBody>
      </p:sp>
    </p:spTree>
    <p:extLst>
      <p:ext uri="{BB962C8B-B14F-4D97-AF65-F5344CB8AC3E}">
        <p14:creationId xmlns:p14="http://schemas.microsoft.com/office/powerpoint/2010/main" val="341924105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102</a:t>
            </a:fld>
            <a:endParaRPr lang="en-GB"/>
          </a:p>
        </p:txBody>
      </p:sp>
    </p:spTree>
    <p:extLst>
      <p:ext uri="{BB962C8B-B14F-4D97-AF65-F5344CB8AC3E}">
        <p14:creationId xmlns:p14="http://schemas.microsoft.com/office/powerpoint/2010/main" val="107991090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t>103</a:t>
            </a:fld>
            <a:endParaRPr lang="en-GB"/>
          </a:p>
        </p:txBody>
      </p:sp>
    </p:spTree>
    <p:extLst>
      <p:ext uri="{BB962C8B-B14F-4D97-AF65-F5344CB8AC3E}">
        <p14:creationId xmlns:p14="http://schemas.microsoft.com/office/powerpoint/2010/main" val="363724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CE67CD2-30B8-49B0-B328-6C9A523CBC93}" type="datetimeFigureOut">
              <a:rPr lang="en-GB" smtClean="0"/>
              <a:t>22/04/2017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1449625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E67CD2-30B8-49B0-B328-6C9A523CBC93}" type="datetimeFigureOut">
              <a:rPr lang="en-GB" smtClean="0"/>
              <a:t>22/04/2017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1641782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E67CD2-30B8-49B0-B328-6C9A523CBC93}" type="datetimeFigureOut">
              <a:rPr lang="en-GB" smtClean="0"/>
              <a:t>22/04/2017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2370516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CE67CD2-30B8-49B0-B328-6C9A523CBC93}" type="datetimeFigureOut">
              <a:rPr lang="en-GB" smtClean="0"/>
              <a:t>22/04/2017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2077238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CE67CD2-30B8-49B0-B328-6C9A523CBC93}" type="datetimeFigureOut">
              <a:rPr lang="en-GB" smtClean="0"/>
              <a:t>22/04/2017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346446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CE67CD2-30B8-49B0-B328-6C9A523CBC93}" type="datetimeFigureOut">
              <a:rPr lang="en-GB" smtClean="0"/>
              <a:t>22/04/2017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1258078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67CD2-30B8-49B0-B328-6C9A523CBC93}" type="datetimeFigureOut">
              <a:rPr lang="en-GB" smtClean="0"/>
              <a:t>22/04/2017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2055566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E67CD2-30B8-49B0-B328-6C9A523CBC93}" type="datetimeFigureOut">
              <a:rPr lang="en-GB" smtClean="0"/>
              <a:t>22/04/2017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3861623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E67CD2-30B8-49B0-B328-6C9A523CBC93}" type="datetimeFigureOut">
              <a:rPr lang="en-GB" smtClean="0"/>
              <a:t>22/04/2017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48688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E67CD2-30B8-49B0-B328-6C9A523CBC93}" type="datetimeFigureOut">
              <a:rPr lang="en-GB" smtClean="0"/>
              <a:t>22/04/2017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3539966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CE67CD2-30B8-49B0-B328-6C9A523CBC93}" type="datetimeFigureOut">
              <a:rPr lang="en-GB" smtClean="0"/>
              <a:t>22/04/2017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3F24F8-83AD-4880-BE2E-629BA9390FF1}" type="slidenum">
              <a:rPr lang="en-GB" smtClean="0"/>
              <a:t>‹#›</a:t>
            </a:fld>
            <a:endParaRPr lang="en-GB"/>
          </a:p>
        </p:txBody>
      </p:sp>
    </p:spTree>
    <p:extLst>
      <p:ext uri="{BB962C8B-B14F-4D97-AF65-F5344CB8AC3E}">
        <p14:creationId xmlns:p14="http://schemas.microsoft.com/office/powerpoint/2010/main" val="24380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E67CD2-30B8-49B0-B328-6C9A523CBC93}" type="datetimeFigureOut">
              <a:rPr lang="en-GB" smtClean="0"/>
              <a:t>22/04/2017</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3F24F8-83AD-4880-BE2E-629BA9390FF1}" type="slidenum">
              <a:rPr lang="en-GB" smtClean="0"/>
              <a:t>‹#›</a:t>
            </a:fld>
            <a:endParaRPr lang="en-GB"/>
          </a:p>
        </p:txBody>
      </p:sp>
    </p:spTree>
    <p:extLst>
      <p:ext uri="{BB962C8B-B14F-4D97-AF65-F5344CB8AC3E}">
        <p14:creationId xmlns:p14="http://schemas.microsoft.com/office/powerpoint/2010/main" val="642099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hyperlink" Target="https://blackboard.ncl.ac.uk/webapps/portal/frameset.jsp?tab_group=community&amp;url=/webapps/blackboard/execute/courseMain?course_id=_30945_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8" Type="http://schemas.openxmlformats.org/officeDocument/2006/relationships/hyperlink" Target="http://www.ncl.ac.uk/undergraduate/degrees/g103/courseoverview/" TargetMode="External"/><Relationship Id="rId3" Type="http://schemas.openxmlformats.org/officeDocument/2006/relationships/image" Target="../media/image2.png"/><Relationship Id="rId7" Type="http://schemas.openxmlformats.org/officeDocument/2006/relationships/hyperlink" Target="http://www.ncl.ac.uk/undergraduate/degrees/g100/courseoverview/"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ncl.ac.uk/undergraduate/degrees/gg13/courseoverview/" TargetMode="External"/><Relationship Id="rId5" Type="http://schemas.openxmlformats.org/officeDocument/2006/relationships/hyperlink" Target="http://www.ncl.ac.uk/undergraduate/degrees/g300/courseoverview/" TargetMode="External"/><Relationship Id="rId4" Type="http://schemas.openxmlformats.org/officeDocument/2006/relationships/hyperlink" Target="http://www.ncl.ac.uk/undergraduate/degrees/ggc3/courseoverview/"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www.ncl.ac.uk/undergraduate/degrees/g1nf/courseoverview/" TargetMode="External"/><Relationship Id="rId4" Type="http://schemas.openxmlformats.org/officeDocument/2006/relationships/hyperlink" Target="http://www.ncl.ac.uk/undergraduate/degrees/g1n2/courseovervie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ncl.ac.uk/module-catalogue/module.php?code=MAS1801" TargetMode="External"/><Relationship Id="rId13" Type="http://schemas.openxmlformats.org/officeDocument/2006/relationships/hyperlink" Target="http://www.ncl.ac.uk/module-catalogue/module.php?code=MAS1902" TargetMode="External"/><Relationship Id="rId3" Type="http://schemas.openxmlformats.org/officeDocument/2006/relationships/image" Target="../media/image2.png"/><Relationship Id="rId7" Type="http://schemas.openxmlformats.org/officeDocument/2006/relationships/hyperlink" Target="http://www.ncl.ac.uk/module-catalogue/module.php?code=MAS1601" TargetMode="External"/><Relationship Id="rId12" Type="http://schemas.openxmlformats.org/officeDocument/2006/relationships/hyperlink" Target="http://www.ncl.ac.uk/module-catalogue/module.php?code=MAS180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ncl.ac.uk/module-catalogue/module.php?code=MAS1701" TargetMode="External"/><Relationship Id="rId11" Type="http://schemas.openxmlformats.org/officeDocument/2006/relationships/hyperlink" Target="http://www.ncl.ac.uk/module-catalogue/module.php?code=MAS1702" TargetMode="External"/><Relationship Id="rId5" Type="http://schemas.openxmlformats.org/officeDocument/2006/relationships/hyperlink" Target="http://www.ncl.ac.uk/module-catalogue/module.php?code=MAS1604" TargetMode="External"/><Relationship Id="rId10" Type="http://schemas.openxmlformats.org/officeDocument/2006/relationships/hyperlink" Target="http://www.ncl.ac.uk/module-catalogue/module.php?code=MAS1603" TargetMode="External"/><Relationship Id="rId4" Type="http://schemas.openxmlformats.org/officeDocument/2006/relationships/hyperlink" Target="http://www.ncl.ac.uk/module-catalogue/module.php?code=MAS1602" TargetMode="External"/><Relationship Id="rId9" Type="http://schemas.openxmlformats.org/officeDocument/2006/relationships/hyperlink" Target="http://www.ncl.ac.uk/module-catalogue/module.php?code=MAS190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ncl.ac.uk/module-catalogue/module.php?code=MAS3209" TargetMode="External"/><Relationship Id="rId13" Type="http://schemas.openxmlformats.org/officeDocument/2006/relationships/hyperlink" Target="http://www.ncl.ac.uk/module-catalogue/module.php?code=MAS3328" TargetMode="External"/><Relationship Id="rId18" Type="http://schemas.openxmlformats.org/officeDocument/2006/relationships/hyperlink" Target="http://www.ncl.ac.uk/module-catalogue/module.php?code=MAS3322" TargetMode="External"/><Relationship Id="rId26" Type="http://schemas.openxmlformats.org/officeDocument/2006/relationships/hyperlink" Target="http://www.ncl.ac.uk/module-catalogue/module.php?code=MAS3120" TargetMode="External"/><Relationship Id="rId3" Type="http://schemas.openxmlformats.org/officeDocument/2006/relationships/image" Target="../media/image2.png"/><Relationship Id="rId21" Type="http://schemas.openxmlformats.org/officeDocument/2006/relationships/hyperlink" Target="http://www.ncl.ac.uk/module-catalogue/module.php?code=MAS3329" TargetMode="External"/><Relationship Id="rId7" Type="http://schemas.openxmlformats.org/officeDocument/2006/relationships/hyperlink" Target="http://www.ncl.ac.uk/module-catalogue/module.php?code=MAS3207" TargetMode="External"/><Relationship Id="rId12" Type="http://schemas.openxmlformats.org/officeDocument/2006/relationships/hyperlink" Target="http://www.ncl.ac.uk/module-catalogue/module.php?code=MAS3215" TargetMode="External"/><Relationship Id="rId17" Type="http://schemas.openxmlformats.org/officeDocument/2006/relationships/hyperlink" Target="http://www.ncl.ac.uk/module-catalogue/module.php?code=MAS3323" TargetMode="External"/><Relationship Id="rId25" Type="http://schemas.openxmlformats.org/officeDocument/2006/relationships/hyperlink" Target="http://www.ncl.ac.uk/module-catalogue/module.php?code=MAS3119" TargetMode="External"/><Relationship Id="rId2" Type="http://schemas.openxmlformats.org/officeDocument/2006/relationships/notesSlide" Target="../notesSlides/notesSlide13.xml"/><Relationship Id="rId16" Type="http://schemas.openxmlformats.org/officeDocument/2006/relationships/hyperlink" Target="http://www.ncl.ac.uk/module-catalogue/module.php?code=MAS3324" TargetMode="External"/><Relationship Id="rId20" Type="http://schemas.openxmlformats.org/officeDocument/2006/relationships/hyperlink" Target="http://www.ncl.ac.uk/module-catalogue/module.php?code=MAS3326" TargetMode="External"/><Relationship Id="rId29" Type="http://schemas.openxmlformats.org/officeDocument/2006/relationships/hyperlink" Target="http://www.ncl.ac.uk/module-catalogue/module.php?code=MAS3121" TargetMode="External"/><Relationship Id="rId1" Type="http://schemas.openxmlformats.org/officeDocument/2006/relationships/slideLayout" Target="../slideLayouts/slideLayout2.xml"/><Relationship Id="rId6" Type="http://schemas.openxmlformats.org/officeDocument/2006/relationships/hyperlink" Target="http://www.ncl.ac.uk/module-catalogue/module.php?code=MAS3219" TargetMode="External"/><Relationship Id="rId11" Type="http://schemas.openxmlformats.org/officeDocument/2006/relationships/hyperlink" Target="http://www.ncl.ac.uk/module-catalogue/module.php?code=MAS3217" TargetMode="External"/><Relationship Id="rId24" Type="http://schemas.openxmlformats.org/officeDocument/2006/relationships/hyperlink" Target="http://www.ncl.ac.uk/module-catalogue/module.php?code=MAS3112" TargetMode="External"/><Relationship Id="rId5" Type="http://schemas.openxmlformats.org/officeDocument/2006/relationships/hyperlink" Target="http://www.ncl.ac.uk/module-catalogue/module.php?code=MAS3214" TargetMode="External"/><Relationship Id="rId15" Type="http://schemas.openxmlformats.org/officeDocument/2006/relationships/hyperlink" Target="http://www.ncl.ac.uk/module-catalogue/module.php?code=MAS3327" TargetMode="External"/><Relationship Id="rId23" Type="http://schemas.openxmlformats.org/officeDocument/2006/relationships/hyperlink" Target="http://www.ncl.ac.uk/module-catalogue/module.php?code=MAS3111" TargetMode="External"/><Relationship Id="rId28" Type="http://schemas.openxmlformats.org/officeDocument/2006/relationships/hyperlink" Target="http://www.ncl.ac.uk/module-catalogue/module.php?code=MAS3115" TargetMode="External"/><Relationship Id="rId10" Type="http://schemas.openxmlformats.org/officeDocument/2006/relationships/hyperlink" Target="http://www.ncl.ac.uk/module-catalogue/module.php?code=MAS3202" TargetMode="External"/><Relationship Id="rId19" Type="http://schemas.openxmlformats.org/officeDocument/2006/relationships/hyperlink" Target="http://www.ncl.ac.uk/module-catalogue/module.php?code=MAS3321" TargetMode="External"/><Relationship Id="rId4" Type="http://schemas.openxmlformats.org/officeDocument/2006/relationships/hyperlink" Target="http://www.ncl.ac.uk/module-catalogue/module.php?code=MAS3122" TargetMode="External"/><Relationship Id="rId9" Type="http://schemas.openxmlformats.org/officeDocument/2006/relationships/hyperlink" Target="http://www.ncl.ac.uk/module-catalogue/module.php?code=MAS3210" TargetMode="External"/><Relationship Id="rId14" Type="http://schemas.openxmlformats.org/officeDocument/2006/relationships/hyperlink" Target="http://www.ncl.ac.uk/module-catalogue/module.php?code=MAS3320" TargetMode="External"/><Relationship Id="rId22" Type="http://schemas.openxmlformats.org/officeDocument/2006/relationships/hyperlink" Target="http://www.ncl.ac.uk/module-catalogue/module.php?code=MAS3325" TargetMode="External"/><Relationship Id="rId27" Type="http://schemas.openxmlformats.org/officeDocument/2006/relationships/hyperlink" Target="http://www.ncl.ac.uk/module-catalogue/module.php?code=MAS311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blackboard.ncl.ac.uk/webapps/blackboard/content/listContentEditable.jsp?content_id=_1019580_1&amp;course_id=_30945_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ncl.ac.uk/students/wellbein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300/courseoverview/" TargetMode="External"/><Relationship Id="rId4" Type="http://schemas.openxmlformats.org/officeDocument/2006/relationships/hyperlink" Target="http://www.ncl.ac.uk/undergraduate/degrees/ggc3/courseoverview/"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gov.uk/apply-for-student-finance"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upload.wikimedia.org/wikipedia/commons/1/10/Flag_of_Scotland.svg" TargetMode="External"/><Relationship Id="rId13"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hyperlink" Target="http://www.studentfinancewales.co.uk/" TargetMode="External"/><Relationship Id="rId12" Type="http://schemas.openxmlformats.org/officeDocument/2006/relationships/hyperlink" Target="http://en.wikipedia.org/wiki/File:Flag_of_Wales_2.sv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www.studentfinanceni.co.uk/" TargetMode="External"/><Relationship Id="rId11" Type="http://schemas.openxmlformats.org/officeDocument/2006/relationships/image" Target="../media/image15.png"/><Relationship Id="rId5" Type="http://schemas.openxmlformats.org/officeDocument/2006/relationships/hyperlink" Target="http://www.nusu.co.uk/goplay" TargetMode="External"/><Relationship Id="rId10" Type="http://schemas.openxmlformats.org/officeDocument/2006/relationships/hyperlink" Target="//upload.wikimedia.org/wikipedia/commons/8/88/Ulster_banner.svg" TargetMode="External"/><Relationship Id="rId4" Type="http://schemas.openxmlformats.org/officeDocument/2006/relationships/hyperlink" Target="http://www.saas.gov.uk/" TargetMode="External"/><Relationship Id="rId9"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nusufreshers.co.uk/freshersfair/"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nusufreshers.co.uk/freshersfair/" TargetMode="External"/><Relationship Id="rId5" Type="http://schemas.microsoft.com/office/2007/relationships/hdphoto" Target="../media/hdphoto1.wdp"/><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www.ncl.ac.uk/students/wellbeing/assets/documents/14-15SFEDSA.pdf" TargetMode="External"/><Relationship Id="rId5" Type="http://schemas.openxmlformats.org/officeDocument/2006/relationships/hyperlink" Target="http://www.ncl.ac.uk/students/wellbeing/finance/funding/ukstudents/hardship/" TargetMode="External"/><Relationship Id="rId4" Type="http://schemas.openxmlformats.org/officeDocument/2006/relationships/hyperlink" Target="http://nusufreshers.co.uk/freshersfair/"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hyperlink" Target="http://www.ncl.ac.uk/undergraduate/finance/scholarships/opportunity/" TargetMode="External"/><Relationship Id="rId4" Type="http://schemas.openxmlformats.org/officeDocument/2006/relationships/image" Target="../media/image19.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mailto:performance.sport@newcastle.ac.uk" TargetMode="External"/><Relationship Id="rId5" Type="http://schemas.openxmlformats.org/officeDocument/2006/relationships/hyperlink" Target="http://www.ncl.ac.uk/students/wellbeing/finance/funding/ukstudents/hardship/" TargetMode="External"/><Relationship Id="rId4" Type="http://schemas.openxmlformats.org/officeDocument/2006/relationships/hyperlink" Target="http://nusufreshers.co.uk/freshersfair/"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www.ncl.ac.uk/students/wellbeing/assets/documents/14-15SFEDSA.pdf" TargetMode="External"/><Relationship Id="rId5" Type="http://schemas.openxmlformats.org/officeDocument/2006/relationships/hyperlink" Target="http://www.ncl.ac.uk/students/wellbeing/finance/funding/ukstudents/hardship/" TargetMode="External"/><Relationship Id="rId4" Type="http://schemas.openxmlformats.org/officeDocument/2006/relationships/hyperlink" Target="http://nusufreshers.co.uk/freshersfair/"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png"/><Relationship Id="rId7" Type="http://schemas.openxmlformats.org/officeDocument/2006/relationships/hyperlink" Target="http://www.moneysavingexpert.co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http://www.moneysavingexpert.com/students/student-loans-tuition-fees-changes" TargetMode="External"/><Relationship Id="rId5" Type="http://schemas.openxmlformats.org/officeDocument/2006/relationships/hyperlink" Target="http://www.thebrightsidetrust.org/what-we-do/online-resources/" TargetMode="External"/><Relationship Id="rId4" Type="http://schemas.openxmlformats.org/officeDocument/2006/relationships/hyperlink" Target="https://www.gov.uk/student-finance/overview"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nusufreshers.co.uk/info/"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nusufreshers.co.uk/info/"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hyperlink" Target="http://www.ncl.ac.uk/accommodation/students/accommodation/richardsonroad/" TargetMode="External"/><Relationship Id="rId18" Type="http://schemas.openxmlformats.org/officeDocument/2006/relationships/image" Target="../media/image29.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windsor/" TargetMode="External"/><Relationship Id="rId12" Type="http://schemas.openxmlformats.org/officeDocument/2006/relationships/hyperlink" Target="http://www.ncl.ac.uk/accommodation/students/accommodation/bowsden/" TargetMode="External"/><Relationship Id="rId17" Type="http://schemas.openxmlformats.org/officeDocument/2006/relationships/hyperlink" Target="http://www.ncl.ac.uk/accommodation/students/accommodation/castlecourt/" TargetMode="External"/><Relationship Id="rId2" Type="http://schemas.openxmlformats.org/officeDocument/2006/relationships/notesSlide" Target="../notesSlides/notesSlide52.xml"/><Relationship Id="rId16"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hyperlink" Target="http://www.ncl.ac.uk/accommodation/students/accommodation/stmary/" TargetMode="External"/><Relationship Id="rId11" Type="http://schemas.openxmlformats.org/officeDocument/2006/relationships/image" Target="../media/image25.png"/><Relationship Id="rId5" Type="http://schemas.openxmlformats.org/officeDocument/2006/relationships/image" Target="../media/image22.gif"/><Relationship Id="rId15" Type="http://schemas.openxmlformats.org/officeDocument/2006/relationships/image" Target="../media/image27.jpeg"/><Relationship Id="rId10" Type="http://schemas.openxmlformats.org/officeDocument/2006/relationships/hyperlink" Target="http://www.ncl.ac.uk/accommodation/students/accommodation/marris/" TargetMode="External"/><Relationship Id="rId4" Type="http://schemas.openxmlformats.org/officeDocument/2006/relationships/hyperlink" Target="http://www.ncl.ac.uk/accommodation/students/accommodation/castleleazes/" TargetMode="External"/><Relationship Id="rId9" Type="http://schemas.openxmlformats.org/officeDocument/2006/relationships/image" Target="../media/image24.jpeg"/><Relationship Id="rId14" Type="http://schemas.openxmlformats.org/officeDocument/2006/relationships/image" Target="../media/image26.jpeg"/></Relationships>
</file>

<file path=ppt/slides/_rels/slide57.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richardsonroad/" TargetMode="External"/><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notesSlide" Target="../notesSlides/notesSlide53.xml"/><Relationship Id="rId16"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accommodation/students/accommodation/centrallink/" TargetMode="External"/><Relationship Id="rId5" Type="http://schemas.openxmlformats.org/officeDocument/2006/relationships/hyperlink" Target="http://www.ncl.ac.uk/accommodation/students/accommodation/stmary/" TargetMode="External"/><Relationship Id="rId15" Type="http://schemas.openxmlformats.org/officeDocument/2006/relationships/image" Target="../media/image34.jpeg"/><Relationship Id="rId10" Type="http://schemas.openxmlformats.org/officeDocument/2006/relationships/image" Target="../media/image30.jpeg"/><Relationship Id="rId4" Type="http://schemas.openxmlformats.org/officeDocument/2006/relationships/hyperlink" Target="http://www.ncl.ac.uk/accommodation/students/accommodation/castleleazes/" TargetMode="External"/><Relationship Id="rId9" Type="http://schemas.openxmlformats.org/officeDocument/2006/relationships/hyperlink" Target="http://www.ncl.ac.uk/accommodation/students/accommodation/bowsden/" TargetMode="External"/><Relationship Id="rId1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www.ncl.ac.uk/accommodation" TargetMode="External"/><Relationship Id="rId5" Type="http://schemas.openxmlformats.org/officeDocument/2006/relationships/image" Target="../media/image39.jpg"/><Relationship Id="rId4" Type="http://schemas.openxmlformats.org/officeDocument/2006/relationships/image" Target="../media/image38.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3.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2.png"/><Relationship Id="rId7"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hyperlink" Target="http://www.google.co.uk/url?sa=i&amp;source=images&amp;cd=&amp;cad=rja&amp;docid=Vjy5-theYAFWmM&amp;tbnid=L2QvhMXFp-JjxM&amp;ved=0CAgQjRw&amp;url=https://www.cmich.edu/ess/studentaffairs/SDS/Pages/Time-Management.aspx&amp;ei=FuToUo-WNoSqhAe7uIDYAw&amp;psig=AFQjCNGeZ57kCSbsN9QmXaWgmoho6w495w&amp;ust=1391080854976234" TargetMode="External"/><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g"/><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31.jpeg"/><Relationship Id="rId18" Type="http://schemas.openxmlformats.org/officeDocument/2006/relationships/hyperlink" Target="http://www.ncl.ac.uk/accommodation/students/accommodation/bowsden/" TargetMode="External"/><Relationship Id="rId26" Type="http://schemas.openxmlformats.org/officeDocument/2006/relationships/image" Target="../media/image63.jpeg"/><Relationship Id="rId3" Type="http://schemas.openxmlformats.org/officeDocument/2006/relationships/image" Target="../media/image2.png"/><Relationship Id="rId21" Type="http://schemas.openxmlformats.org/officeDocument/2006/relationships/image" Target="../media/image59.jpeg"/><Relationship Id="rId7" Type="http://schemas.openxmlformats.org/officeDocument/2006/relationships/hyperlink" Target="http://www.ncl.ac.uk/accommodation/students/accommodation/marris/" TargetMode="External"/><Relationship Id="rId12" Type="http://schemas.openxmlformats.org/officeDocument/2006/relationships/hyperlink" Target="http://www.ncl.ac.uk/accommodation/students/accommodation/centrallink/" TargetMode="External"/><Relationship Id="rId17" Type="http://schemas.openxmlformats.org/officeDocument/2006/relationships/image" Target="../media/image56.jpeg"/><Relationship Id="rId25" Type="http://schemas.openxmlformats.org/officeDocument/2006/relationships/image" Target="../media/image62.jpeg"/><Relationship Id="rId2" Type="http://schemas.openxmlformats.org/officeDocument/2006/relationships/notesSlide" Target="../notesSlides/notesSlide59.xml"/><Relationship Id="rId16" Type="http://schemas.openxmlformats.org/officeDocument/2006/relationships/image" Target="../media/image55.jpeg"/><Relationship Id="rId20" Type="http://schemas.openxmlformats.org/officeDocument/2006/relationships/image" Target="../media/image58.jpeg"/><Relationship Id="rId29"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hyperlink" Target="http://www.ncl.ac.uk/accommodation/students/accommodation/castleleazes/" TargetMode="External"/><Relationship Id="rId24" Type="http://schemas.openxmlformats.org/officeDocument/2006/relationships/image" Target="../media/image61.jpeg"/><Relationship Id="rId5" Type="http://schemas.openxmlformats.org/officeDocument/2006/relationships/image" Target="../media/image23.jpeg"/><Relationship Id="rId15" Type="http://schemas.openxmlformats.org/officeDocument/2006/relationships/hyperlink" Target="http://www.ncl.ac.uk/accommodation/students/accommodation/richardsonroad/" TargetMode="External"/><Relationship Id="rId23" Type="http://schemas.openxmlformats.org/officeDocument/2006/relationships/hyperlink" Target="http://www.ncl.ac.uk/accommodation/students/accommodation/stmary/" TargetMode="External"/><Relationship Id="rId28" Type="http://schemas.openxmlformats.org/officeDocument/2006/relationships/image" Target="../media/image64.jpeg"/><Relationship Id="rId10" Type="http://schemas.openxmlformats.org/officeDocument/2006/relationships/image" Target="../media/image22.gif"/><Relationship Id="rId19" Type="http://schemas.openxmlformats.org/officeDocument/2006/relationships/image" Target="../media/image57.jpg"/><Relationship Id="rId31" Type="http://schemas.openxmlformats.org/officeDocument/2006/relationships/image" Target="../media/image67.jpeg"/><Relationship Id="rId4" Type="http://schemas.openxmlformats.org/officeDocument/2006/relationships/hyperlink" Target="http://www.ncl.ac.uk/accommodation/students/accommodation/windsor/" TargetMode="External"/><Relationship Id="rId9" Type="http://schemas.openxmlformats.org/officeDocument/2006/relationships/image" Target="../media/image53.jpeg"/><Relationship Id="rId14" Type="http://schemas.openxmlformats.org/officeDocument/2006/relationships/image" Target="../media/image54.jpeg"/><Relationship Id="rId22" Type="http://schemas.openxmlformats.org/officeDocument/2006/relationships/image" Target="../media/image60.jpeg"/><Relationship Id="rId27" Type="http://schemas.openxmlformats.org/officeDocument/2006/relationships/hyperlink" Target="http://www.ncl.ac.uk/accommodation/students/accommodation/victoriahall/" TargetMode="External"/><Relationship Id="rId30" Type="http://schemas.openxmlformats.org/officeDocument/2006/relationships/image" Target="../media/image66.jpeg"/></Relationships>
</file>

<file path=ppt/slides/_rels/slide6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www.ncl.ac.uk/accommodation/students/accommodation/castleleazes/" TargetMode="External"/><Relationship Id="rId18" Type="http://schemas.openxmlformats.org/officeDocument/2006/relationships/hyperlink" Target="http://www.ncl.ac.uk/accommodation/students/accommodation/richardsonroad/" TargetMode="External"/><Relationship Id="rId26" Type="http://schemas.openxmlformats.org/officeDocument/2006/relationships/image" Target="../media/image57.jpg"/><Relationship Id="rId3" Type="http://schemas.openxmlformats.org/officeDocument/2006/relationships/image" Target="../media/image2.png"/><Relationship Id="rId21" Type="http://schemas.openxmlformats.org/officeDocument/2006/relationships/hyperlink" Target="http://www.ncl.ac.uk/accommodation/students/accommodation/stmary/" TargetMode="External"/><Relationship Id="rId7" Type="http://schemas.openxmlformats.org/officeDocument/2006/relationships/image" Target="../media/image23.jpeg"/><Relationship Id="rId12" Type="http://schemas.openxmlformats.org/officeDocument/2006/relationships/image" Target="../media/image22.gif"/><Relationship Id="rId17" Type="http://schemas.openxmlformats.org/officeDocument/2006/relationships/image" Target="../media/image54.jpeg"/><Relationship Id="rId25" Type="http://schemas.openxmlformats.org/officeDocument/2006/relationships/hyperlink" Target="http://www.ncl.ac.uk/accommodation/students/accommodation/bowsden/" TargetMode="External"/><Relationship Id="rId33" Type="http://schemas.openxmlformats.org/officeDocument/2006/relationships/image" Target="../media/image64.jpeg"/><Relationship Id="rId2" Type="http://schemas.openxmlformats.org/officeDocument/2006/relationships/notesSlide" Target="../notesSlides/notesSlide60.xml"/><Relationship Id="rId16" Type="http://schemas.openxmlformats.org/officeDocument/2006/relationships/image" Target="../media/image55.jpeg"/><Relationship Id="rId20" Type="http://schemas.openxmlformats.org/officeDocument/2006/relationships/image" Target="../media/image65.jpeg"/><Relationship Id="rId29" Type="http://schemas.openxmlformats.org/officeDocument/2006/relationships/image" Target="../media/image60.jpeg"/><Relationship Id="rId1" Type="http://schemas.openxmlformats.org/officeDocument/2006/relationships/slideLayout" Target="../slideLayouts/slideLayout2.xml"/><Relationship Id="rId6" Type="http://schemas.openxmlformats.org/officeDocument/2006/relationships/hyperlink" Target="http://www.ncl.ac.uk/accommodation/students/accommodation/windsor/" TargetMode="External"/><Relationship Id="rId11" Type="http://schemas.openxmlformats.org/officeDocument/2006/relationships/image" Target="../media/image53.jpeg"/><Relationship Id="rId24" Type="http://schemas.openxmlformats.org/officeDocument/2006/relationships/image" Target="../media/image56.jpeg"/><Relationship Id="rId32" Type="http://schemas.openxmlformats.org/officeDocument/2006/relationships/hyperlink" Target="http://www.ncl.ac.uk/accommodation/students/accommodation/victoriahall/" TargetMode="External"/><Relationship Id="rId5" Type="http://schemas.openxmlformats.org/officeDocument/2006/relationships/hyperlink" Target="http://www.ncl.ac.uk/accommodation/students/accommodation/castlecourt/" TargetMode="External"/><Relationship Id="rId15" Type="http://schemas.openxmlformats.org/officeDocument/2006/relationships/image" Target="../media/image31.jpeg"/><Relationship Id="rId23" Type="http://schemas.openxmlformats.org/officeDocument/2006/relationships/image" Target="../media/image69.jpeg"/><Relationship Id="rId28" Type="http://schemas.openxmlformats.org/officeDocument/2006/relationships/image" Target="../media/image61.jpeg"/><Relationship Id="rId10" Type="http://schemas.openxmlformats.org/officeDocument/2006/relationships/image" Target="../media/image52.jpeg"/><Relationship Id="rId19" Type="http://schemas.openxmlformats.org/officeDocument/2006/relationships/image" Target="../media/image58.jpeg"/><Relationship Id="rId31" Type="http://schemas.openxmlformats.org/officeDocument/2006/relationships/image" Target="../media/image63.jpeg"/><Relationship Id="rId4" Type="http://schemas.openxmlformats.org/officeDocument/2006/relationships/image" Target="../media/image68.jpeg"/><Relationship Id="rId9" Type="http://schemas.openxmlformats.org/officeDocument/2006/relationships/hyperlink" Target="http://www.ncl.ac.uk/accommodation/students/accommodation/marris/" TargetMode="External"/><Relationship Id="rId14" Type="http://schemas.openxmlformats.org/officeDocument/2006/relationships/hyperlink" Target="http://www.ncl.ac.uk/accommodation/students/accommodation/centrallink/" TargetMode="External"/><Relationship Id="rId22" Type="http://schemas.openxmlformats.org/officeDocument/2006/relationships/image" Target="../media/image66.jpeg"/><Relationship Id="rId27" Type="http://schemas.openxmlformats.org/officeDocument/2006/relationships/image" Target="../media/image59.jpeg"/><Relationship Id="rId30" Type="http://schemas.openxmlformats.org/officeDocument/2006/relationships/image" Target="../media/image62.jpeg"/></Relationships>
</file>

<file path=ppt/slides/_rels/slide65.xml.rels><?xml version="1.0" encoding="UTF-8" standalone="yes"?>
<Relationships xmlns="http://schemas.openxmlformats.org/package/2006/relationships"><Relationship Id="rId8" Type="http://schemas.openxmlformats.org/officeDocument/2006/relationships/hyperlink" Target="http://www.nexus.org.uk/metro" TargetMode="External"/><Relationship Id="rId3" Type="http://schemas.openxmlformats.org/officeDocument/2006/relationships/image" Target="../media/image70.png"/><Relationship Id="rId7" Type="http://schemas.openxmlformats.org/officeDocument/2006/relationships/hyperlink" Target="http://www.ncl.ac.uk/accommodation/students/accommodation/bowsden/"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undergraduate/" TargetMode="External"/><Relationship Id="rId5" Type="http://schemas.openxmlformats.org/officeDocument/2006/relationships/hyperlink" Target="http://www.ncl.ac.uk/accommodation/students/accommodation/centrallink/" TargetMode="External"/><Relationship Id="rId10"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stmary/" TargetMode="External"/><Relationship Id="rId9" Type="http://schemas.openxmlformats.org/officeDocument/2006/relationships/image" Target="../media/image71.png"/></Relationships>
</file>

<file path=ppt/slides/_rels/slide6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hyperlink" Target="http://www.roseworth.co.uk/" TargetMode="External"/><Relationship Id="rId18" Type="http://schemas.openxmlformats.org/officeDocument/2006/relationships/image" Target="../media/image79.png"/><Relationship Id="rId3" Type="http://schemas.openxmlformats.org/officeDocument/2006/relationships/image" Target="../media/image2.png"/><Relationship Id="rId21" Type="http://schemas.openxmlformats.org/officeDocument/2006/relationships/image" Target="../media/image81.jpeg"/><Relationship Id="rId7" Type="http://schemas.openxmlformats.org/officeDocument/2006/relationships/hyperlink" Target="http://www.patrobson.com/" TargetMode="External"/><Relationship Id="rId12" Type="http://schemas.openxmlformats.org/officeDocument/2006/relationships/image" Target="../media/image76.png"/><Relationship Id="rId17" Type="http://schemas.openxmlformats.org/officeDocument/2006/relationships/hyperlink" Target="http://www.waltonrobinson.com/" TargetMode="External"/><Relationship Id="rId2" Type="http://schemas.openxmlformats.org/officeDocument/2006/relationships/notesSlide" Target="../notesSlides/notesSlide62.xml"/><Relationship Id="rId16" Type="http://schemas.openxmlformats.org/officeDocument/2006/relationships/image" Target="../media/image78.png"/><Relationship Id="rId20"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hyperlink" Target="http://www.letslivehere.co.uk/" TargetMode="External"/><Relationship Id="rId5" Type="http://schemas.openxmlformats.org/officeDocument/2006/relationships/hyperlink" Target="http://www.stud-lets.co.uk/" TargetMode="External"/><Relationship Id="rId15" Type="http://schemas.openxmlformats.org/officeDocument/2006/relationships/hyperlink" Target="http://www.acornproperties.co.uk/" TargetMode="External"/><Relationship Id="rId10" Type="http://schemas.openxmlformats.org/officeDocument/2006/relationships/image" Target="../media/image75.png"/><Relationship Id="rId19" Type="http://schemas.openxmlformats.org/officeDocument/2006/relationships/hyperlink" Target="http://www.portlandresidential.co.uk/" TargetMode="External"/><Relationship Id="rId4" Type="http://schemas.openxmlformats.org/officeDocument/2006/relationships/image" Target="../media/image72.png"/><Relationship Id="rId9" Type="http://schemas.openxmlformats.org/officeDocument/2006/relationships/hyperlink" Target="http://pro-lets.co.uk/" TargetMode="External"/><Relationship Id="rId14" Type="http://schemas.openxmlformats.org/officeDocument/2006/relationships/image" Target="../media/image77.png"/></Relationships>
</file>

<file path=ppt/slides/_rels/slide67.xml.rels><?xml version="1.0" encoding="UTF-8" standalone="yes"?>
<Relationships xmlns="http://schemas.openxmlformats.org/package/2006/relationships"><Relationship Id="rId8" Type="http://schemas.openxmlformats.org/officeDocument/2006/relationships/hyperlink" Target="http://en.wikipedia.org/wiki/Spital_Tongues" TargetMode="External"/><Relationship Id="rId3" Type="http://schemas.openxmlformats.org/officeDocument/2006/relationships/image" Target="../media/image82.png"/><Relationship Id="rId7" Type="http://schemas.openxmlformats.org/officeDocument/2006/relationships/hyperlink" Target="http://www.jesmond.org.uk/"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hyperlink" Target="http://en.wikipedia.org/wiki/Heaton,_Newcastle" TargetMode="External"/><Relationship Id="rId5" Type="http://schemas.openxmlformats.org/officeDocument/2006/relationships/hyperlink" Target="http://en.wikipedia.org/wiki/Sandyford,_Newcastle_upon_Tyne" TargetMode="External"/><Relationship Id="rId10" Type="http://schemas.openxmlformats.org/officeDocument/2006/relationships/image" Target="../media/image71.png"/><Relationship Id="rId4" Type="http://schemas.openxmlformats.org/officeDocument/2006/relationships/hyperlink" Target="http://en.wikipedia.org/wiki/Fenham" TargetMode="External"/><Relationship Id="rId9" Type="http://schemas.openxmlformats.org/officeDocument/2006/relationships/hyperlink" Target="http://www.ncl.ac.uk/undergraduate/"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2.png"/><Relationship Id="rId7" Type="http://schemas.openxmlformats.org/officeDocument/2006/relationships/image" Target="../media/image83.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hyperlink" Target=":/www.ncl.ac.uk/accommodation/private/nustudenthomes/" TargetMode="External"/><Relationship Id="rId5" Type="http://schemas.openxmlformats.org/officeDocument/2006/relationships/hyperlink" Target="http://www.ncl.ac.uk/accommodation/private/nustudenthomes/barkerhouse/" TargetMode="External"/><Relationship Id="rId4" Type="http://schemas.openxmlformats.org/officeDocument/2006/relationships/hyperlink" Target="http://www.ncl.ac.uk/accommodation/about/contact.htm" TargetMode="External"/><Relationship Id="rId9" Type="http://schemas.openxmlformats.org/officeDocument/2006/relationships/image" Target="../media/image85.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hyperlink" Target="http://www.ncl.ac.uk/media/wwwnclacuk/accommodation/files/accommodation-overview.pdf" TargetMode="External"/><Relationship Id="rId5" Type="http://schemas.openxmlformats.org/officeDocument/2006/relationships/hyperlink" Target=":/www.ncl.ac.uk/accommodation/private/nustudenthomes/" TargetMode="External"/><Relationship Id="rId4" Type="http://schemas.openxmlformats.org/officeDocument/2006/relationships/hyperlink" Target="http://www.ncl.ac.uk/accommodation/about/contact.ht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www.ncl.ac.uk/accommodation/private/nustudenthomes/"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hyperlink" Target="http://nusufreshers.co.uk/info/"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hyperlink" Target="http://nusufreshers.co.uk/" TargetMode="External"/></Relationships>
</file>

<file path=ppt/slides/_rels/slide73.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image" Target="../media/image87.png"/><Relationship Id="rId7" Type="http://schemas.openxmlformats.org/officeDocument/2006/relationships/hyperlink" Target="http://nusufreshers.co.uk/event/pandamonium/"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nusufreshers.co.uk/event/also-on-monday-night/" TargetMode="External"/><Relationship Id="rId5" Type="http://schemas.openxmlformats.org/officeDocument/2006/relationships/hyperlink" Target="http://nusufreshers.co.uk/event/clash-of-the-halls/" TargetMode="External"/><Relationship Id="rId10" Type="http://schemas.openxmlformats.org/officeDocument/2006/relationships/image" Target="../media/image90.png"/><Relationship Id="rId4" Type="http://schemas.openxmlformats.org/officeDocument/2006/relationships/image" Target="../media/image88.png"/><Relationship Id="rId9" Type="http://schemas.openxmlformats.org/officeDocument/2006/relationships/hyperlink" Target="http://nusufreshers.co.uk/event/also-on-wednesday-night/"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3.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hyperlink" Target="http://nusufreshers.co.uk/whatson/daytime-activities/" TargetMode="External"/><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8" Type="http://schemas.openxmlformats.org/officeDocument/2006/relationships/hyperlink" Target="https://www.nusu.co.uk/getinvolved/societies/" TargetMode="External"/><Relationship Id="rId3" Type="http://schemas.openxmlformats.org/officeDocument/2006/relationships/image" Target="../media/image2.png"/><Relationship Id="rId7" Type="http://schemas.openxmlformats.org/officeDocument/2006/relationships/hyperlink" Target="http://www.nusu.co.uk/au"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hyperlink" Target="http://www.nusu.co.uk/goplay" TargetMode="External"/><Relationship Id="rId5" Type="http://schemas.openxmlformats.org/officeDocument/2006/relationships/hyperlink" Target="http://www.ncl.ac.uk/sport/campus/intra-mural/" TargetMode="External"/><Relationship Id="rId4" Type="http://schemas.openxmlformats.org/officeDocument/2006/relationships/hyperlink" Target="http://www.nusu.co.uk/giag" TargetMode="External"/></Relationships>
</file>

<file path=ppt/slides/_rels/slide76.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png"/><Relationship Id="rId7" Type="http://schemas.openxmlformats.org/officeDocument/2006/relationships/image" Target="../media/image95.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94.jpe"/><Relationship Id="rId5" Type="http://schemas.openxmlformats.org/officeDocument/2006/relationships/hyperlink" Target="http://www.nusu.co.uk/getinvolved/societies" TargetMode="External"/><Relationship Id="rId4" Type="http://schemas.openxmlformats.org/officeDocument/2006/relationships/hyperlink" Target="http://nusufreshers.co.uk/freshersfair/" TargetMode="External"/><Relationship Id="rId9" Type="http://schemas.openxmlformats.org/officeDocument/2006/relationships/image" Target="../media/image96.jpg"/></Relationships>
</file>

<file path=ppt/slides/_rels/slide77.xml.rels><?xml version="1.0" encoding="UTF-8" standalone="yes"?>
<Relationships xmlns="http://schemas.openxmlformats.org/package/2006/relationships"><Relationship Id="rId8" Type="http://schemas.openxmlformats.org/officeDocument/2006/relationships/image" Target="../media/image99.jpeg"/><Relationship Id="rId3" Type="http://schemas.openxmlformats.org/officeDocument/2006/relationships/image" Target="../media/image97.jpg"/><Relationship Id="rId7" Type="http://schemas.openxmlformats.org/officeDocument/2006/relationships/hyperlink" Target="http://www.nusu.co.uk/getinvolved/societies/a-z/fullatoz/"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hyperlink" Target="http://www.nusu.co.uk/getinvolved/sports/a-z/" TargetMode="External"/><Relationship Id="rId5" Type="http://schemas.openxmlformats.org/officeDocument/2006/relationships/image" Target="../media/image2.png"/><Relationship Id="rId4" Type="http://schemas.openxmlformats.org/officeDocument/2006/relationships/image" Target="../media/image98.jpg"/><Relationship Id="rId9" Type="http://schemas.openxmlformats.org/officeDocument/2006/relationships/hyperlink" Target="https://www.nusu.co.uk/getinvolved/societies/runningyoursoc/"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www.nusu.co.uk/giag" TargetMode="External"/></Relationships>
</file>

<file path=ppt/slides/_rels/slide80.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2.png"/><Relationship Id="rId7" Type="http://schemas.openxmlformats.org/officeDocument/2006/relationships/image" Target="../media/image102.jpe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hyperlink" Target="http://www.nusu.co.uk/goplay" TargetMode="External"/><Relationship Id="rId5" Type="http://schemas.openxmlformats.org/officeDocument/2006/relationships/hyperlink" Target="http://www.ncl.ac.uk/sport/campus/intra-mural/" TargetMode="External"/><Relationship Id="rId4" Type="http://schemas.openxmlformats.org/officeDocument/2006/relationships/hyperlink" Target="http://www.nusu.co.uk/au" TargetMode="External"/><Relationship Id="rId9" Type="http://schemas.openxmlformats.org/officeDocument/2006/relationships/image" Target="../media/image104.jp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png"/><Relationship Id="rId4" Type="http://schemas.openxmlformats.org/officeDocument/2006/relationships/hyperlink" Target="http://www.nusu.co.uk/goplay"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hyperlink" Target="http://www.nusu.co.uk/sac" TargetMode="External"/><Relationship Id="rId4" Type="http://schemas.openxmlformats.org/officeDocument/2006/relationships/hyperlink" Target="http://www.nusu.co.uk/content/791263/union_information/"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110.jpg"/><Relationship Id="rId4" Type="http://schemas.openxmlformats.org/officeDocument/2006/relationships/image" Target="../media/image109.png"/></Relationships>
</file>

<file path=ppt/slides/_rels/slide84.xml.rels><?xml version="1.0" encoding="UTF-8" standalone="yes"?>
<Relationships xmlns="http://schemas.openxmlformats.org/package/2006/relationships"><Relationship Id="rId8" Type="http://schemas.openxmlformats.org/officeDocument/2006/relationships/hyperlink" Target="http://www.nexus.org.uk/metro" TargetMode="External"/><Relationship Id="rId13" Type="http://schemas.openxmlformats.org/officeDocument/2006/relationships/hyperlink" Target="https://www.balticmill.com/" TargetMode="External"/><Relationship Id="rId3" Type="http://schemas.openxmlformats.org/officeDocument/2006/relationships/image" Target="../media/image2.png"/><Relationship Id="rId7" Type="http://schemas.openxmlformats.org/officeDocument/2006/relationships/image" Target="../media/image111.png"/><Relationship Id="rId12" Type="http://schemas.openxmlformats.org/officeDocument/2006/relationships/hyperlink" Target="http://www.thegatenewcastle.co.uk/"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hyperlink" Target="http://www.metroradioarena.co.uk/" TargetMode="External"/><Relationship Id="rId11" Type="http://schemas.openxmlformats.org/officeDocument/2006/relationships/hyperlink" Target="http://www.nufc.co.uk/page/Welcome/" TargetMode="External"/><Relationship Id="rId5" Type="http://schemas.openxmlformats.org/officeDocument/2006/relationships/hyperlink" Target="http://ncl.ac.uk/" TargetMode="External"/><Relationship Id="rId15" Type="http://schemas.openxmlformats.org/officeDocument/2006/relationships/image" Target="../media/image114.jpg"/><Relationship Id="rId10" Type="http://schemas.openxmlformats.org/officeDocument/2006/relationships/image" Target="../media/image112.jpeg"/><Relationship Id="rId4" Type="http://schemas.openxmlformats.org/officeDocument/2006/relationships/image" Target="../media/image82.png"/><Relationship Id="rId9" Type="http://schemas.openxmlformats.org/officeDocument/2006/relationships/image" Target="../media/image71.png"/><Relationship Id="rId14" Type="http://schemas.openxmlformats.org/officeDocument/2006/relationships/image" Target="../media/image113.jpeg"/></Relationships>
</file>

<file path=ppt/slides/_rels/slide85.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118.jpeg"/><Relationship Id="rId3" Type="http://schemas.openxmlformats.org/officeDocument/2006/relationships/image" Target="../media/image2.png"/><Relationship Id="rId7" Type="http://schemas.openxmlformats.org/officeDocument/2006/relationships/hyperlink" Target="http://www.nexus.org.uk/metro" TargetMode="External"/><Relationship Id="rId12" Type="http://schemas.openxmlformats.org/officeDocument/2006/relationships/image" Target="../media/image117.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www.theatreroyal.co.uk/" TargetMode="External"/><Relationship Id="rId11" Type="http://schemas.openxmlformats.org/officeDocument/2006/relationships/hyperlink" Target="https://www.tynesidecinema.co.uk/" TargetMode="External"/><Relationship Id="rId5" Type="http://schemas.openxmlformats.org/officeDocument/2006/relationships/hyperlink" Target="http://www.twmuseums.org.uk/great-north-museum.html" TargetMode="External"/><Relationship Id="rId10" Type="http://schemas.openxmlformats.org/officeDocument/2006/relationships/image" Target="../media/image116.png"/><Relationship Id="rId4" Type="http://schemas.openxmlformats.org/officeDocument/2006/relationships/image" Target="../media/image82.png"/><Relationship Id="rId9" Type="http://schemas.openxmlformats.org/officeDocument/2006/relationships/image" Target="../media/image115.png"/><Relationship Id="rId14" Type="http://schemas.openxmlformats.org/officeDocument/2006/relationships/hyperlink" Target="http://www.sagegateshead.com/" TargetMode="External"/></Relationships>
</file>

<file path=ppt/slides/_rels/slide86.xml.rels><?xml version="1.0" encoding="UTF-8" standalone="yes"?>
<Relationships xmlns="http://schemas.openxmlformats.org/package/2006/relationships"><Relationship Id="rId8" Type="http://schemas.openxmlformats.org/officeDocument/2006/relationships/image" Target="../media/image120.jpeg"/><Relationship Id="rId13" Type="http://schemas.openxmlformats.org/officeDocument/2006/relationships/image" Target="../media/image71.png"/><Relationship Id="rId3" Type="http://schemas.openxmlformats.org/officeDocument/2006/relationships/image" Target="../media/image2.png"/><Relationship Id="rId7" Type="http://schemas.openxmlformats.org/officeDocument/2006/relationships/hyperlink" Target="http://www.northumberlandnationalpark.org.uk/" TargetMode="External"/><Relationship Id="rId12" Type="http://schemas.openxmlformats.org/officeDocument/2006/relationships/hyperlink" Target="http://www.nexus.org.uk/metro"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www.newcastlegateshead.com/about-the-area/tynemouth" TargetMode="External"/><Relationship Id="rId11" Type="http://schemas.openxmlformats.org/officeDocument/2006/relationships/hyperlink" Target="http://www.gateshead.gov.uk/Home.aspx" TargetMode="External"/><Relationship Id="rId5" Type="http://schemas.openxmlformats.org/officeDocument/2006/relationships/hyperlink" Target="http://www.intumetrocentre.co.uk/" TargetMode="External"/><Relationship Id="rId15" Type="http://schemas.openxmlformats.org/officeDocument/2006/relationships/image" Target="../media/image123.jpeg"/><Relationship Id="rId10" Type="http://schemas.openxmlformats.org/officeDocument/2006/relationships/hyperlink" Target="http://www.visitsouthtyneside.co.uk/" TargetMode="External"/><Relationship Id="rId4" Type="http://schemas.openxmlformats.org/officeDocument/2006/relationships/image" Target="../media/image119.png"/><Relationship Id="rId9" Type="http://schemas.openxmlformats.org/officeDocument/2006/relationships/image" Target="../media/image121.png"/><Relationship Id="rId14" Type="http://schemas.openxmlformats.org/officeDocument/2006/relationships/image" Target="../media/image122.jpg"/></Relationships>
</file>

<file path=ppt/slides/_rels/slide87.xml.rels><?xml version="1.0" encoding="UTF-8" standalone="yes"?>
<Relationships xmlns="http://schemas.openxmlformats.org/package/2006/relationships"><Relationship Id="rId8" Type="http://schemas.openxmlformats.org/officeDocument/2006/relationships/image" Target="../media/image124.jpeg"/><Relationship Id="rId13" Type="http://schemas.openxmlformats.org/officeDocument/2006/relationships/image" Target="../media/image126.jpeg"/><Relationship Id="rId3" Type="http://schemas.openxmlformats.org/officeDocument/2006/relationships/image" Target="../media/image2.png"/><Relationship Id="rId7" Type="http://schemas.openxmlformats.org/officeDocument/2006/relationships/hyperlink" Target="http://www.alnwickcastle.com/" TargetMode="External"/><Relationship Id="rId12" Type="http://schemas.openxmlformats.org/officeDocument/2006/relationships/image" Target="../media/image71.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hyperlink" Target="http://www.durhamcathedral.co.uk/" TargetMode="External"/><Relationship Id="rId11" Type="http://schemas.openxmlformats.org/officeDocument/2006/relationships/hyperlink" Target="http://www.nexus.org.uk/metro" TargetMode="External"/><Relationship Id="rId5" Type="http://schemas.openxmlformats.org/officeDocument/2006/relationships/hyperlink" Target="http://www.twmuseums.org.uk/segedunum-roman-fort.html" TargetMode="External"/><Relationship Id="rId10" Type="http://schemas.openxmlformats.org/officeDocument/2006/relationships/hyperlink" Target="http://www.beamish.org.uk/" TargetMode="External"/><Relationship Id="rId4" Type="http://schemas.openxmlformats.org/officeDocument/2006/relationships/image" Target="../media/image119.png"/><Relationship Id="rId9" Type="http://schemas.openxmlformats.org/officeDocument/2006/relationships/image" Target="../media/image125.jpeg"/></Relationships>
</file>

<file path=ppt/slides/_rels/slide88.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2.png"/><Relationship Id="rId7" Type="http://schemas.openxmlformats.org/officeDocument/2006/relationships/image" Target="../media/image127.jpe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hyperlink" Target="http://www.nexus.org.uk/metro" TargetMode="External"/><Relationship Id="rId10" Type="http://schemas.openxmlformats.org/officeDocument/2006/relationships/image" Target="../media/image130.jpg"/><Relationship Id="rId4" Type="http://schemas.openxmlformats.org/officeDocument/2006/relationships/image" Target="../media/image119.png"/><Relationship Id="rId9" Type="http://schemas.openxmlformats.org/officeDocument/2006/relationships/image" Target="../media/image129.jpeg"/></Relationships>
</file>

<file path=ppt/slides/_rels/slide8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image" Target="../media/image133.jpg"/><Relationship Id="rId4" Type="http://schemas.openxmlformats.org/officeDocument/2006/relationships/image" Target="../media/image132.jpg"/></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5.pn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hyperlink" Target="http://www.ncl.ac.uk/careers/"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137.jpeg"/><Relationship Id="rId4" Type="http://schemas.openxmlformats.org/officeDocument/2006/relationships/image" Target="../media/image136.jpeg"/></Relationships>
</file>

<file path=ppt/slides/_rels/slide96.xml.rels><?xml version="1.0" encoding="UTF-8" standalone="yes"?>
<Relationships xmlns="http://schemas.openxmlformats.org/package/2006/relationships"><Relationship Id="rId8" Type="http://schemas.openxmlformats.org/officeDocument/2006/relationships/hyperlink" Target="http://jobsearchtech.about.com/od/historyoftechindustry/g/Cryptography.htm" TargetMode="External"/><Relationship Id="rId13" Type="http://schemas.openxmlformats.org/officeDocument/2006/relationships/hyperlink" Target="http://www.prospects.ac.uk/statistician_job_description.htm" TargetMode="External"/><Relationship Id="rId18" Type="http://schemas.openxmlformats.org/officeDocument/2006/relationships/hyperlink" Target="http://www.indeed.com/q-Sport-Betting-jobs.html" TargetMode="External"/><Relationship Id="rId3" Type="http://schemas.openxmlformats.org/officeDocument/2006/relationships/image" Target="../media/image2.png"/><Relationship Id="rId7" Type="http://schemas.openxmlformats.org/officeDocument/2006/relationships/hyperlink" Target="http://www.realgap.co.uk/" TargetMode="External"/><Relationship Id="rId12" Type="http://schemas.openxmlformats.org/officeDocument/2006/relationships/hyperlink" Target="http://www.prospects.ac.uk/air_traffic_controller_job_description.htm" TargetMode="External"/><Relationship Id="rId17" Type="http://schemas.openxmlformats.org/officeDocument/2006/relationships/hyperlink" Target="http://www.prospects.ac.uk/management_consultant_entry_requirements.htm" TargetMode="External"/><Relationship Id="rId2" Type="http://schemas.openxmlformats.org/officeDocument/2006/relationships/notesSlide" Target="../notesSlides/notesSlide85.xml"/><Relationship Id="rId16" Type="http://schemas.openxmlformats.org/officeDocument/2006/relationships/hyperlink" Target="https://nationalcareersservice.direct.gov.uk/advice/planning/jobprofiles/Pages/softwaredeveloper.aspx" TargetMode="External"/><Relationship Id="rId1" Type="http://schemas.openxmlformats.org/officeDocument/2006/relationships/slideLayout" Target="../slideLayouts/slideLayout2.xml"/><Relationship Id="rId6" Type="http://schemas.openxmlformats.org/officeDocument/2006/relationships/hyperlink" Target="http://www.prospects.ac.uk/games_developer_job_description.htm" TargetMode="External"/><Relationship Id="rId11" Type="http://schemas.openxmlformats.org/officeDocument/2006/relationships/hyperlink" Target="http://www.prospects.ac.uk/corporate_investment_banker_job_description.htm" TargetMode="External"/><Relationship Id="rId5" Type="http://schemas.openxmlformats.org/officeDocument/2006/relationships/hyperlink" Target="http://www.prospects.ac.uk/chartered_accountant_job_description.htm" TargetMode="External"/><Relationship Id="rId15" Type="http://schemas.openxmlformats.org/officeDocument/2006/relationships/hyperlink" Target="http://www.prospects.ac.uk/systems_analyst_job_description.htm" TargetMode="External"/><Relationship Id="rId10" Type="http://schemas.openxmlformats.org/officeDocument/2006/relationships/hyperlink" Target="http://www.prospects.ac.uk/intelligence_analyst_job_description.htm" TargetMode="External"/><Relationship Id="rId19" Type="http://schemas.openxmlformats.org/officeDocument/2006/relationships/hyperlink" Target="http://www.prospects.ac.uk/graduate_job_search_results.htm?criteria.typeOfJob=172" TargetMode="External"/><Relationship Id="rId4" Type="http://schemas.openxmlformats.org/officeDocument/2006/relationships/hyperlink" Target="http://www.ncl.ac.uk/maths/study/postgraduate/" TargetMode="External"/><Relationship Id="rId9" Type="http://schemas.openxmlformats.org/officeDocument/2006/relationships/hyperlink" Target="http://www.prospects.ac.uk/teaching_education_sector.htm" TargetMode="External"/><Relationship Id="rId14" Type="http://schemas.openxmlformats.org/officeDocument/2006/relationships/hyperlink" Target="http://www.prospects.ac.uk/actuary_job_description.htm"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139.gif"/><Relationship Id="rId4" Type="http://schemas.openxmlformats.org/officeDocument/2006/relationships/image" Target="../media/image138.png"/></Relationships>
</file>

<file path=ppt/slides/_rels/slide98.xml.rels><?xml version="1.0" encoding="UTF-8" standalone="yes"?>
<Relationships xmlns="http://schemas.openxmlformats.org/package/2006/relationships"><Relationship Id="rId3" Type="http://schemas.openxmlformats.org/officeDocument/2006/relationships/hyperlink" Target="http://www.prospects.ac.uk/systems_analyst_job_description.htm" TargetMode="Externa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hyperlink" Target="http://www.realgap.co.uk/" TargetMode="External"/><Relationship Id="rId5" Type="http://schemas.openxmlformats.org/officeDocument/2006/relationships/hyperlink" Target="http://www.ncl.ac.uk/maths/study/postgraduate/" TargetMode="External"/><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hyperlink" Target="http://www.prospects.ac.uk/systems_analyst_job_description.htm" TargetMode="External"/><Relationship Id="rId5" Type="http://schemas.openxmlformats.org/officeDocument/2006/relationships/hyperlink" Target="http://www.realgap.co.uk/" TargetMode="External"/><Relationship Id="rId4" Type="http://schemas.openxmlformats.org/officeDocument/2006/relationships/hyperlink" Target="http://www.ncl.ac.uk/maths/study/postgraduate/"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hyperlink" Target="http://www.prospects.ac.uk/actuary_job_description.htm" TargetMode="External"/><Relationship Id="rId5" Type="http://schemas.openxmlformats.org/officeDocument/2006/relationships/hyperlink" Target="http://www.prospects.ac.uk/systems_analyst_job_description.htm" TargetMode="External"/><Relationship Id="rId4" Type="http://schemas.openxmlformats.org/officeDocument/2006/relationships/hyperlink" Target="http://www.realgap.co.uk/"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140.png"/></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143.jpg"/><Relationship Id="rId4" Type="http://schemas.openxmlformats.org/officeDocument/2006/relationships/image" Target="../media/image142.tiff"/></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hyperlink" Target="http://www.prospects.ac.uk/systems_analyst_job_description.htm" TargetMode="External"/><Relationship Id="rId5" Type="http://schemas.openxmlformats.org/officeDocument/2006/relationships/hyperlink" Target="http://www.realgap.co.uk/" TargetMode="External"/><Relationship Id="rId4" Type="http://schemas.openxmlformats.org/officeDocument/2006/relationships/hyperlink" Target="http://www.ncl.ac.uk/maths/study/postgradu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7"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1"/>
            <a:ext cx="9170125"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26124" y="618307"/>
            <a:ext cx="9144000"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chemeClr val="bg1"/>
                </a:solidFill>
                <a:latin typeface="Calibri" panose="020F0502020204030204" pitchFamily="34" charset="0"/>
              </a:rPr>
              <a:t>School of Mathematics and Statistics</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1"/>
            <a:ext cx="1512168" cy="567983"/>
          </a:xfrm>
          <a:prstGeom prst="rect">
            <a:avLst/>
          </a:prstGeom>
        </p:spPr>
      </p:pic>
      <p:grpSp>
        <p:nvGrpSpPr>
          <p:cNvPr id="4" name="Group 3"/>
          <p:cNvGrpSpPr/>
          <p:nvPr/>
        </p:nvGrpSpPr>
        <p:grpSpPr>
          <a:xfrm>
            <a:off x="26124" y="67572"/>
            <a:ext cx="5715040" cy="440770"/>
            <a:chOff x="4415764" y="6269400"/>
            <a:chExt cx="5715040" cy="440770"/>
          </a:xfrm>
        </p:grpSpPr>
        <p:pic>
          <p:nvPicPr>
            <p:cNvPr id="11" name="Picture 6" descr="http://icons.iconarchive.com/icons/uiconstock/socialmedia/512/Facebook-icon.png"/>
            <p:cNvPicPr>
              <a:picLocks noChangeAspect="1" noChangeArrowheads="1"/>
            </p:cNvPicPr>
            <p:nvPr/>
          </p:nvPicPr>
          <p:blipFill>
            <a:blip r:embed="rId4" cstate="print"/>
            <a:srcRect/>
            <a:stretch>
              <a:fillRect/>
            </a:stretch>
          </p:blipFill>
          <p:spPr bwMode="auto">
            <a:xfrm>
              <a:off x="4415764" y="6269400"/>
              <a:ext cx="428628" cy="428628"/>
            </a:xfrm>
            <a:prstGeom prst="rect">
              <a:avLst/>
            </a:prstGeom>
            <a:noFill/>
          </p:spPr>
        </p:pic>
        <p:sp>
          <p:nvSpPr>
            <p:cNvPr id="12" name="TextBox 11"/>
            <p:cNvSpPr txBox="1"/>
            <p:nvPr/>
          </p:nvSpPr>
          <p:spPr>
            <a:xfrm>
              <a:off x="4772954" y="6340838"/>
              <a:ext cx="5357850" cy="369332"/>
            </a:xfrm>
            <a:prstGeom prst="rect">
              <a:avLst/>
            </a:prstGeom>
            <a:noFill/>
          </p:spPr>
          <p:txBody>
            <a:bodyPr wrap="square" rtlCol="0">
              <a:spAutoFit/>
            </a:bodyPr>
            <a:lstStyle/>
            <a:p>
              <a:r>
                <a:rPr lang="en-GB" dirty="0">
                  <a:solidFill>
                    <a:schemeClr val="bg1"/>
                  </a:solidFill>
                </a:rPr>
                <a:t>Newcastle Maths and Stats Open Days 2017</a:t>
              </a:r>
            </a:p>
          </p:txBody>
        </p:sp>
      </p:grpSp>
      <p:sp>
        <p:nvSpPr>
          <p:cNvPr id="13" name="Rectangle 12"/>
          <p:cNvSpPr/>
          <p:nvPr/>
        </p:nvSpPr>
        <p:spPr>
          <a:xfrm>
            <a:off x="1819753" y="1298488"/>
            <a:ext cx="5504491" cy="1815882"/>
          </a:xfrm>
          <a:prstGeom prst="rect">
            <a:avLst/>
          </a:prstGeom>
        </p:spPr>
        <p:txBody>
          <a:bodyPr wrap="square">
            <a:spAutoFit/>
          </a:bodyPr>
          <a:lstStyle/>
          <a:p>
            <a:pPr algn="ctr"/>
            <a:r>
              <a:rPr lang="en-US" sz="3200" dirty="0">
                <a:solidFill>
                  <a:schemeClr val="bg1"/>
                </a:solidFill>
              </a:rPr>
              <a:t>UCAS Open Day:</a:t>
            </a:r>
          </a:p>
          <a:p>
            <a:pPr algn="ctr"/>
            <a:r>
              <a:rPr lang="en-US" sz="3200" dirty="0">
                <a:solidFill>
                  <a:schemeClr val="bg1"/>
                </a:solidFill>
              </a:rPr>
              <a:t>Spring 2017</a:t>
            </a:r>
          </a:p>
          <a:p>
            <a:pPr algn="ctr"/>
            <a:r>
              <a:rPr lang="en-US" sz="1600" b="1" baseline="0" dirty="0">
                <a:solidFill>
                  <a:schemeClr val="bg1"/>
                </a:solidFill>
              </a:rPr>
              <a:t>Dr. Lee </a:t>
            </a:r>
            <a:r>
              <a:rPr lang="en-US" sz="1600" b="1" baseline="0" dirty="0" smtClean="0">
                <a:solidFill>
                  <a:schemeClr val="bg1"/>
                </a:solidFill>
              </a:rPr>
              <a:t>Fawcett,</a:t>
            </a:r>
            <a:r>
              <a:rPr lang="en-US" sz="1600" b="1" dirty="0" smtClean="0">
                <a:solidFill>
                  <a:schemeClr val="bg1"/>
                </a:solidFill>
              </a:rPr>
              <a:t> Mrs. Carol Andrew</a:t>
            </a:r>
            <a:endParaRPr lang="en-US" sz="1600" b="1" baseline="0" dirty="0">
              <a:solidFill>
                <a:schemeClr val="bg1"/>
              </a:solidFill>
            </a:endParaRPr>
          </a:p>
          <a:p>
            <a:pPr algn="ctr"/>
            <a:endParaRPr lang="en-US" sz="3200" dirty="0">
              <a:solidFill>
                <a:schemeClr val="bg1"/>
              </a:solidFill>
            </a:endParaRPr>
          </a:p>
        </p:txBody>
      </p:sp>
      <p:sp>
        <p:nvSpPr>
          <p:cNvPr id="15" name="Text Box 57"/>
          <p:cNvSpPr txBox="1">
            <a:spLocks noChangeArrowheads="1"/>
          </p:cNvSpPr>
          <p:nvPr/>
        </p:nvSpPr>
        <p:spPr bwMode="auto">
          <a:xfrm>
            <a:off x="685800" y="4635853"/>
            <a:ext cx="8179691" cy="2000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algn="r">
              <a:lnSpc>
                <a:spcPct val="70000"/>
              </a:lnSpc>
              <a:spcAft>
                <a:spcPct val="20000"/>
              </a:spcAft>
            </a:pPr>
            <a:endParaRPr lang="en-US" sz="1600" baseline="0" dirty="0">
              <a:latin typeface="Arial Bold" charset="0"/>
            </a:endParaRPr>
          </a:p>
          <a:p>
            <a:pPr algn="r">
              <a:lnSpc>
                <a:spcPct val="70000"/>
              </a:lnSpc>
              <a:spcAft>
                <a:spcPct val="20000"/>
              </a:spcAft>
            </a:pPr>
            <a:endParaRPr lang="en-US" sz="1600" baseline="0" dirty="0">
              <a:latin typeface="+mn-lt"/>
            </a:endParaRPr>
          </a:p>
          <a:p>
            <a:pPr algn="r">
              <a:spcAft>
                <a:spcPct val="20000"/>
              </a:spcAft>
            </a:pPr>
            <a:r>
              <a:rPr lang="en-US" sz="1600" b="1" i="1" baseline="0" dirty="0">
                <a:solidFill>
                  <a:schemeClr val="bg1"/>
                </a:solidFill>
                <a:latin typeface="+mn-lt"/>
              </a:rPr>
              <a:t>Student speakers:</a:t>
            </a:r>
          </a:p>
          <a:p>
            <a:pPr algn="r">
              <a:lnSpc>
                <a:spcPct val="70000"/>
              </a:lnSpc>
              <a:spcAft>
                <a:spcPct val="20000"/>
              </a:spcAft>
            </a:pPr>
            <a:endParaRPr lang="en-US" sz="800" b="1" i="1" baseline="0" dirty="0">
              <a:solidFill>
                <a:schemeClr val="bg1"/>
              </a:solidFill>
              <a:latin typeface="+mn-lt"/>
            </a:endParaRPr>
          </a:p>
          <a:p>
            <a:pPr algn="r">
              <a:lnSpc>
                <a:spcPct val="70000"/>
              </a:lnSpc>
              <a:spcAft>
                <a:spcPct val="20000"/>
              </a:spcAft>
            </a:pPr>
            <a:r>
              <a:rPr lang="en-US" sz="1600" b="1" baseline="0" dirty="0" smtClean="0">
                <a:solidFill>
                  <a:schemeClr val="bg1"/>
                </a:solidFill>
                <a:latin typeface="+mn-lt"/>
              </a:rPr>
              <a:t>Andrew Dixon</a:t>
            </a:r>
            <a:r>
              <a:rPr lang="en-US" sz="1600" b="1" baseline="0" dirty="0" smtClean="0">
                <a:solidFill>
                  <a:schemeClr val="bg1"/>
                </a:solidFill>
                <a:latin typeface="+mn-lt"/>
              </a:rPr>
              <a:t> </a:t>
            </a:r>
            <a:r>
              <a:rPr lang="en-US" sz="1600" b="1" baseline="0" dirty="0">
                <a:solidFill>
                  <a:schemeClr val="bg1"/>
                </a:solidFill>
                <a:latin typeface="+mn-lt"/>
              </a:rPr>
              <a:t>and Tom </a:t>
            </a:r>
            <a:r>
              <a:rPr lang="en-US" sz="1600" b="1" baseline="0" dirty="0" smtClean="0">
                <a:solidFill>
                  <a:schemeClr val="bg1"/>
                </a:solidFill>
                <a:latin typeface="+mn-lt"/>
              </a:rPr>
              <a:t>Lowe </a:t>
            </a:r>
            <a:r>
              <a:rPr lang="en-US" sz="1600" b="1" i="1" baseline="0" dirty="0" smtClean="0">
                <a:solidFill>
                  <a:schemeClr val="bg1"/>
                </a:solidFill>
                <a:latin typeface="+mn-lt"/>
              </a:rPr>
              <a:t>(Work)</a:t>
            </a:r>
          </a:p>
          <a:p>
            <a:pPr algn="r">
              <a:lnSpc>
                <a:spcPct val="70000"/>
              </a:lnSpc>
              <a:spcAft>
                <a:spcPct val="20000"/>
              </a:spcAft>
            </a:pPr>
            <a:r>
              <a:rPr lang="en-US" sz="1600" b="1" baseline="0" dirty="0" smtClean="0">
                <a:solidFill>
                  <a:schemeClr val="bg1"/>
                </a:solidFill>
                <a:latin typeface="+mn-lt"/>
              </a:rPr>
              <a:t>Sam </a:t>
            </a:r>
            <a:r>
              <a:rPr lang="en-US" sz="1600" b="1" baseline="0" dirty="0" err="1">
                <a:solidFill>
                  <a:schemeClr val="bg1"/>
                </a:solidFill>
                <a:latin typeface="+mn-lt"/>
              </a:rPr>
              <a:t>Everall</a:t>
            </a:r>
            <a:r>
              <a:rPr lang="en-US" sz="1600" b="1" baseline="0" dirty="0">
                <a:solidFill>
                  <a:schemeClr val="bg1"/>
                </a:solidFill>
                <a:latin typeface="+mn-lt"/>
              </a:rPr>
              <a:t> </a:t>
            </a:r>
            <a:r>
              <a:rPr lang="en-US" sz="1600" b="1" i="1" baseline="0" dirty="0" smtClean="0">
                <a:solidFill>
                  <a:schemeClr val="bg1"/>
                </a:solidFill>
                <a:latin typeface="+mn-lt"/>
              </a:rPr>
              <a:t>(</a:t>
            </a:r>
            <a:r>
              <a:rPr lang="en-US" sz="1600" b="1" i="1" baseline="0" dirty="0">
                <a:solidFill>
                  <a:schemeClr val="bg1"/>
                </a:solidFill>
                <a:latin typeface="+mn-lt"/>
              </a:rPr>
              <a:t>Finance)</a:t>
            </a:r>
          </a:p>
          <a:p>
            <a:pPr algn="r">
              <a:lnSpc>
                <a:spcPct val="70000"/>
              </a:lnSpc>
              <a:spcAft>
                <a:spcPct val="20000"/>
              </a:spcAft>
            </a:pPr>
            <a:r>
              <a:rPr lang="en-US" sz="1600" b="1" baseline="0" dirty="0">
                <a:solidFill>
                  <a:schemeClr val="bg1"/>
                </a:solidFill>
                <a:latin typeface="+mn-lt"/>
              </a:rPr>
              <a:t>Emma Bradley and Amy Green </a:t>
            </a:r>
            <a:r>
              <a:rPr lang="en-US" sz="1600" b="1" i="1" baseline="0" dirty="0">
                <a:solidFill>
                  <a:schemeClr val="bg1"/>
                </a:solidFill>
                <a:latin typeface="+mn-lt"/>
              </a:rPr>
              <a:t>(Accommodation)</a:t>
            </a:r>
          </a:p>
          <a:p>
            <a:pPr algn="r">
              <a:lnSpc>
                <a:spcPct val="70000"/>
              </a:lnSpc>
              <a:spcAft>
                <a:spcPct val="20000"/>
              </a:spcAft>
            </a:pPr>
            <a:r>
              <a:rPr lang="en-US" sz="1600" b="1" baseline="0" dirty="0">
                <a:solidFill>
                  <a:schemeClr val="bg1"/>
                </a:solidFill>
                <a:latin typeface="+mn-lt"/>
              </a:rPr>
              <a:t>Bethany </a:t>
            </a:r>
            <a:r>
              <a:rPr lang="en-US" sz="1600" b="1" baseline="0">
                <a:solidFill>
                  <a:schemeClr val="bg1"/>
                </a:solidFill>
                <a:latin typeface="+mn-lt"/>
              </a:rPr>
              <a:t>Gibson </a:t>
            </a:r>
            <a:r>
              <a:rPr lang="en-US" sz="1600" b="1" i="1" baseline="0" smtClean="0">
                <a:solidFill>
                  <a:schemeClr val="bg1"/>
                </a:solidFill>
                <a:latin typeface="+mn-lt"/>
              </a:rPr>
              <a:t>(</a:t>
            </a:r>
            <a:r>
              <a:rPr lang="en-US" sz="1600" b="1" i="1" baseline="0" dirty="0">
                <a:solidFill>
                  <a:schemeClr val="bg1"/>
                </a:solidFill>
                <a:latin typeface="+mn-lt"/>
              </a:rPr>
              <a:t>City/Social)</a:t>
            </a:r>
          </a:p>
          <a:p>
            <a:pPr algn="r">
              <a:lnSpc>
                <a:spcPct val="70000"/>
              </a:lnSpc>
              <a:spcAft>
                <a:spcPct val="20000"/>
              </a:spcAft>
            </a:pPr>
            <a:r>
              <a:rPr lang="en-US" sz="1600" b="1" baseline="0" dirty="0">
                <a:solidFill>
                  <a:schemeClr val="bg1"/>
                </a:solidFill>
                <a:latin typeface="+mn-lt"/>
              </a:rPr>
              <a:t>Rachel </a:t>
            </a:r>
            <a:r>
              <a:rPr lang="en-US" sz="1600" b="1" baseline="0" dirty="0" err="1">
                <a:solidFill>
                  <a:schemeClr val="bg1"/>
                </a:solidFill>
                <a:latin typeface="+mn-lt"/>
              </a:rPr>
              <a:t>Binks</a:t>
            </a:r>
            <a:r>
              <a:rPr lang="en-US" sz="1600" b="1" baseline="0" dirty="0">
                <a:solidFill>
                  <a:schemeClr val="bg1"/>
                </a:solidFill>
                <a:latin typeface="+mn-lt"/>
              </a:rPr>
              <a:t> and Martha King </a:t>
            </a:r>
            <a:r>
              <a:rPr lang="en-US" sz="1600" b="1" i="1" baseline="0" dirty="0">
                <a:solidFill>
                  <a:schemeClr val="bg1"/>
                </a:solidFill>
                <a:latin typeface="+mn-lt"/>
              </a:rPr>
              <a:t>(Careers)</a:t>
            </a:r>
          </a:p>
        </p:txBody>
      </p:sp>
    </p:spTree>
    <p:extLst>
      <p:ext uri="{BB962C8B-B14F-4D97-AF65-F5344CB8AC3E}">
        <p14:creationId xmlns:p14="http://schemas.microsoft.com/office/powerpoint/2010/main" val="2333457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199" y="31766"/>
            <a:ext cx="7886700" cy="1325563"/>
          </a:xfrm>
        </p:spPr>
        <p:txBody>
          <a:bodyPr/>
          <a:lstStyle/>
          <a:p>
            <a:r>
              <a:rPr lang="en-GB" dirty="0">
                <a:solidFill>
                  <a:schemeClr val="bg1"/>
                </a:solidFill>
              </a:rPr>
              <a:t>		The School</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86"/>
            <a:ext cx="1728192" cy="567983"/>
          </a:xfrm>
          <a:prstGeom prst="rect">
            <a:avLst/>
          </a:prstGeom>
        </p:spPr>
      </p:pic>
      <p:sp>
        <p:nvSpPr>
          <p:cNvPr id="24" name="Rounded Rectangle 23"/>
          <p:cNvSpPr/>
          <p:nvPr/>
        </p:nvSpPr>
        <p:spPr>
          <a:xfrm>
            <a:off x="279278" y="3604449"/>
            <a:ext cx="2491583"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Pure Mathematics</a:t>
            </a:r>
          </a:p>
        </p:txBody>
      </p:sp>
      <p:sp>
        <p:nvSpPr>
          <p:cNvPr id="25" name="Rounded Rectangle 24">
            <a:hlinkClick r:id="rId4"/>
          </p:cNvPr>
          <p:cNvSpPr/>
          <p:nvPr/>
        </p:nvSpPr>
        <p:spPr>
          <a:xfrm>
            <a:off x="395635" y="1403647"/>
            <a:ext cx="2265295" cy="122413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3400" dirty="0">
                <a:solidFill>
                  <a:schemeClr val="bg1"/>
                </a:solidFill>
              </a:rPr>
              <a:t>Three ‘Sections’</a:t>
            </a:r>
          </a:p>
        </p:txBody>
      </p:sp>
      <p:sp>
        <p:nvSpPr>
          <p:cNvPr id="26" name="Rounded Rectangle 25"/>
          <p:cNvSpPr/>
          <p:nvPr/>
        </p:nvSpPr>
        <p:spPr>
          <a:xfrm>
            <a:off x="3331092" y="1403647"/>
            <a:ext cx="2265295" cy="122413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3400" dirty="0">
                <a:solidFill>
                  <a:schemeClr val="bg1"/>
                </a:solidFill>
              </a:rPr>
              <a:t>Staff Profile</a:t>
            </a:r>
          </a:p>
        </p:txBody>
      </p:sp>
      <p:sp>
        <p:nvSpPr>
          <p:cNvPr id="27" name="Rounded Rectangle 26"/>
          <p:cNvSpPr/>
          <p:nvPr/>
        </p:nvSpPr>
        <p:spPr>
          <a:xfrm>
            <a:off x="279277" y="4163852"/>
            <a:ext cx="2491583"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Statistics</a:t>
            </a:r>
          </a:p>
        </p:txBody>
      </p:sp>
      <p:sp>
        <p:nvSpPr>
          <p:cNvPr id="28" name="Rounded Rectangle 27"/>
          <p:cNvSpPr/>
          <p:nvPr/>
        </p:nvSpPr>
        <p:spPr>
          <a:xfrm>
            <a:off x="292803" y="3045046"/>
            <a:ext cx="2491583"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Applied Mathematics</a:t>
            </a:r>
          </a:p>
        </p:txBody>
      </p:sp>
      <p:sp>
        <p:nvSpPr>
          <p:cNvPr id="29" name="Rounded Rectangle 28"/>
          <p:cNvSpPr/>
          <p:nvPr/>
        </p:nvSpPr>
        <p:spPr>
          <a:xfrm>
            <a:off x="279278" y="5606561"/>
            <a:ext cx="5439422" cy="918427"/>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Committed to excellence in </a:t>
            </a:r>
            <a:r>
              <a:rPr lang="en-GB" sz="2000" b="1" dirty="0">
                <a:solidFill>
                  <a:schemeClr val="bg1"/>
                </a:solidFill>
              </a:rPr>
              <a:t>Teaching</a:t>
            </a:r>
            <a:r>
              <a:rPr lang="en-GB" sz="2000" dirty="0">
                <a:solidFill>
                  <a:schemeClr val="bg1"/>
                </a:solidFill>
              </a:rPr>
              <a:t> </a:t>
            </a:r>
            <a:r>
              <a:rPr lang="en-GB" sz="2000" b="1" i="1" u="sng" dirty="0">
                <a:solidFill>
                  <a:schemeClr val="bg1"/>
                </a:solidFill>
              </a:rPr>
              <a:t>and</a:t>
            </a:r>
            <a:r>
              <a:rPr lang="en-GB" sz="2000" dirty="0">
                <a:solidFill>
                  <a:schemeClr val="bg1"/>
                </a:solidFill>
              </a:rPr>
              <a:t> </a:t>
            </a:r>
            <a:r>
              <a:rPr lang="en-GB" sz="2000" b="1" dirty="0">
                <a:solidFill>
                  <a:schemeClr val="bg1"/>
                </a:solidFill>
              </a:rPr>
              <a:t>Research: </a:t>
            </a:r>
            <a:r>
              <a:rPr lang="en-GB" sz="2000" dirty="0">
                <a:solidFill>
                  <a:schemeClr val="bg1"/>
                </a:solidFill>
              </a:rPr>
              <a:t>e.g. innovations, REF2014</a:t>
            </a:r>
          </a:p>
        </p:txBody>
      </p:sp>
      <p:sp>
        <p:nvSpPr>
          <p:cNvPr id="30" name="Rounded Rectangle 29"/>
          <p:cNvSpPr/>
          <p:nvPr/>
        </p:nvSpPr>
        <p:spPr>
          <a:xfrm>
            <a:off x="3214209" y="3045046"/>
            <a:ext cx="2509919" cy="435652"/>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14 Professors</a:t>
            </a:r>
          </a:p>
        </p:txBody>
      </p:sp>
      <p:sp>
        <p:nvSpPr>
          <p:cNvPr id="31" name="Rounded Rectangle 30"/>
          <p:cNvSpPr/>
          <p:nvPr/>
        </p:nvSpPr>
        <p:spPr>
          <a:xfrm>
            <a:off x="3193974" y="4167718"/>
            <a:ext cx="2509919" cy="435652"/>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15 Senior Lecturers</a:t>
            </a:r>
          </a:p>
        </p:txBody>
      </p:sp>
      <p:sp>
        <p:nvSpPr>
          <p:cNvPr id="32" name="Rounded Rectangle 31"/>
          <p:cNvSpPr/>
          <p:nvPr/>
        </p:nvSpPr>
        <p:spPr>
          <a:xfrm>
            <a:off x="3214206" y="3610283"/>
            <a:ext cx="2509919" cy="423985"/>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4 Readers</a:t>
            </a:r>
          </a:p>
        </p:txBody>
      </p:sp>
      <p:sp>
        <p:nvSpPr>
          <p:cNvPr id="34" name="Rounded Rectangle 33"/>
          <p:cNvSpPr/>
          <p:nvPr/>
        </p:nvSpPr>
        <p:spPr>
          <a:xfrm>
            <a:off x="3208781" y="4736820"/>
            <a:ext cx="2509919" cy="457182"/>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18 Lecturers</a:t>
            </a:r>
          </a:p>
        </p:txBody>
      </p:sp>
      <p:pic>
        <p:nvPicPr>
          <p:cNvPr id="46" name="Picture 7" descr="mathhome"/>
          <p:cNvPicPr>
            <a:picLocks noChangeAspect="1" noChangeArrowheads="1"/>
          </p:cNvPicPr>
          <p:nvPr/>
        </p:nvPicPr>
        <p:blipFill>
          <a:blip r:embed="rId5" cstate="print"/>
          <a:srcRect/>
          <a:stretch>
            <a:fillRect/>
          </a:stretch>
        </p:blipFill>
        <p:spPr bwMode="auto">
          <a:xfrm>
            <a:off x="6012160" y="2108942"/>
            <a:ext cx="2814847" cy="1872208"/>
          </a:xfrm>
          <a:prstGeom prst="rect">
            <a:avLst/>
          </a:prstGeom>
          <a:solidFill>
            <a:srgbClr val="FFFFFF">
              <a:shade val="85000"/>
            </a:srgbClr>
          </a:solidFill>
          <a:ln w="825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7" name="Picture 7" descr="m51_pretty_nocontours_noscale"/>
          <p:cNvPicPr>
            <a:picLocks noChangeAspect="1" noChangeArrowheads="1"/>
          </p:cNvPicPr>
          <p:nvPr/>
        </p:nvPicPr>
        <p:blipFill>
          <a:blip r:embed="rId6" cstate="print"/>
          <a:srcRect/>
          <a:stretch>
            <a:fillRect/>
          </a:stretch>
        </p:blipFill>
        <p:spPr bwMode="auto">
          <a:xfrm rot="348773">
            <a:off x="6455313" y="4071158"/>
            <a:ext cx="2116234" cy="1748701"/>
          </a:xfrm>
          <a:prstGeom prst="rect">
            <a:avLst/>
          </a:prstGeom>
          <a:noFill/>
          <a:ln w="82550">
            <a:solidFill>
              <a:schemeClr val="bg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86439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Research Projects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0" name="Rounded Rectangle 19"/>
          <p:cNvSpPr/>
          <p:nvPr/>
        </p:nvSpPr>
        <p:spPr>
          <a:xfrm>
            <a:off x="3054736" y="1543347"/>
            <a:ext cx="5904656" cy="435652"/>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Galaxies are giant magnets</a:t>
            </a:r>
          </a:p>
        </p:txBody>
      </p:sp>
      <p:sp>
        <p:nvSpPr>
          <p:cNvPr id="21" name="Rounded Rectangle 20"/>
          <p:cNvSpPr/>
          <p:nvPr/>
        </p:nvSpPr>
        <p:spPr>
          <a:xfrm>
            <a:off x="3054736" y="2138394"/>
            <a:ext cx="5904656" cy="435652"/>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How are the magnetic fields generated?</a:t>
            </a:r>
          </a:p>
        </p:txBody>
      </p:sp>
      <p:sp>
        <p:nvSpPr>
          <p:cNvPr id="22" name="Rounded Rectangle 21"/>
          <p:cNvSpPr/>
          <p:nvPr/>
        </p:nvSpPr>
        <p:spPr>
          <a:xfrm>
            <a:off x="3054736" y="2733442"/>
            <a:ext cx="5904656" cy="435652"/>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What effect do they have in a galaxy?</a:t>
            </a:r>
          </a:p>
        </p:txBody>
      </p:sp>
      <p:sp>
        <p:nvSpPr>
          <p:cNvPr id="23" name="Rounded Rectangle 22"/>
          <p:cNvSpPr/>
          <p:nvPr/>
        </p:nvSpPr>
        <p:spPr>
          <a:xfrm>
            <a:off x="197656" y="1543089"/>
            <a:ext cx="2736304" cy="1626005"/>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200" b="1" dirty="0">
                <a:solidFill>
                  <a:schemeClr val="bg1"/>
                </a:solidFill>
              </a:rPr>
              <a:t>Magnetic Fields in galaxies </a:t>
            </a:r>
          </a:p>
          <a:p>
            <a:pPr algn="ctr"/>
            <a:r>
              <a:rPr lang="en-GB" sz="2200" b="1" dirty="0">
                <a:solidFill>
                  <a:schemeClr val="bg1"/>
                </a:solidFill>
              </a:rPr>
              <a:t>(Applied)</a:t>
            </a:r>
          </a:p>
        </p:txBody>
      </p:sp>
      <p:sp>
        <p:nvSpPr>
          <p:cNvPr id="24" name="Rounded Rectangle 23"/>
          <p:cNvSpPr/>
          <p:nvPr/>
        </p:nvSpPr>
        <p:spPr>
          <a:xfrm>
            <a:off x="6246328" y="3328489"/>
            <a:ext cx="2782144" cy="1626005"/>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200" b="1" dirty="0">
                <a:solidFill>
                  <a:schemeClr val="bg1"/>
                </a:solidFill>
              </a:rPr>
              <a:t>Quantum Computing (Pure Mathematics)</a:t>
            </a:r>
          </a:p>
        </p:txBody>
      </p:sp>
      <p:sp>
        <p:nvSpPr>
          <p:cNvPr id="25" name="Rounded Rectangle 24"/>
          <p:cNvSpPr/>
          <p:nvPr/>
        </p:nvSpPr>
        <p:spPr>
          <a:xfrm>
            <a:off x="197656" y="3582738"/>
            <a:ext cx="5904656" cy="435652"/>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a:solidFill>
                  <a:schemeClr val="bg1"/>
                </a:solidFill>
              </a:rPr>
              <a:t>Theory of multidimensional computing</a:t>
            </a:r>
          </a:p>
        </p:txBody>
      </p:sp>
      <p:sp>
        <p:nvSpPr>
          <p:cNvPr id="33" name="Rounded Rectangle 32"/>
          <p:cNvSpPr/>
          <p:nvPr/>
        </p:nvSpPr>
        <p:spPr>
          <a:xfrm>
            <a:off x="197656" y="4302818"/>
            <a:ext cx="5904656" cy="435652"/>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a:solidFill>
                  <a:schemeClr val="bg1"/>
                </a:solidFill>
              </a:rPr>
              <a:t>Leading to extremely fast calculations!</a:t>
            </a:r>
          </a:p>
        </p:txBody>
      </p:sp>
      <p:sp>
        <p:nvSpPr>
          <p:cNvPr id="35" name="Rounded Rectangle 34"/>
          <p:cNvSpPr/>
          <p:nvPr/>
        </p:nvSpPr>
        <p:spPr>
          <a:xfrm>
            <a:off x="3054736" y="5058577"/>
            <a:ext cx="5904656" cy="435652"/>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Can we predict how severe the next big storm will be?</a:t>
            </a:r>
          </a:p>
        </p:txBody>
      </p:sp>
      <p:sp>
        <p:nvSpPr>
          <p:cNvPr id="36" name="Rounded Rectangle 35"/>
          <p:cNvSpPr/>
          <p:nvPr/>
        </p:nvSpPr>
        <p:spPr>
          <a:xfrm>
            <a:off x="3054736" y="5653753"/>
            <a:ext cx="5904656" cy="435652"/>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Can we use statistics to better prepare for climate extremes?</a:t>
            </a:r>
          </a:p>
        </p:txBody>
      </p:sp>
      <p:sp>
        <p:nvSpPr>
          <p:cNvPr id="37" name="Rounded Rectangle 36"/>
          <p:cNvSpPr/>
          <p:nvPr/>
        </p:nvSpPr>
        <p:spPr>
          <a:xfrm>
            <a:off x="3054736" y="6243165"/>
            <a:ext cx="5904656" cy="435652"/>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a:solidFill>
                  <a:schemeClr val="bg1"/>
                </a:solidFill>
              </a:rPr>
              <a:t>Inter-disciplinary work between statisticians and engineers</a:t>
            </a:r>
          </a:p>
        </p:txBody>
      </p:sp>
      <p:sp>
        <p:nvSpPr>
          <p:cNvPr id="38" name="Rounded Rectangle 37"/>
          <p:cNvSpPr/>
          <p:nvPr/>
        </p:nvSpPr>
        <p:spPr>
          <a:xfrm>
            <a:off x="197656" y="5058577"/>
            <a:ext cx="2736304" cy="1626005"/>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200" b="1" dirty="0">
                <a:solidFill>
                  <a:schemeClr val="bg1"/>
                </a:solidFill>
              </a:rPr>
              <a:t>Climate Extremes (Statistics)</a:t>
            </a:r>
          </a:p>
        </p:txBody>
      </p:sp>
    </p:spTree>
    <p:extLst>
      <p:ext uri="{BB962C8B-B14F-4D97-AF65-F5344CB8AC3E}">
        <p14:creationId xmlns:p14="http://schemas.microsoft.com/office/powerpoint/2010/main" val="342462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5" grpId="0" animBg="1"/>
      <p:bldP spid="33" grpId="0" animBg="1"/>
      <p:bldP spid="35" grpId="0" animBg="1"/>
      <p:bldP spid="36" grpId="0" animBg="1"/>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Offers and Admissions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6" name="Rounded Rectangle 15"/>
          <p:cNvSpPr/>
          <p:nvPr/>
        </p:nvSpPr>
        <p:spPr>
          <a:xfrm>
            <a:off x="2781837" y="4717948"/>
            <a:ext cx="6117231" cy="668676"/>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r>
              <a:rPr lang="en-GB" dirty="0">
                <a:solidFill>
                  <a:schemeClr val="bg1"/>
                </a:solidFill>
              </a:rPr>
              <a:t>About </a:t>
            </a:r>
            <a:r>
              <a:rPr lang="en-GB" b="1" dirty="0">
                <a:solidFill>
                  <a:schemeClr val="bg1"/>
                </a:solidFill>
              </a:rPr>
              <a:t>170</a:t>
            </a:r>
            <a:r>
              <a:rPr lang="en-GB" dirty="0">
                <a:solidFill>
                  <a:schemeClr val="bg1"/>
                </a:solidFill>
              </a:rPr>
              <a:t> each academic year in total across all of our degree programmes</a:t>
            </a:r>
          </a:p>
        </p:txBody>
      </p:sp>
      <p:sp>
        <p:nvSpPr>
          <p:cNvPr id="17" name="Rounded Rectangle 16"/>
          <p:cNvSpPr/>
          <p:nvPr/>
        </p:nvSpPr>
        <p:spPr>
          <a:xfrm>
            <a:off x="417599" y="1598399"/>
            <a:ext cx="2259047" cy="5250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600" dirty="0">
                <a:solidFill>
                  <a:schemeClr val="bg1"/>
                </a:solidFill>
              </a:rPr>
              <a:t>Offer:</a:t>
            </a:r>
          </a:p>
        </p:txBody>
      </p:sp>
      <p:sp>
        <p:nvSpPr>
          <p:cNvPr id="18" name="Rounded Rectangle 17"/>
          <p:cNvSpPr/>
          <p:nvPr/>
        </p:nvSpPr>
        <p:spPr>
          <a:xfrm>
            <a:off x="417599" y="3081834"/>
            <a:ext cx="2259047" cy="728113"/>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600" dirty="0">
                <a:solidFill>
                  <a:schemeClr val="bg1"/>
                </a:solidFill>
              </a:rPr>
              <a:t>Just Missing Out:</a:t>
            </a:r>
          </a:p>
        </p:txBody>
      </p:sp>
      <p:sp>
        <p:nvSpPr>
          <p:cNvPr id="19" name="Rounded Rectangle 18"/>
          <p:cNvSpPr/>
          <p:nvPr/>
        </p:nvSpPr>
        <p:spPr>
          <a:xfrm>
            <a:off x="2781838" y="1598401"/>
            <a:ext cx="6047660" cy="545318"/>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r>
              <a:rPr lang="en-GB" b="1" dirty="0">
                <a:solidFill>
                  <a:schemeClr val="bg1"/>
                </a:solidFill>
              </a:rPr>
              <a:t>AAA-AAB</a:t>
            </a:r>
            <a:r>
              <a:rPr lang="en-GB" dirty="0">
                <a:solidFill>
                  <a:schemeClr val="bg1"/>
                </a:solidFill>
              </a:rPr>
              <a:t> (A in Maths) – Single honours and Major/Minor</a:t>
            </a:r>
            <a:endParaRPr lang="en-GB" b="1" i="1" dirty="0">
              <a:solidFill>
                <a:schemeClr val="bg1"/>
              </a:solidFill>
            </a:endParaRPr>
          </a:p>
        </p:txBody>
      </p:sp>
      <p:sp>
        <p:nvSpPr>
          <p:cNvPr id="20" name="Rounded Rectangle 19"/>
          <p:cNvSpPr/>
          <p:nvPr/>
        </p:nvSpPr>
        <p:spPr>
          <a:xfrm>
            <a:off x="2794715" y="3094713"/>
            <a:ext cx="6104354" cy="603805"/>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r>
              <a:rPr lang="en-GB" b="1" dirty="0">
                <a:solidFill>
                  <a:schemeClr val="bg1"/>
                </a:solidFill>
              </a:rPr>
              <a:t>ABB</a:t>
            </a:r>
            <a:r>
              <a:rPr lang="en-GB" dirty="0">
                <a:solidFill>
                  <a:schemeClr val="bg1"/>
                </a:solidFill>
              </a:rPr>
              <a:t> (with an A in Maths) – Still likely, especially if you made us your </a:t>
            </a:r>
            <a:r>
              <a:rPr lang="en-GB" b="1" dirty="0">
                <a:solidFill>
                  <a:schemeClr val="bg1"/>
                </a:solidFill>
              </a:rPr>
              <a:t>firm choice</a:t>
            </a:r>
          </a:p>
        </p:txBody>
      </p:sp>
      <p:sp>
        <p:nvSpPr>
          <p:cNvPr id="21" name="Rounded Rectangle 20"/>
          <p:cNvSpPr/>
          <p:nvPr/>
        </p:nvSpPr>
        <p:spPr>
          <a:xfrm>
            <a:off x="2833352" y="3913321"/>
            <a:ext cx="6065716" cy="603805"/>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r>
              <a:rPr lang="en-GB" dirty="0">
                <a:solidFill>
                  <a:schemeClr val="bg1"/>
                </a:solidFill>
              </a:rPr>
              <a:t>Nature of other subjects may help</a:t>
            </a:r>
          </a:p>
        </p:txBody>
      </p:sp>
      <p:sp>
        <p:nvSpPr>
          <p:cNvPr id="22" name="Rounded Rectangle 21"/>
          <p:cNvSpPr/>
          <p:nvPr/>
        </p:nvSpPr>
        <p:spPr>
          <a:xfrm>
            <a:off x="417599" y="4717948"/>
            <a:ext cx="2259047" cy="66867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600" dirty="0">
                <a:solidFill>
                  <a:schemeClr val="bg1"/>
                </a:solidFill>
              </a:rPr>
              <a:t>Quota:</a:t>
            </a:r>
          </a:p>
        </p:txBody>
      </p:sp>
      <p:sp>
        <p:nvSpPr>
          <p:cNvPr id="23" name="Rounded Rectangle 22"/>
          <p:cNvSpPr/>
          <p:nvPr/>
        </p:nvSpPr>
        <p:spPr>
          <a:xfrm>
            <a:off x="2794715" y="5587446"/>
            <a:ext cx="6104353" cy="668676"/>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r>
              <a:rPr lang="en-GB" dirty="0">
                <a:solidFill>
                  <a:schemeClr val="bg1"/>
                </a:solidFill>
              </a:rPr>
              <a:t>Meet/exceed your offer, you’re </a:t>
            </a:r>
            <a:r>
              <a:rPr lang="en-GB" b="1" dirty="0">
                <a:solidFill>
                  <a:schemeClr val="bg1"/>
                </a:solidFill>
              </a:rPr>
              <a:t>guaranteed</a:t>
            </a:r>
            <a:r>
              <a:rPr lang="en-GB" dirty="0">
                <a:solidFill>
                  <a:schemeClr val="bg1"/>
                </a:solidFill>
              </a:rPr>
              <a:t> a place</a:t>
            </a:r>
          </a:p>
        </p:txBody>
      </p:sp>
      <p:sp>
        <p:nvSpPr>
          <p:cNvPr id="35" name="Rounded Rectangle 34"/>
          <p:cNvSpPr/>
          <p:nvPr/>
        </p:nvSpPr>
        <p:spPr>
          <a:xfrm>
            <a:off x="2794716" y="2348573"/>
            <a:ext cx="6034784" cy="545318"/>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r>
              <a:rPr lang="en-GB" b="1" dirty="0">
                <a:solidFill>
                  <a:schemeClr val="bg1"/>
                </a:solidFill>
              </a:rPr>
              <a:t>AAB-ABB </a:t>
            </a:r>
            <a:r>
              <a:rPr lang="en-GB" dirty="0">
                <a:solidFill>
                  <a:schemeClr val="bg1"/>
                </a:solidFill>
              </a:rPr>
              <a:t>(A in Maths) – Joint Honours </a:t>
            </a:r>
            <a:endParaRPr lang="en-GB" b="1" dirty="0">
              <a:solidFill>
                <a:schemeClr val="bg1"/>
              </a:solidFill>
            </a:endParaRPr>
          </a:p>
        </p:txBody>
      </p:sp>
    </p:spTree>
    <p:extLst>
      <p:ext uri="{BB962C8B-B14F-4D97-AF65-F5344CB8AC3E}">
        <p14:creationId xmlns:p14="http://schemas.microsoft.com/office/powerpoint/2010/main" val="131937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7"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1"/>
            <a:ext cx="9170125"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562501" y="670192"/>
            <a:ext cx="801899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6000" dirty="0">
                <a:solidFill>
                  <a:schemeClr val="bg1"/>
                </a:solidFill>
                <a:latin typeface="Calibri" panose="020F0502020204030204" pitchFamily="34" charset="0"/>
              </a:rPr>
              <a:t>Studying At Newcastle</a:t>
            </a:r>
          </a:p>
        </p:txBody>
      </p:sp>
      <p:sp>
        <p:nvSpPr>
          <p:cNvPr id="9" name="Title 1"/>
          <p:cNvSpPr txBox="1">
            <a:spLocks/>
          </p:cNvSpPr>
          <p:nvPr/>
        </p:nvSpPr>
        <p:spPr>
          <a:xfrm>
            <a:off x="1718242" y="1678304"/>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a:solidFill>
                  <a:schemeClr val="bg1"/>
                </a:solidFill>
                <a:latin typeface="Calibri" panose="020F0502020204030204" pitchFamily="34" charset="0"/>
              </a:rPr>
              <a:t>Tom Lowe</a:t>
            </a:r>
          </a:p>
          <a:p>
            <a:r>
              <a:rPr lang="en-GB" sz="2800" b="1" dirty="0">
                <a:solidFill>
                  <a:schemeClr val="bg1"/>
                </a:solidFill>
                <a:latin typeface="Calibri" panose="020F0502020204030204" pitchFamily="34" charset="0"/>
              </a:rPr>
              <a:t>Rima Price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1"/>
            <a:ext cx="1512168" cy="567983"/>
          </a:xfrm>
          <a:prstGeom prst="rect">
            <a:avLst/>
          </a:prstGeom>
        </p:spPr>
      </p:pic>
    </p:spTree>
    <p:extLst>
      <p:ext uri="{BB962C8B-B14F-4D97-AF65-F5344CB8AC3E}">
        <p14:creationId xmlns:p14="http://schemas.microsoft.com/office/powerpoint/2010/main" val="138663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This Talk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ight Arrow 8"/>
          <p:cNvSpPr/>
          <p:nvPr/>
        </p:nvSpPr>
        <p:spPr>
          <a:xfrm>
            <a:off x="2041788" y="172265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ight Arrow 9"/>
          <p:cNvSpPr/>
          <p:nvPr/>
        </p:nvSpPr>
        <p:spPr>
          <a:xfrm>
            <a:off x="2041788" y="2736220"/>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a:off x="2041788" y="3744332"/>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a:off x="2042338" y="4752473"/>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ight Arrow 16"/>
          <p:cNvSpPr/>
          <p:nvPr/>
        </p:nvSpPr>
        <p:spPr>
          <a:xfrm>
            <a:off x="2041788" y="580204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4427858" y="4880097"/>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4418026"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4414037"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714825"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6710836"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6724657"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4427858"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4414037" y="1844824"/>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a:off x="6710836" y="1844824"/>
            <a:ext cx="309436" cy="0"/>
          </a:xfrm>
          <a:prstGeom prst="line">
            <a:avLst/>
          </a:prstGeom>
        </p:spPr>
        <p:style>
          <a:lnRef idx="2">
            <a:schemeClr val="dk1"/>
          </a:lnRef>
          <a:fillRef idx="0">
            <a:schemeClr val="dk1"/>
          </a:fillRef>
          <a:effectRef idx="1">
            <a:schemeClr val="dk1"/>
          </a:effectRef>
          <a:fontRef idx="minor">
            <a:schemeClr val="tx1"/>
          </a:fontRef>
        </p:style>
      </p:cxnSp>
      <p:sp>
        <p:nvSpPr>
          <p:cNvPr id="28" name="Rounded Rectangle 27"/>
          <p:cNvSpPr/>
          <p:nvPr/>
        </p:nvSpPr>
        <p:spPr>
          <a:xfrm>
            <a:off x="107504" y="1556792"/>
            <a:ext cx="1926305" cy="60884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Degree Types</a:t>
            </a:r>
          </a:p>
        </p:txBody>
      </p:sp>
      <p:sp>
        <p:nvSpPr>
          <p:cNvPr id="29" name="Rounded Rectangle 28"/>
          <p:cNvSpPr/>
          <p:nvPr/>
        </p:nvSpPr>
        <p:spPr>
          <a:xfrm>
            <a:off x="2411760" y="1661585"/>
            <a:ext cx="200227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Single Honours</a:t>
            </a:r>
          </a:p>
        </p:txBody>
      </p:sp>
      <p:sp>
        <p:nvSpPr>
          <p:cNvPr id="30" name="Rounded Rectangle 29"/>
          <p:cNvSpPr/>
          <p:nvPr/>
        </p:nvSpPr>
        <p:spPr>
          <a:xfrm>
            <a:off x="4723473"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Major / Minor</a:t>
            </a:r>
          </a:p>
        </p:txBody>
      </p:sp>
      <p:sp>
        <p:nvSpPr>
          <p:cNvPr id="31" name="Rounded Rectangle 30"/>
          <p:cNvSpPr/>
          <p:nvPr/>
        </p:nvSpPr>
        <p:spPr>
          <a:xfrm>
            <a:off x="7041676"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Joint Honours</a:t>
            </a:r>
          </a:p>
        </p:txBody>
      </p:sp>
      <p:sp>
        <p:nvSpPr>
          <p:cNvPr id="32" name="Rounded Rectangle 31"/>
          <p:cNvSpPr/>
          <p:nvPr/>
        </p:nvSpPr>
        <p:spPr>
          <a:xfrm>
            <a:off x="107504" y="2581296"/>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Structure</a:t>
            </a:r>
          </a:p>
        </p:txBody>
      </p:sp>
      <p:sp>
        <p:nvSpPr>
          <p:cNvPr id="33" name="Rounded Rectangle 32"/>
          <p:cNvSpPr/>
          <p:nvPr/>
        </p:nvSpPr>
        <p:spPr>
          <a:xfrm>
            <a:off x="2411760" y="2669697"/>
            <a:ext cx="200227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1</a:t>
            </a:r>
            <a:r>
              <a:rPr lang="en-GB" sz="1600" baseline="30000" dirty="0">
                <a:solidFill>
                  <a:schemeClr val="bg1"/>
                </a:solidFill>
              </a:rPr>
              <a:t>st</a:t>
            </a:r>
            <a:r>
              <a:rPr lang="en-GB" sz="1600" dirty="0">
                <a:solidFill>
                  <a:schemeClr val="bg1"/>
                </a:solidFill>
              </a:rPr>
              <a:t> Year</a:t>
            </a:r>
          </a:p>
        </p:txBody>
      </p:sp>
      <p:sp>
        <p:nvSpPr>
          <p:cNvPr id="34" name="Rounded Rectangle 33"/>
          <p:cNvSpPr/>
          <p:nvPr/>
        </p:nvSpPr>
        <p:spPr>
          <a:xfrm>
            <a:off x="4723473"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2</a:t>
            </a:r>
            <a:r>
              <a:rPr lang="en-GB" sz="1600" baseline="30000" dirty="0">
                <a:solidFill>
                  <a:schemeClr val="bg1"/>
                </a:solidFill>
              </a:rPr>
              <a:t>nd</a:t>
            </a:r>
            <a:r>
              <a:rPr lang="en-GB" sz="1600" dirty="0">
                <a:solidFill>
                  <a:schemeClr val="bg1"/>
                </a:solidFill>
              </a:rPr>
              <a:t> Year</a:t>
            </a:r>
          </a:p>
        </p:txBody>
      </p:sp>
      <p:sp>
        <p:nvSpPr>
          <p:cNvPr id="35" name="Rounded Rectangle 34"/>
          <p:cNvSpPr/>
          <p:nvPr/>
        </p:nvSpPr>
        <p:spPr>
          <a:xfrm>
            <a:off x="7041676"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Projects</a:t>
            </a:r>
          </a:p>
        </p:txBody>
      </p:sp>
      <p:sp>
        <p:nvSpPr>
          <p:cNvPr id="36" name="Rounded Rectangle 35"/>
          <p:cNvSpPr/>
          <p:nvPr/>
        </p:nvSpPr>
        <p:spPr>
          <a:xfrm>
            <a:off x="107504" y="3589408"/>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Learning &amp; Assessment</a:t>
            </a:r>
          </a:p>
        </p:txBody>
      </p:sp>
      <p:sp>
        <p:nvSpPr>
          <p:cNvPr id="37" name="Rounded Rectangle 36"/>
          <p:cNvSpPr/>
          <p:nvPr/>
        </p:nvSpPr>
        <p:spPr>
          <a:xfrm>
            <a:off x="2411760" y="3677809"/>
            <a:ext cx="200227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Teaching Methods</a:t>
            </a:r>
          </a:p>
        </p:txBody>
      </p:sp>
      <p:sp>
        <p:nvSpPr>
          <p:cNvPr id="38" name="Rounded Rectangle 37"/>
          <p:cNvSpPr/>
          <p:nvPr/>
        </p:nvSpPr>
        <p:spPr>
          <a:xfrm>
            <a:off x="4723473"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Assessment Methods</a:t>
            </a:r>
          </a:p>
        </p:txBody>
      </p:sp>
      <p:sp>
        <p:nvSpPr>
          <p:cNvPr id="39" name="Rounded Rectangle 38"/>
          <p:cNvSpPr/>
          <p:nvPr/>
        </p:nvSpPr>
        <p:spPr>
          <a:xfrm>
            <a:off x="7041676"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Grades &amp; Weighting</a:t>
            </a:r>
          </a:p>
        </p:txBody>
      </p:sp>
      <p:sp>
        <p:nvSpPr>
          <p:cNvPr id="40" name="Rounded Rectangle 39"/>
          <p:cNvSpPr/>
          <p:nvPr/>
        </p:nvSpPr>
        <p:spPr>
          <a:xfrm>
            <a:off x="107504" y="4597520"/>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Resources</a:t>
            </a:r>
          </a:p>
        </p:txBody>
      </p:sp>
      <p:sp>
        <p:nvSpPr>
          <p:cNvPr id="41" name="Rounded Rectangle 40"/>
          <p:cNvSpPr/>
          <p:nvPr/>
        </p:nvSpPr>
        <p:spPr>
          <a:xfrm>
            <a:off x="2411760" y="4685920"/>
            <a:ext cx="200227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The Herschel Building</a:t>
            </a:r>
          </a:p>
        </p:txBody>
      </p:sp>
      <p:sp>
        <p:nvSpPr>
          <p:cNvPr id="42" name="Rounded Rectangle 41"/>
          <p:cNvSpPr/>
          <p:nvPr/>
        </p:nvSpPr>
        <p:spPr>
          <a:xfrm>
            <a:off x="4723473"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Internet Resources</a:t>
            </a:r>
          </a:p>
        </p:txBody>
      </p:sp>
      <p:sp>
        <p:nvSpPr>
          <p:cNvPr id="43" name="Rounded Rectangle 42"/>
          <p:cNvSpPr/>
          <p:nvPr/>
        </p:nvSpPr>
        <p:spPr>
          <a:xfrm>
            <a:off x="7041676"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Support</a:t>
            </a:r>
          </a:p>
        </p:txBody>
      </p:sp>
      <p:sp>
        <p:nvSpPr>
          <p:cNvPr id="44" name="Rounded Rectangle 43"/>
          <p:cNvSpPr/>
          <p:nvPr/>
        </p:nvSpPr>
        <p:spPr>
          <a:xfrm>
            <a:off x="107504" y="5589239"/>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Timetabling</a:t>
            </a:r>
          </a:p>
        </p:txBody>
      </p:sp>
      <p:cxnSp>
        <p:nvCxnSpPr>
          <p:cNvPr id="45" name="Straight Connector 44"/>
          <p:cNvCxnSpPr/>
          <p:nvPr/>
        </p:nvCxnSpPr>
        <p:spPr>
          <a:xfrm>
            <a:off x="6724657" y="4880097"/>
            <a:ext cx="309436" cy="0"/>
          </a:xfrm>
          <a:prstGeom prst="line">
            <a:avLst/>
          </a:prstGeom>
        </p:spPr>
        <p:style>
          <a:lnRef idx="2">
            <a:schemeClr val="dk1"/>
          </a:lnRef>
          <a:fillRef idx="0">
            <a:schemeClr val="dk1"/>
          </a:fillRef>
          <a:effectRef idx="1">
            <a:schemeClr val="dk1"/>
          </a:effectRef>
          <a:fontRef idx="minor">
            <a:schemeClr val="tx1"/>
          </a:fontRef>
        </p:style>
      </p:cxnSp>
      <p:sp>
        <p:nvSpPr>
          <p:cNvPr id="46" name="Rounded Rectangle 45"/>
          <p:cNvSpPr/>
          <p:nvPr/>
        </p:nvSpPr>
        <p:spPr>
          <a:xfrm>
            <a:off x="2411760" y="5694032"/>
            <a:ext cx="2002277" cy="432050"/>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Typical Week</a:t>
            </a:r>
          </a:p>
        </p:txBody>
      </p:sp>
      <p:sp>
        <p:nvSpPr>
          <p:cNvPr id="47" name="Rounded Rectangle 46"/>
          <p:cNvSpPr/>
          <p:nvPr/>
        </p:nvSpPr>
        <p:spPr>
          <a:xfrm>
            <a:off x="4723473"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Semester Calendars</a:t>
            </a:r>
          </a:p>
        </p:txBody>
      </p:sp>
      <p:sp>
        <p:nvSpPr>
          <p:cNvPr id="48" name="Rounded Rectangle 47"/>
          <p:cNvSpPr/>
          <p:nvPr/>
        </p:nvSpPr>
        <p:spPr>
          <a:xfrm>
            <a:off x="7041676"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Dates</a:t>
            </a:r>
          </a:p>
        </p:txBody>
      </p:sp>
      <p:sp>
        <p:nvSpPr>
          <p:cNvPr id="49" name="Rectangle 48"/>
          <p:cNvSpPr/>
          <p:nvPr/>
        </p:nvSpPr>
        <p:spPr>
          <a:xfrm>
            <a:off x="-103031" y="2397254"/>
            <a:ext cx="9981127" cy="4570215"/>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1783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Single Honours Degrees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cxnSp>
        <p:nvCxnSpPr>
          <p:cNvPr id="9" name="Straight Arrow Connector 8"/>
          <p:cNvCxnSpPr>
            <a:endCxn id="26" idx="0"/>
          </p:cNvCxnSpPr>
          <p:nvPr/>
        </p:nvCxnSpPr>
        <p:spPr>
          <a:xfrm flipH="1">
            <a:off x="6026388" y="3626383"/>
            <a:ext cx="792087" cy="1930585"/>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6818475" y="3626383"/>
            <a:ext cx="1173905" cy="742612"/>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1763688" y="2852936"/>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3 Year Degree</a:t>
            </a:r>
          </a:p>
        </p:txBody>
      </p:sp>
      <p:cxnSp>
        <p:nvCxnSpPr>
          <p:cNvPr id="16" name="Straight Arrow Connector 15"/>
          <p:cNvCxnSpPr>
            <a:endCxn id="11" idx="0"/>
          </p:cNvCxnSpPr>
          <p:nvPr/>
        </p:nvCxnSpPr>
        <p:spPr>
          <a:xfrm flipH="1">
            <a:off x="2570004" y="2129956"/>
            <a:ext cx="335993"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7" name="Rounded Rectangle 16"/>
          <p:cNvSpPr/>
          <p:nvPr/>
        </p:nvSpPr>
        <p:spPr>
          <a:xfrm>
            <a:off x="5940152" y="2852936"/>
            <a:ext cx="1612631" cy="773447"/>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4 Year Degree</a:t>
            </a:r>
          </a:p>
        </p:txBody>
      </p:sp>
      <p:sp>
        <p:nvSpPr>
          <p:cNvPr id="18" name="Rounded Rectangle 17">
            <a:hlinkClick r:id="rId4"/>
          </p:cNvPr>
          <p:cNvSpPr/>
          <p:nvPr/>
        </p:nvSpPr>
        <p:spPr>
          <a:xfrm>
            <a:off x="6948264" y="4371919"/>
            <a:ext cx="2088232" cy="857281"/>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MMathStat </a:t>
            </a:r>
            <a:r>
              <a:rPr lang="en-GB" sz="2800" dirty="0" err="1">
                <a:solidFill>
                  <a:schemeClr val="bg1"/>
                </a:solidFill>
              </a:rPr>
              <a:t>Hons</a:t>
            </a:r>
            <a:endParaRPr lang="en-GB" sz="2800" dirty="0">
              <a:solidFill>
                <a:schemeClr val="bg1"/>
              </a:solidFill>
            </a:endParaRPr>
          </a:p>
        </p:txBody>
      </p:sp>
      <p:sp>
        <p:nvSpPr>
          <p:cNvPr id="19" name="Rounded Rectangle 18">
            <a:hlinkClick r:id="rId5"/>
          </p:cNvPr>
          <p:cNvSpPr/>
          <p:nvPr/>
        </p:nvSpPr>
        <p:spPr>
          <a:xfrm>
            <a:off x="1763688" y="5628976"/>
            <a:ext cx="2304256" cy="82436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BSc Statistics </a:t>
            </a:r>
            <a:r>
              <a:rPr lang="en-GB" sz="2800" dirty="0" err="1">
                <a:solidFill>
                  <a:schemeClr val="bg1"/>
                </a:solidFill>
              </a:rPr>
              <a:t>Hons</a:t>
            </a:r>
            <a:endParaRPr lang="en-GB" sz="2800" dirty="0">
              <a:solidFill>
                <a:schemeClr val="bg1"/>
              </a:solidFill>
            </a:endParaRPr>
          </a:p>
        </p:txBody>
      </p:sp>
      <p:sp>
        <p:nvSpPr>
          <p:cNvPr id="20" name="Rounded Rectangle 19">
            <a:hlinkClick r:id="rId6"/>
          </p:cNvPr>
          <p:cNvSpPr/>
          <p:nvPr/>
        </p:nvSpPr>
        <p:spPr>
          <a:xfrm>
            <a:off x="3491880" y="3785309"/>
            <a:ext cx="1944216" cy="1371883"/>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BSc Maths &amp; Stats </a:t>
            </a:r>
            <a:r>
              <a:rPr lang="en-GB" sz="2800" dirty="0" err="1">
                <a:solidFill>
                  <a:schemeClr val="bg1"/>
                </a:solidFill>
              </a:rPr>
              <a:t>Hons</a:t>
            </a:r>
            <a:endParaRPr lang="en-GB" sz="2800" dirty="0">
              <a:solidFill>
                <a:schemeClr val="bg1"/>
              </a:solidFill>
            </a:endParaRPr>
          </a:p>
        </p:txBody>
      </p:sp>
      <p:sp>
        <p:nvSpPr>
          <p:cNvPr id="21" name="Rounded Rectangle 20">
            <a:hlinkClick r:id="rId7"/>
          </p:cNvPr>
          <p:cNvSpPr/>
          <p:nvPr/>
        </p:nvSpPr>
        <p:spPr>
          <a:xfrm>
            <a:off x="251520" y="4368995"/>
            <a:ext cx="2187861" cy="860205"/>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BSc Maths </a:t>
            </a:r>
            <a:r>
              <a:rPr lang="en-GB" sz="2800" dirty="0" err="1">
                <a:solidFill>
                  <a:schemeClr val="bg1"/>
                </a:solidFill>
              </a:rPr>
              <a:t>Hons</a:t>
            </a:r>
            <a:endParaRPr lang="en-GB" sz="2800" dirty="0">
              <a:solidFill>
                <a:schemeClr val="bg1"/>
              </a:solidFill>
            </a:endParaRPr>
          </a:p>
        </p:txBody>
      </p:sp>
      <p:cxnSp>
        <p:nvCxnSpPr>
          <p:cNvPr id="22" name="Straight Arrow Connector 21"/>
          <p:cNvCxnSpPr>
            <a:stCxn id="11" idx="2"/>
            <a:endCxn id="21" idx="0"/>
          </p:cNvCxnSpPr>
          <p:nvPr/>
        </p:nvCxnSpPr>
        <p:spPr>
          <a:xfrm flipH="1">
            <a:off x="1345451" y="3626383"/>
            <a:ext cx="1224553" cy="742612"/>
          </a:xfrm>
          <a:prstGeom prst="straightConnector1">
            <a:avLst/>
          </a:prstGeom>
          <a:ln w="1905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1" idx="2"/>
            <a:endCxn id="19" idx="0"/>
          </p:cNvCxnSpPr>
          <p:nvPr/>
        </p:nvCxnSpPr>
        <p:spPr>
          <a:xfrm>
            <a:off x="2570004" y="3626383"/>
            <a:ext cx="345812" cy="200259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11" idx="2"/>
            <a:endCxn id="20" idx="1"/>
          </p:cNvCxnSpPr>
          <p:nvPr/>
        </p:nvCxnSpPr>
        <p:spPr>
          <a:xfrm>
            <a:off x="2570004" y="3626383"/>
            <a:ext cx="921876" cy="844868"/>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Rounded Rectangle 25">
            <a:hlinkClick r:id="rId8"/>
          </p:cNvPr>
          <p:cNvSpPr/>
          <p:nvPr/>
        </p:nvSpPr>
        <p:spPr>
          <a:xfrm>
            <a:off x="5004048" y="5556968"/>
            <a:ext cx="2044679" cy="82436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err="1">
                <a:solidFill>
                  <a:schemeClr val="bg1"/>
                </a:solidFill>
              </a:rPr>
              <a:t>MMath</a:t>
            </a:r>
            <a:r>
              <a:rPr lang="en-GB" sz="2800" dirty="0">
                <a:solidFill>
                  <a:schemeClr val="bg1"/>
                </a:solidFill>
              </a:rPr>
              <a:t> </a:t>
            </a:r>
            <a:r>
              <a:rPr lang="en-GB" sz="2800" dirty="0" err="1">
                <a:solidFill>
                  <a:schemeClr val="bg1"/>
                </a:solidFill>
              </a:rPr>
              <a:t>Hons</a:t>
            </a:r>
            <a:endParaRPr lang="en-GB" sz="2800" dirty="0">
              <a:solidFill>
                <a:schemeClr val="bg1"/>
              </a:solidFill>
            </a:endParaRPr>
          </a:p>
        </p:txBody>
      </p:sp>
      <p:cxnSp>
        <p:nvCxnSpPr>
          <p:cNvPr id="27" name="Straight Arrow Connector 26"/>
          <p:cNvCxnSpPr>
            <a:endCxn id="17" idx="0"/>
          </p:cNvCxnSpPr>
          <p:nvPr/>
        </p:nvCxnSpPr>
        <p:spPr>
          <a:xfrm>
            <a:off x="5580112" y="2076589"/>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8" name="Group 27"/>
          <p:cNvGrpSpPr/>
          <p:nvPr/>
        </p:nvGrpSpPr>
        <p:grpSpPr>
          <a:xfrm>
            <a:off x="2269935" y="1412776"/>
            <a:ext cx="4397902" cy="1095861"/>
            <a:chOff x="2386035" y="1268760"/>
            <a:chExt cx="4397902" cy="1095861"/>
          </a:xfrm>
          <a:solidFill>
            <a:srgbClr val="E52F48"/>
          </a:solidFill>
        </p:grpSpPr>
        <p:sp>
          <p:nvSpPr>
            <p:cNvPr id="29" name="Rounded Rectangle 28"/>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30" name="TextBox 29"/>
            <p:cNvSpPr txBox="1"/>
            <p:nvPr/>
          </p:nvSpPr>
          <p:spPr>
            <a:xfrm>
              <a:off x="2510837" y="1570444"/>
              <a:ext cx="4230541" cy="590931"/>
            </a:xfrm>
            <a:prstGeom prst="rect">
              <a:avLst/>
            </a:prstGeom>
            <a:grpFill/>
          </p:spPr>
          <p:txBody>
            <a:bodyPr wrap="square" rtlCol="0">
              <a:spAutoFit/>
            </a:bodyPr>
            <a:lstStyle/>
            <a:p>
              <a:pPr algn="ctr" defTabSz="533400">
                <a:lnSpc>
                  <a:spcPct val="90000"/>
                </a:lnSpc>
                <a:spcBef>
                  <a:spcPct val="0"/>
                </a:spcBef>
              </a:pPr>
              <a:r>
                <a:rPr lang="en-GB" sz="3600" dirty="0">
                  <a:solidFill>
                    <a:schemeClr val="bg1"/>
                  </a:solidFill>
                </a:rPr>
                <a:t>Single Honours</a:t>
              </a:r>
            </a:p>
          </p:txBody>
        </p:sp>
      </p:grpSp>
    </p:spTree>
    <p:extLst>
      <p:ext uri="{BB962C8B-B14F-4D97-AF65-F5344CB8AC3E}">
        <p14:creationId xmlns:p14="http://schemas.microsoft.com/office/powerpoint/2010/main" val="67947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P spid="19" grpId="0" animBg="1"/>
      <p:bldP spid="20" grpId="0" animBg="1"/>
      <p:bldP spid="21"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Other Types of Degree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0" name="Rounded Rectangle 9"/>
          <p:cNvSpPr/>
          <p:nvPr/>
        </p:nvSpPr>
        <p:spPr>
          <a:xfrm>
            <a:off x="222889" y="1420501"/>
            <a:ext cx="2736304" cy="70143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a:solidFill>
                  <a:schemeClr val="bg1"/>
                </a:solidFill>
              </a:rPr>
              <a:t>Major/Minor</a:t>
            </a:r>
          </a:p>
        </p:txBody>
      </p:sp>
      <p:sp>
        <p:nvSpPr>
          <p:cNvPr id="11" name="Rounded Rectangle 10"/>
          <p:cNvSpPr/>
          <p:nvPr/>
        </p:nvSpPr>
        <p:spPr>
          <a:xfrm>
            <a:off x="6191672" y="5944830"/>
            <a:ext cx="2736304" cy="73744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a:solidFill>
                  <a:schemeClr val="bg1"/>
                </a:solidFill>
              </a:rPr>
              <a:t>Joint Honours</a:t>
            </a:r>
          </a:p>
        </p:txBody>
      </p:sp>
      <p:sp>
        <p:nvSpPr>
          <p:cNvPr id="16" name="Rounded Rectangle 15">
            <a:hlinkClick r:id="rId4"/>
          </p:cNvPr>
          <p:cNvSpPr/>
          <p:nvPr/>
        </p:nvSpPr>
        <p:spPr>
          <a:xfrm>
            <a:off x="755575" y="3242796"/>
            <a:ext cx="2304256" cy="824360"/>
          </a:xfrm>
          <a:prstGeom prst="roundRect">
            <a:avLst/>
          </a:prstGeom>
          <a:solidFill>
            <a:srgbClr val="6083CB"/>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a:solidFill>
                  <a:schemeClr val="bg1"/>
                </a:solidFill>
              </a:rPr>
              <a:t>Maths with Management</a:t>
            </a:r>
          </a:p>
        </p:txBody>
      </p:sp>
      <p:sp>
        <p:nvSpPr>
          <p:cNvPr id="17" name="Rounded Rectangle 16">
            <a:hlinkClick r:id="rId5"/>
          </p:cNvPr>
          <p:cNvSpPr/>
          <p:nvPr/>
        </p:nvSpPr>
        <p:spPr>
          <a:xfrm>
            <a:off x="3887416" y="1957568"/>
            <a:ext cx="2304256" cy="824360"/>
          </a:xfrm>
          <a:prstGeom prst="roundRect">
            <a:avLst/>
          </a:prstGeom>
          <a:solidFill>
            <a:srgbClr val="6083CB"/>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a:solidFill>
                  <a:schemeClr val="bg1"/>
                </a:solidFill>
              </a:rPr>
              <a:t>Maths with Finance</a:t>
            </a:r>
          </a:p>
        </p:txBody>
      </p:sp>
      <p:sp>
        <p:nvSpPr>
          <p:cNvPr id="18" name="Rounded Rectangle 17"/>
          <p:cNvSpPr/>
          <p:nvPr/>
        </p:nvSpPr>
        <p:spPr>
          <a:xfrm>
            <a:off x="1547352" y="5855200"/>
            <a:ext cx="2304256" cy="82436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Accounting and Maths</a:t>
            </a:r>
          </a:p>
        </p:txBody>
      </p:sp>
      <p:sp>
        <p:nvSpPr>
          <p:cNvPr id="19" name="Rounded Rectangle 18"/>
          <p:cNvSpPr/>
          <p:nvPr/>
        </p:nvSpPr>
        <p:spPr>
          <a:xfrm>
            <a:off x="4211960" y="4719066"/>
            <a:ext cx="2304256" cy="82436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Economics and Maths</a:t>
            </a:r>
          </a:p>
        </p:txBody>
      </p:sp>
      <p:sp>
        <p:nvSpPr>
          <p:cNvPr id="20" name="Rounded Rectangle 19"/>
          <p:cNvSpPr/>
          <p:nvPr/>
        </p:nvSpPr>
        <p:spPr>
          <a:xfrm>
            <a:off x="6623720" y="3429000"/>
            <a:ext cx="2304256" cy="82436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Maths and Psychology</a:t>
            </a:r>
          </a:p>
        </p:txBody>
      </p:sp>
      <p:sp>
        <p:nvSpPr>
          <p:cNvPr id="21" name="Line 4"/>
          <p:cNvSpPr>
            <a:spLocks noChangeShapeType="1"/>
          </p:cNvSpPr>
          <p:nvPr/>
        </p:nvSpPr>
        <p:spPr bwMode="auto">
          <a:xfrm flipV="1">
            <a:off x="0" y="1957568"/>
            <a:ext cx="9108504" cy="4207736"/>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p14="http://schemas.microsoft.com/office/powerpoint/2010/main" val="282014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This Talk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ight Arrow 8"/>
          <p:cNvSpPr/>
          <p:nvPr/>
        </p:nvSpPr>
        <p:spPr>
          <a:xfrm>
            <a:off x="2041788" y="172265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ight Arrow 9"/>
          <p:cNvSpPr/>
          <p:nvPr/>
        </p:nvSpPr>
        <p:spPr>
          <a:xfrm>
            <a:off x="2041788" y="2736220"/>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a:off x="2041788" y="3744332"/>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a:off x="2042338" y="4752473"/>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ight Arrow 16"/>
          <p:cNvSpPr/>
          <p:nvPr/>
        </p:nvSpPr>
        <p:spPr>
          <a:xfrm>
            <a:off x="2041788" y="580204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4427858" y="4880097"/>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4418026"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4414037"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714825"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6710836"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6724657"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a:off x="4427858"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4414037" y="1844824"/>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6710836" y="1844824"/>
            <a:ext cx="309436" cy="0"/>
          </a:xfrm>
          <a:prstGeom prst="line">
            <a:avLst/>
          </a:prstGeom>
        </p:spPr>
        <p:style>
          <a:lnRef idx="2">
            <a:schemeClr val="dk1"/>
          </a:lnRef>
          <a:fillRef idx="0">
            <a:schemeClr val="dk1"/>
          </a:fillRef>
          <a:effectRef idx="1">
            <a:schemeClr val="dk1"/>
          </a:effectRef>
          <a:fontRef idx="minor">
            <a:schemeClr val="tx1"/>
          </a:fontRef>
        </p:style>
      </p:cxnSp>
      <p:sp>
        <p:nvSpPr>
          <p:cNvPr id="27" name="Rounded Rectangle 26"/>
          <p:cNvSpPr/>
          <p:nvPr/>
        </p:nvSpPr>
        <p:spPr>
          <a:xfrm>
            <a:off x="107504" y="1556792"/>
            <a:ext cx="1926305" cy="60884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Degree Types</a:t>
            </a:r>
          </a:p>
        </p:txBody>
      </p:sp>
      <p:sp>
        <p:nvSpPr>
          <p:cNvPr id="28" name="Rounded Rectangle 27"/>
          <p:cNvSpPr/>
          <p:nvPr/>
        </p:nvSpPr>
        <p:spPr>
          <a:xfrm>
            <a:off x="2411760" y="1661585"/>
            <a:ext cx="200227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Single Honours</a:t>
            </a:r>
          </a:p>
        </p:txBody>
      </p:sp>
      <p:sp>
        <p:nvSpPr>
          <p:cNvPr id="29" name="Rounded Rectangle 28"/>
          <p:cNvSpPr/>
          <p:nvPr/>
        </p:nvSpPr>
        <p:spPr>
          <a:xfrm>
            <a:off x="4723473"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Major / Minor</a:t>
            </a:r>
          </a:p>
        </p:txBody>
      </p:sp>
      <p:sp>
        <p:nvSpPr>
          <p:cNvPr id="30" name="Rounded Rectangle 29"/>
          <p:cNvSpPr/>
          <p:nvPr/>
        </p:nvSpPr>
        <p:spPr>
          <a:xfrm>
            <a:off x="7041676"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Joint Honours</a:t>
            </a:r>
          </a:p>
        </p:txBody>
      </p:sp>
      <p:sp>
        <p:nvSpPr>
          <p:cNvPr id="31" name="Rounded Rectangle 30"/>
          <p:cNvSpPr/>
          <p:nvPr/>
        </p:nvSpPr>
        <p:spPr>
          <a:xfrm>
            <a:off x="107504" y="2581296"/>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Structure</a:t>
            </a:r>
          </a:p>
        </p:txBody>
      </p:sp>
      <p:sp>
        <p:nvSpPr>
          <p:cNvPr id="32" name="Rounded Rectangle 31"/>
          <p:cNvSpPr/>
          <p:nvPr/>
        </p:nvSpPr>
        <p:spPr>
          <a:xfrm>
            <a:off x="2411760" y="2669697"/>
            <a:ext cx="200227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1</a:t>
            </a:r>
            <a:r>
              <a:rPr lang="en-GB" sz="1600" baseline="30000" dirty="0">
                <a:solidFill>
                  <a:schemeClr val="bg1"/>
                </a:solidFill>
              </a:rPr>
              <a:t>st</a:t>
            </a:r>
            <a:r>
              <a:rPr lang="en-GB" sz="1600" dirty="0">
                <a:solidFill>
                  <a:schemeClr val="bg1"/>
                </a:solidFill>
              </a:rPr>
              <a:t> Year</a:t>
            </a:r>
          </a:p>
        </p:txBody>
      </p:sp>
      <p:sp>
        <p:nvSpPr>
          <p:cNvPr id="33" name="Rounded Rectangle 32"/>
          <p:cNvSpPr/>
          <p:nvPr/>
        </p:nvSpPr>
        <p:spPr>
          <a:xfrm>
            <a:off x="4723473"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2</a:t>
            </a:r>
            <a:r>
              <a:rPr lang="en-GB" sz="1600" baseline="30000" dirty="0">
                <a:solidFill>
                  <a:schemeClr val="bg1"/>
                </a:solidFill>
              </a:rPr>
              <a:t>nd</a:t>
            </a:r>
            <a:r>
              <a:rPr lang="en-GB" sz="1600" dirty="0">
                <a:solidFill>
                  <a:schemeClr val="bg1"/>
                </a:solidFill>
              </a:rPr>
              <a:t> Year</a:t>
            </a:r>
          </a:p>
        </p:txBody>
      </p:sp>
      <p:sp>
        <p:nvSpPr>
          <p:cNvPr id="34" name="Rounded Rectangle 33"/>
          <p:cNvSpPr/>
          <p:nvPr/>
        </p:nvSpPr>
        <p:spPr>
          <a:xfrm>
            <a:off x="7041676"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Projects</a:t>
            </a:r>
          </a:p>
        </p:txBody>
      </p:sp>
      <p:sp>
        <p:nvSpPr>
          <p:cNvPr id="35" name="Rounded Rectangle 34"/>
          <p:cNvSpPr/>
          <p:nvPr/>
        </p:nvSpPr>
        <p:spPr>
          <a:xfrm>
            <a:off x="107504" y="3589408"/>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Learning &amp; Assessment</a:t>
            </a:r>
          </a:p>
        </p:txBody>
      </p:sp>
      <p:sp>
        <p:nvSpPr>
          <p:cNvPr id="36" name="Rounded Rectangle 35"/>
          <p:cNvSpPr/>
          <p:nvPr/>
        </p:nvSpPr>
        <p:spPr>
          <a:xfrm>
            <a:off x="2411760" y="3677809"/>
            <a:ext cx="200227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Teaching Methods</a:t>
            </a:r>
          </a:p>
        </p:txBody>
      </p:sp>
      <p:sp>
        <p:nvSpPr>
          <p:cNvPr id="37" name="Rounded Rectangle 36"/>
          <p:cNvSpPr/>
          <p:nvPr/>
        </p:nvSpPr>
        <p:spPr>
          <a:xfrm>
            <a:off x="4723473"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Assessment Methods</a:t>
            </a:r>
          </a:p>
        </p:txBody>
      </p:sp>
      <p:sp>
        <p:nvSpPr>
          <p:cNvPr id="38" name="Rounded Rectangle 37"/>
          <p:cNvSpPr/>
          <p:nvPr/>
        </p:nvSpPr>
        <p:spPr>
          <a:xfrm>
            <a:off x="7041676"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Grades &amp; Weighting</a:t>
            </a:r>
          </a:p>
        </p:txBody>
      </p:sp>
      <p:sp>
        <p:nvSpPr>
          <p:cNvPr id="39" name="Rounded Rectangle 38"/>
          <p:cNvSpPr/>
          <p:nvPr/>
        </p:nvSpPr>
        <p:spPr>
          <a:xfrm>
            <a:off x="107504" y="4597520"/>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Resources</a:t>
            </a:r>
          </a:p>
        </p:txBody>
      </p:sp>
      <p:sp>
        <p:nvSpPr>
          <p:cNvPr id="40" name="Rounded Rectangle 39"/>
          <p:cNvSpPr/>
          <p:nvPr/>
        </p:nvSpPr>
        <p:spPr>
          <a:xfrm>
            <a:off x="2411760" y="4685920"/>
            <a:ext cx="200227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The Herschel Building</a:t>
            </a:r>
          </a:p>
        </p:txBody>
      </p:sp>
      <p:sp>
        <p:nvSpPr>
          <p:cNvPr id="41" name="Rounded Rectangle 40"/>
          <p:cNvSpPr/>
          <p:nvPr/>
        </p:nvSpPr>
        <p:spPr>
          <a:xfrm>
            <a:off x="4723473"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Internet Resources</a:t>
            </a:r>
          </a:p>
        </p:txBody>
      </p:sp>
      <p:sp>
        <p:nvSpPr>
          <p:cNvPr id="42" name="Rounded Rectangle 41"/>
          <p:cNvSpPr/>
          <p:nvPr/>
        </p:nvSpPr>
        <p:spPr>
          <a:xfrm>
            <a:off x="7041676"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Support</a:t>
            </a:r>
          </a:p>
        </p:txBody>
      </p:sp>
      <p:sp>
        <p:nvSpPr>
          <p:cNvPr id="43" name="Rounded Rectangle 42"/>
          <p:cNvSpPr/>
          <p:nvPr/>
        </p:nvSpPr>
        <p:spPr>
          <a:xfrm>
            <a:off x="107504" y="5589239"/>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Timetabling</a:t>
            </a:r>
          </a:p>
        </p:txBody>
      </p:sp>
      <p:cxnSp>
        <p:nvCxnSpPr>
          <p:cNvPr id="44" name="Straight Connector 43"/>
          <p:cNvCxnSpPr/>
          <p:nvPr/>
        </p:nvCxnSpPr>
        <p:spPr>
          <a:xfrm>
            <a:off x="6724657" y="4880097"/>
            <a:ext cx="309436" cy="0"/>
          </a:xfrm>
          <a:prstGeom prst="line">
            <a:avLst/>
          </a:prstGeom>
        </p:spPr>
        <p:style>
          <a:lnRef idx="2">
            <a:schemeClr val="dk1"/>
          </a:lnRef>
          <a:fillRef idx="0">
            <a:schemeClr val="dk1"/>
          </a:fillRef>
          <a:effectRef idx="1">
            <a:schemeClr val="dk1"/>
          </a:effectRef>
          <a:fontRef idx="minor">
            <a:schemeClr val="tx1"/>
          </a:fontRef>
        </p:style>
      </p:cxnSp>
      <p:sp>
        <p:nvSpPr>
          <p:cNvPr id="45" name="Rounded Rectangle 44"/>
          <p:cNvSpPr/>
          <p:nvPr/>
        </p:nvSpPr>
        <p:spPr>
          <a:xfrm>
            <a:off x="2411760" y="5694032"/>
            <a:ext cx="2002277" cy="432050"/>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Typical Week</a:t>
            </a:r>
          </a:p>
        </p:txBody>
      </p:sp>
      <p:sp>
        <p:nvSpPr>
          <p:cNvPr id="46" name="Rounded Rectangle 45"/>
          <p:cNvSpPr/>
          <p:nvPr/>
        </p:nvSpPr>
        <p:spPr>
          <a:xfrm>
            <a:off x="4723473"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Semester Calendars</a:t>
            </a:r>
          </a:p>
        </p:txBody>
      </p:sp>
      <p:sp>
        <p:nvSpPr>
          <p:cNvPr id="47" name="Rounded Rectangle 46"/>
          <p:cNvSpPr/>
          <p:nvPr/>
        </p:nvSpPr>
        <p:spPr>
          <a:xfrm>
            <a:off x="7041676"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Dates</a:t>
            </a:r>
          </a:p>
        </p:txBody>
      </p:sp>
      <p:sp>
        <p:nvSpPr>
          <p:cNvPr id="48" name="Rectangle 47"/>
          <p:cNvSpPr/>
          <p:nvPr/>
        </p:nvSpPr>
        <p:spPr>
          <a:xfrm>
            <a:off x="-103031" y="3356992"/>
            <a:ext cx="9981127" cy="361047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03032" y="1400622"/>
            <a:ext cx="9981127" cy="1059851"/>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1126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University Credits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cxnSp>
        <p:nvCxnSpPr>
          <p:cNvPr id="10" name="Straight Arrow Connector 9"/>
          <p:cNvCxnSpPr/>
          <p:nvPr/>
        </p:nvCxnSpPr>
        <p:spPr>
          <a:xfrm>
            <a:off x="4789226" y="2290290"/>
            <a:ext cx="0" cy="73443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059832" y="1547664"/>
            <a:ext cx="3435896" cy="70143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a:solidFill>
                  <a:schemeClr val="bg1"/>
                </a:solidFill>
              </a:rPr>
              <a:t>120 Credits in Each Year</a:t>
            </a:r>
          </a:p>
        </p:txBody>
      </p:sp>
      <p:sp>
        <p:nvSpPr>
          <p:cNvPr id="16" name="Rounded Rectangle 15"/>
          <p:cNvSpPr/>
          <p:nvPr/>
        </p:nvSpPr>
        <p:spPr>
          <a:xfrm>
            <a:off x="959092" y="4433656"/>
            <a:ext cx="2304256" cy="82436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Lectures</a:t>
            </a:r>
          </a:p>
        </p:txBody>
      </p:sp>
      <p:sp>
        <p:nvSpPr>
          <p:cNvPr id="17" name="Rounded Rectangle 16"/>
          <p:cNvSpPr/>
          <p:nvPr/>
        </p:nvSpPr>
        <p:spPr>
          <a:xfrm>
            <a:off x="5980128" y="4438840"/>
            <a:ext cx="2304256" cy="82090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Revision and Exam</a:t>
            </a:r>
          </a:p>
        </p:txBody>
      </p:sp>
      <p:sp>
        <p:nvSpPr>
          <p:cNvPr id="18" name="Rounded Rectangle 17"/>
          <p:cNvSpPr/>
          <p:nvPr/>
        </p:nvSpPr>
        <p:spPr>
          <a:xfrm>
            <a:off x="3469610" y="5258016"/>
            <a:ext cx="2304256" cy="820904"/>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a:solidFill>
                  <a:schemeClr val="bg1"/>
                </a:solidFill>
              </a:rPr>
              <a:t>Term-time Assessments</a:t>
            </a:r>
          </a:p>
        </p:txBody>
      </p:sp>
      <p:cxnSp>
        <p:nvCxnSpPr>
          <p:cNvPr id="19" name="Straight Arrow Connector 18"/>
          <p:cNvCxnSpPr/>
          <p:nvPr/>
        </p:nvCxnSpPr>
        <p:spPr>
          <a:xfrm>
            <a:off x="4789226" y="3798168"/>
            <a:ext cx="0" cy="1459848"/>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a:off x="3059832" y="3798168"/>
            <a:ext cx="793243" cy="635488"/>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5817976" y="3798168"/>
            <a:ext cx="677752" cy="635488"/>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3265612" y="3024721"/>
            <a:ext cx="3024336"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400" dirty="0">
                <a:solidFill>
                  <a:schemeClr val="bg1"/>
                </a:solidFill>
              </a:rPr>
              <a:t>100 Hours per 10 Credits </a:t>
            </a:r>
          </a:p>
        </p:txBody>
      </p:sp>
    </p:spTree>
    <p:extLst>
      <p:ext uri="{BB962C8B-B14F-4D97-AF65-F5344CB8AC3E}">
        <p14:creationId xmlns:p14="http://schemas.microsoft.com/office/powerpoint/2010/main" val="245839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Single Honours Structure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0" name="Freeform 9"/>
          <p:cNvSpPr/>
          <p:nvPr/>
        </p:nvSpPr>
        <p:spPr>
          <a:xfrm>
            <a:off x="2525058" y="1405056"/>
            <a:ext cx="1830918" cy="68164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a:ln/>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2</a:t>
            </a:r>
            <a:r>
              <a:rPr lang="en-GB" baseline="30000" dirty="0">
                <a:solidFill>
                  <a:schemeClr val="bg1"/>
                </a:solidFill>
              </a:rPr>
              <a:t>nd</a:t>
            </a:r>
            <a:r>
              <a:rPr lang="en-GB" dirty="0">
                <a:solidFill>
                  <a:schemeClr val="bg1"/>
                </a:solidFill>
              </a:rPr>
              <a:t>  Year</a:t>
            </a:r>
          </a:p>
        </p:txBody>
      </p:sp>
      <p:sp>
        <p:nvSpPr>
          <p:cNvPr id="11" name="Freeform 10"/>
          <p:cNvSpPr/>
          <p:nvPr/>
        </p:nvSpPr>
        <p:spPr>
          <a:xfrm>
            <a:off x="4827363" y="1408614"/>
            <a:ext cx="1828797" cy="68164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3</a:t>
            </a:r>
            <a:r>
              <a:rPr lang="en-GB" baseline="30000" dirty="0">
                <a:solidFill>
                  <a:schemeClr val="bg1"/>
                </a:solidFill>
              </a:rPr>
              <a:t>rd</a:t>
            </a:r>
            <a:r>
              <a:rPr lang="en-GB" dirty="0">
                <a:solidFill>
                  <a:schemeClr val="bg1"/>
                </a:solidFill>
              </a:rPr>
              <a:t>  Year</a:t>
            </a:r>
          </a:p>
        </p:txBody>
      </p:sp>
      <p:sp>
        <p:nvSpPr>
          <p:cNvPr id="16" name="Freeform 15"/>
          <p:cNvSpPr/>
          <p:nvPr/>
        </p:nvSpPr>
        <p:spPr>
          <a:xfrm>
            <a:off x="7135691" y="1415472"/>
            <a:ext cx="1828797" cy="68164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4</a:t>
            </a:r>
            <a:r>
              <a:rPr lang="en-GB" baseline="30000" dirty="0">
                <a:solidFill>
                  <a:schemeClr val="bg1"/>
                </a:solidFill>
              </a:rPr>
              <a:t>th</a:t>
            </a:r>
            <a:r>
              <a:rPr lang="en-GB" dirty="0">
                <a:solidFill>
                  <a:schemeClr val="bg1"/>
                </a:solidFill>
              </a:rPr>
              <a:t> Year</a:t>
            </a:r>
          </a:p>
        </p:txBody>
      </p:sp>
      <p:sp>
        <p:nvSpPr>
          <p:cNvPr id="17" name="Rounded Rectangle 16"/>
          <p:cNvSpPr/>
          <p:nvPr/>
        </p:nvSpPr>
        <p:spPr>
          <a:xfrm>
            <a:off x="7135691" y="2233406"/>
            <a:ext cx="609599" cy="3723971"/>
          </a:xfrm>
          <a:prstGeom prst="roundRect">
            <a:avLst/>
          </a:prstGeom>
          <a:gradFill>
            <a:gsLst>
              <a:gs pos="0">
                <a:srgbClr val="000C2A"/>
              </a:gs>
              <a:gs pos="100000">
                <a:srgbClr val="6FC5F5"/>
              </a:gs>
            </a:gsLst>
          </a:gradFill>
          <a:ln w="25400">
            <a:solidFill>
              <a:schemeClr val="tx1"/>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 8091 </a:t>
            </a:r>
          </a:p>
        </p:txBody>
      </p:sp>
      <p:sp>
        <p:nvSpPr>
          <p:cNvPr id="18" name="Freeform 17"/>
          <p:cNvSpPr/>
          <p:nvPr/>
        </p:nvSpPr>
        <p:spPr>
          <a:xfrm>
            <a:off x="251521" y="1412776"/>
            <a:ext cx="1830918" cy="68164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a:ln/>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1</a:t>
            </a:r>
            <a:r>
              <a:rPr lang="en-GB" baseline="30000" dirty="0">
                <a:solidFill>
                  <a:schemeClr val="bg1"/>
                </a:solidFill>
              </a:rPr>
              <a:t>st</a:t>
            </a:r>
            <a:r>
              <a:rPr lang="en-GB" dirty="0">
                <a:solidFill>
                  <a:schemeClr val="bg1"/>
                </a:solidFill>
              </a:rPr>
              <a:t>  Year</a:t>
            </a:r>
          </a:p>
        </p:txBody>
      </p:sp>
      <p:sp>
        <p:nvSpPr>
          <p:cNvPr id="19" name="Rounded Rectangle 18"/>
          <p:cNvSpPr/>
          <p:nvPr/>
        </p:nvSpPr>
        <p:spPr>
          <a:xfrm>
            <a:off x="251521" y="2276360"/>
            <a:ext cx="893975" cy="864096"/>
          </a:xfrm>
          <a:prstGeom prst="roundRect">
            <a:avLst/>
          </a:prstGeom>
          <a:solidFill>
            <a:srgbClr val="00467E"/>
          </a:solidFill>
          <a:ln w="25400">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1601</a:t>
            </a:r>
          </a:p>
        </p:txBody>
      </p:sp>
      <p:sp>
        <p:nvSpPr>
          <p:cNvPr id="20" name="Rounded Rectangle 19"/>
          <p:cNvSpPr/>
          <p:nvPr/>
        </p:nvSpPr>
        <p:spPr>
          <a:xfrm>
            <a:off x="251521" y="3230833"/>
            <a:ext cx="609599" cy="864096"/>
          </a:xfrm>
          <a:prstGeom prst="roundRect">
            <a:avLst/>
          </a:prstGeom>
          <a:solidFill>
            <a:srgbClr val="6083CB"/>
          </a:solidFill>
          <a:ln w="25400">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1701</a:t>
            </a:r>
          </a:p>
        </p:txBody>
      </p:sp>
      <p:sp>
        <p:nvSpPr>
          <p:cNvPr id="21" name="Rounded Rectangle 20"/>
          <p:cNvSpPr/>
          <p:nvPr/>
        </p:nvSpPr>
        <p:spPr>
          <a:xfrm>
            <a:off x="1470719" y="3234109"/>
            <a:ext cx="609599" cy="864096"/>
          </a:xfrm>
          <a:prstGeom prst="roundRect">
            <a:avLst/>
          </a:prstGeom>
          <a:solidFill>
            <a:srgbClr val="00B0F0"/>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1901 </a:t>
            </a:r>
          </a:p>
        </p:txBody>
      </p:sp>
      <p:sp>
        <p:nvSpPr>
          <p:cNvPr id="22" name="Rounded Rectangle 21"/>
          <p:cNvSpPr/>
          <p:nvPr/>
        </p:nvSpPr>
        <p:spPr>
          <a:xfrm>
            <a:off x="253642" y="5193532"/>
            <a:ext cx="609599" cy="864096"/>
          </a:xfrm>
          <a:prstGeom prst="roundRect">
            <a:avLst/>
          </a:prstGeom>
          <a:solidFill>
            <a:srgbClr val="6083CB"/>
          </a:solidFill>
          <a:ln w="25400">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1702 </a:t>
            </a:r>
          </a:p>
        </p:txBody>
      </p:sp>
      <p:sp>
        <p:nvSpPr>
          <p:cNvPr id="25" name="Rounded Rectangle 24"/>
          <p:cNvSpPr/>
          <p:nvPr/>
        </p:nvSpPr>
        <p:spPr>
          <a:xfrm>
            <a:off x="1470719" y="5193532"/>
            <a:ext cx="609599" cy="864096"/>
          </a:xfrm>
          <a:prstGeom prst="roundRect">
            <a:avLst/>
          </a:prstGeom>
          <a:solidFill>
            <a:srgbClr val="00B0F0"/>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1902 </a:t>
            </a:r>
          </a:p>
        </p:txBody>
      </p:sp>
      <p:sp>
        <p:nvSpPr>
          <p:cNvPr id="26" name="Rounded Rectangle 25"/>
          <p:cNvSpPr/>
          <p:nvPr/>
        </p:nvSpPr>
        <p:spPr>
          <a:xfrm>
            <a:off x="861120" y="3230833"/>
            <a:ext cx="609599" cy="864096"/>
          </a:xfrm>
          <a:prstGeom prst="roundRect">
            <a:avLst/>
          </a:prstGeom>
          <a:solidFill>
            <a:srgbClr val="6083CB"/>
          </a:solidFill>
          <a:ln w="25400">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1801</a:t>
            </a:r>
          </a:p>
        </p:txBody>
      </p:sp>
      <p:sp>
        <p:nvSpPr>
          <p:cNvPr id="27" name="Rounded Rectangle 26"/>
          <p:cNvSpPr/>
          <p:nvPr/>
        </p:nvSpPr>
        <p:spPr>
          <a:xfrm>
            <a:off x="863241" y="5193532"/>
            <a:ext cx="609599" cy="864096"/>
          </a:xfrm>
          <a:prstGeom prst="roundRect">
            <a:avLst/>
          </a:prstGeom>
          <a:solidFill>
            <a:srgbClr val="6083CB"/>
          </a:solidFill>
          <a:ln w="25400">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1802 </a:t>
            </a:r>
          </a:p>
        </p:txBody>
      </p:sp>
      <p:sp>
        <p:nvSpPr>
          <p:cNvPr id="28" name="Rounded Rectangle 27"/>
          <p:cNvSpPr/>
          <p:nvPr/>
        </p:nvSpPr>
        <p:spPr>
          <a:xfrm>
            <a:off x="1157745" y="2276872"/>
            <a:ext cx="893975" cy="864096"/>
          </a:xfrm>
          <a:prstGeom prst="roundRect">
            <a:avLst/>
          </a:prstGeom>
          <a:solidFill>
            <a:srgbClr val="00467E"/>
          </a:solidFill>
          <a:ln w="25400">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1602</a:t>
            </a:r>
          </a:p>
        </p:txBody>
      </p:sp>
      <p:sp>
        <p:nvSpPr>
          <p:cNvPr id="29" name="Rounded Rectangle 28"/>
          <p:cNvSpPr/>
          <p:nvPr/>
        </p:nvSpPr>
        <p:spPr>
          <a:xfrm>
            <a:off x="251520" y="4220576"/>
            <a:ext cx="893975" cy="864096"/>
          </a:xfrm>
          <a:prstGeom prst="roundRect">
            <a:avLst/>
          </a:prstGeom>
          <a:solidFill>
            <a:srgbClr val="00467E"/>
          </a:solidFill>
          <a:ln w="25400">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1603 </a:t>
            </a:r>
          </a:p>
        </p:txBody>
      </p:sp>
      <p:sp>
        <p:nvSpPr>
          <p:cNvPr id="30" name="Rounded Rectangle 29"/>
          <p:cNvSpPr/>
          <p:nvPr/>
        </p:nvSpPr>
        <p:spPr>
          <a:xfrm>
            <a:off x="1157744" y="4221088"/>
            <a:ext cx="893975" cy="864096"/>
          </a:xfrm>
          <a:prstGeom prst="roundRect">
            <a:avLst/>
          </a:prstGeom>
          <a:solidFill>
            <a:srgbClr val="00467E"/>
          </a:solidFill>
          <a:ln w="25400">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1604 </a:t>
            </a:r>
          </a:p>
        </p:txBody>
      </p:sp>
      <p:grpSp>
        <p:nvGrpSpPr>
          <p:cNvPr id="31" name="Group 30"/>
          <p:cNvGrpSpPr/>
          <p:nvPr/>
        </p:nvGrpSpPr>
        <p:grpSpPr>
          <a:xfrm>
            <a:off x="250925" y="6296097"/>
            <a:ext cx="4465091" cy="435652"/>
            <a:chOff x="250925" y="6296097"/>
            <a:chExt cx="4465091" cy="435652"/>
          </a:xfrm>
        </p:grpSpPr>
        <p:sp>
          <p:nvSpPr>
            <p:cNvPr id="32" name="Rounded Rectangle 31"/>
            <p:cNvSpPr/>
            <p:nvPr/>
          </p:nvSpPr>
          <p:spPr>
            <a:xfrm>
              <a:off x="3812773" y="6296097"/>
              <a:ext cx="903243" cy="435652"/>
            </a:xfrm>
            <a:prstGeom prst="roundRect">
              <a:avLst/>
            </a:prstGeom>
            <a:solidFill>
              <a:srgbClr val="00B0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Optional</a:t>
              </a:r>
            </a:p>
          </p:txBody>
        </p:sp>
        <p:sp>
          <p:nvSpPr>
            <p:cNvPr id="33" name="Rounded Rectangle 32"/>
            <p:cNvSpPr/>
            <p:nvPr/>
          </p:nvSpPr>
          <p:spPr>
            <a:xfrm>
              <a:off x="1148477" y="6296097"/>
              <a:ext cx="903243" cy="435652"/>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Inner</a:t>
              </a:r>
            </a:p>
          </p:txBody>
        </p:sp>
        <p:sp>
          <p:nvSpPr>
            <p:cNvPr id="34" name="Rounded Rectangle 33"/>
            <p:cNvSpPr/>
            <p:nvPr/>
          </p:nvSpPr>
          <p:spPr>
            <a:xfrm>
              <a:off x="2503422" y="6296097"/>
              <a:ext cx="903243" cy="435652"/>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Outer</a:t>
              </a:r>
            </a:p>
          </p:txBody>
        </p:sp>
        <p:sp>
          <p:nvSpPr>
            <p:cNvPr id="35" name="TextBox 34"/>
            <p:cNvSpPr txBox="1"/>
            <p:nvPr/>
          </p:nvSpPr>
          <p:spPr>
            <a:xfrm>
              <a:off x="250925" y="6333112"/>
              <a:ext cx="718659" cy="369332"/>
            </a:xfrm>
            <a:prstGeom prst="rect">
              <a:avLst/>
            </a:prstGeom>
            <a:noFill/>
          </p:spPr>
          <p:txBody>
            <a:bodyPr wrap="square" rtlCol="0">
              <a:spAutoFit/>
            </a:bodyPr>
            <a:lstStyle/>
            <a:p>
              <a:r>
                <a:rPr lang="en-GB" b="1" dirty="0"/>
                <a:t>Key:</a:t>
              </a:r>
            </a:p>
          </p:txBody>
        </p:sp>
      </p:grpSp>
      <p:sp>
        <p:nvSpPr>
          <p:cNvPr id="36" name="Rounded Rectangle 35"/>
          <p:cNvSpPr/>
          <p:nvPr/>
        </p:nvSpPr>
        <p:spPr>
          <a:xfrm>
            <a:off x="3733043" y="3233597"/>
            <a:ext cx="609599" cy="864096"/>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2803 </a:t>
            </a:r>
          </a:p>
        </p:txBody>
      </p:sp>
      <p:sp>
        <p:nvSpPr>
          <p:cNvPr id="37" name="Rounded Rectangle 36"/>
          <p:cNvSpPr/>
          <p:nvPr/>
        </p:nvSpPr>
        <p:spPr>
          <a:xfrm>
            <a:off x="2515966" y="5193020"/>
            <a:ext cx="609599" cy="864096"/>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2601 </a:t>
            </a:r>
          </a:p>
        </p:txBody>
      </p:sp>
      <p:sp>
        <p:nvSpPr>
          <p:cNvPr id="38" name="Rounded Rectangle 37"/>
          <p:cNvSpPr/>
          <p:nvPr/>
        </p:nvSpPr>
        <p:spPr>
          <a:xfrm>
            <a:off x="3125565" y="5193020"/>
            <a:ext cx="609599" cy="864096"/>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2603 </a:t>
            </a:r>
          </a:p>
        </p:txBody>
      </p:sp>
      <p:sp>
        <p:nvSpPr>
          <p:cNvPr id="39" name="Rounded Rectangle 38"/>
          <p:cNvSpPr/>
          <p:nvPr/>
        </p:nvSpPr>
        <p:spPr>
          <a:xfrm>
            <a:off x="3733043" y="2271370"/>
            <a:ext cx="609599" cy="864096"/>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2703 </a:t>
            </a:r>
          </a:p>
        </p:txBody>
      </p:sp>
      <p:sp>
        <p:nvSpPr>
          <p:cNvPr id="40" name="Rounded Rectangle 39"/>
          <p:cNvSpPr/>
          <p:nvPr/>
        </p:nvSpPr>
        <p:spPr>
          <a:xfrm>
            <a:off x="3733042" y="4230793"/>
            <a:ext cx="609599" cy="864096"/>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2903 </a:t>
            </a:r>
          </a:p>
        </p:txBody>
      </p:sp>
      <p:grpSp>
        <p:nvGrpSpPr>
          <p:cNvPr id="41" name="Group 40"/>
          <p:cNvGrpSpPr/>
          <p:nvPr/>
        </p:nvGrpSpPr>
        <p:grpSpPr>
          <a:xfrm>
            <a:off x="1339150" y="6333112"/>
            <a:ext cx="6691186" cy="444407"/>
            <a:chOff x="1985270" y="4784793"/>
            <a:chExt cx="6691186" cy="444407"/>
          </a:xfrm>
        </p:grpSpPr>
        <p:grpSp>
          <p:nvGrpSpPr>
            <p:cNvPr id="42" name="Group 41"/>
            <p:cNvGrpSpPr/>
            <p:nvPr/>
          </p:nvGrpSpPr>
          <p:grpSpPr>
            <a:xfrm>
              <a:off x="1985270" y="4784793"/>
              <a:ext cx="5440986" cy="435652"/>
              <a:chOff x="468965" y="6312955"/>
              <a:chExt cx="5440986" cy="435652"/>
            </a:xfrm>
          </p:grpSpPr>
          <p:grpSp>
            <p:nvGrpSpPr>
              <p:cNvPr id="44" name="Group 43"/>
              <p:cNvGrpSpPr/>
              <p:nvPr/>
            </p:nvGrpSpPr>
            <p:grpSpPr>
              <a:xfrm>
                <a:off x="1187624" y="6312955"/>
                <a:ext cx="4722327" cy="435652"/>
                <a:chOff x="1103911" y="6093296"/>
                <a:chExt cx="4722327" cy="435652"/>
              </a:xfrm>
            </p:grpSpPr>
            <p:sp>
              <p:nvSpPr>
                <p:cNvPr id="46" name="Rounded Rectangle 45"/>
                <p:cNvSpPr/>
                <p:nvPr/>
              </p:nvSpPr>
              <p:spPr>
                <a:xfrm>
                  <a:off x="1103911" y="6093296"/>
                  <a:ext cx="1035873" cy="435652"/>
                </a:xfrm>
                <a:prstGeom prst="roundRect">
                  <a:avLst/>
                </a:prstGeom>
                <a:solidFill>
                  <a:schemeClr val="accent1">
                    <a:lumMod val="40000"/>
                    <a:lumOff val="60000"/>
                  </a:schemeClr>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Computing</a:t>
                  </a:r>
                </a:p>
              </p:txBody>
            </p:sp>
            <p:sp>
              <p:nvSpPr>
                <p:cNvPr id="47" name="Rounded Rectangle 46"/>
                <p:cNvSpPr/>
                <p:nvPr/>
              </p:nvSpPr>
              <p:spPr>
                <a:xfrm>
                  <a:off x="2435415" y="6093296"/>
                  <a:ext cx="903243" cy="435652"/>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Pure</a:t>
                  </a:r>
                </a:p>
              </p:txBody>
            </p:sp>
            <p:sp>
              <p:nvSpPr>
                <p:cNvPr id="48" name="Rounded Rectangle 47"/>
                <p:cNvSpPr/>
                <p:nvPr/>
              </p:nvSpPr>
              <p:spPr>
                <a:xfrm>
                  <a:off x="4922995" y="6093296"/>
                  <a:ext cx="903243" cy="435652"/>
                </a:xfrm>
                <a:prstGeom prst="roundRect">
                  <a:avLst/>
                </a:prstGeom>
                <a:solidFill>
                  <a:srgbClr val="000C2A"/>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Statistics</a:t>
                  </a:r>
                </a:p>
              </p:txBody>
            </p:sp>
            <p:sp>
              <p:nvSpPr>
                <p:cNvPr id="49" name="Rounded Rectangle 48"/>
                <p:cNvSpPr/>
                <p:nvPr/>
              </p:nvSpPr>
              <p:spPr>
                <a:xfrm>
                  <a:off x="3679205" y="6093296"/>
                  <a:ext cx="903243" cy="435652"/>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Applied</a:t>
                  </a:r>
                </a:p>
              </p:txBody>
            </p:sp>
          </p:grpSp>
          <p:sp>
            <p:nvSpPr>
              <p:cNvPr id="45" name="TextBox 44"/>
              <p:cNvSpPr txBox="1"/>
              <p:nvPr/>
            </p:nvSpPr>
            <p:spPr>
              <a:xfrm>
                <a:off x="468965" y="6349970"/>
                <a:ext cx="718659" cy="369332"/>
              </a:xfrm>
              <a:prstGeom prst="rect">
                <a:avLst/>
              </a:prstGeom>
              <a:noFill/>
            </p:spPr>
            <p:txBody>
              <a:bodyPr wrap="square" rtlCol="0">
                <a:spAutoFit/>
              </a:bodyPr>
              <a:lstStyle/>
              <a:p>
                <a:r>
                  <a:rPr lang="en-GB" b="1" dirty="0"/>
                  <a:t>Key:</a:t>
                </a:r>
              </a:p>
            </p:txBody>
          </p:sp>
        </p:grpSp>
        <p:sp>
          <p:nvSpPr>
            <p:cNvPr id="43" name="Rounded Rectangle 42"/>
            <p:cNvSpPr/>
            <p:nvPr/>
          </p:nvSpPr>
          <p:spPr>
            <a:xfrm>
              <a:off x="7773213" y="4793548"/>
              <a:ext cx="903243" cy="435652"/>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Optional</a:t>
              </a:r>
            </a:p>
          </p:txBody>
        </p:sp>
      </p:grpSp>
      <p:sp>
        <p:nvSpPr>
          <p:cNvPr id="50" name="Rounded Rectangle 49"/>
          <p:cNvSpPr/>
          <p:nvPr/>
        </p:nvSpPr>
        <p:spPr>
          <a:xfrm>
            <a:off x="3733043" y="5193020"/>
            <a:ext cx="609599" cy="864096"/>
          </a:xfrm>
          <a:prstGeom prst="roundRect">
            <a:avLst/>
          </a:prstGeom>
          <a:solidFill>
            <a:schemeClr val="accent1">
              <a:lumMod val="40000"/>
              <a:lumOff val="60000"/>
            </a:schemeClr>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2602 </a:t>
            </a:r>
          </a:p>
        </p:txBody>
      </p:sp>
      <p:sp>
        <p:nvSpPr>
          <p:cNvPr id="51" name="Rounded Rectangle 50"/>
          <p:cNvSpPr/>
          <p:nvPr/>
        </p:nvSpPr>
        <p:spPr>
          <a:xfrm>
            <a:off x="3123443" y="2271370"/>
            <a:ext cx="609599" cy="864096"/>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2702 </a:t>
            </a:r>
          </a:p>
        </p:txBody>
      </p:sp>
      <p:sp>
        <p:nvSpPr>
          <p:cNvPr id="52" name="Rounded Rectangle 51"/>
          <p:cNvSpPr/>
          <p:nvPr/>
        </p:nvSpPr>
        <p:spPr>
          <a:xfrm>
            <a:off x="2525058" y="2271370"/>
            <a:ext cx="609599" cy="864096"/>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2701 </a:t>
            </a:r>
          </a:p>
        </p:txBody>
      </p:sp>
      <p:sp>
        <p:nvSpPr>
          <p:cNvPr id="53" name="Rounded Rectangle 52"/>
          <p:cNvSpPr/>
          <p:nvPr/>
        </p:nvSpPr>
        <p:spPr>
          <a:xfrm>
            <a:off x="3142733" y="3230833"/>
            <a:ext cx="609599" cy="864096"/>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2802 </a:t>
            </a:r>
          </a:p>
        </p:txBody>
      </p:sp>
      <p:sp>
        <p:nvSpPr>
          <p:cNvPr id="54" name="Rounded Rectangle 53"/>
          <p:cNvSpPr/>
          <p:nvPr/>
        </p:nvSpPr>
        <p:spPr>
          <a:xfrm>
            <a:off x="2530720" y="3238971"/>
            <a:ext cx="609599" cy="864096"/>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2801 </a:t>
            </a:r>
          </a:p>
        </p:txBody>
      </p:sp>
      <p:sp>
        <p:nvSpPr>
          <p:cNvPr id="55" name="Rounded Rectangle 54"/>
          <p:cNvSpPr/>
          <p:nvPr/>
        </p:nvSpPr>
        <p:spPr>
          <a:xfrm>
            <a:off x="3134404" y="4220064"/>
            <a:ext cx="609599" cy="864096"/>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2902 </a:t>
            </a:r>
          </a:p>
        </p:txBody>
      </p:sp>
      <p:sp>
        <p:nvSpPr>
          <p:cNvPr id="56" name="Rounded Rectangle 55"/>
          <p:cNvSpPr/>
          <p:nvPr/>
        </p:nvSpPr>
        <p:spPr>
          <a:xfrm>
            <a:off x="2533134" y="4229815"/>
            <a:ext cx="609599" cy="864096"/>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MAS</a:t>
            </a:r>
          </a:p>
          <a:p>
            <a:pPr algn="ctr" defTabSz="533400">
              <a:lnSpc>
                <a:spcPct val="90000"/>
              </a:lnSpc>
              <a:spcBef>
                <a:spcPct val="0"/>
              </a:spcBef>
            </a:pPr>
            <a:r>
              <a:rPr lang="en-GB" sz="1400" dirty="0">
                <a:solidFill>
                  <a:schemeClr val="bg1"/>
                </a:solidFill>
              </a:rPr>
              <a:t>2901 </a:t>
            </a:r>
          </a:p>
        </p:txBody>
      </p:sp>
    </p:spTree>
    <p:extLst>
      <p:ext uri="{BB962C8B-B14F-4D97-AF65-F5344CB8AC3E}">
        <p14:creationId xmlns:p14="http://schemas.microsoft.com/office/powerpoint/2010/main" val="206562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9" presetClass="emph" presetSubtype="0" grpId="1" nodeType="withEffect">
                                  <p:stCondLst>
                                    <p:cond delay="0"/>
                                  </p:stCondLst>
                                  <p:childTnLst>
                                    <p:set>
                                      <p:cBhvr rctx="PPT">
                                        <p:cTn id="50" dur="indefinite"/>
                                        <p:tgtEl>
                                          <p:spTgt spid="19"/>
                                        </p:tgtEl>
                                        <p:attrNameLst>
                                          <p:attrName>style.opacity</p:attrName>
                                        </p:attrNameLst>
                                      </p:cBhvr>
                                      <p:to>
                                        <p:strVal val="0.5"/>
                                      </p:to>
                                    </p:set>
                                    <p:animEffect filter="image" prLst="opacity: 0.5">
                                      <p:cBhvr rctx="IE">
                                        <p:cTn id="51" dur="indefinite"/>
                                        <p:tgtEl>
                                          <p:spTgt spid="19"/>
                                        </p:tgtEl>
                                      </p:cBhvr>
                                    </p:animEffect>
                                  </p:childTnLst>
                                </p:cTn>
                              </p:par>
                              <p:par>
                                <p:cTn id="52" presetID="9" presetClass="emph" presetSubtype="0" grpId="1" nodeType="withEffect">
                                  <p:stCondLst>
                                    <p:cond delay="0"/>
                                  </p:stCondLst>
                                  <p:childTnLst>
                                    <p:set>
                                      <p:cBhvr rctx="PPT">
                                        <p:cTn id="53" dur="indefinite"/>
                                        <p:tgtEl>
                                          <p:spTgt spid="28"/>
                                        </p:tgtEl>
                                        <p:attrNameLst>
                                          <p:attrName>style.opacity</p:attrName>
                                        </p:attrNameLst>
                                      </p:cBhvr>
                                      <p:to>
                                        <p:strVal val="0.5"/>
                                      </p:to>
                                    </p:set>
                                    <p:animEffect filter="image" prLst="opacity: 0.5">
                                      <p:cBhvr rctx="IE">
                                        <p:cTn id="54" dur="indefinite"/>
                                        <p:tgtEl>
                                          <p:spTgt spid="28"/>
                                        </p:tgtEl>
                                      </p:cBhvr>
                                    </p:animEffect>
                                  </p:childTnLst>
                                </p:cTn>
                              </p:par>
                              <p:par>
                                <p:cTn id="55" presetID="9" presetClass="emph" presetSubtype="0" grpId="1" nodeType="withEffect">
                                  <p:stCondLst>
                                    <p:cond delay="0"/>
                                  </p:stCondLst>
                                  <p:childTnLst>
                                    <p:set>
                                      <p:cBhvr rctx="PPT">
                                        <p:cTn id="56" dur="indefinite"/>
                                        <p:tgtEl>
                                          <p:spTgt spid="20"/>
                                        </p:tgtEl>
                                        <p:attrNameLst>
                                          <p:attrName>style.opacity</p:attrName>
                                        </p:attrNameLst>
                                      </p:cBhvr>
                                      <p:to>
                                        <p:strVal val="0.5"/>
                                      </p:to>
                                    </p:set>
                                    <p:animEffect filter="image" prLst="opacity: 0.5">
                                      <p:cBhvr rctx="IE">
                                        <p:cTn id="57" dur="indefinite"/>
                                        <p:tgtEl>
                                          <p:spTgt spid="20"/>
                                        </p:tgtEl>
                                      </p:cBhvr>
                                    </p:animEffect>
                                  </p:childTnLst>
                                </p:cTn>
                              </p:par>
                              <p:par>
                                <p:cTn id="58" presetID="9" presetClass="emph" presetSubtype="0" grpId="1" nodeType="withEffect">
                                  <p:stCondLst>
                                    <p:cond delay="0"/>
                                  </p:stCondLst>
                                  <p:childTnLst>
                                    <p:set>
                                      <p:cBhvr rctx="PPT">
                                        <p:cTn id="59" dur="indefinite"/>
                                        <p:tgtEl>
                                          <p:spTgt spid="26"/>
                                        </p:tgtEl>
                                        <p:attrNameLst>
                                          <p:attrName>style.opacity</p:attrName>
                                        </p:attrNameLst>
                                      </p:cBhvr>
                                      <p:to>
                                        <p:strVal val="0.5"/>
                                      </p:to>
                                    </p:set>
                                    <p:animEffect filter="image" prLst="opacity: 0.5">
                                      <p:cBhvr rctx="IE">
                                        <p:cTn id="60" dur="indefinite"/>
                                        <p:tgtEl>
                                          <p:spTgt spid="26"/>
                                        </p:tgtEl>
                                      </p:cBhvr>
                                    </p:animEffect>
                                  </p:childTnLst>
                                </p:cTn>
                              </p:par>
                              <p:par>
                                <p:cTn id="61" presetID="9" presetClass="emph" presetSubtype="0" grpId="1" nodeType="withEffect">
                                  <p:stCondLst>
                                    <p:cond delay="0"/>
                                  </p:stCondLst>
                                  <p:childTnLst>
                                    <p:set>
                                      <p:cBhvr rctx="PPT">
                                        <p:cTn id="62" dur="indefinite"/>
                                        <p:tgtEl>
                                          <p:spTgt spid="21"/>
                                        </p:tgtEl>
                                        <p:attrNameLst>
                                          <p:attrName>style.opacity</p:attrName>
                                        </p:attrNameLst>
                                      </p:cBhvr>
                                      <p:to>
                                        <p:strVal val="0.5"/>
                                      </p:to>
                                    </p:set>
                                    <p:animEffect filter="image" prLst="opacity: 0.5">
                                      <p:cBhvr rctx="IE">
                                        <p:cTn id="63" dur="indefinite"/>
                                        <p:tgtEl>
                                          <p:spTgt spid="21"/>
                                        </p:tgtEl>
                                      </p:cBhvr>
                                    </p:animEffect>
                                  </p:childTnLst>
                                </p:cTn>
                              </p:par>
                              <p:par>
                                <p:cTn id="64" presetID="9" presetClass="emph" presetSubtype="0" grpId="1" nodeType="withEffect">
                                  <p:stCondLst>
                                    <p:cond delay="0"/>
                                  </p:stCondLst>
                                  <p:childTnLst>
                                    <p:set>
                                      <p:cBhvr rctx="PPT">
                                        <p:cTn id="65" dur="indefinite"/>
                                        <p:tgtEl>
                                          <p:spTgt spid="29"/>
                                        </p:tgtEl>
                                        <p:attrNameLst>
                                          <p:attrName>style.opacity</p:attrName>
                                        </p:attrNameLst>
                                      </p:cBhvr>
                                      <p:to>
                                        <p:strVal val="0.5"/>
                                      </p:to>
                                    </p:set>
                                    <p:animEffect filter="image" prLst="opacity: 0.5">
                                      <p:cBhvr rctx="IE">
                                        <p:cTn id="66" dur="indefinite"/>
                                        <p:tgtEl>
                                          <p:spTgt spid="29"/>
                                        </p:tgtEl>
                                      </p:cBhvr>
                                    </p:animEffect>
                                  </p:childTnLst>
                                </p:cTn>
                              </p:par>
                              <p:par>
                                <p:cTn id="67" presetID="9" presetClass="emph" presetSubtype="0" grpId="1" nodeType="withEffect">
                                  <p:stCondLst>
                                    <p:cond delay="0"/>
                                  </p:stCondLst>
                                  <p:childTnLst>
                                    <p:set>
                                      <p:cBhvr rctx="PPT">
                                        <p:cTn id="68" dur="indefinite"/>
                                        <p:tgtEl>
                                          <p:spTgt spid="30"/>
                                        </p:tgtEl>
                                        <p:attrNameLst>
                                          <p:attrName>style.opacity</p:attrName>
                                        </p:attrNameLst>
                                      </p:cBhvr>
                                      <p:to>
                                        <p:strVal val="0.5"/>
                                      </p:to>
                                    </p:set>
                                    <p:animEffect filter="image" prLst="opacity: 0.5">
                                      <p:cBhvr rctx="IE">
                                        <p:cTn id="69" dur="indefinite"/>
                                        <p:tgtEl>
                                          <p:spTgt spid="30"/>
                                        </p:tgtEl>
                                      </p:cBhvr>
                                    </p:animEffect>
                                  </p:childTnLst>
                                </p:cTn>
                              </p:par>
                              <p:par>
                                <p:cTn id="70" presetID="9" presetClass="emph" presetSubtype="0" grpId="1" nodeType="withEffect">
                                  <p:stCondLst>
                                    <p:cond delay="0"/>
                                  </p:stCondLst>
                                  <p:childTnLst>
                                    <p:set>
                                      <p:cBhvr rctx="PPT">
                                        <p:cTn id="71" dur="indefinite"/>
                                        <p:tgtEl>
                                          <p:spTgt spid="25"/>
                                        </p:tgtEl>
                                        <p:attrNameLst>
                                          <p:attrName>style.opacity</p:attrName>
                                        </p:attrNameLst>
                                      </p:cBhvr>
                                      <p:to>
                                        <p:strVal val="0.5"/>
                                      </p:to>
                                    </p:set>
                                    <p:animEffect filter="image" prLst="opacity: 0.5">
                                      <p:cBhvr rctx="IE">
                                        <p:cTn id="72" dur="indefinite"/>
                                        <p:tgtEl>
                                          <p:spTgt spid="25"/>
                                        </p:tgtEl>
                                      </p:cBhvr>
                                    </p:animEffect>
                                  </p:childTnLst>
                                </p:cTn>
                              </p:par>
                              <p:par>
                                <p:cTn id="73" presetID="9" presetClass="emph" presetSubtype="0" grpId="1" nodeType="withEffect">
                                  <p:stCondLst>
                                    <p:cond delay="0"/>
                                  </p:stCondLst>
                                  <p:childTnLst>
                                    <p:set>
                                      <p:cBhvr rctx="PPT">
                                        <p:cTn id="74" dur="indefinite"/>
                                        <p:tgtEl>
                                          <p:spTgt spid="27"/>
                                        </p:tgtEl>
                                        <p:attrNameLst>
                                          <p:attrName>style.opacity</p:attrName>
                                        </p:attrNameLst>
                                      </p:cBhvr>
                                      <p:to>
                                        <p:strVal val="0.5"/>
                                      </p:to>
                                    </p:set>
                                    <p:animEffect filter="image" prLst="opacity: 0.5">
                                      <p:cBhvr rctx="IE">
                                        <p:cTn id="75" dur="indefinite"/>
                                        <p:tgtEl>
                                          <p:spTgt spid="27"/>
                                        </p:tgtEl>
                                      </p:cBhvr>
                                    </p:animEffect>
                                  </p:childTnLst>
                                </p:cTn>
                              </p:par>
                              <p:par>
                                <p:cTn id="76" presetID="9" presetClass="emph" presetSubtype="0" grpId="1" nodeType="withEffect">
                                  <p:stCondLst>
                                    <p:cond delay="0"/>
                                  </p:stCondLst>
                                  <p:childTnLst>
                                    <p:set>
                                      <p:cBhvr rctx="PPT">
                                        <p:cTn id="77" dur="indefinite"/>
                                        <p:tgtEl>
                                          <p:spTgt spid="22"/>
                                        </p:tgtEl>
                                        <p:attrNameLst>
                                          <p:attrName>style.opacity</p:attrName>
                                        </p:attrNameLst>
                                      </p:cBhvr>
                                      <p:to>
                                        <p:strVal val="0.5"/>
                                      </p:to>
                                    </p:set>
                                    <p:animEffect filter="image" prLst="opacity: 0.5">
                                      <p:cBhvr rctx="IE">
                                        <p:cTn id="78" dur="indefinite"/>
                                        <p:tgtEl>
                                          <p:spTgt spid="22"/>
                                        </p:tgtEl>
                                      </p:cBhvr>
                                    </p:animEffect>
                                  </p:childTnLst>
                                </p:cTn>
                              </p:par>
                              <p:par>
                                <p:cTn id="79" presetID="1" presetClass="exit" presetSubtype="0" fill="hold" nodeType="withEffect">
                                  <p:stCondLst>
                                    <p:cond delay="0"/>
                                  </p:stCondLst>
                                  <p:childTnLst>
                                    <p:set>
                                      <p:cBhvr>
                                        <p:cTn id="80" dur="1" fill="hold">
                                          <p:stCondLst>
                                            <p:cond delay="0"/>
                                          </p:stCondLst>
                                        </p:cTn>
                                        <p:tgtEl>
                                          <p:spTgt spid="31"/>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5"/>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6"/>
                                        </p:tgtEl>
                                        <p:attrNameLst>
                                          <p:attrName>style.visibility</p:attrName>
                                        </p:attrNameLst>
                                      </p:cBhvr>
                                      <p:to>
                                        <p:strVal val="visible"/>
                                      </p:to>
                                    </p:set>
                                  </p:childTnLst>
                                </p:cTn>
                              </p:par>
                              <p:par>
                                <p:cTn id="99" presetID="9" presetClass="emph" presetSubtype="0" grpId="1" nodeType="withEffect">
                                  <p:stCondLst>
                                    <p:cond delay="0"/>
                                  </p:stCondLst>
                                  <p:childTnLst>
                                    <p:set>
                                      <p:cBhvr rctx="PPT">
                                        <p:cTn id="100" dur="indefinite"/>
                                        <p:tgtEl>
                                          <p:spTgt spid="39"/>
                                        </p:tgtEl>
                                        <p:attrNameLst>
                                          <p:attrName>style.opacity</p:attrName>
                                        </p:attrNameLst>
                                      </p:cBhvr>
                                      <p:to>
                                        <p:strVal val="0.5"/>
                                      </p:to>
                                    </p:set>
                                    <p:animEffect filter="image" prLst="opacity: 0.5">
                                      <p:cBhvr rctx="IE">
                                        <p:cTn id="101" dur="indefinite"/>
                                        <p:tgtEl>
                                          <p:spTgt spid="39"/>
                                        </p:tgtEl>
                                      </p:cBhvr>
                                    </p:animEffect>
                                  </p:childTnLst>
                                </p:cTn>
                              </p:par>
                              <p:par>
                                <p:cTn id="102" presetID="9" presetClass="emph" presetSubtype="0" grpId="1" nodeType="withEffect">
                                  <p:stCondLst>
                                    <p:cond delay="0"/>
                                  </p:stCondLst>
                                  <p:childTnLst>
                                    <p:set>
                                      <p:cBhvr rctx="PPT">
                                        <p:cTn id="103" dur="indefinite"/>
                                        <p:tgtEl>
                                          <p:spTgt spid="36"/>
                                        </p:tgtEl>
                                        <p:attrNameLst>
                                          <p:attrName>style.opacity</p:attrName>
                                        </p:attrNameLst>
                                      </p:cBhvr>
                                      <p:to>
                                        <p:strVal val="0.5"/>
                                      </p:to>
                                    </p:set>
                                    <p:animEffect filter="image" prLst="opacity: 0.5">
                                      <p:cBhvr rctx="IE">
                                        <p:cTn id="104" dur="indefinite"/>
                                        <p:tgtEl>
                                          <p:spTgt spid="36"/>
                                        </p:tgtEl>
                                      </p:cBhvr>
                                    </p:animEffect>
                                  </p:childTnLst>
                                </p:cTn>
                              </p:par>
                              <p:par>
                                <p:cTn id="105" presetID="9" presetClass="emph" presetSubtype="0" grpId="1" nodeType="withEffect">
                                  <p:stCondLst>
                                    <p:cond delay="0"/>
                                  </p:stCondLst>
                                  <p:childTnLst>
                                    <p:set>
                                      <p:cBhvr rctx="PPT">
                                        <p:cTn id="106" dur="indefinite"/>
                                        <p:tgtEl>
                                          <p:spTgt spid="40"/>
                                        </p:tgtEl>
                                        <p:attrNameLst>
                                          <p:attrName>style.opacity</p:attrName>
                                        </p:attrNameLst>
                                      </p:cBhvr>
                                      <p:to>
                                        <p:strVal val="0.5"/>
                                      </p:to>
                                    </p:set>
                                    <p:animEffect filter="image" prLst="opacity: 0.5">
                                      <p:cBhvr rctx="IE">
                                        <p:cTn id="107" dur="indefinite"/>
                                        <p:tgtEl>
                                          <p:spTgt spid="40"/>
                                        </p:tgtEl>
                                      </p:cBhvr>
                                    </p:animEffect>
                                  </p:childTnLst>
                                </p:cTn>
                              </p:par>
                              <p:par>
                                <p:cTn id="108" presetID="9" presetClass="emph" presetSubtype="0" grpId="1" nodeType="withEffect">
                                  <p:stCondLst>
                                    <p:cond delay="0"/>
                                  </p:stCondLst>
                                  <p:childTnLst>
                                    <p:set>
                                      <p:cBhvr rctx="PPT">
                                        <p:cTn id="109" dur="indefinite"/>
                                        <p:tgtEl>
                                          <p:spTgt spid="50"/>
                                        </p:tgtEl>
                                        <p:attrNameLst>
                                          <p:attrName>style.opacity</p:attrName>
                                        </p:attrNameLst>
                                      </p:cBhvr>
                                      <p:to>
                                        <p:strVal val="0.5"/>
                                      </p:to>
                                    </p:set>
                                    <p:animEffect filter="image" prLst="opacity: 0.5">
                                      <p:cBhvr rctx="IE">
                                        <p:cTn id="110" dur="indefinite"/>
                                        <p:tgtEl>
                                          <p:spTgt spid="50"/>
                                        </p:tgtEl>
                                      </p:cBhvr>
                                    </p:animEffect>
                                  </p:childTnLst>
                                </p:cTn>
                              </p:par>
                              <p:par>
                                <p:cTn id="111" presetID="9" presetClass="emph" presetSubtype="0" grpId="1" nodeType="withEffect">
                                  <p:stCondLst>
                                    <p:cond delay="0"/>
                                  </p:stCondLst>
                                  <p:childTnLst>
                                    <p:set>
                                      <p:cBhvr rctx="PPT">
                                        <p:cTn id="112" dur="indefinite"/>
                                        <p:tgtEl>
                                          <p:spTgt spid="38"/>
                                        </p:tgtEl>
                                        <p:attrNameLst>
                                          <p:attrName>style.opacity</p:attrName>
                                        </p:attrNameLst>
                                      </p:cBhvr>
                                      <p:to>
                                        <p:strVal val="0.5"/>
                                      </p:to>
                                    </p:set>
                                    <p:animEffect filter="image" prLst="opacity: 0.5">
                                      <p:cBhvr rctx="IE">
                                        <p:cTn id="113" dur="indefinite"/>
                                        <p:tgtEl>
                                          <p:spTgt spid="38"/>
                                        </p:tgtEl>
                                      </p:cBhvr>
                                    </p:animEffect>
                                  </p:childTnLst>
                                </p:cTn>
                              </p:par>
                              <p:par>
                                <p:cTn id="114" presetID="9" presetClass="emph" presetSubtype="0" grpId="1" nodeType="withEffect">
                                  <p:stCondLst>
                                    <p:cond delay="0"/>
                                  </p:stCondLst>
                                  <p:childTnLst>
                                    <p:set>
                                      <p:cBhvr rctx="PPT">
                                        <p:cTn id="115" dur="indefinite"/>
                                        <p:tgtEl>
                                          <p:spTgt spid="37"/>
                                        </p:tgtEl>
                                        <p:attrNameLst>
                                          <p:attrName>style.opacity</p:attrName>
                                        </p:attrNameLst>
                                      </p:cBhvr>
                                      <p:to>
                                        <p:strVal val="0.5"/>
                                      </p:to>
                                    </p:set>
                                    <p:animEffect filter="image" prLst="opacity: 0.5">
                                      <p:cBhvr rctx="IE">
                                        <p:cTn id="116" dur="indefinite"/>
                                        <p:tgtEl>
                                          <p:spTgt spid="37"/>
                                        </p:tgtEl>
                                      </p:cBhvr>
                                    </p:animEffect>
                                  </p:childTnLst>
                                </p:cTn>
                              </p:par>
                              <p:par>
                                <p:cTn id="117" presetID="9" presetClass="emph" presetSubtype="0" grpId="1" nodeType="withEffect">
                                  <p:stCondLst>
                                    <p:cond delay="0"/>
                                  </p:stCondLst>
                                  <p:childTnLst>
                                    <p:set>
                                      <p:cBhvr rctx="PPT">
                                        <p:cTn id="118" dur="indefinite"/>
                                        <p:tgtEl>
                                          <p:spTgt spid="51"/>
                                        </p:tgtEl>
                                        <p:attrNameLst>
                                          <p:attrName>style.opacity</p:attrName>
                                        </p:attrNameLst>
                                      </p:cBhvr>
                                      <p:to>
                                        <p:strVal val="0.5"/>
                                      </p:to>
                                    </p:set>
                                    <p:animEffect filter="image" prLst="opacity: 0.5">
                                      <p:cBhvr rctx="IE">
                                        <p:cTn id="119" dur="indefinite"/>
                                        <p:tgtEl>
                                          <p:spTgt spid="51"/>
                                        </p:tgtEl>
                                      </p:cBhvr>
                                    </p:animEffect>
                                  </p:childTnLst>
                                </p:cTn>
                              </p:par>
                              <p:par>
                                <p:cTn id="120" presetID="1" presetClass="exit" presetSubtype="0" fill="hold" nodeType="withEffect">
                                  <p:stCondLst>
                                    <p:cond delay="0"/>
                                  </p:stCondLst>
                                  <p:childTnLst>
                                    <p:set>
                                      <p:cBhvr>
                                        <p:cTn id="121" dur="1" fill="hold">
                                          <p:stCondLst>
                                            <p:cond delay="0"/>
                                          </p:stCondLst>
                                        </p:cTn>
                                        <p:tgtEl>
                                          <p:spTgt spid="41"/>
                                        </p:tgtEl>
                                        <p:attrNameLst>
                                          <p:attrName>style.visibility</p:attrName>
                                        </p:attrNameLst>
                                      </p:cBhvr>
                                      <p:to>
                                        <p:strVal val="hidden"/>
                                      </p:to>
                                    </p:set>
                                  </p:childTnLst>
                                </p:cTn>
                              </p:par>
                              <p:par>
                                <p:cTn id="122" presetID="9" presetClass="emph" presetSubtype="0" grpId="1" nodeType="withEffect">
                                  <p:stCondLst>
                                    <p:cond delay="0"/>
                                  </p:stCondLst>
                                  <p:childTnLst>
                                    <p:set>
                                      <p:cBhvr rctx="PPT">
                                        <p:cTn id="123" dur="indefinite"/>
                                        <p:tgtEl>
                                          <p:spTgt spid="52"/>
                                        </p:tgtEl>
                                        <p:attrNameLst>
                                          <p:attrName>style.opacity</p:attrName>
                                        </p:attrNameLst>
                                      </p:cBhvr>
                                      <p:to>
                                        <p:strVal val="0.5"/>
                                      </p:to>
                                    </p:set>
                                    <p:animEffect filter="image" prLst="opacity: 0.5">
                                      <p:cBhvr rctx="IE">
                                        <p:cTn id="124" dur="indefinite"/>
                                        <p:tgtEl>
                                          <p:spTgt spid="52"/>
                                        </p:tgtEl>
                                      </p:cBhvr>
                                    </p:animEffect>
                                  </p:childTnLst>
                                </p:cTn>
                              </p:par>
                              <p:par>
                                <p:cTn id="125" presetID="9" presetClass="emph" presetSubtype="0" grpId="1" nodeType="withEffect">
                                  <p:stCondLst>
                                    <p:cond delay="0"/>
                                  </p:stCondLst>
                                  <p:childTnLst>
                                    <p:set>
                                      <p:cBhvr rctx="PPT">
                                        <p:cTn id="126" dur="indefinite"/>
                                        <p:tgtEl>
                                          <p:spTgt spid="53"/>
                                        </p:tgtEl>
                                        <p:attrNameLst>
                                          <p:attrName>style.opacity</p:attrName>
                                        </p:attrNameLst>
                                      </p:cBhvr>
                                      <p:to>
                                        <p:strVal val="0.5"/>
                                      </p:to>
                                    </p:set>
                                    <p:animEffect filter="image" prLst="opacity: 0.5">
                                      <p:cBhvr rctx="IE">
                                        <p:cTn id="127" dur="indefinite"/>
                                        <p:tgtEl>
                                          <p:spTgt spid="53"/>
                                        </p:tgtEl>
                                      </p:cBhvr>
                                    </p:animEffect>
                                  </p:childTnLst>
                                </p:cTn>
                              </p:par>
                              <p:par>
                                <p:cTn id="128" presetID="9" presetClass="emph" presetSubtype="0" grpId="1" nodeType="withEffect">
                                  <p:stCondLst>
                                    <p:cond delay="0"/>
                                  </p:stCondLst>
                                  <p:childTnLst>
                                    <p:set>
                                      <p:cBhvr rctx="PPT">
                                        <p:cTn id="129" dur="indefinite"/>
                                        <p:tgtEl>
                                          <p:spTgt spid="54"/>
                                        </p:tgtEl>
                                        <p:attrNameLst>
                                          <p:attrName>style.opacity</p:attrName>
                                        </p:attrNameLst>
                                      </p:cBhvr>
                                      <p:to>
                                        <p:strVal val="0.5"/>
                                      </p:to>
                                    </p:set>
                                    <p:animEffect filter="image" prLst="opacity: 0.5">
                                      <p:cBhvr rctx="IE">
                                        <p:cTn id="130" dur="indefinite"/>
                                        <p:tgtEl>
                                          <p:spTgt spid="54"/>
                                        </p:tgtEl>
                                      </p:cBhvr>
                                    </p:animEffect>
                                  </p:childTnLst>
                                </p:cTn>
                              </p:par>
                              <p:par>
                                <p:cTn id="131" presetID="9" presetClass="emph" presetSubtype="0" grpId="1" nodeType="withEffect">
                                  <p:stCondLst>
                                    <p:cond delay="0"/>
                                  </p:stCondLst>
                                  <p:childTnLst>
                                    <p:set>
                                      <p:cBhvr rctx="PPT">
                                        <p:cTn id="132" dur="indefinite"/>
                                        <p:tgtEl>
                                          <p:spTgt spid="55"/>
                                        </p:tgtEl>
                                        <p:attrNameLst>
                                          <p:attrName>style.opacity</p:attrName>
                                        </p:attrNameLst>
                                      </p:cBhvr>
                                      <p:to>
                                        <p:strVal val="0.5"/>
                                      </p:to>
                                    </p:set>
                                    <p:animEffect filter="image" prLst="opacity: 0.5">
                                      <p:cBhvr rctx="IE">
                                        <p:cTn id="133" dur="indefinite"/>
                                        <p:tgtEl>
                                          <p:spTgt spid="55"/>
                                        </p:tgtEl>
                                      </p:cBhvr>
                                    </p:animEffect>
                                  </p:childTnLst>
                                </p:cTn>
                              </p:par>
                              <p:par>
                                <p:cTn id="134" presetID="9" presetClass="emph" presetSubtype="0" grpId="1" nodeType="withEffect">
                                  <p:stCondLst>
                                    <p:cond delay="0"/>
                                  </p:stCondLst>
                                  <p:childTnLst>
                                    <p:set>
                                      <p:cBhvr rctx="PPT">
                                        <p:cTn id="135" dur="indefinite"/>
                                        <p:tgtEl>
                                          <p:spTgt spid="56"/>
                                        </p:tgtEl>
                                        <p:attrNameLst>
                                          <p:attrName>style.opacity</p:attrName>
                                        </p:attrNameLst>
                                      </p:cBhvr>
                                      <p:to>
                                        <p:strVal val="0.5"/>
                                      </p:to>
                                    </p:set>
                                    <p:animEffect filter="image" prLst="opacity: 0.5">
                                      <p:cBhvr rctx="IE">
                                        <p:cTn id="136" dur="indefinite"/>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P spid="17" grpId="0" animBg="1"/>
      <p:bldP spid="18" grpId="0" animBg="1"/>
      <p:bldP spid="19" grpId="0" animBg="1"/>
      <p:bldP spid="19" grpId="1" animBg="1"/>
      <p:bldP spid="20" grpId="0" animBg="1"/>
      <p:bldP spid="20" grpId="1" animBg="1"/>
      <p:bldP spid="21" grpId="0" animBg="1"/>
      <p:bldP spid="21" grpId="1" animBg="1"/>
      <p:bldP spid="22" grpId="0" animBg="1"/>
      <p:bldP spid="22"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1</a:t>
            </a:r>
            <a:r>
              <a:rPr lang="en-GB" baseline="30000" dirty="0">
                <a:solidFill>
                  <a:schemeClr val="bg1"/>
                </a:solidFill>
              </a:rPr>
              <a:t>st</a:t>
            </a:r>
            <a:r>
              <a:rPr lang="en-GB" dirty="0">
                <a:solidFill>
                  <a:schemeClr val="bg1"/>
                </a:solidFill>
              </a:rPr>
              <a:t> Year Structure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165737" y="1676564"/>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10" name="Group 9"/>
          <p:cNvGrpSpPr/>
          <p:nvPr/>
        </p:nvGrpSpPr>
        <p:grpSpPr>
          <a:xfrm>
            <a:off x="1027155" y="2751965"/>
            <a:ext cx="7056784" cy="864096"/>
            <a:chOff x="1023943" y="2988170"/>
            <a:chExt cx="7056784" cy="864096"/>
          </a:xfrm>
          <a:noFill/>
        </p:grpSpPr>
        <p:sp>
          <p:nvSpPr>
            <p:cNvPr id="11" name="Rectangle 10"/>
            <p:cNvSpPr/>
            <p:nvPr/>
          </p:nvSpPr>
          <p:spPr>
            <a:xfrm>
              <a:off x="1023943" y="2988170"/>
              <a:ext cx="7056784" cy="864096"/>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6" name="Straight Connector 15"/>
            <p:cNvCxnSpPr/>
            <p:nvPr/>
          </p:nvCxnSpPr>
          <p:spPr>
            <a:xfrm>
              <a:off x="4548855" y="2988170"/>
              <a:ext cx="0" cy="864096"/>
            </a:xfrm>
            <a:prstGeom prst="line">
              <a:avLst/>
            </a:prstGeom>
            <a:grpFill/>
          </p:spPr>
          <p:style>
            <a:lnRef idx="2">
              <a:schemeClr val="dk1"/>
            </a:lnRef>
            <a:fillRef idx="0">
              <a:schemeClr val="dk1"/>
            </a:fillRef>
            <a:effectRef idx="1">
              <a:schemeClr val="dk1"/>
            </a:effectRef>
            <a:fontRef idx="minor">
              <a:schemeClr val="tx1"/>
            </a:fontRef>
          </p:style>
        </p:cxnSp>
      </p:grpSp>
      <p:sp>
        <p:nvSpPr>
          <p:cNvPr id="17" name="Rounded Rectangle 16">
            <a:hlinkClick r:id="rId4"/>
          </p:cNvPr>
          <p:cNvSpPr/>
          <p:nvPr/>
        </p:nvSpPr>
        <p:spPr>
          <a:xfrm>
            <a:off x="4624271" y="2725490"/>
            <a:ext cx="3436453" cy="910190"/>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Linear Algebra: Vectors and Matrices</a:t>
            </a:r>
          </a:p>
        </p:txBody>
      </p:sp>
      <p:sp>
        <p:nvSpPr>
          <p:cNvPr id="18" name="Rounded Rectangle 17">
            <a:hlinkClick r:id="rId5"/>
          </p:cNvPr>
          <p:cNvSpPr/>
          <p:nvPr/>
        </p:nvSpPr>
        <p:spPr>
          <a:xfrm>
            <a:off x="4637620" y="2725490"/>
            <a:ext cx="3436451" cy="910190"/>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Probability and Statistics</a:t>
            </a:r>
          </a:p>
        </p:txBody>
      </p:sp>
      <p:grpSp>
        <p:nvGrpSpPr>
          <p:cNvPr id="19" name="Group 18"/>
          <p:cNvGrpSpPr/>
          <p:nvPr/>
        </p:nvGrpSpPr>
        <p:grpSpPr>
          <a:xfrm>
            <a:off x="1023943" y="3818330"/>
            <a:ext cx="7056784" cy="864096"/>
            <a:chOff x="1023943" y="2996952"/>
            <a:chExt cx="7056784" cy="864096"/>
          </a:xfrm>
        </p:grpSpPr>
        <p:sp>
          <p:nvSpPr>
            <p:cNvPr id="20" name="Rectangle 19"/>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1" name="Straight Connector 20"/>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sp>
        <p:nvSpPr>
          <p:cNvPr id="25" name="Freeform 24"/>
          <p:cNvSpPr/>
          <p:nvPr/>
        </p:nvSpPr>
        <p:spPr>
          <a:xfrm>
            <a:off x="250925" y="166904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1</a:t>
            </a:r>
          </a:p>
        </p:txBody>
      </p:sp>
      <p:sp>
        <p:nvSpPr>
          <p:cNvPr id="26" name="Rounded Rectangle 25">
            <a:hlinkClick r:id="rId6"/>
          </p:cNvPr>
          <p:cNvSpPr/>
          <p:nvPr/>
        </p:nvSpPr>
        <p:spPr>
          <a:xfrm>
            <a:off x="1018356" y="3832657"/>
            <a:ext cx="2313026" cy="849769"/>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schemeClr val="bg1"/>
                </a:solidFill>
              </a:rPr>
              <a:t>Logic, Sets </a:t>
            </a:r>
            <a:r>
              <a:rPr lang="en-GB" sz="2000" dirty="0">
                <a:solidFill>
                  <a:schemeClr val="bg1"/>
                </a:solidFill>
              </a:rPr>
              <a:t>and Counting </a:t>
            </a:r>
          </a:p>
        </p:txBody>
      </p:sp>
      <p:sp>
        <p:nvSpPr>
          <p:cNvPr id="27" name="Rounded Rectangle 26">
            <a:hlinkClick r:id="rId7"/>
          </p:cNvPr>
          <p:cNvSpPr/>
          <p:nvPr/>
        </p:nvSpPr>
        <p:spPr>
          <a:xfrm>
            <a:off x="1008802" y="2721990"/>
            <a:ext cx="3490798" cy="910190"/>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Introduction to Calculus</a:t>
            </a:r>
          </a:p>
        </p:txBody>
      </p:sp>
      <p:sp>
        <p:nvSpPr>
          <p:cNvPr id="28" name="Rounded Rectangle 27">
            <a:hlinkClick r:id="rId8"/>
          </p:cNvPr>
          <p:cNvSpPr/>
          <p:nvPr/>
        </p:nvSpPr>
        <p:spPr>
          <a:xfrm>
            <a:off x="3375820" y="3816949"/>
            <a:ext cx="2313026" cy="849769"/>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Problem Solving and Computing I</a:t>
            </a:r>
          </a:p>
        </p:txBody>
      </p:sp>
      <p:sp>
        <p:nvSpPr>
          <p:cNvPr id="29" name="Rounded Rectangle 28">
            <a:hlinkClick r:id="rId9"/>
          </p:cNvPr>
          <p:cNvSpPr/>
          <p:nvPr/>
        </p:nvSpPr>
        <p:spPr>
          <a:xfrm>
            <a:off x="5753026" y="3832657"/>
            <a:ext cx="2313026" cy="849769"/>
          </a:xfrm>
          <a:prstGeom prst="roundRect">
            <a:avLst/>
          </a:prstGeom>
          <a:solidFill>
            <a:srgbClr val="0F89C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Optimisation with Constraints</a:t>
            </a:r>
          </a:p>
        </p:txBody>
      </p:sp>
      <p:sp>
        <p:nvSpPr>
          <p:cNvPr id="30" name="Freeform 29"/>
          <p:cNvSpPr/>
          <p:nvPr/>
        </p:nvSpPr>
        <p:spPr>
          <a:xfrm>
            <a:off x="250925" y="1669040"/>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2</a:t>
            </a:r>
          </a:p>
        </p:txBody>
      </p:sp>
      <p:sp>
        <p:nvSpPr>
          <p:cNvPr id="31" name="Rounded Rectangle 30"/>
          <p:cNvSpPr/>
          <p:nvPr/>
        </p:nvSpPr>
        <p:spPr>
          <a:xfrm>
            <a:off x="3812773" y="6296097"/>
            <a:ext cx="903243" cy="435652"/>
          </a:xfrm>
          <a:prstGeom prst="roundRect">
            <a:avLst/>
          </a:prstGeom>
          <a:solidFill>
            <a:srgbClr val="0F89C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Optional</a:t>
            </a:r>
          </a:p>
        </p:txBody>
      </p:sp>
      <p:sp>
        <p:nvSpPr>
          <p:cNvPr id="32" name="Rounded Rectangle 31"/>
          <p:cNvSpPr/>
          <p:nvPr/>
        </p:nvSpPr>
        <p:spPr>
          <a:xfrm>
            <a:off x="1148477" y="6296097"/>
            <a:ext cx="903243" cy="435652"/>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Inner</a:t>
            </a:r>
          </a:p>
        </p:txBody>
      </p:sp>
      <p:sp>
        <p:nvSpPr>
          <p:cNvPr id="33" name="Rounded Rectangle 32">
            <a:hlinkClick r:id="rId10"/>
          </p:cNvPr>
          <p:cNvSpPr/>
          <p:nvPr/>
        </p:nvSpPr>
        <p:spPr>
          <a:xfrm>
            <a:off x="1013808" y="2721068"/>
            <a:ext cx="3475923" cy="910190"/>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Multivariable Calculus and Differential Equations</a:t>
            </a:r>
          </a:p>
        </p:txBody>
      </p:sp>
      <p:sp>
        <p:nvSpPr>
          <p:cNvPr id="34" name="Rounded Rectangle 33"/>
          <p:cNvSpPr/>
          <p:nvPr/>
        </p:nvSpPr>
        <p:spPr>
          <a:xfrm>
            <a:off x="2503422" y="6296097"/>
            <a:ext cx="903243" cy="435652"/>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a:solidFill>
                  <a:schemeClr val="bg1"/>
                </a:solidFill>
              </a:rPr>
              <a:t>Outer</a:t>
            </a:r>
          </a:p>
        </p:txBody>
      </p:sp>
      <p:sp>
        <p:nvSpPr>
          <p:cNvPr id="35" name="TextBox 34"/>
          <p:cNvSpPr txBox="1"/>
          <p:nvPr/>
        </p:nvSpPr>
        <p:spPr>
          <a:xfrm>
            <a:off x="250925" y="6333112"/>
            <a:ext cx="718659" cy="369332"/>
          </a:xfrm>
          <a:prstGeom prst="rect">
            <a:avLst/>
          </a:prstGeom>
          <a:noFill/>
        </p:spPr>
        <p:txBody>
          <a:bodyPr wrap="square" rtlCol="0">
            <a:spAutoFit/>
          </a:bodyPr>
          <a:lstStyle/>
          <a:p>
            <a:r>
              <a:rPr lang="en-GB" b="1" dirty="0"/>
              <a:t>Key:</a:t>
            </a:r>
          </a:p>
        </p:txBody>
      </p:sp>
      <p:sp>
        <p:nvSpPr>
          <p:cNvPr id="36" name="Rounded Rectangle 35">
            <a:hlinkClick r:id="rId11"/>
          </p:cNvPr>
          <p:cNvSpPr/>
          <p:nvPr/>
        </p:nvSpPr>
        <p:spPr>
          <a:xfrm>
            <a:off x="1006963" y="3866593"/>
            <a:ext cx="2313026" cy="849769"/>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Number Systems</a:t>
            </a:r>
          </a:p>
        </p:txBody>
      </p:sp>
      <p:sp>
        <p:nvSpPr>
          <p:cNvPr id="37" name="Rounded Rectangle 36">
            <a:hlinkClick r:id="rId12"/>
          </p:cNvPr>
          <p:cNvSpPr/>
          <p:nvPr/>
        </p:nvSpPr>
        <p:spPr>
          <a:xfrm>
            <a:off x="3373020" y="3840180"/>
            <a:ext cx="2313026" cy="849769"/>
          </a:xfrm>
          <a:prstGeom prst="roundRect">
            <a:avLst/>
          </a:prstGeom>
          <a:solidFill>
            <a:srgbClr val="6083CB"/>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Problem Solving and Computing II</a:t>
            </a:r>
          </a:p>
        </p:txBody>
      </p:sp>
      <p:sp>
        <p:nvSpPr>
          <p:cNvPr id="38" name="Rounded Rectangle 37">
            <a:hlinkClick r:id="rId13"/>
          </p:cNvPr>
          <p:cNvSpPr/>
          <p:nvPr/>
        </p:nvSpPr>
        <p:spPr>
          <a:xfrm>
            <a:off x="5769101" y="3822353"/>
            <a:ext cx="2313026" cy="849769"/>
          </a:xfrm>
          <a:prstGeom prst="roundRect">
            <a:avLst/>
          </a:prstGeom>
          <a:solidFill>
            <a:srgbClr val="0F89C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Dynamics</a:t>
            </a:r>
          </a:p>
        </p:txBody>
      </p:sp>
    </p:spTree>
    <p:extLst>
      <p:ext uri="{BB962C8B-B14F-4D97-AF65-F5344CB8AC3E}">
        <p14:creationId xmlns:p14="http://schemas.microsoft.com/office/powerpoint/2010/main" val="2383511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6"/>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7"/>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26" grpId="0" animBg="1"/>
      <p:bldP spid="26" grpId="1" animBg="1"/>
      <p:bldP spid="27" grpId="0" animBg="1"/>
      <p:bldP spid="27" grpId="1" animBg="1"/>
      <p:bldP spid="28" grpId="0" animBg="1"/>
      <p:bldP spid="28" grpId="1" animBg="1"/>
      <p:bldP spid="29" grpId="0" animBg="1"/>
      <p:bldP spid="29" grpId="1" animBg="1"/>
      <p:bldP spid="30" grpId="0" animBg="1"/>
      <p:bldP spid="33" grpId="0" animBg="1"/>
      <p:bldP spid="36" grpId="0" animBg="1"/>
      <p:bldP spid="37" grpId="0" animBg="1"/>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2</a:t>
            </a:r>
            <a:r>
              <a:rPr lang="en-GB" baseline="30000" dirty="0">
                <a:solidFill>
                  <a:schemeClr val="bg1"/>
                </a:solidFill>
              </a:rPr>
              <a:t>nd</a:t>
            </a:r>
            <a:r>
              <a:rPr lang="en-GB" dirty="0">
                <a:solidFill>
                  <a:schemeClr val="bg1"/>
                </a:solidFill>
              </a:rPr>
              <a:t> Year Structure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ounded Rectangle 8"/>
          <p:cNvSpPr/>
          <p:nvPr/>
        </p:nvSpPr>
        <p:spPr>
          <a:xfrm>
            <a:off x="5771845" y="2042112"/>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Algebra</a:t>
            </a:r>
          </a:p>
        </p:txBody>
      </p:sp>
      <p:sp>
        <p:nvSpPr>
          <p:cNvPr id="10" name="Rounded Rectangle 9"/>
          <p:cNvSpPr/>
          <p:nvPr/>
        </p:nvSpPr>
        <p:spPr>
          <a:xfrm>
            <a:off x="5783568" y="4153521"/>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An Introduction to Bayesian Methods</a:t>
            </a:r>
          </a:p>
        </p:txBody>
      </p:sp>
      <p:sp>
        <p:nvSpPr>
          <p:cNvPr id="11" name="Rounded Rectangle 10"/>
          <p:cNvSpPr/>
          <p:nvPr/>
        </p:nvSpPr>
        <p:spPr>
          <a:xfrm>
            <a:off x="5783568" y="3081483"/>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Transforms, Waves and Fluid Dynamics</a:t>
            </a:r>
          </a:p>
        </p:txBody>
      </p:sp>
      <p:sp>
        <p:nvSpPr>
          <p:cNvPr id="16" name="Freeform 15"/>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1</a:t>
            </a:r>
          </a:p>
        </p:txBody>
      </p:sp>
      <p:sp>
        <p:nvSpPr>
          <p:cNvPr id="17" name="Freeform 16"/>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2</a:t>
            </a:r>
          </a:p>
        </p:txBody>
      </p:sp>
      <p:sp>
        <p:nvSpPr>
          <p:cNvPr id="18" name="Rounded Rectangle 17"/>
          <p:cNvSpPr/>
          <p:nvPr/>
        </p:nvSpPr>
        <p:spPr>
          <a:xfrm>
            <a:off x="3400946" y="2036812"/>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Complex Variable</a:t>
            </a:r>
          </a:p>
        </p:txBody>
      </p:sp>
      <p:sp>
        <p:nvSpPr>
          <p:cNvPr id="19" name="Rounded Rectangle 18"/>
          <p:cNvSpPr/>
          <p:nvPr/>
        </p:nvSpPr>
        <p:spPr>
          <a:xfrm>
            <a:off x="1018356" y="2031505"/>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Linear Algebra</a:t>
            </a:r>
          </a:p>
        </p:txBody>
      </p:sp>
      <p:sp>
        <p:nvSpPr>
          <p:cNvPr id="20" name="Rounded Rectangle 19"/>
          <p:cNvSpPr/>
          <p:nvPr/>
        </p:nvSpPr>
        <p:spPr>
          <a:xfrm>
            <a:off x="3421512" y="3091926"/>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Differential Equations</a:t>
            </a:r>
          </a:p>
        </p:txBody>
      </p:sp>
      <p:sp>
        <p:nvSpPr>
          <p:cNvPr id="21" name="Rounded Rectangle 20"/>
          <p:cNvSpPr/>
          <p:nvPr/>
        </p:nvSpPr>
        <p:spPr>
          <a:xfrm>
            <a:off x="1018356" y="3091926"/>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Vector Calculus</a:t>
            </a:r>
          </a:p>
        </p:txBody>
      </p:sp>
      <p:sp>
        <p:nvSpPr>
          <p:cNvPr id="22" name="Rounded Rectangle 21"/>
          <p:cNvSpPr/>
          <p:nvPr/>
        </p:nvSpPr>
        <p:spPr>
          <a:xfrm>
            <a:off x="3425366" y="4172955"/>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Stochastic Modelling</a:t>
            </a:r>
          </a:p>
        </p:txBody>
      </p:sp>
      <p:sp>
        <p:nvSpPr>
          <p:cNvPr id="23" name="Rounded Rectangle 22"/>
          <p:cNvSpPr/>
          <p:nvPr/>
        </p:nvSpPr>
        <p:spPr>
          <a:xfrm>
            <a:off x="1018356" y="4164797"/>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Introduction to Statistical Inference</a:t>
            </a:r>
          </a:p>
        </p:txBody>
      </p:sp>
    </p:spTree>
    <p:extLst>
      <p:ext uri="{BB962C8B-B14F-4D97-AF65-F5344CB8AC3E}">
        <p14:creationId xmlns:p14="http://schemas.microsoft.com/office/powerpoint/2010/main" val="414581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2</a:t>
            </a:r>
            <a:r>
              <a:rPr lang="en-GB" baseline="30000" dirty="0">
                <a:solidFill>
                  <a:schemeClr val="bg1"/>
                </a:solidFill>
              </a:rPr>
              <a:t>nd</a:t>
            </a:r>
            <a:r>
              <a:rPr lang="en-GB" dirty="0">
                <a:solidFill>
                  <a:schemeClr val="bg1"/>
                </a:solidFill>
              </a:rPr>
              <a:t> Year Structure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ounded Rectangle 8"/>
          <p:cNvSpPr/>
          <p:nvPr/>
        </p:nvSpPr>
        <p:spPr>
          <a:xfrm>
            <a:off x="5771845" y="2042112"/>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Algebra</a:t>
            </a:r>
          </a:p>
        </p:txBody>
      </p:sp>
      <p:sp>
        <p:nvSpPr>
          <p:cNvPr id="10" name="Rounded Rectangle 9"/>
          <p:cNvSpPr/>
          <p:nvPr/>
        </p:nvSpPr>
        <p:spPr>
          <a:xfrm>
            <a:off x="5783568" y="4172954"/>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An Introduction to Bayesian Methods</a:t>
            </a:r>
          </a:p>
        </p:txBody>
      </p:sp>
      <p:sp>
        <p:nvSpPr>
          <p:cNvPr id="11" name="Rounded Rectangle 10"/>
          <p:cNvSpPr/>
          <p:nvPr/>
        </p:nvSpPr>
        <p:spPr>
          <a:xfrm>
            <a:off x="5783568" y="3081483"/>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Transforms, Waves and Fluid Dynamics</a:t>
            </a:r>
          </a:p>
        </p:txBody>
      </p:sp>
      <p:sp>
        <p:nvSpPr>
          <p:cNvPr id="16" name="Rounded Rectangle 15"/>
          <p:cNvSpPr/>
          <p:nvPr/>
        </p:nvSpPr>
        <p:spPr>
          <a:xfrm>
            <a:off x="1018356" y="5143078"/>
            <a:ext cx="2313026" cy="910189"/>
          </a:xfrm>
          <a:prstGeom prst="roundRect">
            <a:avLst/>
          </a:prstGeom>
          <a:solidFill>
            <a:srgbClr val="0F89C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Group Project</a:t>
            </a:r>
          </a:p>
        </p:txBody>
      </p:sp>
      <p:sp>
        <p:nvSpPr>
          <p:cNvPr id="17" name="Rounded Rectangle 16"/>
          <p:cNvSpPr/>
          <p:nvPr/>
        </p:nvSpPr>
        <p:spPr>
          <a:xfrm>
            <a:off x="5783568" y="5161334"/>
            <a:ext cx="2313026" cy="885152"/>
          </a:xfrm>
          <a:prstGeom prst="roundRect">
            <a:avLst/>
          </a:prstGeom>
          <a:solidFill>
            <a:srgbClr val="6FC5F5"/>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Computing</a:t>
            </a:r>
          </a:p>
        </p:txBody>
      </p:sp>
      <p:sp>
        <p:nvSpPr>
          <p:cNvPr id="18" name="Rounded Rectangle 17"/>
          <p:cNvSpPr/>
          <p:nvPr/>
        </p:nvSpPr>
        <p:spPr>
          <a:xfrm>
            <a:off x="3394868" y="5143078"/>
            <a:ext cx="2313026" cy="903673"/>
          </a:xfrm>
          <a:prstGeom prst="roundRect">
            <a:avLst/>
          </a:prstGeom>
          <a:solidFill>
            <a:srgbClr val="0F89C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Careers Management and Mathematical Skills </a:t>
            </a:r>
          </a:p>
        </p:txBody>
      </p:sp>
      <p:sp>
        <p:nvSpPr>
          <p:cNvPr id="19" name="Freeform 18"/>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1</a:t>
            </a:r>
          </a:p>
        </p:txBody>
      </p:sp>
      <p:sp>
        <p:nvSpPr>
          <p:cNvPr id="20" name="Line 4"/>
          <p:cNvSpPr>
            <a:spLocks noChangeShapeType="1"/>
          </p:cNvSpPr>
          <p:nvPr/>
        </p:nvSpPr>
        <p:spPr bwMode="auto">
          <a:xfrm flipV="1">
            <a:off x="35496" y="4072007"/>
            <a:ext cx="9085058" cy="5065"/>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1" name="Freeform 20"/>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Semester 2</a:t>
            </a:r>
          </a:p>
        </p:txBody>
      </p:sp>
      <p:sp>
        <p:nvSpPr>
          <p:cNvPr id="22" name="Rounded Rectangle 21"/>
          <p:cNvSpPr/>
          <p:nvPr/>
        </p:nvSpPr>
        <p:spPr>
          <a:xfrm>
            <a:off x="3400946" y="2036812"/>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Complex Variable</a:t>
            </a:r>
          </a:p>
        </p:txBody>
      </p:sp>
      <p:sp>
        <p:nvSpPr>
          <p:cNvPr id="23" name="Rounded Rectangle 22"/>
          <p:cNvSpPr/>
          <p:nvPr/>
        </p:nvSpPr>
        <p:spPr>
          <a:xfrm>
            <a:off x="1018356" y="2031505"/>
            <a:ext cx="2313026" cy="910189"/>
          </a:xfrm>
          <a:prstGeom prst="roundRect">
            <a:avLst/>
          </a:prstGeom>
          <a:solidFill>
            <a:srgbClr val="0025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Linear Algebra</a:t>
            </a:r>
          </a:p>
        </p:txBody>
      </p:sp>
      <p:sp>
        <p:nvSpPr>
          <p:cNvPr id="24" name="Rounded Rectangle 23"/>
          <p:cNvSpPr/>
          <p:nvPr/>
        </p:nvSpPr>
        <p:spPr>
          <a:xfrm>
            <a:off x="3421512" y="3091926"/>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Differential Equations</a:t>
            </a:r>
          </a:p>
        </p:txBody>
      </p:sp>
      <p:sp>
        <p:nvSpPr>
          <p:cNvPr id="25" name="Rounded Rectangle 24"/>
          <p:cNvSpPr/>
          <p:nvPr/>
        </p:nvSpPr>
        <p:spPr>
          <a:xfrm>
            <a:off x="1018356" y="3091926"/>
            <a:ext cx="2313026" cy="910188"/>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Vector Calculus</a:t>
            </a:r>
          </a:p>
        </p:txBody>
      </p:sp>
      <p:sp>
        <p:nvSpPr>
          <p:cNvPr id="26" name="Rounded Rectangle 25"/>
          <p:cNvSpPr/>
          <p:nvPr/>
        </p:nvSpPr>
        <p:spPr>
          <a:xfrm>
            <a:off x="3425366" y="4172955"/>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Stochastic Modelling</a:t>
            </a:r>
          </a:p>
        </p:txBody>
      </p:sp>
      <p:sp>
        <p:nvSpPr>
          <p:cNvPr id="27" name="Rounded Rectangle 26"/>
          <p:cNvSpPr/>
          <p:nvPr/>
        </p:nvSpPr>
        <p:spPr>
          <a:xfrm>
            <a:off x="1018356" y="4164797"/>
            <a:ext cx="2313026" cy="849769"/>
          </a:xfrm>
          <a:prstGeom prst="roundRect">
            <a:avLst/>
          </a:prstGeom>
          <a:solidFill>
            <a:srgbClr val="000C2A"/>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Introduction to Statistical Inference</a:t>
            </a:r>
          </a:p>
        </p:txBody>
      </p:sp>
    </p:spTree>
    <p:extLst>
      <p:ext uri="{BB962C8B-B14F-4D97-AF65-F5344CB8AC3E}">
        <p14:creationId xmlns:p14="http://schemas.microsoft.com/office/powerpoint/2010/main" val="88383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05556E-6 -7.40741E-7 L 0.00277 -0.29861 " pathEditMode="relative" rAng="0" ptsTypes="AA">
                                      <p:cBhvr>
                                        <p:cTn id="6" dur="2000" fill="hold"/>
                                        <p:tgtEl>
                                          <p:spTgt spid="18"/>
                                        </p:tgtEl>
                                        <p:attrNameLst>
                                          <p:attrName>ppt_x</p:attrName>
                                          <p:attrName>ppt_y</p:attrName>
                                        </p:attrNameLst>
                                      </p:cBhvr>
                                      <p:rCtr x="0" y="-15278"/>
                                    </p:animMotion>
                                  </p:childTnLst>
                                </p:cTn>
                              </p:par>
                              <p:par>
                                <p:cTn id="7" presetID="42" presetClass="path" presetSubtype="0" accel="50000" decel="50000" fill="hold" grpId="0" nodeType="withEffect">
                                  <p:stCondLst>
                                    <p:cond delay="0"/>
                                  </p:stCondLst>
                                  <p:childTnLst>
                                    <p:animMotion origin="layout" path="M -4.16667E-6 3.7037E-7 L -4.16667E-6 -0.30163 " pathEditMode="relative" rAng="0" ptsTypes="AA">
                                      <p:cBhvr>
                                        <p:cTn id="8" dur="2000" fill="hold"/>
                                        <p:tgtEl>
                                          <p:spTgt spid="17"/>
                                        </p:tgtEl>
                                        <p:attrNameLst>
                                          <p:attrName>ppt_x</p:attrName>
                                          <p:attrName>ppt_y</p:attrName>
                                        </p:attrNameLst>
                                      </p:cBhvr>
                                      <p:rCtr x="0" y="-14815"/>
                                    </p:animMotion>
                                  </p:childTnLst>
                                </p:cTn>
                              </p:par>
                              <p:par>
                                <p:cTn id="9" presetID="42" presetClass="path" presetSubtype="0" accel="50000" decel="50000" fill="hold" grpId="0" nodeType="withEffect">
                                  <p:stCondLst>
                                    <p:cond delay="0"/>
                                  </p:stCondLst>
                                  <p:childTnLst>
                                    <p:animMotion origin="layout" path="M -8.33333E-7 3.7037E-7 L 0.25834 0.3 " pathEditMode="relative" rAng="0" ptsTypes="AA">
                                      <p:cBhvr>
                                        <p:cTn id="10" dur="2000" fill="hold"/>
                                        <p:tgtEl>
                                          <p:spTgt spid="24"/>
                                        </p:tgtEl>
                                        <p:attrNameLst>
                                          <p:attrName>ppt_x</p:attrName>
                                          <p:attrName>ppt_y</p:attrName>
                                        </p:attrNameLst>
                                      </p:cBhvr>
                                      <p:rCtr x="12969" y="14884"/>
                                    </p:animMotion>
                                  </p:childTnLst>
                                </p:cTn>
                              </p:par>
                              <p:par>
                                <p:cTn id="11" presetID="42" presetClass="path" presetSubtype="0" accel="50000" decel="50000" fill="hold" grpId="0" nodeType="withEffect">
                                  <p:stCondLst>
                                    <p:cond delay="0"/>
                                  </p:stCondLst>
                                  <p:childTnLst>
                                    <p:animMotion origin="layout" path="M -4.16667E-6 7.40741E-7 L -0.26111 0.30024 " pathEditMode="relative" rAng="0" ptsTypes="AA">
                                      <p:cBhvr>
                                        <p:cTn id="12" dur="2000" fill="hold"/>
                                        <p:tgtEl>
                                          <p:spTgt spid="11"/>
                                        </p:tgtEl>
                                        <p:attrNameLst>
                                          <p:attrName>ppt_x</p:attrName>
                                          <p:attrName>ppt_y</p:attrName>
                                        </p:attrNameLst>
                                      </p:cBhvr>
                                      <p:rCtr x="-12951" y="14977"/>
                                    </p:animMotion>
                                  </p:childTnLst>
                                </p:cTn>
                              </p:par>
                              <p:par>
                                <p:cTn id="13" presetID="50" presetClass="path" presetSubtype="0" accel="50000" decel="50000" fill="hold" grpId="0" nodeType="withEffect">
                                  <p:stCondLst>
                                    <p:cond delay="0"/>
                                  </p:stCondLst>
                                  <p:childTnLst>
                                    <p:animMotion origin="layout" path="M 0.00017 0.00047 L 0.25885 0.00047 C 0.37482 0.00047 0.51771 -0.08287 0.51771 -0.15 L 0.51771 -0.30046 " pathEditMode="relative" rAng="0" ptsTypes="AAAA">
                                      <p:cBhvr>
                                        <p:cTn id="14" dur="2000" fill="hold"/>
                                        <p:tgtEl>
                                          <p:spTgt spid="27"/>
                                        </p:tgtEl>
                                        <p:attrNameLst>
                                          <p:attrName>ppt_x</p:attrName>
                                          <p:attrName>ppt_y</p:attrName>
                                        </p:attrNameLst>
                                      </p:cBhvr>
                                      <p:rCtr x="25868" y="-15046"/>
                                    </p:animMotion>
                                  </p:childTnLst>
                                </p:cTn>
                              </p:par>
                              <p:par>
                                <p:cTn id="15" presetID="50" presetClass="path" presetSubtype="0" accel="50000" decel="50000" fill="hold" grpId="0" nodeType="withEffect">
                                  <p:stCondLst>
                                    <p:cond delay="0"/>
                                  </p:stCondLst>
                                  <p:childTnLst>
                                    <p:animMotion origin="layout" path="M -0.00208 -0.0037 L -0.26094 -0.0037 C -0.37708 -0.0037 -0.51962 0.08148 -0.51962 0.15093 L -0.51962 0.30556 " pathEditMode="relative" rAng="0" ptsTypes="AAAA">
                                      <p:cBhvr>
                                        <p:cTn id="16" dur="2000" fill="hold"/>
                                        <p:tgtEl>
                                          <p:spTgt spid="9"/>
                                        </p:tgtEl>
                                        <p:attrNameLst>
                                          <p:attrName>ppt_x</p:attrName>
                                          <p:attrName>ppt_y</p:attrName>
                                        </p:attrNameLst>
                                      </p:cBhvr>
                                      <p:rCtr x="-25885" y="15463"/>
                                    </p:animMotion>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P spid="18" grpId="0" animBg="1"/>
      <p:bldP spid="20" grpId="0" animBg="1"/>
      <p:bldP spid="24"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3</a:t>
            </a:r>
            <a:r>
              <a:rPr lang="en-GB" baseline="30000" dirty="0">
                <a:solidFill>
                  <a:schemeClr val="bg1"/>
                </a:solidFill>
              </a:rPr>
              <a:t>rd</a:t>
            </a:r>
            <a:r>
              <a:rPr lang="en-GB" dirty="0">
                <a:solidFill>
                  <a:schemeClr val="bg1"/>
                </a:solidFill>
              </a:rPr>
              <a:t> Year Modules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ounded Rectangle 8">
            <a:hlinkClick r:id="rId4"/>
          </p:cNvPr>
          <p:cNvSpPr/>
          <p:nvPr/>
        </p:nvSpPr>
        <p:spPr>
          <a:xfrm>
            <a:off x="122224" y="5925454"/>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Introduction to Numerical &amp; Computational Modelling</a:t>
            </a:r>
          </a:p>
        </p:txBody>
      </p:sp>
      <p:sp>
        <p:nvSpPr>
          <p:cNvPr id="10" name="Rounded Rectangle 9">
            <a:hlinkClick r:id="rId5"/>
          </p:cNvPr>
          <p:cNvSpPr/>
          <p:nvPr/>
        </p:nvSpPr>
        <p:spPr>
          <a:xfrm>
            <a:off x="3722019" y="2292277"/>
            <a:ext cx="3493782"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Number Theory &amp; Cryptography</a:t>
            </a:r>
          </a:p>
        </p:txBody>
      </p:sp>
      <p:sp>
        <p:nvSpPr>
          <p:cNvPr id="11" name="Rounded Rectangle 10">
            <a:hlinkClick r:id="rId6"/>
          </p:cNvPr>
          <p:cNvSpPr/>
          <p:nvPr/>
        </p:nvSpPr>
        <p:spPr>
          <a:xfrm>
            <a:off x="1914893" y="2282401"/>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Groups, Graphs &amp; Symmetry</a:t>
            </a:r>
          </a:p>
        </p:txBody>
      </p:sp>
      <p:sp>
        <p:nvSpPr>
          <p:cNvPr id="16" name="Rounded Rectangle 15">
            <a:hlinkClick r:id="rId7"/>
          </p:cNvPr>
          <p:cNvSpPr/>
          <p:nvPr/>
        </p:nvSpPr>
        <p:spPr>
          <a:xfrm>
            <a:off x="5521971" y="1375744"/>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Linear Analysis</a:t>
            </a:r>
          </a:p>
        </p:txBody>
      </p:sp>
      <p:sp>
        <p:nvSpPr>
          <p:cNvPr id="17" name="Rounded Rectangle 16">
            <a:hlinkClick r:id="rId8"/>
          </p:cNvPr>
          <p:cNvSpPr/>
          <p:nvPr/>
        </p:nvSpPr>
        <p:spPr>
          <a:xfrm>
            <a:off x="7322172" y="1382730"/>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Topology</a:t>
            </a:r>
          </a:p>
        </p:txBody>
      </p:sp>
      <p:sp>
        <p:nvSpPr>
          <p:cNvPr id="18" name="Rounded Rectangle 17">
            <a:hlinkClick r:id="rId9"/>
          </p:cNvPr>
          <p:cNvSpPr/>
          <p:nvPr/>
        </p:nvSpPr>
        <p:spPr>
          <a:xfrm>
            <a:off x="119632" y="2276822"/>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Geometries &amp; Designs </a:t>
            </a:r>
          </a:p>
        </p:txBody>
      </p:sp>
      <p:sp>
        <p:nvSpPr>
          <p:cNvPr id="19" name="Rounded Rectangle 18">
            <a:hlinkClick r:id="rId10"/>
          </p:cNvPr>
          <p:cNvSpPr/>
          <p:nvPr/>
        </p:nvSpPr>
        <p:spPr>
          <a:xfrm>
            <a:off x="1904010" y="1358366"/>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Foundations of Group Theory</a:t>
            </a:r>
          </a:p>
        </p:txBody>
      </p:sp>
      <p:sp>
        <p:nvSpPr>
          <p:cNvPr id="20" name="Rounded Rectangle 19">
            <a:hlinkClick r:id="rId11"/>
          </p:cNvPr>
          <p:cNvSpPr/>
          <p:nvPr/>
        </p:nvSpPr>
        <p:spPr>
          <a:xfrm>
            <a:off x="3725613" y="1358366"/>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Coding Theory</a:t>
            </a:r>
          </a:p>
        </p:txBody>
      </p:sp>
      <p:sp>
        <p:nvSpPr>
          <p:cNvPr id="21" name="Rounded Rectangle 20">
            <a:hlinkClick r:id="rId12"/>
          </p:cNvPr>
          <p:cNvSpPr/>
          <p:nvPr/>
        </p:nvSpPr>
        <p:spPr>
          <a:xfrm>
            <a:off x="117737" y="1357199"/>
            <a:ext cx="1693831" cy="82414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solidFill>
                  <a:schemeClr val="bg1"/>
                </a:solidFill>
              </a:rPr>
              <a:t>Stochastic Calculus &amp; Applications</a:t>
            </a:r>
          </a:p>
        </p:txBody>
      </p:sp>
      <p:sp>
        <p:nvSpPr>
          <p:cNvPr id="22" name="Rounded Rectangle 21">
            <a:hlinkClick r:id="rId13"/>
          </p:cNvPr>
          <p:cNvSpPr/>
          <p:nvPr/>
        </p:nvSpPr>
        <p:spPr>
          <a:xfrm>
            <a:off x="7321922" y="2303887"/>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Survival Analysis</a:t>
            </a:r>
          </a:p>
        </p:txBody>
      </p:sp>
      <p:sp>
        <p:nvSpPr>
          <p:cNvPr id="23" name="Rounded Rectangle 22">
            <a:hlinkClick r:id="rId14"/>
          </p:cNvPr>
          <p:cNvSpPr/>
          <p:nvPr/>
        </p:nvSpPr>
        <p:spPr>
          <a:xfrm>
            <a:off x="96609" y="3209000"/>
            <a:ext cx="3510680"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Statistical Modelling</a:t>
            </a:r>
          </a:p>
        </p:txBody>
      </p:sp>
      <p:sp>
        <p:nvSpPr>
          <p:cNvPr id="24" name="Rounded Rectangle 23">
            <a:hlinkClick r:id="rId15"/>
          </p:cNvPr>
          <p:cNvSpPr/>
          <p:nvPr/>
        </p:nvSpPr>
        <p:spPr>
          <a:xfrm>
            <a:off x="3735583" y="3213646"/>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Markov Processes</a:t>
            </a:r>
          </a:p>
        </p:txBody>
      </p:sp>
      <p:sp>
        <p:nvSpPr>
          <p:cNvPr id="25" name="Rounded Rectangle 24">
            <a:hlinkClick r:id="rId16"/>
          </p:cNvPr>
          <p:cNvSpPr/>
          <p:nvPr/>
        </p:nvSpPr>
        <p:spPr>
          <a:xfrm>
            <a:off x="5519184" y="4094735"/>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Stochastic Financial Modelling </a:t>
            </a:r>
          </a:p>
        </p:txBody>
      </p:sp>
      <p:sp>
        <p:nvSpPr>
          <p:cNvPr id="26" name="Rounded Rectangle 25">
            <a:hlinkClick r:id="rId17"/>
          </p:cNvPr>
          <p:cNvSpPr/>
          <p:nvPr/>
        </p:nvSpPr>
        <p:spPr>
          <a:xfrm>
            <a:off x="7321921" y="4097640"/>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Time Series &amp; Forecasting</a:t>
            </a:r>
          </a:p>
        </p:txBody>
      </p:sp>
      <p:sp>
        <p:nvSpPr>
          <p:cNvPr id="27" name="Rounded Rectangle 26">
            <a:hlinkClick r:id="rId18"/>
          </p:cNvPr>
          <p:cNvSpPr/>
          <p:nvPr/>
        </p:nvSpPr>
        <p:spPr>
          <a:xfrm>
            <a:off x="1913458" y="4081961"/>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Applied Probability</a:t>
            </a:r>
          </a:p>
        </p:txBody>
      </p:sp>
      <p:sp>
        <p:nvSpPr>
          <p:cNvPr id="28" name="Rounded Rectangle 27">
            <a:hlinkClick r:id="rId19"/>
          </p:cNvPr>
          <p:cNvSpPr/>
          <p:nvPr/>
        </p:nvSpPr>
        <p:spPr>
          <a:xfrm>
            <a:off x="5540190" y="3203558"/>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Bayesian Inference</a:t>
            </a:r>
          </a:p>
        </p:txBody>
      </p:sp>
      <p:sp>
        <p:nvSpPr>
          <p:cNvPr id="29" name="Rounded Rectangle 28">
            <a:hlinkClick r:id="rId20"/>
          </p:cNvPr>
          <p:cNvSpPr/>
          <p:nvPr/>
        </p:nvSpPr>
        <p:spPr>
          <a:xfrm>
            <a:off x="122794" y="4094735"/>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Discrete Stochastic Modelling </a:t>
            </a:r>
          </a:p>
        </p:txBody>
      </p:sp>
      <p:sp>
        <p:nvSpPr>
          <p:cNvPr id="30" name="Rounded Rectangle 29">
            <a:hlinkClick r:id="rId21"/>
          </p:cNvPr>
          <p:cNvSpPr/>
          <p:nvPr/>
        </p:nvSpPr>
        <p:spPr>
          <a:xfrm>
            <a:off x="7321922" y="3213646"/>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Randomised Clinical Trials</a:t>
            </a:r>
          </a:p>
        </p:txBody>
      </p:sp>
      <p:sp>
        <p:nvSpPr>
          <p:cNvPr id="31" name="Rounded Rectangle 30">
            <a:hlinkClick r:id="rId22"/>
          </p:cNvPr>
          <p:cNvSpPr/>
          <p:nvPr/>
        </p:nvSpPr>
        <p:spPr>
          <a:xfrm>
            <a:off x="3724318" y="4081961"/>
            <a:ext cx="1693831" cy="824146"/>
          </a:xfrm>
          <a:prstGeom prst="roundRect">
            <a:avLst/>
          </a:prstGeom>
          <a:solidFill>
            <a:srgbClr val="000C2A"/>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a:solidFill>
                  <a:schemeClr val="bg1"/>
                </a:solidFill>
              </a:rPr>
              <a:t>Multivariate Data Analysis</a:t>
            </a:r>
          </a:p>
        </p:txBody>
      </p:sp>
      <p:sp>
        <p:nvSpPr>
          <p:cNvPr id="32" name="Rounded Rectangle 31">
            <a:hlinkClick r:id="rId23"/>
          </p:cNvPr>
          <p:cNvSpPr/>
          <p:nvPr/>
        </p:nvSpPr>
        <p:spPr>
          <a:xfrm>
            <a:off x="122224" y="5005831"/>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Partial Differential Equations with Applications</a:t>
            </a:r>
          </a:p>
        </p:txBody>
      </p:sp>
      <p:sp>
        <p:nvSpPr>
          <p:cNvPr id="33" name="Rounded Rectangle 32">
            <a:hlinkClick r:id="rId24"/>
          </p:cNvPr>
          <p:cNvSpPr/>
          <p:nvPr/>
        </p:nvSpPr>
        <p:spPr>
          <a:xfrm>
            <a:off x="3735286" y="5925454"/>
            <a:ext cx="3498498"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Introduction to Fluids</a:t>
            </a:r>
          </a:p>
        </p:txBody>
      </p:sp>
      <p:sp>
        <p:nvSpPr>
          <p:cNvPr id="34" name="Rounded Rectangle 33">
            <a:hlinkClick r:id="rId25"/>
          </p:cNvPr>
          <p:cNvSpPr/>
          <p:nvPr/>
        </p:nvSpPr>
        <p:spPr>
          <a:xfrm>
            <a:off x="7326411" y="5926988"/>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Differential Equations, Transform Methods &amp; Fields</a:t>
            </a:r>
          </a:p>
        </p:txBody>
      </p:sp>
      <p:sp>
        <p:nvSpPr>
          <p:cNvPr id="35" name="Rounded Rectangle 34">
            <a:hlinkClick r:id="rId26"/>
          </p:cNvPr>
          <p:cNvSpPr/>
          <p:nvPr/>
        </p:nvSpPr>
        <p:spPr>
          <a:xfrm>
            <a:off x="5526458" y="5039388"/>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Electromagnetism</a:t>
            </a:r>
          </a:p>
        </p:txBody>
      </p:sp>
      <p:sp>
        <p:nvSpPr>
          <p:cNvPr id="36" name="Rounded Rectangle 35">
            <a:hlinkClick r:id="rId27"/>
          </p:cNvPr>
          <p:cNvSpPr/>
          <p:nvPr/>
        </p:nvSpPr>
        <p:spPr>
          <a:xfrm>
            <a:off x="1939841" y="5036202"/>
            <a:ext cx="349177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Instabilities, Turbulence &amp; Scaling </a:t>
            </a:r>
          </a:p>
        </p:txBody>
      </p:sp>
      <p:sp>
        <p:nvSpPr>
          <p:cNvPr id="37" name="Rounded Rectangle 36">
            <a:hlinkClick r:id="rId28"/>
          </p:cNvPr>
          <p:cNvSpPr/>
          <p:nvPr/>
        </p:nvSpPr>
        <p:spPr>
          <a:xfrm>
            <a:off x="1928755" y="5941123"/>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a:solidFill>
                  <a:schemeClr val="bg1"/>
                </a:solidFill>
              </a:rPr>
              <a:t>Quantum Mechanics </a:t>
            </a:r>
          </a:p>
        </p:txBody>
      </p:sp>
      <p:sp>
        <p:nvSpPr>
          <p:cNvPr id="38" name="Rounded Rectangle 37">
            <a:hlinkClick r:id="rId29"/>
          </p:cNvPr>
          <p:cNvSpPr/>
          <p:nvPr/>
        </p:nvSpPr>
        <p:spPr>
          <a:xfrm>
            <a:off x="7326411" y="5005831"/>
            <a:ext cx="1693831" cy="824146"/>
          </a:xfrm>
          <a:prstGeom prst="roundRect">
            <a:avLst/>
          </a:prstGeom>
          <a:solidFill>
            <a:srgbClr val="477CF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err="1">
                <a:solidFill>
                  <a:schemeClr val="bg1"/>
                </a:solidFill>
              </a:rPr>
              <a:t>Variational</a:t>
            </a:r>
            <a:r>
              <a:rPr lang="en-GB" sz="1400" dirty="0">
                <a:solidFill>
                  <a:schemeClr val="bg1"/>
                </a:solidFill>
              </a:rPr>
              <a:t> Methods </a:t>
            </a:r>
          </a:p>
        </p:txBody>
      </p:sp>
    </p:spTree>
    <p:extLst>
      <p:ext uri="{BB962C8B-B14F-4D97-AF65-F5344CB8AC3E}">
        <p14:creationId xmlns:p14="http://schemas.microsoft.com/office/powerpoint/2010/main" val="244292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4</a:t>
            </a:r>
            <a:r>
              <a:rPr lang="en-GB" baseline="30000" dirty="0">
                <a:solidFill>
                  <a:schemeClr val="bg1"/>
                </a:solidFill>
              </a:rPr>
              <a:t>th</a:t>
            </a:r>
            <a:r>
              <a:rPr lang="en-GB" dirty="0">
                <a:solidFill>
                  <a:schemeClr val="bg1"/>
                </a:solidFill>
              </a:rPr>
              <a:t> Year Project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cxnSp>
        <p:nvCxnSpPr>
          <p:cNvPr id="39" name="Straight Arrow Connector 38"/>
          <p:cNvCxnSpPr/>
          <p:nvPr/>
        </p:nvCxnSpPr>
        <p:spPr>
          <a:xfrm>
            <a:off x="2419070" y="6331467"/>
            <a:ext cx="589134" cy="0"/>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2478793" y="4949875"/>
            <a:ext cx="529410" cy="6186"/>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5122886" y="4949875"/>
            <a:ext cx="611753" cy="1"/>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404646" y="6331467"/>
            <a:ext cx="2890427" cy="1"/>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sp>
        <p:nvSpPr>
          <p:cNvPr id="43" name="Freeform 42"/>
          <p:cNvSpPr/>
          <p:nvPr/>
        </p:nvSpPr>
        <p:spPr>
          <a:xfrm>
            <a:off x="4972898" y="1900658"/>
            <a:ext cx="2155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Meetings with potential supervisors</a:t>
            </a:r>
          </a:p>
        </p:txBody>
      </p:sp>
      <p:sp>
        <p:nvSpPr>
          <p:cNvPr id="44" name="Freeform 43"/>
          <p:cNvSpPr/>
          <p:nvPr/>
        </p:nvSpPr>
        <p:spPr>
          <a:xfrm>
            <a:off x="2922756" y="1900659"/>
            <a:ext cx="155280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Given topic choices</a:t>
            </a:r>
          </a:p>
        </p:txBody>
      </p:sp>
      <p:sp>
        <p:nvSpPr>
          <p:cNvPr id="45" name="Freeform 44"/>
          <p:cNvSpPr/>
          <p:nvPr/>
        </p:nvSpPr>
        <p:spPr>
          <a:xfrm>
            <a:off x="7462100" y="1900659"/>
            <a:ext cx="1636485"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Give list of choices</a:t>
            </a:r>
          </a:p>
        </p:txBody>
      </p:sp>
      <p:sp>
        <p:nvSpPr>
          <p:cNvPr id="46" name="Freeform 45"/>
          <p:cNvSpPr/>
          <p:nvPr/>
        </p:nvSpPr>
        <p:spPr>
          <a:xfrm>
            <a:off x="836327" y="1900659"/>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Introductory presentation</a:t>
            </a:r>
          </a:p>
        </p:txBody>
      </p:sp>
      <p:sp>
        <p:nvSpPr>
          <p:cNvPr id="47" name="Freeform 46"/>
          <p:cNvSpPr/>
          <p:nvPr/>
        </p:nvSpPr>
        <p:spPr>
          <a:xfrm>
            <a:off x="831645" y="3268808"/>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Given topic of study</a:t>
            </a:r>
          </a:p>
        </p:txBody>
      </p:sp>
      <p:sp>
        <p:nvSpPr>
          <p:cNvPr id="48" name="Freeform 47"/>
          <p:cNvSpPr/>
          <p:nvPr/>
        </p:nvSpPr>
        <p:spPr>
          <a:xfrm>
            <a:off x="3024210" y="3268809"/>
            <a:ext cx="212078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Meeting with confirmed supervisor </a:t>
            </a:r>
          </a:p>
        </p:txBody>
      </p:sp>
      <p:sp>
        <p:nvSpPr>
          <p:cNvPr id="49" name="Freeform 48"/>
          <p:cNvSpPr/>
          <p:nvPr/>
        </p:nvSpPr>
        <p:spPr>
          <a:xfrm>
            <a:off x="5734640" y="3268811"/>
            <a:ext cx="2100721"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Begin research/collect data</a:t>
            </a:r>
          </a:p>
        </p:txBody>
      </p:sp>
      <p:sp>
        <p:nvSpPr>
          <p:cNvPr id="50" name="Freeform 49"/>
          <p:cNvSpPr/>
          <p:nvPr/>
        </p:nvSpPr>
        <p:spPr>
          <a:xfrm>
            <a:off x="5734639" y="4635431"/>
            <a:ext cx="181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477CFF"/>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Give presentation on topic</a:t>
            </a:r>
          </a:p>
        </p:txBody>
      </p:sp>
      <p:sp>
        <p:nvSpPr>
          <p:cNvPr id="51" name="Freeform 50"/>
          <p:cNvSpPr/>
          <p:nvPr/>
        </p:nvSpPr>
        <p:spPr>
          <a:xfrm>
            <a:off x="3008203" y="4635431"/>
            <a:ext cx="2114683"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477CFF"/>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Project gets going</a:t>
            </a:r>
          </a:p>
        </p:txBody>
      </p:sp>
      <p:sp>
        <p:nvSpPr>
          <p:cNvPr id="52" name="Freeform 51"/>
          <p:cNvSpPr/>
          <p:nvPr/>
        </p:nvSpPr>
        <p:spPr>
          <a:xfrm>
            <a:off x="810671" y="6014020"/>
            <a:ext cx="1652118" cy="59426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p:spPr>
        <p:style>
          <a:lnRef idx="0">
            <a:schemeClr val="accent6"/>
          </a:lnRef>
          <a:fillRef idx="3">
            <a:schemeClr val="accent6"/>
          </a:fillRef>
          <a:effectRef idx="3">
            <a:schemeClr val="accent6"/>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Report starting to take shape</a:t>
            </a:r>
          </a:p>
        </p:txBody>
      </p:sp>
      <p:sp>
        <p:nvSpPr>
          <p:cNvPr id="53" name="Freeform 52"/>
          <p:cNvSpPr/>
          <p:nvPr/>
        </p:nvSpPr>
        <p:spPr>
          <a:xfrm>
            <a:off x="810670" y="4635431"/>
            <a:ext cx="1668124"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477CFF"/>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Regular meetings with supervisor</a:t>
            </a:r>
          </a:p>
        </p:txBody>
      </p:sp>
      <p:sp>
        <p:nvSpPr>
          <p:cNvPr id="54" name="Freeform 53"/>
          <p:cNvSpPr/>
          <p:nvPr/>
        </p:nvSpPr>
        <p:spPr>
          <a:xfrm>
            <a:off x="3024210" y="6002051"/>
            <a:ext cx="181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p:spPr>
        <p:style>
          <a:lnRef idx="0">
            <a:schemeClr val="accent6"/>
          </a:lnRef>
          <a:fillRef idx="3">
            <a:schemeClr val="accent6"/>
          </a:fillRef>
          <a:effectRef idx="3">
            <a:schemeClr val="accent6"/>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Produce a poster summarising work</a:t>
            </a:r>
          </a:p>
        </p:txBody>
      </p:sp>
      <p:sp>
        <p:nvSpPr>
          <p:cNvPr id="55" name="Freeform 54"/>
          <p:cNvSpPr/>
          <p:nvPr/>
        </p:nvSpPr>
        <p:spPr>
          <a:xfrm>
            <a:off x="7288039" y="5539380"/>
            <a:ext cx="1810546" cy="106890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p:spPr>
        <p:style>
          <a:lnRef idx="0">
            <a:schemeClr val="accent6"/>
          </a:lnRef>
          <a:fillRef idx="3">
            <a:schemeClr val="accent6"/>
          </a:fillRef>
          <a:effectRef idx="3">
            <a:schemeClr val="accent6"/>
          </a:effectRef>
          <a:fontRef idx="minor">
            <a:schemeClr val="lt1"/>
          </a:fontRef>
        </p:style>
        <p:txBody>
          <a:bodyPr spcFirstLastPara="0" vert="horz" wrap="square" lIns="113792" tIns="113792" rIns="113792" bIns="260737" numCol="1" spcCol="1270" anchor="ctr" anchorCtr="1">
            <a:noAutofit/>
          </a:bodyPr>
          <a:lstStyle/>
          <a:p>
            <a:pPr algn="ctr" defTabSz="711200">
              <a:lnSpc>
                <a:spcPct val="90000"/>
              </a:lnSpc>
              <a:spcBef>
                <a:spcPct val="0"/>
              </a:spcBef>
              <a:spcAft>
                <a:spcPct val="35000"/>
              </a:spcAft>
            </a:pPr>
            <a:r>
              <a:rPr lang="en-GB" sz="1600" dirty="0">
                <a:solidFill>
                  <a:schemeClr val="bg1"/>
                </a:solidFill>
              </a:rPr>
              <a:t>Finalise report and hand in</a:t>
            </a:r>
          </a:p>
        </p:txBody>
      </p:sp>
      <p:cxnSp>
        <p:nvCxnSpPr>
          <p:cNvPr id="56" name="Straight Arrow Connector 55"/>
          <p:cNvCxnSpPr/>
          <p:nvPr/>
        </p:nvCxnSpPr>
        <p:spPr>
          <a:xfrm>
            <a:off x="2483476" y="2200323"/>
            <a:ext cx="439280" cy="0"/>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a:off x="4475562" y="2200321"/>
            <a:ext cx="497336" cy="0"/>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7128047" y="2200323"/>
            <a:ext cx="334053" cy="0"/>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2478794" y="3568472"/>
            <a:ext cx="545416" cy="4"/>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5144999" y="3568472"/>
            <a:ext cx="589641" cy="0"/>
          </a:xfrm>
          <a:prstGeom prst="straightConnector1">
            <a:avLst/>
          </a:prstGeom>
          <a:ln>
            <a:solidFill>
              <a:schemeClr val="tx1">
                <a:alpha val="99000"/>
              </a:schemeClr>
            </a:solidFill>
            <a:headEnd type="none" w="med" len="med"/>
            <a:tailEnd type="triangle"/>
          </a:ln>
        </p:spPr>
        <p:style>
          <a:lnRef idx="2">
            <a:schemeClr val="accent1"/>
          </a:lnRef>
          <a:fillRef idx="0">
            <a:schemeClr val="accent1"/>
          </a:fillRef>
          <a:effectRef idx="1">
            <a:schemeClr val="accent1"/>
          </a:effectRef>
          <a:fontRef idx="minor">
            <a:schemeClr val="tx1"/>
          </a:fontRef>
        </p:style>
      </p:cxnSp>
      <p:sp>
        <p:nvSpPr>
          <p:cNvPr id="61" name="Freeform 60"/>
          <p:cNvSpPr/>
          <p:nvPr/>
        </p:nvSpPr>
        <p:spPr>
          <a:xfrm>
            <a:off x="113195" y="1333160"/>
            <a:ext cx="1627155" cy="42253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Before 4</a:t>
            </a:r>
            <a:r>
              <a:rPr lang="en-GB" baseline="30000" dirty="0">
                <a:solidFill>
                  <a:schemeClr val="bg1"/>
                </a:solidFill>
              </a:rPr>
              <a:t>th</a:t>
            </a:r>
            <a:r>
              <a:rPr lang="en-GB" dirty="0">
                <a:solidFill>
                  <a:schemeClr val="bg1"/>
                </a:solidFill>
              </a:rPr>
              <a:t> year</a:t>
            </a:r>
          </a:p>
        </p:txBody>
      </p:sp>
      <p:sp>
        <p:nvSpPr>
          <p:cNvPr id="62" name="Freeform 61"/>
          <p:cNvSpPr/>
          <p:nvPr/>
        </p:nvSpPr>
        <p:spPr>
          <a:xfrm>
            <a:off x="113194" y="5467371"/>
            <a:ext cx="1627155" cy="42248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2</a:t>
            </a:r>
            <a:r>
              <a:rPr lang="en-GB" baseline="30000" dirty="0">
                <a:solidFill>
                  <a:schemeClr val="bg1"/>
                </a:solidFill>
              </a:rPr>
              <a:t>nd</a:t>
            </a:r>
            <a:r>
              <a:rPr lang="en-GB" dirty="0">
                <a:solidFill>
                  <a:schemeClr val="bg1"/>
                </a:solidFill>
              </a:rPr>
              <a:t> Semester</a:t>
            </a:r>
          </a:p>
        </p:txBody>
      </p:sp>
      <p:sp>
        <p:nvSpPr>
          <p:cNvPr id="63" name="Freeform 62"/>
          <p:cNvSpPr/>
          <p:nvPr/>
        </p:nvSpPr>
        <p:spPr>
          <a:xfrm>
            <a:off x="113194" y="4099728"/>
            <a:ext cx="1627155" cy="3915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defTabSz="711200">
              <a:lnSpc>
                <a:spcPct val="90000"/>
              </a:lnSpc>
              <a:spcBef>
                <a:spcPct val="0"/>
              </a:spcBef>
              <a:spcAft>
                <a:spcPct val="35000"/>
              </a:spcAft>
            </a:pPr>
            <a:r>
              <a:rPr lang="en-GB" dirty="0">
                <a:solidFill>
                  <a:schemeClr val="bg1"/>
                </a:solidFill>
              </a:rPr>
              <a:t>1</a:t>
            </a:r>
            <a:r>
              <a:rPr lang="en-GB" baseline="30000" dirty="0">
                <a:solidFill>
                  <a:schemeClr val="bg1"/>
                </a:solidFill>
              </a:rPr>
              <a:t>st</a:t>
            </a:r>
            <a:r>
              <a:rPr lang="en-GB" dirty="0">
                <a:solidFill>
                  <a:schemeClr val="bg1"/>
                </a:solidFill>
              </a:rPr>
              <a:t>  Semester</a:t>
            </a:r>
          </a:p>
        </p:txBody>
      </p:sp>
      <p:sp>
        <p:nvSpPr>
          <p:cNvPr id="64" name="Freeform 63"/>
          <p:cNvSpPr/>
          <p:nvPr/>
        </p:nvSpPr>
        <p:spPr>
          <a:xfrm>
            <a:off x="113195" y="2727311"/>
            <a:ext cx="1627155" cy="36004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a:solidFill>
                  <a:schemeClr val="bg1"/>
                </a:solidFill>
              </a:rPr>
              <a:t>Summer</a:t>
            </a:r>
          </a:p>
        </p:txBody>
      </p:sp>
    </p:spTree>
    <p:extLst>
      <p:ext uri="{BB962C8B-B14F-4D97-AF65-F5344CB8AC3E}">
        <p14:creationId xmlns:p14="http://schemas.microsoft.com/office/powerpoint/2010/main" val="389734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grpId="1" nodeType="clickEffect">
                                  <p:stCondLst>
                                    <p:cond delay="0"/>
                                  </p:stCondLst>
                                  <p:childTnLst>
                                    <p:set>
                                      <p:cBhvr rctx="PPT">
                                        <p:cTn id="24" dur="indefinite"/>
                                        <p:tgtEl>
                                          <p:spTgt spid="61"/>
                                        </p:tgtEl>
                                        <p:attrNameLst>
                                          <p:attrName>style.opacity</p:attrName>
                                        </p:attrNameLst>
                                      </p:cBhvr>
                                      <p:to>
                                        <p:strVal val="0.5"/>
                                      </p:to>
                                    </p:set>
                                    <p:animEffect filter="image" prLst="opacity: 0.5">
                                      <p:cBhvr rctx="IE">
                                        <p:cTn id="25" dur="indefinite"/>
                                        <p:tgtEl>
                                          <p:spTgt spid="61"/>
                                        </p:tgtEl>
                                      </p:cBhvr>
                                    </p:animEffect>
                                  </p:childTnLst>
                                </p:cTn>
                              </p:par>
                              <p:par>
                                <p:cTn id="26" presetID="9" presetClass="emph" presetSubtype="0" grpId="1" nodeType="withEffect">
                                  <p:stCondLst>
                                    <p:cond delay="0"/>
                                  </p:stCondLst>
                                  <p:childTnLst>
                                    <p:set>
                                      <p:cBhvr rctx="PPT">
                                        <p:cTn id="27" dur="indefinite"/>
                                        <p:tgtEl>
                                          <p:spTgt spid="46"/>
                                        </p:tgtEl>
                                        <p:attrNameLst>
                                          <p:attrName>style.opacity</p:attrName>
                                        </p:attrNameLst>
                                      </p:cBhvr>
                                      <p:to>
                                        <p:strVal val="0.5"/>
                                      </p:to>
                                    </p:set>
                                    <p:animEffect filter="image" prLst="opacity: 0.5">
                                      <p:cBhvr rctx="IE">
                                        <p:cTn id="28" dur="indefinite"/>
                                        <p:tgtEl>
                                          <p:spTgt spid="46"/>
                                        </p:tgtEl>
                                      </p:cBhvr>
                                    </p:animEffect>
                                  </p:childTnLst>
                                </p:cTn>
                              </p:par>
                              <p:par>
                                <p:cTn id="29" presetID="9" presetClass="emph" presetSubtype="0" nodeType="withEffect">
                                  <p:stCondLst>
                                    <p:cond delay="0"/>
                                  </p:stCondLst>
                                  <p:childTnLst>
                                    <p:set>
                                      <p:cBhvr rctx="PPT">
                                        <p:cTn id="30" dur="indefinite"/>
                                        <p:tgtEl>
                                          <p:spTgt spid="56"/>
                                        </p:tgtEl>
                                        <p:attrNameLst>
                                          <p:attrName>style.opacity</p:attrName>
                                        </p:attrNameLst>
                                      </p:cBhvr>
                                      <p:to>
                                        <p:strVal val="0.5"/>
                                      </p:to>
                                    </p:set>
                                    <p:animEffect filter="image" prLst="opacity: 0.5">
                                      <p:cBhvr rctx="IE">
                                        <p:cTn id="31" dur="indefinite"/>
                                        <p:tgtEl>
                                          <p:spTgt spid="56"/>
                                        </p:tgtEl>
                                      </p:cBhvr>
                                    </p:animEffect>
                                  </p:childTnLst>
                                </p:cTn>
                              </p:par>
                              <p:par>
                                <p:cTn id="32" presetID="9" presetClass="emph" presetSubtype="0" grpId="1" nodeType="withEffect">
                                  <p:stCondLst>
                                    <p:cond delay="0"/>
                                  </p:stCondLst>
                                  <p:childTnLst>
                                    <p:set>
                                      <p:cBhvr rctx="PPT">
                                        <p:cTn id="33" dur="indefinite"/>
                                        <p:tgtEl>
                                          <p:spTgt spid="44"/>
                                        </p:tgtEl>
                                        <p:attrNameLst>
                                          <p:attrName>style.opacity</p:attrName>
                                        </p:attrNameLst>
                                      </p:cBhvr>
                                      <p:to>
                                        <p:strVal val="0.5"/>
                                      </p:to>
                                    </p:set>
                                    <p:animEffect filter="image" prLst="opacity: 0.5">
                                      <p:cBhvr rctx="IE">
                                        <p:cTn id="34" dur="indefinite"/>
                                        <p:tgtEl>
                                          <p:spTgt spid="44"/>
                                        </p:tgtEl>
                                      </p:cBhvr>
                                    </p:animEffect>
                                  </p:childTnLst>
                                </p:cTn>
                              </p:par>
                              <p:par>
                                <p:cTn id="35" presetID="9" presetClass="emph" presetSubtype="0" nodeType="withEffect">
                                  <p:stCondLst>
                                    <p:cond delay="0"/>
                                  </p:stCondLst>
                                  <p:childTnLst>
                                    <p:set>
                                      <p:cBhvr rctx="PPT">
                                        <p:cTn id="36" dur="indefinite"/>
                                        <p:tgtEl>
                                          <p:spTgt spid="57"/>
                                        </p:tgtEl>
                                        <p:attrNameLst>
                                          <p:attrName>style.opacity</p:attrName>
                                        </p:attrNameLst>
                                      </p:cBhvr>
                                      <p:to>
                                        <p:strVal val="0.5"/>
                                      </p:to>
                                    </p:set>
                                    <p:animEffect filter="image" prLst="opacity: 0.5">
                                      <p:cBhvr rctx="IE">
                                        <p:cTn id="37" dur="indefinite"/>
                                        <p:tgtEl>
                                          <p:spTgt spid="57"/>
                                        </p:tgtEl>
                                      </p:cBhvr>
                                    </p:animEffect>
                                  </p:childTnLst>
                                </p:cTn>
                              </p:par>
                              <p:par>
                                <p:cTn id="38" presetID="9" presetClass="emph" presetSubtype="0" grpId="1" nodeType="withEffect">
                                  <p:stCondLst>
                                    <p:cond delay="0"/>
                                  </p:stCondLst>
                                  <p:childTnLst>
                                    <p:set>
                                      <p:cBhvr rctx="PPT">
                                        <p:cTn id="39" dur="indefinite"/>
                                        <p:tgtEl>
                                          <p:spTgt spid="43"/>
                                        </p:tgtEl>
                                        <p:attrNameLst>
                                          <p:attrName>style.opacity</p:attrName>
                                        </p:attrNameLst>
                                      </p:cBhvr>
                                      <p:to>
                                        <p:strVal val="0.5"/>
                                      </p:to>
                                    </p:set>
                                    <p:animEffect filter="image" prLst="opacity: 0.5">
                                      <p:cBhvr rctx="IE">
                                        <p:cTn id="40" dur="indefinite"/>
                                        <p:tgtEl>
                                          <p:spTgt spid="43"/>
                                        </p:tgtEl>
                                      </p:cBhvr>
                                    </p:animEffect>
                                  </p:childTnLst>
                                </p:cTn>
                              </p:par>
                              <p:par>
                                <p:cTn id="41" presetID="9" presetClass="emph" presetSubtype="0" nodeType="withEffect">
                                  <p:stCondLst>
                                    <p:cond delay="0"/>
                                  </p:stCondLst>
                                  <p:childTnLst>
                                    <p:set>
                                      <p:cBhvr rctx="PPT">
                                        <p:cTn id="42" dur="indefinite"/>
                                        <p:tgtEl>
                                          <p:spTgt spid="58"/>
                                        </p:tgtEl>
                                        <p:attrNameLst>
                                          <p:attrName>style.opacity</p:attrName>
                                        </p:attrNameLst>
                                      </p:cBhvr>
                                      <p:to>
                                        <p:strVal val="0.5"/>
                                      </p:to>
                                    </p:set>
                                    <p:animEffect filter="image" prLst="opacity: 0.5">
                                      <p:cBhvr rctx="IE">
                                        <p:cTn id="43" dur="indefinite"/>
                                        <p:tgtEl>
                                          <p:spTgt spid="58"/>
                                        </p:tgtEl>
                                      </p:cBhvr>
                                    </p:animEffect>
                                  </p:childTnLst>
                                </p:cTn>
                              </p:par>
                              <p:par>
                                <p:cTn id="44" presetID="9" presetClass="emph" presetSubtype="0" grpId="1" nodeType="withEffect">
                                  <p:stCondLst>
                                    <p:cond delay="0"/>
                                  </p:stCondLst>
                                  <p:childTnLst>
                                    <p:set>
                                      <p:cBhvr rctx="PPT">
                                        <p:cTn id="45" dur="indefinite"/>
                                        <p:tgtEl>
                                          <p:spTgt spid="45"/>
                                        </p:tgtEl>
                                        <p:attrNameLst>
                                          <p:attrName>style.opacity</p:attrName>
                                        </p:attrNameLst>
                                      </p:cBhvr>
                                      <p:to>
                                        <p:strVal val="0.5"/>
                                      </p:to>
                                    </p:set>
                                    <p:animEffect filter="image" prLst="opacity: 0.5">
                                      <p:cBhvr rctx="IE">
                                        <p:cTn id="46" dur="indefinite"/>
                                        <p:tgtEl>
                                          <p:spTgt spid="45"/>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9" presetClass="emph" presetSubtype="0" grpId="1" nodeType="withEffect">
                                  <p:stCondLst>
                                    <p:cond delay="0"/>
                                  </p:stCondLst>
                                  <p:childTnLst>
                                    <p:set>
                                      <p:cBhvr rctx="PPT">
                                        <p:cTn id="74" dur="indefinite"/>
                                        <p:tgtEl>
                                          <p:spTgt spid="47"/>
                                        </p:tgtEl>
                                        <p:attrNameLst>
                                          <p:attrName>style.opacity</p:attrName>
                                        </p:attrNameLst>
                                      </p:cBhvr>
                                      <p:to>
                                        <p:strVal val="0.5"/>
                                      </p:to>
                                    </p:set>
                                    <p:animEffect filter="image" prLst="opacity: 0.5">
                                      <p:cBhvr rctx="IE">
                                        <p:cTn id="75" dur="indefinite"/>
                                        <p:tgtEl>
                                          <p:spTgt spid="47"/>
                                        </p:tgtEl>
                                      </p:cBhvr>
                                    </p:animEffect>
                                  </p:childTnLst>
                                </p:cTn>
                              </p:par>
                              <p:par>
                                <p:cTn id="76" presetID="9" presetClass="emph" presetSubtype="0" grpId="1" nodeType="withEffect">
                                  <p:stCondLst>
                                    <p:cond delay="0"/>
                                  </p:stCondLst>
                                  <p:childTnLst>
                                    <p:set>
                                      <p:cBhvr rctx="PPT">
                                        <p:cTn id="77" dur="indefinite"/>
                                        <p:tgtEl>
                                          <p:spTgt spid="48"/>
                                        </p:tgtEl>
                                        <p:attrNameLst>
                                          <p:attrName>style.opacity</p:attrName>
                                        </p:attrNameLst>
                                      </p:cBhvr>
                                      <p:to>
                                        <p:strVal val="0.5"/>
                                      </p:to>
                                    </p:set>
                                    <p:animEffect filter="image" prLst="opacity: 0.5">
                                      <p:cBhvr rctx="IE">
                                        <p:cTn id="78" dur="indefinite"/>
                                        <p:tgtEl>
                                          <p:spTgt spid="48"/>
                                        </p:tgtEl>
                                      </p:cBhvr>
                                    </p:animEffect>
                                  </p:childTnLst>
                                </p:cTn>
                              </p:par>
                              <p:par>
                                <p:cTn id="79" presetID="9" presetClass="emph" presetSubtype="0" grpId="1" nodeType="withEffect">
                                  <p:stCondLst>
                                    <p:cond delay="0"/>
                                  </p:stCondLst>
                                  <p:childTnLst>
                                    <p:set>
                                      <p:cBhvr rctx="PPT">
                                        <p:cTn id="80" dur="indefinite"/>
                                        <p:tgtEl>
                                          <p:spTgt spid="49"/>
                                        </p:tgtEl>
                                        <p:attrNameLst>
                                          <p:attrName>style.opacity</p:attrName>
                                        </p:attrNameLst>
                                      </p:cBhvr>
                                      <p:to>
                                        <p:strVal val="0.5"/>
                                      </p:to>
                                    </p:set>
                                    <p:animEffect filter="image" prLst="opacity: 0.5">
                                      <p:cBhvr rctx="IE">
                                        <p:cTn id="81" dur="indefinite"/>
                                        <p:tgtEl>
                                          <p:spTgt spid="49"/>
                                        </p:tgtEl>
                                      </p:cBhvr>
                                    </p:animEffect>
                                  </p:childTnLst>
                                </p:cTn>
                              </p:par>
                              <p:par>
                                <p:cTn id="82" presetID="9" presetClass="emph" presetSubtype="0" nodeType="withEffect">
                                  <p:stCondLst>
                                    <p:cond delay="0"/>
                                  </p:stCondLst>
                                  <p:childTnLst>
                                    <p:set>
                                      <p:cBhvr rctx="PPT">
                                        <p:cTn id="83" dur="indefinite"/>
                                        <p:tgtEl>
                                          <p:spTgt spid="59"/>
                                        </p:tgtEl>
                                        <p:attrNameLst>
                                          <p:attrName>style.opacity</p:attrName>
                                        </p:attrNameLst>
                                      </p:cBhvr>
                                      <p:to>
                                        <p:strVal val="0.5"/>
                                      </p:to>
                                    </p:set>
                                    <p:animEffect filter="image" prLst="opacity: 0.5">
                                      <p:cBhvr rctx="IE">
                                        <p:cTn id="84" dur="indefinite"/>
                                        <p:tgtEl>
                                          <p:spTgt spid="59"/>
                                        </p:tgtEl>
                                      </p:cBhvr>
                                    </p:animEffect>
                                  </p:childTnLst>
                                </p:cTn>
                              </p:par>
                              <p:par>
                                <p:cTn id="85" presetID="9" presetClass="emph" presetSubtype="0" nodeType="withEffect">
                                  <p:stCondLst>
                                    <p:cond delay="0"/>
                                  </p:stCondLst>
                                  <p:childTnLst>
                                    <p:set>
                                      <p:cBhvr rctx="PPT">
                                        <p:cTn id="86" dur="indefinite"/>
                                        <p:tgtEl>
                                          <p:spTgt spid="60"/>
                                        </p:tgtEl>
                                        <p:attrNameLst>
                                          <p:attrName>style.opacity</p:attrName>
                                        </p:attrNameLst>
                                      </p:cBhvr>
                                      <p:to>
                                        <p:strVal val="0.5"/>
                                      </p:to>
                                    </p:set>
                                    <p:animEffect filter="image" prLst="opacity: 0.5">
                                      <p:cBhvr rctx="IE">
                                        <p:cTn id="87" dur="indefinite"/>
                                        <p:tgtEl>
                                          <p:spTgt spid="60"/>
                                        </p:tgtEl>
                                      </p:cBhvr>
                                    </p:animEffect>
                                  </p:childTnLst>
                                </p:cTn>
                              </p:par>
                              <p:par>
                                <p:cTn id="88" presetID="9" presetClass="emph" presetSubtype="0" grpId="1" nodeType="withEffect">
                                  <p:stCondLst>
                                    <p:cond delay="0"/>
                                  </p:stCondLst>
                                  <p:childTnLst>
                                    <p:set>
                                      <p:cBhvr rctx="PPT">
                                        <p:cTn id="89" dur="indefinite"/>
                                        <p:tgtEl>
                                          <p:spTgt spid="64"/>
                                        </p:tgtEl>
                                        <p:attrNameLst>
                                          <p:attrName>style.opacity</p:attrName>
                                        </p:attrNameLst>
                                      </p:cBhvr>
                                      <p:to>
                                        <p:strVal val="0.5"/>
                                      </p:to>
                                    </p:set>
                                    <p:animEffect filter="image" prLst="opacity: 0.5">
                                      <p:cBhvr rctx="IE">
                                        <p:cTn id="90" dur="indefinite"/>
                                        <p:tgtEl>
                                          <p:spTgt spid="64"/>
                                        </p:tgtEl>
                                      </p:cBhvr>
                                    </p:animEffec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childTnLst>
                                </p:cTn>
                              </p:par>
                              <p:par>
                                <p:cTn id="105" presetID="9" presetClass="emph" presetSubtype="0" nodeType="withEffect">
                                  <p:stCondLst>
                                    <p:cond delay="0"/>
                                  </p:stCondLst>
                                  <p:childTnLst>
                                    <p:set>
                                      <p:cBhvr rctx="PPT">
                                        <p:cTn id="106" dur="indefinite"/>
                                        <p:tgtEl>
                                          <p:spTgt spid="40"/>
                                        </p:tgtEl>
                                        <p:attrNameLst>
                                          <p:attrName>style.opacity</p:attrName>
                                        </p:attrNameLst>
                                      </p:cBhvr>
                                      <p:to>
                                        <p:strVal val="0.5"/>
                                      </p:to>
                                    </p:set>
                                    <p:animEffect filter="image" prLst="opacity: 0.5">
                                      <p:cBhvr rctx="IE">
                                        <p:cTn id="107" dur="indefinite"/>
                                        <p:tgtEl>
                                          <p:spTgt spid="40"/>
                                        </p:tgtEl>
                                      </p:cBhvr>
                                    </p:animEffect>
                                  </p:childTnLst>
                                </p:cTn>
                              </p:par>
                              <p:par>
                                <p:cTn id="108" presetID="9" presetClass="emph" presetSubtype="0" nodeType="withEffect">
                                  <p:stCondLst>
                                    <p:cond delay="0"/>
                                  </p:stCondLst>
                                  <p:childTnLst>
                                    <p:set>
                                      <p:cBhvr rctx="PPT">
                                        <p:cTn id="109" dur="indefinite"/>
                                        <p:tgtEl>
                                          <p:spTgt spid="41"/>
                                        </p:tgtEl>
                                        <p:attrNameLst>
                                          <p:attrName>style.opacity</p:attrName>
                                        </p:attrNameLst>
                                      </p:cBhvr>
                                      <p:to>
                                        <p:strVal val="0.5"/>
                                      </p:to>
                                    </p:set>
                                    <p:animEffect filter="image" prLst="opacity: 0.5">
                                      <p:cBhvr rctx="IE">
                                        <p:cTn id="110" dur="indefinite"/>
                                        <p:tgtEl>
                                          <p:spTgt spid="41"/>
                                        </p:tgtEl>
                                      </p:cBhvr>
                                    </p:animEffect>
                                  </p:childTnLst>
                                </p:cTn>
                              </p:par>
                              <p:par>
                                <p:cTn id="111" presetID="9" presetClass="emph" presetSubtype="0" grpId="1" nodeType="withEffect">
                                  <p:stCondLst>
                                    <p:cond delay="0"/>
                                  </p:stCondLst>
                                  <p:childTnLst>
                                    <p:set>
                                      <p:cBhvr rctx="PPT">
                                        <p:cTn id="112" dur="indefinite"/>
                                        <p:tgtEl>
                                          <p:spTgt spid="50"/>
                                        </p:tgtEl>
                                        <p:attrNameLst>
                                          <p:attrName>style.opacity</p:attrName>
                                        </p:attrNameLst>
                                      </p:cBhvr>
                                      <p:to>
                                        <p:strVal val="0.5"/>
                                      </p:to>
                                    </p:set>
                                    <p:animEffect filter="image" prLst="opacity: 0.5">
                                      <p:cBhvr rctx="IE">
                                        <p:cTn id="113" dur="indefinite"/>
                                        <p:tgtEl>
                                          <p:spTgt spid="50"/>
                                        </p:tgtEl>
                                      </p:cBhvr>
                                    </p:animEffect>
                                  </p:childTnLst>
                                </p:cTn>
                              </p:par>
                              <p:par>
                                <p:cTn id="114" presetID="9" presetClass="emph" presetSubtype="0" grpId="1" nodeType="withEffect">
                                  <p:stCondLst>
                                    <p:cond delay="0"/>
                                  </p:stCondLst>
                                  <p:childTnLst>
                                    <p:set>
                                      <p:cBhvr rctx="PPT">
                                        <p:cTn id="115" dur="indefinite"/>
                                        <p:tgtEl>
                                          <p:spTgt spid="51"/>
                                        </p:tgtEl>
                                        <p:attrNameLst>
                                          <p:attrName>style.opacity</p:attrName>
                                        </p:attrNameLst>
                                      </p:cBhvr>
                                      <p:to>
                                        <p:strVal val="0.5"/>
                                      </p:to>
                                    </p:set>
                                    <p:animEffect filter="image" prLst="opacity: 0.5">
                                      <p:cBhvr rctx="IE">
                                        <p:cTn id="116" dur="indefinite"/>
                                        <p:tgtEl>
                                          <p:spTgt spid="51"/>
                                        </p:tgtEl>
                                      </p:cBhvr>
                                    </p:animEffect>
                                  </p:childTnLst>
                                </p:cTn>
                              </p:par>
                              <p:par>
                                <p:cTn id="117" presetID="9" presetClass="emph" presetSubtype="0" grpId="1" nodeType="withEffect">
                                  <p:stCondLst>
                                    <p:cond delay="0"/>
                                  </p:stCondLst>
                                  <p:childTnLst>
                                    <p:set>
                                      <p:cBhvr rctx="PPT">
                                        <p:cTn id="118" dur="indefinite"/>
                                        <p:tgtEl>
                                          <p:spTgt spid="53"/>
                                        </p:tgtEl>
                                        <p:attrNameLst>
                                          <p:attrName>style.opacity</p:attrName>
                                        </p:attrNameLst>
                                      </p:cBhvr>
                                      <p:to>
                                        <p:strVal val="0.5"/>
                                      </p:to>
                                    </p:set>
                                    <p:animEffect filter="image" prLst="opacity: 0.5">
                                      <p:cBhvr rctx="IE">
                                        <p:cTn id="119" dur="indefinite"/>
                                        <p:tgtEl>
                                          <p:spTgt spid="53"/>
                                        </p:tgtEl>
                                      </p:cBhvr>
                                    </p:animEffect>
                                  </p:childTnLst>
                                </p:cTn>
                              </p:par>
                              <p:par>
                                <p:cTn id="120" presetID="9" presetClass="emph" presetSubtype="0" grpId="1" nodeType="withEffect">
                                  <p:stCondLst>
                                    <p:cond delay="0"/>
                                  </p:stCondLst>
                                  <p:childTnLst>
                                    <p:set>
                                      <p:cBhvr rctx="PPT">
                                        <p:cTn id="121" dur="indefinite"/>
                                        <p:tgtEl>
                                          <p:spTgt spid="63"/>
                                        </p:tgtEl>
                                        <p:attrNameLst>
                                          <p:attrName>style.opacity</p:attrName>
                                        </p:attrNameLst>
                                      </p:cBhvr>
                                      <p:to>
                                        <p:strVal val="0.5"/>
                                      </p:to>
                                    </p:set>
                                    <p:animEffect filter="image" prLst="opacity: 0.5">
                                      <p:cBhvr rctx="IE">
                                        <p:cTn id="122" dur="indefinite"/>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3" grpId="0" animBg="1"/>
      <p:bldP spid="53" grpId="1" animBg="1"/>
      <p:bldP spid="54" grpId="0" animBg="1"/>
      <p:bldP spid="55" grpId="0" animBg="1"/>
      <p:bldP spid="61" grpId="0" animBg="1"/>
      <p:bldP spid="61" grpId="1" animBg="1"/>
      <p:bldP spid="62" grpId="0" animBg="1"/>
      <p:bldP spid="63" grpId="0" animBg="1"/>
      <p:bldP spid="63" grpId="1" animBg="1"/>
      <p:bldP spid="64" grpId="0" animBg="1"/>
      <p:bldP spid="6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4</a:t>
            </a:r>
            <a:r>
              <a:rPr lang="en-GB" baseline="30000" dirty="0">
                <a:solidFill>
                  <a:schemeClr val="bg1"/>
                </a:solidFill>
              </a:rPr>
              <a:t>th</a:t>
            </a:r>
            <a:r>
              <a:rPr lang="en-GB" dirty="0">
                <a:solidFill>
                  <a:schemeClr val="bg1"/>
                </a:solidFill>
              </a:rPr>
              <a:t> Year Project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Freeform 8"/>
          <p:cNvSpPr/>
          <p:nvPr/>
        </p:nvSpPr>
        <p:spPr>
          <a:xfrm>
            <a:off x="611130" y="2969369"/>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0C2A"/>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Analysis of Sport Data</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0113">
            <a:off x="2464141" y="1862117"/>
            <a:ext cx="2768236" cy="1824070"/>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12770">
            <a:off x="6334177" y="2189196"/>
            <a:ext cx="2472650" cy="1854486"/>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Freeform 15"/>
          <p:cNvSpPr/>
          <p:nvPr/>
        </p:nvSpPr>
        <p:spPr>
          <a:xfrm>
            <a:off x="510383" y="1583237"/>
            <a:ext cx="193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477CFF"/>
          </a:solidFill>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Quantum Ferrofluid Hedgehogs</a:t>
            </a:r>
          </a:p>
        </p:txBody>
      </p:sp>
      <p:sp>
        <p:nvSpPr>
          <p:cNvPr id="17" name="Freeform 16"/>
          <p:cNvSpPr/>
          <p:nvPr/>
        </p:nvSpPr>
        <p:spPr>
          <a:xfrm>
            <a:off x="6444208" y="1393200"/>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Quantum Computing</a:t>
            </a: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362048">
            <a:off x="484260" y="4657271"/>
            <a:ext cx="2514504" cy="16953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Freeform 18"/>
          <p:cNvSpPr/>
          <p:nvPr/>
        </p:nvSpPr>
        <p:spPr>
          <a:xfrm rot="259022">
            <a:off x="2007969" y="3993126"/>
            <a:ext cx="1930546"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477CFF"/>
          </a:solidFill>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Galactic Winds</a:t>
            </a:r>
          </a:p>
        </p:txBody>
      </p:sp>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411334">
            <a:off x="6088973" y="4548711"/>
            <a:ext cx="2518007" cy="19124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Freeform 20"/>
          <p:cNvSpPr/>
          <p:nvPr/>
        </p:nvSpPr>
        <p:spPr>
          <a:xfrm rot="589879">
            <a:off x="3602990" y="5348940"/>
            <a:ext cx="2279828" cy="65408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0C2A"/>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Comparative Gene Location Analysis</a:t>
            </a:r>
          </a:p>
        </p:txBody>
      </p:sp>
      <p:sp>
        <p:nvSpPr>
          <p:cNvPr id="22" name="Freeform 21"/>
          <p:cNvSpPr/>
          <p:nvPr/>
        </p:nvSpPr>
        <p:spPr>
          <a:xfrm rot="21123956">
            <a:off x="4513919" y="3966252"/>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a:solidFill>
                  <a:schemeClr val="bg1"/>
                </a:solidFill>
              </a:rPr>
              <a:t>Ext </a:t>
            </a:r>
            <a:r>
              <a:rPr lang="en-GB" sz="1600" dirty="0" err="1">
                <a:solidFill>
                  <a:schemeClr val="bg1"/>
                </a:solidFill>
              </a:rPr>
              <a:t>Functors</a:t>
            </a:r>
            <a:endParaRPr lang="en-GB" sz="1600" dirty="0">
              <a:solidFill>
                <a:schemeClr val="bg1"/>
              </a:solidFill>
            </a:endParaRPr>
          </a:p>
        </p:txBody>
      </p:sp>
    </p:spTree>
    <p:extLst>
      <p:ext uri="{BB962C8B-B14F-4D97-AF65-F5344CB8AC3E}">
        <p14:creationId xmlns:p14="http://schemas.microsoft.com/office/powerpoint/2010/main" val="409720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7" grpId="0" animBg="1"/>
      <p:bldP spid="19" grpId="0" animBg="1"/>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This Talk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6" name="Rectangle 3"/>
          <p:cNvSpPr>
            <a:spLocks noChangeArrowheads="1"/>
          </p:cNvSpPr>
          <p:nvPr/>
        </p:nvSpPr>
        <p:spPr bwMode="auto">
          <a:xfrm>
            <a:off x="952393" y="2152543"/>
            <a:ext cx="7016659" cy="4463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ight Arrow 8"/>
          <p:cNvSpPr/>
          <p:nvPr/>
        </p:nvSpPr>
        <p:spPr>
          <a:xfrm>
            <a:off x="2041788" y="172265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ight Arrow 9"/>
          <p:cNvSpPr/>
          <p:nvPr/>
        </p:nvSpPr>
        <p:spPr>
          <a:xfrm>
            <a:off x="2041788" y="2736220"/>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a:off x="2041788" y="3744332"/>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ight Arrow 16"/>
          <p:cNvSpPr/>
          <p:nvPr/>
        </p:nvSpPr>
        <p:spPr>
          <a:xfrm>
            <a:off x="2042338" y="4752473"/>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ight Arrow 17"/>
          <p:cNvSpPr/>
          <p:nvPr/>
        </p:nvSpPr>
        <p:spPr>
          <a:xfrm>
            <a:off x="2041788" y="580204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9" name="Straight Connector 18"/>
          <p:cNvCxnSpPr/>
          <p:nvPr/>
        </p:nvCxnSpPr>
        <p:spPr>
          <a:xfrm>
            <a:off x="4427858" y="4880097"/>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4418026"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4414037"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6714825"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6710836"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a:off x="6724657"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4427858"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4414037" y="1844824"/>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a:off x="6710836" y="1844824"/>
            <a:ext cx="309436" cy="0"/>
          </a:xfrm>
          <a:prstGeom prst="line">
            <a:avLst/>
          </a:prstGeom>
        </p:spPr>
        <p:style>
          <a:lnRef idx="2">
            <a:schemeClr val="dk1"/>
          </a:lnRef>
          <a:fillRef idx="0">
            <a:schemeClr val="dk1"/>
          </a:fillRef>
          <a:effectRef idx="1">
            <a:schemeClr val="dk1"/>
          </a:effectRef>
          <a:fontRef idx="minor">
            <a:schemeClr val="tx1"/>
          </a:fontRef>
        </p:style>
      </p:cxnSp>
      <p:sp>
        <p:nvSpPr>
          <p:cNvPr id="28" name="Rounded Rectangle 27"/>
          <p:cNvSpPr/>
          <p:nvPr/>
        </p:nvSpPr>
        <p:spPr>
          <a:xfrm>
            <a:off x="107504" y="1556792"/>
            <a:ext cx="1926305" cy="60884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Degree Types</a:t>
            </a:r>
          </a:p>
        </p:txBody>
      </p:sp>
      <p:sp>
        <p:nvSpPr>
          <p:cNvPr id="29" name="Rounded Rectangle 28"/>
          <p:cNvSpPr/>
          <p:nvPr/>
        </p:nvSpPr>
        <p:spPr>
          <a:xfrm>
            <a:off x="2411760" y="1661585"/>
            <a:ext cx="200227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Single Honours</a:t>
            </a:r>
          </a:p>
        </p:txBody>
      </p:sp>
      <p:sp>
        <p:nvSpPr>
          <p:cNvPr id="30" name="Rounded Rectangle 29"/>
          <p:cNvSpPr/>
          <p:nvPr/>
        </p:nvSpPr>
        <p:spPr>
          <a:xfrm>
            <a:off x="4723473"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Major / Minor</a:t>
            </a:r>
          </a:p>
        </p:txBody>
      </p:sp>
      <p:sp>
        <p:nvSpPr>
          <p:cNvPr id="31" name="Rounded Rectangle 30"/>
          <p:cNvSpPr/>
          <p:nvPr/>
        </p:nvSpPr>
        <p:spPr>
          <a:xfrm>
            <a:off x="7041676"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Joint Honours</a:t>
            </a:r>
          </a:p>
        </p:txBody>
      </p:sp>
      <p:sp>
        <p:nvSpPr>
          <p:cNvPr id="32" name="Rounded Rectangle 31"/>
          <p:cNvSpPr/>
          <p:nvPr/>
        </p:nvSpPr>
        <p:spPr>
          <a:xfrm>
            <a:off x="107504" y="2581296"/>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Structure</a:t>
            </a:r>
          </a:p>
        </p:txBody>
      </p:sp>
      <p:sp>
        <p:nvSpPr>
          <p:cNvPr id="33" name="Rounded Rectangle 32"/>
          <p:cNvSpPr/>
          <p:nvPr/>
        </p:nvSpPr>
        <p:spPr>
          <a:xfrm>
            <a:off x="2411760" y="2669697"/>
            <a:ext cx="200227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1</a:t>
            </a:r>
            <a:r>
              <a:rPr lang="en-GB" sz="1600" baseline="30000" dirty="0">
                <a:solidFill>
                  <a:schemeClr val="bg1"/>
                </a:solidFill>
              </a:rPr>
              <a:t>st</a:t>
            </a:r>
            <a:r>
              <a:rPr lang="en-GB" sz="1600" dirty="0">
                <a:solidFill>
                  <a:schemeClr val="bg1"/>
                </a:solidFill>
              </a:rPr>
              <a:t> Year</a:t>
            </a:r>
          </a:p>
        </p:txBody>
      </p:sp>
      <p:sp>
        <p:nvSpPr>
          <p:cNvPr id="34" name="Rounded Rectangle 33"/>
          <p:cNvSpPr/>
          <p:nvPr/>
        </p:nvSpPr>
        <p:spPr>
          <a:xfrm>
            <a:off x="4723473"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2</a:t>
            </a:r>
            <a:r>
              <a:rPr lang="en-GB" sz="1600" baseline="30000" dirty="0">
                <a:solidFill>
                  <a:schemeClr val="bg1"/>
                </a:solidFill>
              </a:rPr>
              <a:t>nd</a:t>
            </a:r>
            <a:r>
              <a:rPr lang="en-GB" sz="1600" dirty="0">
                <a:solidFill>
                  <a:schemeClr val="bg1"/>
                </a:solidFill>
              </a:rPr>
              <a:t> Year</a:t>
            </a:r>
          </a:p>
        </p:txBody>
      </p:sp>
      <p:sp>
        <p:nvSpPr>
          <p:cNvPr id="35" name="Rounded Rectangle 34"/>
          <p:cNvSpPr/>
          <p:nvPr/>
        </p:nvSpPr>
        <p:spPr>
          <a:xfrm>
            <a:off x="7041676"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Projects</a:t>
            </a:r>
          </a:p>
        </p:txBody>
      </p:sp>
      <p:sp>
        <p:nvSpPr>
          <p:cNvPr id="36" name="Rounded Rectangle 35"/>
          <p:cNvSpPr/>
          <p:nvPr/>
        </p:nvSpPr>
        <p:spPr>
          <a:xfrm>
            <a:off x="107504" y="3589408"/>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Learning &amp; Assessment</a:t>
            </a:r>
          </a:p>
        </p:txBody>
      </p:sp>
      <p:sp>
        <p:nvSpPr>
          <p:cNvPr id="37" name="Rounded Rectangle 36"/>
          <p:cNvSpPr/>
          <p:nvPr/>
        </p:nvSpPr>
        <p:spPr>
          <a:xfrm>
            <a:off x="2411760" y="3677809"/>
            <a:ext cx="200227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Teaching Methods</a:t>
            </a:r>
          </a:p>
        </p:txBody>
      </p:sp>
      <p:sp>
        <p:nvSpPr>
          <p:cNvPr id="38" name="Rounded Rectangle 37"/>
          <p:cNvSpPr/>
          <p:nvPr/>
        </p:nvSpPr>
        <p:spPr>
          <a:xfrm>
            <a:off x="4723473"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Assessment Methods</a:t>
            </a:r>
          </a:p>
        </p:txBody>
      </p:sp>
      <p:sp>
        <p:nvSpPr>
          <p:cNvPr id="39" name="Rounded Rectangle 38"/>
          <p:cNvSpPr/>
          <p:nvPr/>
        </p:nvSpPr>
        <p:spPr>
          <a:xfrm>
            <a:off x="7041676"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Grades &amp; Weighting</a:t>
            </a:r>
          </a:p>
        </p:txBody>
      </p:sp>
      <p:sp>
        <p:nvSpPr>
          <p:cNvPr id="40" name="Rounded Rectangle 39"/>
          <p:cNvSpPr/>
          <p:nvPr/>
        </p:nvSpPr>
        <p:spPr>
          <a:xfrm>
            <a:off x="107504" y="4597520"/>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Resources</a:t>
            </a:r>
          </a:p>
        </p:txBody>
      </p:sp>
      <p:sp>
        <p:nvSpPr>
          <p:cNvPr id="41" name="Rounded Rectangle 40"/>
          <p:cNvSpPr/>
          <p:nvPr/>
        </p:nvSpPr>
        <p:spPr>
          <a:xfrm>
            <a:off x="2411760" y="4685920"/>
            <a:ext cx="200227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The Herschel Building</a:t>
            </a:r>
          </a:p>
        </p:txBody>
      </p:sp>
      <p:sp>
        <p:nvSpPr>
          <p:cNvPr id="42" name="Rounded Rectangle 41"/>
          <p:cNvSpPr/>
          <p:nvPr/>
        </p:nvSpPr>
        <p:spPr>
          <a:xfrm>
            <a:off x="4723473"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Internet Resources</a:t>
            </a:r>
          </a:p>
        </p:txBody>
      </p:sp>
      <p:sp>
        <p:nvSpPr>
          <p:cNvPr id="43" name="Rounded Rectangle 42"/>
          <p:cNvSpPr/>
          <p:nvPr/>
        </p:nvSpPr>
        <p:spPr>
          <a:xfrm>
            <a:off x="7041676"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Support</a:t>
            </a:r>
          </a:p>
        </p:txBody>
      </p:sp>
      <p:sp>
        <p:nvSpPr>
          <p:cNvPr id="44" name="Rounded Rectangle 43"/>
          <p:cNvSpPr/>
          <p:nvPr/>
        </p:nvSpPr>
        <p:spPr>
          <a:xfrm>
            <a:off x="107504" y="5589239"/>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Timetabling</a:t>
            </a:r>
          </a:p>
        </p:txBody>
      </p:sp>
      <p:cxnSp>
        <p:nvCxnSpPr>
          <p:cNvPr id="45" name="Straight Connector 44"/>
          <p:cNvCxnSpPr/>
          <p:nvPr/>
        </p:nvCxnSpPr>
        <p:spPr>
          <a:xfrm>
            <a:off x="6724657" y="4880097"/>
            <a:ext cx="309436" cy="0"/>
          </a:xfrm>
          <a:prstGeom prst="line">
            <a:avLst/>
          </a:prstGeom>
        </p:spPr>
        <p:style>
          <a:lnRef idx="2">
            <a:schemeClr val="dk1"/>
          </a:lnRef>
          <a:fillRef idx="0">
            <a:schemeClr val="dk1"/>
          </a:fillRef>
          <a:effectRef idx="1">
            <a:schemeClr val="dk1"/>
          </a:effectRef>
          <a:fontRef idx="minor">
            <a:schemeClr val="tx1"/>
          </a:fontRef>
        </p:style>
      </p:cxnSp>
      <p:sp>
        <p:nvSpPr>
          <p:cNvPr id="46" name="Rounded Rectangle 45"/>
          <p:cNvSpPr/>
          <p:nvPr/>
        </p:nvSpPr>
        <p:spPr>
          <a:xfrm>
            <a:off x="2411760" y="5694032"/>
            <a:ext cx="2002277" cy="432050"/>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Typical Week</a:t>
            </a:r>
          </a:p>
        </p:txBody>
      </p:sp>
      <p:sp>
        <p:nvSpPr>
          <p:cNvPr id="47" name="Rounded Rectangle 46"/>
          <p:cNvSpPr/>
          <p:nvPr/>
        </p:nvSpPr>
        <p:spPr>
          <a:xfrm>
            <a:off x="4723473"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Semester Calendars</a:t>
            </a:r>
          </a:p>
        </p:txBody>
      </p:sp>
      <p:sp>
        <p:nvSpPr>
          <p:cNvPr id="48" name="Rounded Rectangle 47"/>
          <p:cNvSpPr/>
          <p:nvPr/>
        </p:nvSpPr>
        <p:spPr>
          <a:xfrm>
            <a:off x="7041676"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Dates</a:t>
            </a:r>
          </a:p>
        </p:txBody>
      </p:sp>
      <p:sp>
        <p:nvSpPr>
          <p:cNvPr id="49" name="Rectangle 48"/>
          <p:cNvSpPr/>
          <p:nvPr/>
        </p:nvSpPr>
        <p:spPr>
          <a:xfrm>
            <a:off x="-407988" y="1426542"/>
            <a:ext cx="9981127" cy="2005185"/>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103031" y="4437112"/>
            <a:ext cx="9981127" cy="253035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00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199" y="31766"/>
            <a:ext cx="7886700" cy="1325563"/>
          </a:xfrm>
        </p:spPr>
        <p:txBody>
          <a:bodyPr/>
          <a:lstStyle/>
          <a:p>
            <a:r>
              <a:rPr lang="en-GB" dirty="0">
                <a:solidFill>
                  <a:schemeClr val="bg1"/>
                </a:solidFill>
              </a:rPr>
              <a:t>		Learning and Assessment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86"/>
            <a:ext cx="1728192" cy="567983"/>
          </a:xfrm>
          <a:prstGeom prst="rect">
            <a:avLst/>
          </a:prstGeom>
        </p:spPr>
      </p:pic>
      <p:sp>
        <p:nvSpPr>
          <p:cNvPr id="9" name="Content Placeholder 21"/>
          <p:cNvSpPr>
            <a:spLocks noGrp="1"/>
          </p:cNvSpPr>
          <p:nvPr>
            <p:ph idx="1"/>
          </p:nvPr>
        </p:nvSpPr>
        <p:spPr>
          <a:xfrm>
            <a:off x="1259632" y="1972684"/>
            <a:ext cx="2664296" cy="676672"/>
          </a:xfrm>
        </p:spPr>
        <p:txBody>
          <a:bodyPr/>
          <a:lstStyle/>
          <a:p>
            <a:pPr marL="0" indent="0" algn="ctr">
              <a:buNone/>
            </a:pPr>
            <a:r>
              <a:rPr lang="en-GB" b="1" dirty="0"/>
              <a:t>Learning</a:t>
            </a:r>
          </a:p>
        </p:txBody>
      </p:sp>
      <p:sp>
        <p:nvSpPr>
          <p:cNvPr id="10" name="Rounded Rectangle 9"/>
          <p:cNvSpPr/>
          <p:nvPr/>
        </p:nvSpPr>
        <p:spPr>
          <a:xfrm>
            <a:off x="539551" y="3969640"/>
            <a:ext cx="1775081" cy="112798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Seminars</a:t>
            </a:r>
          </a:p>
        </p:txBody>
      </p:sp>
      <p:sp>
        <p:nvSpPr>
          <p:cNvPr id="11" name="Rounded Rectangle 10"/>
          <p:cNvSpPr/>
          <p:nvPr/>
        </p:nvSpPr>
        <p:spPr>
          <a:xfrm>
            <a:off x="2502055" y="2646119"/>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Problems Classes</a:t>
            </a:r>
          </a:p>
        </p:txBody>
      </p:sp>
      <p:sp>
        <p:nvSpPr>
          <p:cNvPr id="16" name="Rounded Rectangle 15"/>
          <p:cNvSpPr/>
          <p:nvPr/>
        </p:nvSpPr>
        <p:spPr>
          <a:xfrm>
            <a:off x="539552" y="2649356"/>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Lectures</a:t>
            </a:r>
            <a:endParaRPr lang="en-GB" sz="2000" dirty="0">
              <a:solidFill>
                <a:schemeClr val="bg1"/>
              </a:solidFill>
            </a:endParaRPr>
          </a:p>
        </p:txBody>
      </p:sp>
      <p:sp>
        <p:nvSpPr>
          <p:cNvPr id="17" name="Rounded Rectangle 16"/>
          <p:cNvSpPr/>
          <p:nvPr/>
        </p:nvSpPr>
        <p:spPr>
          <a:xfrm>
            <a:off x="2502055" y="5313652"/>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Drop Ins</a:t>
            </a:r>
          </a:p>
        </p:txBody>
      </p:sp>
      <p:sp>
        <p:nvSpPr>
          <p:cNvPr id="18" name="Rounded Rectangle 17"/>
          <p:cNvSpPr/>
          <p:nvPr/>
        </p:nvSpPr>
        <p:spPr>
          <a:xfrm>
            <a:off x="2502055" y="3969640"/>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Computing Practicals</a:t>
            </a:r>
          </a:p>
        </p:txBody>
      </p:sp>
      <p:sp>
        <p:nvSpPr>
          <p:cNvPr id="19" name="Rounded Rectangle 18"/>
          <p:cNvSpPr/>
          <p:nvPr/>
        </p:nvSpPr>
        <p:spPr>
          <a:xfrm>
            <a:off x="6757356" y="3969640"/>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Presentations</a:t>
            </a:r>
          </a:p>
        </p:txBody>
      </p:sp>
      <p:sp>
        <p:nvSpPr>
          <p:cNvPr id="20" name="Rounded Rectangle 19"/>
          <p:cNvSpPr/>
          <p:nvPr/>
        </p:nvSpPr>
        <p:spPr>
          <a:xfrm>
            <a:off x="4805277" y="3969640"/>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Projects</a:t>
            </a:r>
          </a:p>
        </p:txBody>
      </p:sp>
      <p:sp>
        <p:nvSpPr>
          <p:cNvPr id="21" name="Rounded Rectangle 20"/>
          <p:cNvSpPr/>
          <p:nvPr/>
        </p:nvSpPr>
        <p:spPr>
          <a:xfrm>
            <a:off x="6757357" y="2649356"/>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CBAs</a:t>
            </a:r>
            <a:br>
              <a:rPr lang="pt-BR" sz="2000" dirty="0">
                <a:solidFill>
                  <a:schemeClr val="bg1"/>
                </a:solidFill>
              </a:rPr>
            </a:br>
            <a:r>
              <a:rPr lang="pt-BR" sz="2000" dirty="0">
                <a:solidFill>
                  <a:schemeClr val="bg1"/>
                </a:solidFill>
              </a:rPr>
              <a:t>(Numbas)</a:t>
            </a:r>
            <a:endParaRPr lang="en-GB" sz="2000" dirty="0">
              <a:solidFill>
                <a:schemeClr val="bg1"/>
              </a:solidFill>
            </a:endParaRPr>
          </a:p>
        </p:txBody>
      </p:sp>
      <p:sp>
        <p:nvSpPr>
          <p:cNvPr id="22" name="Rounded Rectangle 21"/>
          <p:cNvSpPr/>
          <p:nvPr/>
        </p:nvSpPr>
        <p:spPr>
          <a:xfrm>
            <a:off x="6757353" y="5313652"/>
            <a:ext cx="1775083"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Exams</a:t>
            </a:r>
          </a:p>
        </p:txBody>
      </p:sp>
      <p:sp>
        <p:nvSpPr>
          <p:cNvPr id="23" name="Rounded Rectangle 22"/>
          <p:cNvSpPr/>
          <p:nvPr/>
        </p:nvSpPr>
        <p:spPr>
          <a:xfrm>
            <a:off x="4815730" y="2641538"/>
            <a:ext cx="1753159"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Assignments</a:t>
            </a:r>
          </a:p>
        </p:txBody>
      </p:sp>
      <p:cxnSp>
        <p:nvCxnSpPr>
          <p:cNvPr id="24" name="Straight Connector 23"/>
          <p:cNvCxnSpPr/>
          <p:nvPr/>
        </p:nvCxnSpPr>
        <p:spPr>
          <a:xfrm flipV="1">
            <a:off x="4572000" y="2641538"/>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25" name="Content Placeholder 21"/>
          <p:cNvSpPr txBox="1">
            <a:spLocks/>
          </p:cNvSpPr>
          <p:nvPr/>
        </p:nvSpPr>
        <p:spPr>
          <a:xfrm>
            <a:off x="4709118" y="1957191"/>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a:solidFill>
                  <a:prstClr val="black"/>
                </a:solidFill>
              </a:rPr>
              <a:t>Assessment</a:t>
            </a:r>
          </a:p>
        </p:txBody>
      </p:sp>
      <p:sp>
        <p:nvSpPr>
          <p:cNvPr id="26" name="Rounded Rectangle 25"/>
          <p:cNvSpPr/>
          <p:nvPr/>
        </p:nvSpPr>
        <p:spPr>
          <a:xfrm>
            <a:off x="549978" y="5313652"/>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Office Hours</a:t>
            </a:r>
          </a:p>
        </p:txBody>
      </p:sp>
      <p:sp>
        <p:nvSpPr>
          <p:cNvPr id="27" name="Rounded Rectangle 26"/>
          <p:cNvSpPr/>
          <p:nvPr/>
        </p:nvSpPr>
        <p:spPr>
          <a:xfrm>
            <a:off x="3113838" y="1423881"/>
            <a:ext cx="2916324" cy="505395"/>
          </a:xfrm>
          <a:prstGeom prst="roundRect">
            <a:avLst/>
          </a:prstGeom>
          <a:solidFill>
            <a:srgbClr val="00467E"/>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Inner Core</a:t>
            </a:r>
          </a:p>
        </p:txBody>
      </p:sp>
      <p:sp>
        <p:nvSpPr>
          <p:cNvPr id="28" name="Rounded Rectangle 27"/>
          <p:cNvSpPr/>
          <p:nvPr/>
        </p:nvSpPr>
        <p:spPr>
          <a:xfrm>
            <a:off x="4805275" y="5313652"/>
            <a:ext cx="1775083"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Mid Semester Tests</a:t>
            </a:r>
          </a:p>
        </p:txBody>
      </p:sp>
    </p:spTree>
    <p:extLst>
      <p:ext uri="{BB962C8B-B14F-4D97-AF65-F5344CB8AC3E}">
        <p14:creationId xmlns:p14="http://schemas.microsoft.com/office/powerpoint/2010/main" val="368110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Learning and Assessment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Content Placeholder 21"/>
          <p:cNvSpPr>
            <a:spLocks noGrp="1"/>
          </p:cNvSpPr>
          <p:nvPr>
            <p:ph idx="1"/>
          </p:nvPr>
        </p:nvSpPr>
        <p:spPr>
          <a:xfrm>
            <a:off x="1272511" y="2006183"/>
            <a:ext cx="2664296" cy="676672"/>
          </a:xfrm>
        </p:spPr>
        <p:txBody>
          <a:bodyPr/>
          <a:lstStyle/>
          <a:p>
            <a:pPr marL="0" indent="0" algn="ctr">
              <a:buNone/>
            </a:pPr>
            <a:r>
              <a:rPr lang="en-GB" b="1" dirty="0"/>
              <a:t>Learning</a:t>
            </a:r>
          </a:p>
        </p:txBody>
      </p:sp>
      <p:sp>
        <p:nvSpPr>
          <p:cNvPr id="10" name="Content Placeholder 21"/>
          <p:cNvSpPr txBox="1">
            <a:spLocks/>
          </p:cNvSpPr>
          <p:nvPr/>
        </p:nvSpPr>
        <p:spPr>
          <a:xfrm>
            <a:off x="4721997" y="1990690"/>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a:solidFill>
                  <a:prstClr val="black"/>
                </a:solidFill>
              </a:rPr>
              <a:t>Assessment</a:t>
            </a:r>
          </a:p>
        </p:txBody>
      </p:sp>
      <p:sp>
        <p:nvSpPr>
          <p:cNvPr id="11" name="Rounded Rectangle 10"/>
          <p:cNvSpPr/>
          <p:nvPr/>
        </p:nvSpPr>
        <p:spPr>
          <a:xfrm>
            <a:off x="552429" y="4003139"/>
            <a:ext cx="1775081" cy="112798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Seminars</a:t>
            </a:r>
          </a:p>
        </p:txBody>
      </p:sp>
      <p:sp>
        <p:nvSpPr>
          <p:cNvPr id="16" name="Rounded Rectangle 15"/>
          <p:cNvSpPr/>
          <p:nvPr/>
        </p:nvSpPr>
        <p:spPr>
          <a:xfrm>
            <a:off x="2562215" y="2682855"/>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Problems Classes</a:t>
            </a:r>
          </a:p>
        </p:txBody>
      </p:sp>
      <p:sp>
        <p:nvSpPr>
          <p:cNvPr id="17" name="Rounded Rectangle 16"/>
          <p:cNvSpPr/>
          <p:nvPr/>
        </p:nvSpPr>
        <p:spPr>
          <a:xfrm>
            <a:off x="552431" y="2682855"/>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Lectures</a:t>
            </a:r>
            <a:endParaRPr lang="en-GB" sz="2000" dirty="0">
              <a:solidFill>
                <a:schemeClr val="bg1"/>
              </a:solidFill>
            </a:endParaRPr>
          </a:p>
        </p:txBody>
      </p:sp>
      <p:sp>
        <p:nvSpPr>
          <p:cNvPr id="18" name="Rounded Rectangle 17"/>
          <p:cNvSpPr/>
          <p:nvPr/>
        </p:nvSpPr>
        <p:spPr>
          <a:xfrm>
            <a:off x="2514934" y="5347151"/>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Drop Ins</a:t>
            </a:r>
          </a:p>
        </p:txBody>
      </p:sp>
      <p:sp>
        <p:nvSpPr>
          <p:cNvPr id="19" name="Rounded Rectangle 18"/>
          <p:cNvSpPr/>
          <p:nvPr/>
        </p:nvSpPr>
        <p:spPr>
          <a:xfrm>
            <a:off x="2514934" y="4012807"/>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Computing Practicals</a:t>
            </a:r>
          </a:p>
        </p:txBody>
      </p:sp>
      <p:sp>
        <p:nvSpPr>
          <p:cNvPr id="20" name="Rounded Rectangle 19"/>
          <p:cNvSpPr/>
          <p:nvPr/>
        </p:nvSpPr>
        <p:spPr>
          <a:xfrm>
            <a:off x="6770235" y="4003139"/>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Presentations</a:t>
            </a:r>
          </a:p>
        </p:txBody>
      </p:sp>
      <p:sp>
        <p:nvSpPr>
          <p:cNvPr id="21" name="Rounded Rectangle 20"/>
          <p:cNvSpPr/>
          <p:nvPr/>
        </p:nvSpPr>
        <p:spPr>
          <a:xfrm>
            <a:off x="4818156" y="4003139"/>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chemeClr val="bg1"/>
                </a:solidFill>
              </a:rPr>
              <a:t>Projects</a:t>
            </a:r>
          </a:p>
        </p:txBody>
      </p:sp>
      <p:sp>
        <p:nvSpPr>
          <p:cNvPr id="22" name="Rounded Rectangle 21"/>
          <p:cNvSpPr/>
          <p:nvPr/>
        </p:nvSpPr>
        <p:spPr>
          <a:xfrm>
            <a:off x="6770236" y="2682855"/>
            <a:ext cx="1775081"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CBAs</a:t>
            </a:r>
            <a:br>
              <a:rPr lang="pt-BR" sz="2000" dirty="0">
                <a:solidFill>
                  <a:schemeClr val="bg1"/>
                </a:solidFill>
              </a:rPr>
            </a:br>
            <a:r>
              <a:rPr lang="pt-BR" sz="2000" dirty="0">
                <a:solidFill>
                  <a:schemeClr val="bg1"/>
                </a:solidFill>
              </a:rPr>
              <a:t>(Numbas)</a:t>
            </a:r>
            <a:endParaRPr lang="en-GB" sz="2000" dirty="0">
              <a:solidFill>
                <a:schemeClr val="bg1"/>
              </a:solidFill>
            </a:endParaRPr>
          </a:p>
        </p:txBody>
      </p:sp>
      <p:sp>
        <p:nvSpPr>
          <p:cNvPr id="23" name="Rounded Rectangle 22"/>
          <p:cNvSpPr/>
          <p:nvPr/>
        </p:nvSpPr>
        <p:spPr>
          <a:xfrm>
            <a:off x="6770235" y="5347151"/>
            <a:ext cx="1775083"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Exams</a:t>
            </a:r>
          </a:p>
        </p:txBody>
      </p:sp>
      <p:sp>
        <p:nvSpPr>
          <p:cNvPr id="24" name="Rounded Rectangle 23"/>
          <p:cNvSpPr/>
          <p:nvPr/>
        </p:nvSpPr>
        <p:spPr>
          <a:xfrm>
            <a:off x="4828609" y="2675037"/>
            <a:ext cx="1753159"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Assignments</a:t>
            </a:r>
          </a:p>
        </p:txBody>
      </p:sp>
      <p:sp>
        <p:nvSpPr>
          <p:cNvPr id="25" name="Rounded Rectangle 24"/>
          <p:cNvSpPr/>
          <p:nvPr/>
        </p:nvSpPr>
        <p:spPr>
          <a:xfrm>
            <a:off x="552430" y="5347151"/>
            <a:ext cx="1775081" cy="1127988"/>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chemeClr val="bg1"/>
                </a:solidFill>
              </a:rPr>
              <a:t>Office Hours</a:t>
            </a:r>
          </a:p>
        </p:txBody>
      </p:sp>
      <p:sp>
        <p:nvSpPr>
          <p:cNvPr id="26" name="Rounded Rectangle 25"/>
          <p:cNvSpPr/>
          <p:nvPr/>
        </p:nvSpPr>
        <p:spPr>
          <a:xfrm>
            <a:off x="4814918" y="5347151"/>
            <a:ext cx="1775083" cy="1127988"/>
          </a:xfrm>
          <a:prstGeom prst="roundRect">
            <a:avLst/>
          </a:prstGeom>
          <a:solidFill>
            <a:srgbClr val="6083CB"/>
          </a:solidFill>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chemeClr val="bg1"/>
                </a:solidFill>
              </a:rPr>
              <a:t>Mid Semester Tests</a:t>
            </a:r>
          </a:p>
        </p:txBody>
      </p:sp>
      <p:sp>
        <p:nvSpPr>
          <p:cNvPr id="27" name="Rounded Rectangle 26"/>
          <p:cNvSpPr/>
          <p:nvPr/>
        </p:nvSpPr>
        <p:spPr>
          <a:xfrm>
            <a:off x="3139537" y="1386711"/>
            <a:ext cx="2903504" cy="579705"/>
          </a:xfrm>
          <a:prstGeom prst="roundRect">
            <a:avLst/>
          </a:prstGeom>
          <a:solidFill>
            <a:srgbClr val="477CFF"/>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schemeClr val="bg1"/>
                </a:solidFill>
              </a:rPr>
              <a:t>Mathematical Skills and Career Management</a:t>
            </a:r>
            <a:endParaRPr lang="en-GB" sz="2000" dirty="0">
              <a:solidFill>
                <a:schemeClr val="bg1"/>
              </a:solidFill>
            </a:endParaRPr>
          </a:p>
        </p:txBody>
      </p:sp>
      <p:cxnSp>
        <p:nvCxnSpPr>
          <p:cNvPr id="28" name="Straight Connector 27"/>
          <p:cNvCxnSpPr/>
          <p:nvPr/>
        </p:nvCxnSpPr>
        <p:spPr>
          <a:xfrm flipV="1">
            <a:off x="4572000" y="2641538"/>
            <a:ext cx="0" cy="3967786"/>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2362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22"/>
                                        </p:tgtEl>
                                        <p:attrNameLst>
                                          <p:attrName>style.opacity</p:attrName>
                                        </p:attrNameLst>
                                      </p:cBhvr>
                                      <p:to>
                                        <p:strVal val="0.5"/>
                                      </p:to>
                                    </p:set>
                                    <p:animEffect filter="image" prLst="opacity: 0.5">
                                      <p:cBhvr rctx="IE">
                                        <p:cTn id="7" dur="indefinite"/>
                                        <p:tgtEl>
                                          <p:spTgt spid="22"/>
                                        </p:tgtEl>
                                      </p:cBhvr>
                                    </p:animEffect>
                                  </p:childTnLst>
                                </p:cTn>
                              </p:par>
                              <p:par>
                                <p:cTn id="8" presetID="9" presetClass="emph" presetSubtype="0" grpId="0" nodeType="withEffect">
                                  <p:stCondLst>
                                    <p:cond delay="0"/>
                                  </p:stCondLst>
                                  <p:childTnLst>
                                    <p:set>
                                      <p:cBhvr rctx="PPT">
                                        <p:cTn id="9" dur="indefinite"/>
                                        <p:tgtEl>
                                          <p:spTgt spid="20"/>
                                        </p:tgtEl>
                                        <p:attrNameLst>
                                          <p:attrName>style.opacity</p:attrName>
                                        </p:attrNameLst>
                                      </p:cBhvr>
                                      <p:to>
                                        <p:strVal val="0.5"/>
                                      </p:to>
                                    </p:set>
                                    <p:animEffect filter="image" prLst="opacity: 0.5">
                                      <p:cBhvr rctx="IE">
                                        <p:cTn id="10" dur="indefinite"/>
                                        <p:tgtEl>
                                          <p:spTgt spid="20"/>
                                        </p:tgtEl>
                                      </p:cBhvr>
                                    </p:animEffect>
                                  </p:childTnLst>
                                </p:cTn>
                              </p:par>
                              <p:par>
                                <p:cTn id="11" presetID="9" presetClass="emph" presetSubtype="0" grpId="0" nodeType="withEffect">
                                  <p:stCondLst>
                                    <p:cond delay="0"/>
                                  </p:stCondLst>
                                  <p:childTnLst>
                                    <p:set>
                                      <p:cBhvr rctx="PPT">
                                        <p:cTn id="12" dur="indefinite"/>
                                        <p:tgtEl>
                                          <p:spTgt spid="23"/>
                                        </p:tgtEl>
                                        <p:attrNameLst>
                                          <p:attrName>style.opacity</p:attrName>
                                        </p:attrNameLst>
                                      </p:cBhvr>
                                      <p:to>
                                        <p:strVal val="0.5"/>
                                      </p:to>
                                    </p:set>
                                    <p:animEffect filter="image" prLst="opacity: 0.5">
                                      <p:cBhvr rctx="IE">
                                        <p:cTn id="13" dur="indefinite"/>
                                        <p:tgtEl>
                                          <p:spTgt spid="23"/>
                                        </p:tgtEl>
                                      </p:cBhvr>
                                    </p:animEffect>
                                  </p:childTnLst>
                                </p:cTn>
                              </p:par>
                              <p:par>
                                <p:cTn id="14" presetID="9" presetClass="emph" presetSubtype="0" grpId="0" nodeType="withEffect">
                                  <p:stCondLst>
                                    <p:cond delay="0"/>
                                  </p:stCondLst>
                                  <p:childTnLst>
                                    <p:set>
                                      <p:cBhvr rctx="PPT">
                                        <p:cTn id="15" dur="indefinite"/>
                                        <p:tgtEl>
                                          <p:spTgt spid="11"/>
                                        </p:tgtEl>
                                        <p:attrNameLst>
                                          <p:attrName>style.opacity</p:attrName>
                                        </p:attrNameLst>
                                      </p:cBhvr>
                                      <p:to>
                                        <p:strVal val="0.5"/>
                                      </p:to>
                                    </p:set>
                                    <p:animEffect filter="image" prLst="opacity: 0.5">
                                      <p:cBhvr rctx="IE">
                                        <p:cTn id="16" dur="indefinite"/>
                                        <p:tgtEl>
                                          <p:spTgt spid="11"/>
                                        </p:tgtEl>
                                      </p:cBhvr>
                                    </p:animEffect>
                                  </p:childTnLst>
                                </p:cTn>
                              </p:par>
                              <p:par>
                                <p:cTn id="17" presetID="9" presetClass="emph" presetSubtype="0" grpId="0" nodeType="withEffect">
                                  <p:stCondLst>
                                    <p:cond delay="0"/>
                                  </p:stCondLst>
                                  <p:childTnLst>
                                    <p:set>
                                      <p:cBhvr rctx="PPT">
                                        <p:cTn id="18" dur="indefinite"/>
                                        <p:tgtEl>
                                          <p:spTgt spid="16"/>
                                        </p:tgtEl>
                                        <p:attrNameLst>
                                          <p:attrName>style.opacity</p:attrName>
                                        </p:attrNameLst>
                                      </p:cBhvr>
                                      <p:to>
                                        <p:strVal val="0.5"/>
                                      </p:to>
                                    </p:set>
                                    <p:animEffect filter="image" prLst="opacity: 0.5">
                                      <p:cBhvr rctx="IE">
                                        <p:cTn id="19" dur="indefinite"/>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20" grpId="0" animBg="1"/>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Grades and Weighting</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Chart 8"/>
          <p:cNvGraphicFramePr/>
          <p:nvPr>
            <p:extLst/>
          </p:nvPr>
        </p:nvGraphicFramePr>
        <p:xfrm>
          <a:off x="0" y="1157515"/>
          <a:ext cx="4528457" cy="3109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a:graphicFrameLocks/>
          </p:cNvGraphicFramePr>
          <p:nvPr>
            <p:extLst/>
          </p:nvPr>
        </p:nvGraphicFramePr>
        <p:xfrm>
          <a:off x="1043608" y="4077072"/>
          <a:ext cx="6840760" cy="267119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p:cNvGraphicFramePr/>
          <p:nvPr>
            <p:extLst/>
          </p:nvPr>
        </p:nvGraphicFramePr>
        <p:xfrm>
          <a:off x="4296228" y="1143000"/>
          <a:ext cx="4847771" cy="32258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p:cNvGraphicFramePr>
            <a:graphicFrameLocks/>
          </p:cNvGraphicFramePr>
          <p:nvPr>
            <p:extLst/>
          </p:nvPr>
        </p:nvGraphicFramePr>
        <p:xfrm>
          <a:off x="1115616" y="2921948"/>
          <a:ext cx="6120680" cy="4236392"/>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13579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This Talk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ight Arrow 8"/>
          <p:cNvSpPr/>
          <p:nvPr/>
        </p:nvSpPr>
        <p:spPr>
          <a:xfrm>
            <a:off x="2041788" y="172265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ight Arrow 9"/>
          <p:cNvSpPr/>
          <p:nvPr/>
        </p:nvSpPr>
        <p:spPr>
          <a:xfrm>
            <a:off x="2041788" y="2736220"/>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a:off x="2041788" y="3744332"/>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a:off x="2042338" y="4752473"/>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ight Arrow 16"/>
          <p:cNvSpPr/>
          <p:nvPr/>
        </p:nvSpPr>
        <p:spPr>
          <a:xfrm>
            <a:off x="2041788" y="580204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8" name="Straight Connector 17"/>
          <p:cNvCxnSpPr/>
          <p:nvPr/>
        </p:nvCxnSpPr>
        <p:spPr>
          <a:xfrm>
            <a:off x="4427858" y="4880097"/>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p:cNvCxnSpPr/>
          <p:nvPr/>
        </p:nvCxnSpPr>
        <p:spPr>
          <a:xfrm>
            <a:off x="4418026"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4414037"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6714825"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6710836"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6724657"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p:cNvCxnSpPr/>
          <p:nvPr/>
        </p:nvCxnSpPr>
        <p:spPr>
          <a:xfrm>
            <a:off x="4427858"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4414037" y="1844824"/>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6710836" y="1844824"/>
            <a:ext cx="309436" cy="0"/>
          </a:xfrm>
          <a:prstGeom prst="line">
            <a:avLst/>
          </a:prstGeom>
        </p:spPr>
        <p:style>
          <a:lnRef idx="2">
            <a:schemeClr val="dk1"/>
          </a:lnRef>
          <a:fillRef idx="0">
            <a:schemeClr val="dk1"/>
          </a:fillRef>
          <a:effectRef idx="1">
            <a:schemeClr val="dk1"/>
          </a:effectRef>
          <a:fontRef idx="minor">
            <a:schemeClr val="tx1"/>
          </a:fontRef>
        </p:style>
      </p:cxnSp>
      <p:sp>
        <p:nvSpPr>
          <p:cNvPr id="27" name="Rounded Rectangle 26"/>
          <p:cNvSpPr/>
          <p:nvPr/>
        </p:nvSpPr>
        <p:spPr>
          <a:xfrm>
            <a:off x="107504" y="1556792"/>
            <a:ext cx="1926305" cy="60884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Degree Types</a:t>
            </a:r>
          </a:p>
        </p:txBody>
      </p:sp>
      <p:sp>
        <p:nvSpPr>
          <p:cNvPr id="28" name="Rounded Rectangle 27"/>
          <p:cNvSpPr/>
          <p:nvPr/>
        </p:nvSpPr>
        <p:spPr>
          <a:xfrm>
            <a:off x="2411760" y="1661585"/>
            <a:ext cx="200227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Single Honours</a:t>
            </a:r>
          </a:p>
        </p:txBody>
      </p:sp>
      <p:sp>
        <p:nvSpPr>
          <p:cNvPr id="29" name="Rounded Rectangle 28"/>
          <p:cNvSpPr/>
          <p:nvPr/>
        </p:nvSpPr>
        <p:spPr>
          <a:xfrm>
            <a:off x="4723473"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Major / Minor</a:t>
            </a:r>
          </a:p>
        </p:txBody>
      </p:sp>
      <p:sp>
        <p:nvSpPr>
          <p:cNvPr id="30" name="Rounded Rectangle 29"/>
          <p:cNvSpPr/>
          <p:nvPr/>
        </p:nvSpPr>
        <p:spPr>
          <a:xfrm>
            <a:off x="7041676"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Joint Honours</a:t>
            </a:r>
          </a:p>
        </p:txBody>
      </p:sp>
      <p:sp>
        <p:nvSpPr>
          <p:cNvPr id="31" name="Rounded Rectangle 30"/>
          <p:cNvSpPr/>
          <p:nvPr/>
        </p:nvSpPr>
        <p:spPr>
          <a:xfrm>
            <a:off x="107504" y="2581296"/>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Structure</a:t>
            </a:r>
          </a:p>
        </p:txBody>
      </p:sp>
      <p:sp>
        <p:nvSpPr>
          <p:cNvPr id="32" name="Rounded Rectangle 31"/>
          <p:cNvSpPr/>
          <p:nvPr/>
        </p:nvSpPr>
        <p:spPr>
          <a:xfrm>
            <a:off x="2411760" y="2669697"/>
            <a:ext cx="200227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1</a:t>
            </a:r>
            <a:r>
              <a:rPr lang="en-GB" sz="1600" baseline="30000" dirty="0">
                <a:solidFill>
                  <a:schemeClr val="bg1"/>
                </a:solidFill>
              </a:rPr>
              <a:t>st</a:t>
            </a:r>
            <a:r>
              <a:rPr lang="en-GB" sz="1600" dirty="0">
                <a:solidFill>
                  <a:schemeClr val="bg1"/>
                </a:solidFill>
              </a:rPr>
              <a:t> Year</a:t>
            </a:r>
          </a:p>
        </p:txBody>
      </p:sp>
      <p:sp>
        <p:nvSpPr>
          <p:cNvPr id="33" name="Rounded Rectangle 32"/>
          <p:cNvSpPr/>
          <p:nvPr/>
        </p:nvSpPr>
        <p:spPr>
          <a:xfrm>
            <a:off x="4723473"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2</a:t>
            </a:r>
            <a:r>
              <a:rPr lang="en-GB" sz="1600" baseline="30000" dirty="0">
                <a:solidFill>
                  <a:schemeClr val="bg1"/>
                </a:solidFill>
              </a:rPr>
              <a:t>nd</a:t>
            </a:r>
            <a:r>
              <a:rPr lang="en-GB" sz="1600" dirty="0">
                <a:solidFill>
                  <a:schemeClr val="bg1"/>
                </a:solidFill>
              </a:rPr>
              <a:t> Year</a:t>
            </a:r>
          </a:p>
        </p:txBody>
      </p:sp>
      <p:sp>
        <p:nvSpPr>
          <p:cNvPr id="34" name="Rounded Rectangle 33"/>
          <p:cNvSpPr/>
          <p:nvPr/>
        </p:nvSpPr>
        <p:spPr>
          <a:xfrm>
            <a:off x="7041676"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Projects</a:t>
            </a:r>
          </a:p>
        </p:txBody>
      </p:sp>
      <p:sp>
        <p:nvSpPr>
          <p:cNvPr id="35" name="Rounded Rectangle 34"/>
          <p:cNvSpPr/>
          <p:nvPr/>
        </p:nvSpPr>
        <p:spPr>
          <a:xfrm>
            <a:off x="107504" y="3589408"/>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Learning &amp; Assessment</a:t>
            </a:r>
          </a:p>
        </p:txBody>
      </p:sp>
      <p:sp>
        <p:nvSpPr>
          <p:cNvPr id="36" name="Rounded Rectangle 35"/>
          <p:cNvSpPr/>
          <p:nvPr/>
        </p:nvSpPr>
        <p:spPr>
          <a:xfrm>
            <a:off x="2411760" y="3677809"/>
            <a:ext cx="200227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Teaching Methods</a:t>
            </a:r>
          </a:p>
        </p:txBody>
      </p:sp>
      <p:sp>
        <p:nvSpPr>
          <p:cNvPr id="37" name="Rounded Rectangle 36"/>
          <p:cNvSpPr/>
          <p:nvPr/>
        </p:nvSpPr>
        <p:spPr>
          <a:xfrm>
            <a:off x="4723473"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Assessment Methods</a:t>
            </a:r>
          </a:p>
        </p:txBody>
      </p:sp>
      <p:sp>
        <p:nvSpPr>
          <p:cNvPr id="38" name="Rounded Rectangle 37"/>
          <p:cNvSpPr/>
          <p:nvPr/>
        </p:nvSpPr>
        <p:spPr>
          <a:xfrm>
            <a:off x="7041676"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Grades &amp; Weighting</a:t>
            </a:r>
          </a:p>
        </p:txBody>
      </p:sp>
      <p:sp>
        <p:nvSpPr>
          <p:cNvPr id="39" name="Rounded Rectangle 38"/>
          <p:cNvSpPr/>
          <p:nvPr/>
        </p:nvSpPr>
        <p:spPr>
          <a:xfrm>
            <a:off x="107504" y="4597520"/>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Resources</a:t>
            </a:r>
          </a:p>
        </p:txBody>
      </p:sp>
      <p:sp>
        <p:nvSpPr>
          <p:cNvPr id="40" name="Rounded Rectangle 39"/>
          <p:cNvSpPr/>
          <p:nvPr/>
        </p:nvSpPr>
        <p:spPr>
          <a:xfrm>
            <a:off x="2411760" y="4685920"/>
            <a:ext cx="200227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The Herschel Building</a:t>
            </a:r>
          </a:p>
        </p:txBody>
      </p:sp>
      <p:sp>
        <p:nvSpPr>
          <p:cNvPr id="41" name="Rounded Rectangle 40"/>
          <p:cNvSpPr/>
          <p:nvPr/>
        </p:nvSpPr>
        <p:spPr>
          <a:xfrm>
            <a:off x="4723473"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Internet Resources</a:t>
            </a:r>
          </a:p>
        </p:txBody>
      </p:sp>
      <p:sp>
        <p:nvSpPr>
          <p:cNvPr id="42" name="Rounded Rectangle 41"/>
          <p:cNvSpPr/>
          <p:nvPr/>
        </p:nvSpPr>
        <p:spPr>
          <a:xfrm>
            <a:off x="7041676"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Support</a:t>
            </a:r>
          </a:p>
        </p:txBody>
      </p:sp>
      <p:sp>
        <p:nvSpPr>
          <p:cNvPr id="43" name="Rounded Rectangle 42"/>
          <p:cNvSpPr/>
          <p:nvPr/>
        </p:nvSpPr>
        <p:spPr>
          <a:xfrm>
            <a:off x="107504" y="5589239"/>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Timetabling</a:t>
            </a:r>
          </a:p>
        </p:txBody>
      </p:sp>
      <p:cxnSp>
        <p:nvCxnSpPr>
          <p:cNvPr id="44" name="Straight Connector 43"/>
          <p:cNvCxnSpPr/>
          <p:nvPr/>
        </p:nvCxnSpPr>
        <p:spPr>
          <a:xfrm>
            <a:off x="6724657" y="4880097"/>
            <a:ext cx="309436" cy="0"/>
          </a:xfrm>
          <a:prstGeom prst="line">
            <a:avLst/>
          </a:prstGeom>
        </p:spPr>
        <p:style>
          <a:lnRef idx="2">
            <a:schemeClr val="dk1"/>
          </a:lnRef>
          <a:fillRef idx="0">
            <a:schemeClr val="dk1"/>
          </a:fillRef>
          <a:effectRef idx="1">
            <a:schemeClr val="dk1"/>
          </a:effectRef>
          <a:fontRef idx="minor">
            <a:schemeClr val="tx1"/>
          </a:fontRef>
        </p:style>
      </p:cxnSp>
      <p:sp>
        <p:nvSpPr>
          <p:cNvPr id="45" name="Rounded Rectangle 44"/>
          <p:cNvSpPr/>
          <p:nvPr/>
        </p:nvSpPr>
        <p:spPr>
          <a:xfrm>
            <a:off x="2411760" y="5694032"/>
            <a:ext cx="2002277" cy="432050"/>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Typical Week</a:t>
            </a:r>
          </a:p>
        </p:txBody>
      </p:sp>
      <p:sp>
        <p:nvSpPr>
          <p:cNvPr id="46" name="Rounded Rectangle 45"/>
          <p:cNvSpPr/>
          <p:nvPr/>
        </p:nvSpPr>
        <p:spPr>
          <a:xfrm>
            <a:off x="4723473"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Semester Calendars</a:t>
            </a:r>
          </a:p>
        </p:txBody>
      </p:sp>
      <p:sp>
        <p:nvSpPr>
          <p:cNvPr id="47" name="Rounded Rectangle 46"/>
          <p:cNvSpPr/>
          <p:nvPr/>
        </p:nvSpPr>
        <p:spPr>
          <a:xfrm>
            <a:off x="7041676"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Dates</a:t>
            </a:r>
          </a:p>
        </p:txBody>
      </p:sp>
      <p:sp>
        <p:nvSpPr>
          <p:cNvPr id="48" name="Rectangle 47"/>
          <p:cNvSpPr/>
          <p:nvPr/>
        </p:nvSpPr>
        <p:spPr>
          <a:xfrm>
            <a:off x="-85510" y="1377663"/>
            <a:ext cx="9981127" cy="3049856"/>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p:cNvSpPr/>
          <p:nvPr/>
        </p:nvSpPr>
        <p:spPr>
          <a:xfrm>
            <a:off x="-103031" y="5367760"/>
            <a:ext cx="9981127" cy="1599709"/>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722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The Herschel Building</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0" name="Rounded Rectangle 9"/>
          <p:cNvSpPr/>
          <p:nvPr/>
        </p:nvSpPr>
        <p:spPr>
          <a:xfrm>
            <a:off x="774879" y="3766080"/>
            <a:ext cx="2086000" cy="435652"/>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Computer Cluster</a:t>
            </a:r>
          </a:p>
        </p:txBody>
      </p:sp>
      <p:sp>
        <p:nvSpPr>
          <p:cNvPr id="11" name="Rounded Rectangle 10"/>
          <p:cNvSpPr/>
          <p:nvPr/>
        </p:nvSpPr>
        <p:spPr>
          <a:xfrm>
            <a:off x="3360743" y="5854312"/>
            <a:ext cx="2016224"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Penthouse</a:t>
            </a:r>
          </a:p>
        </p:txBody>
      </p:sp>
      <p:sp>
        <p:nvSpPr>
          <p:cNvPr id="16" name="Rounded Rectangle 15"/>
          <p:cNvSpPr/>
          <p:nvPr/>
        </p:nvSpPr>
        <p:spPr>
          <a:xfrm>
            <a:off x="3936807" y="1609444"/>
            <a:ext cx="2016224" cy="435652"/>
          </a:xfrm>
          <a:prstGeom prst="roundRect">
            <a:avLst/>
          </a:prstGeom>
          <a:solidFill>
            <a:srgbClr val="477CF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Herschel Library</a:t>
            </a:r>
          </a:p>
        </p:txBody>
      </p:sp>
      <p:sp>
        <p:nvSpPr>
          <p:cNvPr id="17" name="Rounded Rectangle 16"/>
          <p:cNvSpPr/>
          <p:nvPr/>
        </p:nvSpPr>
        <p:spPr>
          <a:xfrm>
            <a:off x="6745119" y="4915966"/>
            <a:ext cx="2016224" cy="435652"/>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School Office</a:t>
            </a:r>
          </a:p>
        </p:txBody>
      </p:sp>
      <p:pic>
        <p:nvPicPr>
          <p:cNvPr id="1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48" t="10681" r="2606" b="10384"/>
          <a:stretch/>
        </p:blipFill>
        <p:spPr bwMode="auto">
          <a:xfrm rot="660554">
            <a:off x="590012" y="4573955"/>
            <a:ext cx="2675892" cy="1777822"/>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6807" y="3518233"/>
            <a:ext cx="2645429" cy="1763619"/>
          </a:xfrm>
          <a:prstGeom prst="rect">
            <a:avLst/>
          </a:prstGeom>
          <a:solidFill>
            <a:srgbClr val="FFFFFF">
              <a:shade val="85000"/>
            </a:srgbClr>
          </a:solidFill>
          <a:ln w="825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99767">
            <a:off x="6089642" y="1621566"/>
            <a:ext cx="2717521" cy="1811681"/>
          </a:xfrm>
          <a:prstGeom prst="rect">
            <a:avLst/>
          </a:prstGeom>
          <a:ln w="82550">
            <a:solidFill>
              <a:srgbClr val="FFFFFF"/>
            </a:solidFill>
          </a:ln>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794975">
            <a:off x="385634" y="1641349"/>
            <a:ext cx="2658168" cy="1772112"/>
          </a:xfrm>
          <a:prstGeom prst="rect">
            <a:avLst/>
          </a:prstGeom>
          <a:solidFill>
            <a:srgbClr val="FFFFFF">
              <a:shade val="85000"/>
            </a:srgbClr>
          </a:solidFill>
          <a:ln w="825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86872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Internet Resources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473513" y="171152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0" name="Rounded Rectangle 9"/>
          <p:cNvSpPr/>
          <p:nvPr/>
        </p:nvSpPr>
        <p:spPr>
          <a:xfrm>
            <a:off x="925910" y="3105865"/>
            <a:ext cx="2016224"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Lecture Notes</a:t>
            </a:r>
          </a:p>
        </p:txBody>
      </p:sp>
      <p:sp>
        <p:nvSpPr>
          <p:cNvPr id="11" name="Rounded Rectangle 10">
            <a:hlinkClick r:id="rId4"/>
          </p:cNvPr>
          <p:cNvSpPr/>
          <p:nvPr/>
        </p:nvSpPr>
        <p:spPr>
          <a:xfrm>
            <a:off x="755576" y="1412776"/>
            <a:ext cx="2265295" cy="122413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3400" dirty="0">
                <a:solidFill>
                  <a:schemeClr val="bg1"/>
                </a:solidFill>
              </a:rPr>
              <a:t>Blackboard</a:t>
            </a:r>
          </a:p>
        </p:txBody>
      </p:sp>
      <p:sp>
        <p:nvSpPr>
          <p:cNvPr id="16" name="Rounded Rectangle 15"/>
          <p:cNvSpPr/>
          <p:nvPr/>
        </p:nvSpPr>
        <p:spPr>
          <a:xfrm>
            <a:off x="3491880" y="1412776"/>
            <a:ext cx="2265295" cy="122413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3400" dirty="0" err="1">
                <a:solidFill>
                  <a:schemeClr val="bg1"/>
                </a:solidFill>
              </a:rPr>
              <a:t>ReCap</a:t>
            </a:r>
            <a:endParaRPr lang="en-GB" sz="3400" dirty="0">
              <a:solidFill>
                <a:schemeClr val="bg1"/>
              </a:solidFill>
            </a:endParaRPr>
          </a:p>
        </p:txBody>
      </p:sp>
      <p:sp>
        <p:nvSpPr>
          <p:cNvPr id="17" name="Rounded Rectangle 16"/>
          <p:cNvSpPr/>
          <p:nvPr/>
        </p:nvSpPr>
        <p:spPr>
          <a:xfrm>
            <a:off x="6228184" y="1412776"/>
            <a:ext cx="2265295" cy="1224136"/>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3400" dirty="0">
                <a:solidFill>
                  <a:schemeClr val="bg1"/>
                </a:solidFill>
              </a:rPr>
              <a:t>RAS</a:t>
            </a:r>
          </a:p>
        </p:txBody>
      </p:sp>
      <p:sp>
        <p:nvSpPr>
          <p:cNvPr id="18" name="Rounded Rectangle 17"/>
          <p:cNvSpPr/>
          <p:nvPr/>
        </p:nvSpPr>
        <p:spPr>
          <a:xfrm>
            <a:off x="925910" y="4513861"/>
            <a:ext cx="2016224"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Announcements</a:t>
            </a:r>
          </a:p>
        </p:txBody>
      </p:sp>
      <p:sp>
        <p:nvSpPr>
          <p:cNvPr id="19" name="Rounded Rectangle 18"/>
          <p:cNvSpPr/>
          <p:nvPr/>
        </p:nvSpPr>
        <p:spPr>
          <a:xfrm>
            <a:off x="925910" y="3809863"/>
            <a:ext cx="2016224"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Assignments</a:t>
            </a:r>
          </a:p>
        </p:txBody>
      </p:sp>
      <p:sp>
        <p:nvSpPr>
          <p:cNvPr id="20" name="Rounded Rectangle 19"/>
          <p:cNvSpPr/>
          <p:nvPr/>
        </p:nvSpPr>
        <p:spPr>
          <a:xfrm>
            <a:off x="3616415" y="3105865"/>
            <a:ext cx="2016224" cy="614164"/>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Lecture Recordings</a:t>
            </a:r>
          </a:p>
        </p:txBody>
      </p:sp>
      <p:sp>
        <p:nvSpPr>
          <p:cNvPr id="21" name="Rounded Rectangle 20"/>
          <p:cNvSpPr/>
          <p:nvPr/>
        </p:nvSpPr>
        <p:spPr>
          <a:xfrm>
            <a:off x="6372200" y="3105865"/>
            <a:ext cx="2016224" cy="83199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Remote Application Service</a:t>
            </a:r>
          </a:p>
        </p:txBody>
      </p:sp>
      <p:sp>
        <p:nvSpPr>
          <p:cNvPr id="22" name="Rounded Rectangle 21"/>
          <p:cNvSpPr/>
          <p:nvPr/>
        </p:nvSpPr>
        <p:spPr>
          <a:xfrm>
            <a:off x="6372301" y="5047157"/>
            <a:ext cx="2016224" cy="579668"/>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University Software</a:t>
            </a:r>
          </a:p>
        </p:txBody>
      </p:sp>
      <p:sp>
        <p:nvSpPr>
          <p:cNvPr id="25" name="Rounded Rectangle 24"/>
          <p:cNvSpPr/>
          <p:nvPr/>
        </p:nvSpPr>
        <p:spPr>
          <a:xfrm>
            <a:off x="6372200" y="4204474"/>
            <a:ext cx="2016224" cy="576064"/>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University Documents</a:t>
            </a:r>
          </a:p>
        </p:txBody>
      </p:sp>
      <p:sp>
        <p:nvSpPr>
          <p:cNvPr id="26" name="Rounded Rectangle 25"/>
          <p:cNvSpPr/>
          <p:nvPr/>
        </p:nvSpPr>
        <p:spPr>
          <a:xfrm>
            <a:off x="3616415" y="3989272"/>
            <a:ext cx="2016224" cy="614164"/>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Open Day </a:t>
            </a:r>
            <a:r>
              <a:rPr lang="en-GB" sz="2000" dirty="0" err="1">
                <a:solidFill>
                  <a:schemeClr val="bg1"/>
                </a:solidFill>
              </a:rPr>
              <a:t>ReCap</a:t>
            </a:r>
            <a:endParaRPr lang="en-GB" sz="2000" dirty="0">
              <a:solidFill>
                <a:schemeClr val="bg1"/>
              </a:solidFill>
            </a:endParaRPr>
          </a:p>
        </p:txBody>
      </p:sp>
      <p:sp>
        <p:nvSpPr>
          <p:cNvPr id="27" name="Rounded Rectangle 26"/>
          <p:cNvSpPr/>
          <p:nvPr/>
        </p:nvSpPr>
        <p:spPr>
          <a:xfrm>
            <a:off x="928862" y="5219785"/>
            <a:ext cx="2016224" cy="435652"/>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Smartphone App</a:t>
            </a:r>
          </a:p>
        </p:txBody>
      </p:sp>
    </p:spTree>
    <p:extLst>
      <p:ext uri="{BB962C8B-B14F-4D97-AF65-F5344CB8AC3E}">
        <p14:creationId xmlns:p14="http://schemas.microsoft.com/office/powerpoint/2010/main" val="264396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grpId="1" nodeType="clickEffect">
                                  <p:stCondLst>
                                    <p:cond delay="0"/>
                                  </p:stCondLst>
                                  <p:childTnLst>
                                    <p:set>
                                      <p:cBhvr rctx="PPT">
                                        <p:cTn id="24" dur="indefinite"/>
                                        <p:tgtEl>
                                          <p:spTgt spid="10"/>
                                        </p:tgtEl>
                                        <p:attrNameLst>
                                          <p:attrName>style.opacity</p:attrName>
                                        </p:attrNameLst>
                                      </p:cBhvr>
                                      <p:to>
                                        <p:strVal val="0.5"/>
                                      </p:to>
                                    </p:set>
                                    <p:animEffect filter="image" prLst="opacity: 0.5">
                                      <p:cBhvr rctx="IE">
                                        <p:cTn id="25" dur="indefinite"/>
                                        <p:tgtEl>
                                          <p:spTgt spid="10"/>
                                        </p:tgtEl>
                                      </p:cBhvr>
                                    </p:animEffect>
                                  </p:childTnLst>
                                </p:cTn>
                              </p:par>
                              <p:par>
                                <p:cTn id="26" presetID="9" presetClass="emph" presetSubtype="0" grpId="1" nodeType="withEffect">
                                  <p:stCondLst>
                                    <p:cond delay="0"/>
                                  </p:stCondLst>
                                  <p:childTnLst>
                                    <p:set>
                                      <p:cBhvr rctx="PPT">
                                        <p:cTn id="27" dur="indefinite"/>
                                        <p:tgtEl>
                                          <p:spTgt spid="19"/>
                                        </p:tgtEl>
                                        <p:attrNameLst>
                                          <p:attrName>style.opacity</p:attrName>
                                        </p:attrNameLst>
                                      </p:cBhvr>
                                      <p:to>
                                        <p:strVal val="0.5"/>
                                      </p:to>
                                    </p:set>
                                    <p:animEffect filter="image" prLst="opacity: 0.5">
                                      <p:cBhvr rctx="IE">
                                        <p:cTn id="28" dur="indefinite"/>
                                        <p:tgtEl>
                                          <p:spTgt spid="19"/>
                                        </p:tgtEl>
                                      </p:cBhvr>
                                    </p:animEffect>
                                  </p:childTnLst>
                                </p:cTn>
                              </p:par>
                              <p:par>
                                <p:cTn id="29" presetID="9" presetClass="emph" presetSubtype="0" grpId="1" nodeType="withEffect">
                                  <p:stCondLst>
                                    <p:cond delay="0"/>
                                  </p:stCondLst>
                                  <p:childTnLst>
                                    <p:set>
                                      <p:cBhvr rctx="PPT">
                                        <p:cTn id="30" dur="indefinite"/>
                                        <p:tgtEl>
                                          <p:spTgt spid="18"/>
                                        </p:tgtEl>
                                        <p:attrNameLst>
                                          <p:attrName>style.opacity</p:attrName>
                                        </p:attrNameLst>
                                      </p:cBhvr>
                                      <p:to>
                                        <p:strVal val="0.5"/>
                                      </p:to>
                                    </p:set>
                                    <p:animEffect filter="image" prLst="opacity: 0.5">
                                      <p:cBhvr rctx="IE">
                                        <p:cTn id="31" dur="indefinite"/>
                                        <p:tgtEl>
                                          <p:spTgt spid="18"/>
                                        </p:tgtEl>
                                      </p:cBhvr>
                                    </p:animEffect>
                                  </p:childTnLst>
                                </p:cTn>
                              </p:par>
                              <p:par>
                                <p:cTn id="32" presetID="9" presetClass="emph" presetSubtype="0" grpId="1" nodeType="withEffect">
                                  <p:stCondLst>
                                    <p:cond delay="0"/>
                                  </p:stCondLst>
                                  <p:childTnLst>
                                    <p:set>
                                      <p:cBhvr rctx="PPT">
                                        <p:cTn id="33" dur="indefinite"/>
                                        <p:tgtEl>
                                          <p:spTgt spid="27"/>
                                        </p:tgtEl>
                                        <p:attrNameLst>
                                          <p:attrName>style.opacity</p:attrName>
                                        </p:attrNameLst>
                                      </p:cBhvr>
                                      <p:to>
                                        <p:strVal val="0.5"/>
                                      </p:to>
                                    </p:set>
                                    <p:animEffect filter="image" prLst="opacity: 0.5">
                                      <p:cBhvr rctx="IE">
                                        <p:cTn id="34" dur="indefinite"/>
                                        <p:tgtEl>
                                          <p:spTgt spid="27"/>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9" presetClass="emph" presetSubtype="0" grpId="1" nodeType="clickEffect">
                                  <p:stCondLst>
                                    <p:cond delay="0"/>
                                  </p:stCondLst>
                                  <p:childTnLst>
                                    <p:set>
                                      <p:cBhvr rctx="PPT">
                                        <p:cTn id="42" dur="indefinite"/>
                                        <p:tgtEl>
                                          <p:spTgt spid="26"/>
                                        </p:tgtEl>
                                        <p:attrNameLst>
                                          <p:attrName>style.opacity</p:attrName>
                                        </p:attrNameLst>
                                      </p:cBhvr>
                                      <p:to>
                                        <p:strVal val="0.5"/>
                                      </p:to>
                                    </p:set>
                                    <p:animEffect filter="image" prLst="opacity: 0.5">
                                      <p:cBhvr rctx="IE">
                                        <p:cTn id="43" dur="indefinite"/>
                                        <p:tgtEl>
                                          <p:spTgt spid="26"/>
                                        </p:tgtEl>
                                      </p:cBhvr>
                                    </p:animEffect>
                                  </p:childTnLst>
                                </p:cTn>
                              </p:par>
                              <p:par>
                                <p:cTn id="44" presetID="9" presetClass="emph" presetSubtype="0" grpId="1" nodeType="withEffect">
                                  <p:stCondLst>
                                    <p:cond delay="0"/>
                                  </p:stCondLst>
                                  <p:childTnLst>
                                    <p:set>
                                      <p:cBhvr rctx="PPT">
                                        <p:cTn id="45" dur="indefinite"/>
                                        <p:tgtEl>
                                          <p:spTgt spid="20"/>
                                        </p:tgtEl>
                                        <p:attrNameLst>
                                          <p:attrName>style.opacity</p:attrName>
                                        </p:attrNameLst>
                                      </p:cBhvr>
                                      <p:to>
                                        <p:strVal val="0.5"/>
                                      </p:to>
                                    </p:set>
                                    <p:animEffect filter="image" prLst="opacity: 0.5">
                                      <p:cBhvr rctx="IE">
                                        <p:cTn id="46" dur="indefinite"/>
                                        <p:tgtEl>
                                          <p:spTgt spid="20"/>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6" grpId="0" animBg="1"/>
      <p:bldP spid="17" grpId="0" animBg="1"/>
      <p:bldP spid="18" grpId="0" animBg="1"/>
      <p:bldP spid="18" grpId="1" animBg="1"/>
      <p:bldP spid="19" grpId="0" animBg="1"/>
      <p:bldP spid="19" grpId="1" animBg="1"/>
      <p:bldP spid="20" grpId="0" animBg="1"/>
      <p:bldP spid="20" grpId="1" animBg="1"/>
      <p:bldP spid="21" grpId="0" animBg="1"/>
      <p:bldP spid="22" grpId="0" animBg="1"/>
      <p:bldP spid="25" grpId="0" animBg="1"/>
      <p:bldP spid="26" grpId="0" animBg="1"/>
      <p:bldP spid="26" grpId="1" animBg="1"/>
      <p:bldP spid="27" grpId="0" animBg="1"/>
      <p:bldP spid="2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Support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cxnSp>
        <p:nvCxnSpPr>
          <p:cNvPr id="10" name="Straight Connector 9"/>
          <p:cNvCxnSpPr>
            <a:stCxn id="26" idx="3"/>
            <a:endCxn id="27" idx="1"/>
          </p:cNvCxnSpPr>
          <p:nvPr/>
        </p:nvCxnSpPr>
        <p:spPr>
          <a:xfrm>
            <a:off x="5238870" y="3104271"/>
            <a:ext cx="1230839" cy="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5238869" y="4361950"/>
            <a:ext cx="1230839" cy="126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5227732" y="5710579"/>
            <a:ext cx="1224641" cy="1466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21" idx="3"/>
            <a:endCxn id="22" idx="1"/>
          </p:cNvCxnSpPr>
          <p:nvPr/>
        </p:nvCxnSpPr>
        <p:spPr>
          <a:xfrm>
            <a:off x="5215553" y="1976597"/>
            <a:ext cx="1254155" cy="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544871" y="1758771"/>
            <a:ext cx="1926305" cy="435652"/>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Buddy</a:t>
            </a:r>
          </a:p>
        </p:txBody>
      </p:sp>
      <p:sp>
        <p:nvSpPr>
          <p:cNvPr id="19" name="Rounded Rectangle 18"/>
          <p:cNvSpPr/>
          <p:nvPr/>
        </p:nvSpPr>
        <p:spPr>
          <a:xfrm>
            <a:off x="560734" y="4014118"/>
            <a:ext cx="1942634" cy="69819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schemeClr val="bg1"/>
                </a:solidFill>
              </a:rPr>
              <a:t>Support Staff</a:t>
            </a:r>
            <a:endParaRPr lang="en-GB" sz="2000" dirty="0">
              <a:solidFill>
                <a:schemeClr val="bg1"/>
              </a:solidFill>
            </a:endParaRPr>
          </a:p>
        </p:txBody>
      </p:sp>
      <p:sp>
        <p:nvSpPr>
          <p:cNvPr id="20" name="Rounded Rectangle 19"/>
          <p:cNvSpPr/>
          <p:nvPr/>
        </p:nvSpPr>
        <p:spPr>
          <a:xfrm>
            <a:off x="560734" y="2854805"/>
            <a:ext cx="1926305" cy="49893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Personal Tutor</a:t>
            </a:r>
          </a:p>
        </p:txBody>
      </p:sp>
      <p:sp>
        <p:nvSpPr>
          <p:cNvPr id="21" name="Rounded Rectangle 20"/>
          <p:cNvSpPr/>
          <p:nvPr/>
        </p:nvSpPr>
        <p:spPr>
          <a:xfrm>
            <a:off x="3213276" y="1580553"/>
            <a:ext cx="2002277" cy="79208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Current Maths &amp; Stats Student</a:t>
            </a:r>
          </a:p>
        </p:txBody>
      </p:sp>
      <p:sp>
        <p:nvSpPr>
          <p:cNvPr id="22" name="Rounded Rectangle 21"/>
          <p:cNvSpPr/>
          <p:nvPr/>
        </p:nvSpPr>
        <p:spPr>
          <a:xfrm>
            <a:off x="6469708" y="1580553"/>
            <a:ext cx="2008767" cy="79208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Regular contact through emails</a:t>
            </a:r>
          </a:p>
        </p:txBody>
      </p:sp>
      <p:sp>
        <p:nvSpPr>
          <p:cNvPr id="25" name="Rounded Rectangle 24"/>
          <p:cNvSpPr/>
          <p:nvPr/>
        </p:nvSpPr>
        <p:spPr>
          <a:xfrm>
            <a:off x="3207607" y="5335010"/>
            <a:ext cx="2023201" cy="774086"/>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Financial Matters</a:t>
            </a:r>
          </a:p>
        </p:txBody>
      </p:sp>
      <p:sp>
        <p:nvSpPr>
          <p:cNvPr id="26" name="Rounded Rectangle 25"/>
          <p:cNvSpPr/>
          <p:nvPr/>
        </p:nvSpPr>
        <p:spPr>
          <a:xfrm>
            <a:off x="3228061" y="2708227"/>
            <a:ext cx="2010809" cy="792088"/>
          </a:xfrm>
          <a:prstGeom prst="roundRect">
            <a:avLst/>
          </a:prstGeom>
          <a:solidFill>
            <a:srgbClr val="00467E"/>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Module Selection &amp; Registration</a:t>
            </a:r>
          </a:p>
        </p:txBody>
      </p:sp>
      <p:sp>
        <p:nvSpPr>
          <p:cNvPr id="27" name="Rounded Rectangle 26"/>
          <p:cNvSpPr/>
          <p:nvPr/>
        </p:nvSpPr>
        <p:spPr>
          <a:xfrm>
            <a:off x="6469709" y="2708227"/>
            <a:ext cx="2008767" cy="792088"/>
          </a:xfrm>
          <a:prstGeom prst="roundRect">
            <a:avLst/>
          </a:prstGeom>
          <a:solidFill>
            <a:srgbClr val="00467E"/>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Academic &amp; Personal issues</a:t>
            </a:r>
          </a:p>
        </p:txBody>
      </p:sp>
      <p:sp>
        <p:nvSpPr>
          <p:cNvPr id="28" name="Rounded Rectangle 27"/>
          <p:cNvSpPr/>
          <p:nvPr/>
        </p:nvSpPr>
        <p:spPr>
          <a:xfrm>
            <a:off x="6469708" y="5395085"/>
            <a:ext cx="2023201" cy="653935"/>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Counselling </a:t>
            </a:r>
          </a:p>
        </p:txBody>
      </p:sp>
      <p:sp>
        <p:nvSpPr>
          <p:cNvPr id="29" name="Rounded Rectangle 28"/>
          <p:cNvSpPr/>
          <p:nvPr/>
        </p:nvSpPr>
        <p:spPr>
          <a:xfrm>
            <a:off x="3228061" y="3958418"/>
            <a:ext cx="2010808" cy="809593"/>
          </a:xfrm>
          <a:prstGeom prst="roundRect">
            <a:avLst/>
          </a:prstGeom>
          <a:solidFill>
            <a:srgbClr val="0F89CF"/>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schemeClr val="bg1"/>
                </a:solidFill>
              </a:rPr>
              <a:t>Undergraduate Secretary</a:t>
            </a:r>
            <a:endParaRPr lang="en-GB" sz="2000" dirty="0">
              <a:solidFill>
                <a:schemeClr val="bg1"/>
              </a:solidFill>
            </a:endParaRPr>
          </a:p>
        </p:txBody>
      </p:sp>
      <p:sp>
        <p:nvSpPr>
          <p:cNvPr id="30" name="Rounded Rectangle 29"/>
          <p:cNvSpPr/>
          <p:nvPr/>
        </p:nvSpPr>
        <p:spPr>
          <a:xfrm>
            <a:off x="6484144" y="3967128"/>
            <a:ext cx="2008766" cy="792171"/>
          </a:xfrm>
          <a:prstGeom prst="roundRect">
            <a:avLst/>
          </a:prstGeom>
          <a:solidFill>
            <a:srgbClr val="0F89CF"/>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schemeClr val="bg1"/>
                </a:solidFill>
              </a:rPr>
              <a:t>Transition Officer</a:t>
            </a:r>
            <a:endParaRPr lang="en-GB" sz="2000" dirty="0">
              <a:solidFill>
                <a:schemeClr val="bg1"/>
              </a:solidFill>
            </a:endParaRPr>
          </a:p>
        </p:txBody>
      </p:sp>
      <p:sp>
        <p:nvSpPr>
          <p:cNvPr id="31" name="Rounded Rectangle 30">
            <a:hlinkClick r:id="rId4"/>
          </p:cNvPr>
          <p:cNvSpPr/>
          <p:nvPr/>
        </p:nvSpPr>
        <p:spPr>
          <a:xfrm>
            <a:off x="560734" y="5372956"/>
            <a:ext cx="1942634" cy="69819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Student Wellbeing</a:t>
            </a:r>
          </a:p>
        </p:txBody>
      </p:sp>
    </p:spTree>
    <p:extLst>
      <p:ext uri="{BB962C8B-B14F-4D97-AF65-F5344CB8AC3E}">
        <p14:creationId xmlns:p14="http://schemas.microsoft.com/office/powerpoint/2010/main" val="223937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9" presetClass="emph" presetSubtype="0" grpId="1" nodeType="withEffect">
                                  <p:stCondLst>
                                    <p:cond delay="0"/>
                                  </p:stCondLst>
                                  <p:childTnLst>
                                    <p:set>
                                      <p:cBhvr rctx="PPT">
                                        <p:cTn id="24" dur="indefinite"/>
                                        <p:tgtEl>
                                          <p:spTgt spid="21"/>
                                        </p:tgtEl>
                                        <p:attrNameLst>
                                          <p:attrName>style.opacity</p:attrName>
                                        </p:attrNameLst>
                                      </p:cBhvr>
                                      <p:to>
                                        <p:strVal val="0.5"/>
                                      </p:to>
                                    </p:set>
                                    <p:animEffect filter="image" prLst="opacity: 0.5">
                                      <p:cBhvr rctx="IE">
                                        <p:cTn id="25" dur="indefinite"/>
                                        <p:tgtEl>
                                          <p:spTgt spid="21"/>
                                        </p:tgtEl>
                                      </p:cBhvr>
                                    </p:animEffect>
                                  </p:childTnLst>
                                </p:cTn>
                              </p:par>
                              <p:par>
                                <p:cTn id="26" presetID="9" presetClass="emph" presetSubtype="0" nodeType="withEffect">
                                  <p:stCondLst>
                                    <p:cond delay="0"/>
                                  </p:stCondLst>
                                  <p:childTnLst>
                                    <p:set>
                                      <p:cBhvr rctx="PPT">
                                        <p:cTn id="27" dur="indefinite"/>
                                        <p:tgtEl>
                                          <p:spTgt spid="17"/>
                                        </p:tgtEl>
                                        <p:attrNameLst>
                                          <p:attrName>style.opacity</p:attrName>
                                        </p:attrNameLst>
                                      </p:cBhvr>
                                      <p:to>
                                        <p:strVal val="0.5"/>
                                      </p:to>
                                    </p:set>
                                    <p:animEffect filter="image" prLst="opacity: 0.5">
                                      <p:cBhvr rctx="IE">
                                        <p:cTn id="28" dur="indefinite"/>
                                        <p:tgtEl>
                                          <p:spTgt spid="17"/>
                                        </p:tgtEl>
                                      </p:cBhvr>
                                    </p:animEffect>
                                  </p:childTnLst>
                                </p:cTn>
                              </p:par>
                              <p:par>
                                <p:cTn id="29" presetID="9" presetClass="emph" presetSubtype="0" grpId="1" nodeType="withEffect">
                                  <p:stCondLst>
                                    <p:cond delay="0"/>
                                  </p:stCondLst>
                                  <p:childTnLst>
                                    <p:set>
                                      <p:cBhvr rctx="PPT">
                                        <p:cTn id="30" dur="indefinite"/>
                                        <p:tgtEl>
                                          <p:spTgt spid="22"/>
                                        </p:tgtEl>
                                        <p:attrNameLst>
                                          <p:attrName>style.opacity</p:attrName>
                                        </p:attrNameLst>
                                      </p:cBhvr>
                                      <p:to>
                                        <p:strVal val="0.5"/>
                                      </p:to>
                                    </p:set>
                                    <p:animEffect filter="image" prLst="opacity: 0.5">
                                      <p:cBhvr rctx="IE">
                                        <p:cTn id="31" dur="indefinite"/>
                                        <p:tgtEl>
                                          <p:spTgt spid="22"/>
                                        </p:tgtEl>
                                      </p:cBhvr>
                                    </p:animEffect>
                                  </p:childTnLst>
                                </p:cTn>
                              </p:par>
                              <p:par>
                                <p:cTn id="32" presetID="9" presetClass="emph" presetSubtype="0" nodeType="withEffect">
                                  <p:stCondLst>
                                    <p:cond delay="0"/>
                                  </p:stCondLst>
                                  <p:childTnLst>
                                    <p:set>
                                      <p:cBhvr rctx="PPT">
                                        <p:cTn id="33" dur="indefinite"/>
                                        <p:tgtEl>
                                          <p:spTgt spid="10"/>
                                        </p:tgtEl>
                                        <p:attrNameLst>
                                          <p:attrName>style.opacity</p:attrName>
                                        </p:attrNameLst>
                                      </p:cBhvr>
                                      <p:to>
                                        <p:strVal val="0.5"/>
                                      </p:to>
                                    </p:set>
                                    <p:animEffect filter="image" prLst="opacity: 0.5">
                                      <p:cBhvr rctx="IE">
                                        <p:cTn id="34" dur="indefinite"/>
                                        <p:tgtEl>
                                          <p:spTgt spid="10"/>
                                        </p:tgtEl>
                                      </p:cBhvr>
                                    </p:animEffect>
                                  </p:childTnLst>
                                </p:cTn>
                              </p:par>
                              <p:par>
                                <p:cTn id="35" presetID="9" presetClass="emph" presetSubtype="0" grpId="1" nodeType="withEffect">
                                  <p:stCondLst>
                                    <p:cond delay="0"/>
                                  </p:stCondLst>
                                  <p:childTnLst>
                                    <p:set>
                                      <p:cBhvr rctx="PPT">
                                        <p:cTn id="36" dur="indefinite"/>
                                        <p:tgtEl>
                                          <p:spTgt spid="26"/>
                                        </p:tgtEl>
                                        <p:attrNameLst>
                                          <p:attrName>style.opacity</p:attrName>
                                        </p:attrNameLst>
                                      </p:cBhvr>
                                      <p:to>
                                        <p:strVal val="0.5"/>
                                      </p:to>
                                    </p:set>
                                    <p:animEffect filter="image" prLst="opacity: 0.5">
                                      <p:cBhvr rctx="IE">
                                        <p:cTn id="37" dur="indefinite"/>
                                        <p:tgtEl>
                                          <p:spTgt spid="26"/>
                                        </p:tgtEl>
                                      </p:cBhvr>
                                    </p:animEffect>
                                  </p:childTnLst>
                                </p:cTn>
                              </p:par>
                              <p:par>
                                <p:cTn id="38" presetID="9" presetClass="emph" presetSubtype="0" grpId="1" nodeType="withEffect">
                                  <p:stCondLst>
                                    <p:cond delay="0"/>
                                  </p:stCondLst>
                                  <p:childTnLst>
                                    <p:set>
                                      <p:cBhvr rctx="PPT">
                                        <p:cTn id="39" dur="indefinite"/>
                                        <p:tgtEl>
                                          <p:spTgt spid="27"/>
                                        </p:tgtEl>
                                        <p:attrNameLst>
                                          <p:attrName>style.opacity</p:attrName>
                                        </p:attrNameLst>
                                      </p:cBhvr>
                                      <p:to>
                                        <p:strVal val="0.5"/>
                                      </p:to>
                                    </p:set>
                                    <p:animEffect filter="image" prLst="opacity: 0.5">
                                      <p:cBhvr rctx="IE">
                                        <p:cTn id="40" dur="indefinite"/>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9" presetClass="emph" presetSubtype="0" nodeType="withEffect">
                                  <p:stCondLst>
                                    <p:cond delay="0"/>
                                  </p:stCondLst>
                                  <p:childTnLst>
                                    <p:set>
                                      <p:cBhvr rctx="PPT">
                                        <p:cTn id="62" dur="indefinite"/>
                                        <p:tgtEl>
                                          <p:spTgt spid="11"/>
                                        </p:tgtEl>
                                        <p:attrNameLst>
                                          <p:attrName>style.opacity</p:attrName>
                                        </p:attrNameLst>
                                      </p:cBhvr>
                                      <p:to>
                                        <p:strVal val="0.5"/>
                                      </p:to>
                                    </p:set>
                                    <p:animEffect filter="image" prLst="opacity: 0.5">
                                      <p:cBhvr rctx="IE">
                                        <p:cTn id="63" dur="indefinite"/>
                                        <p:tgtEl>
                                          <p:spTgt spid="11"/>
                                        </p:tgtEl>
                                      </p:cBhvr>
                                    </p:animEffect>
                                  </p:childTnLst>
                                </p:cTn>
                              </p:par>
                              <p:par>
                                <p:cTn id="64" presetID="9" presetClass="emph" presetSubtype="0" grpId="1" nodeType="withEffect">
                                  <p:stCondLst>
                                    <p:cond delay="0"/>
                                  </p:stCondLst>
                                  <p:childTnLst>
                                    <p:set>
                                      <p:cBhvr rctx="PPT">
                                        <p:cTn id="65" dur="indefinite"/>
                                        <p:tgtEl>
                                          <p:spTgt spid="29"/>
                                        </p:tgtEl>
                                        <p:attrNameLst>
                                          <p:attrName>style.opacity</p:attrName>
                                        </p:attrNameLst>
                                      </p:cBhvr>
                                      <p:to>
                                        <p:strVal val="0.5"/>
                                      </p:to>
                                    </p:set>
                                    <p:animEffect filter="image" prLst="opacity: 0.5">
                                      <p:cBhvr rctx="IE">
                                        <p:cTn id="66" dur="indefinite"/>
                                        <p:tgtEl>
                                          <p:spTgt spid="29"/>
                                        </p:tgtEl>
                                      </p:cBhvr>
                                    </p:animEffect>
                                  </p:childTnLst>
                                </p:cTn>
                              </p:par>
                              <p:par>
                                <p:cTn id="67" presetID="9" presetClass="emph" presetSubtype="0" grpId="1" nodeType="withEffect">
                                  <p:stCondLst>
                                    <p:cond delay="0"/>
                                  </p:stCondLst>
                                  <p:childTnLst>
                                    <p:set>
                                      <p:cBhvr rctx="PPT">
                                        <p:cTn id="68" dur="indefinite"/>
                                        <p:tgtEl>
                                          <p:spTgt spid="30"/>
                                        </p:tgtEl>
                                        <p:attrNameLst>
                                          <p:attrName>style.opacity</p:attrName>
                                        </p:attrNameLst>
                                      </p:cBhvr>
                                      <p:to>
                                        <p:strVal val="0.5"/>
                                      </p:to>
                                    </p:set>
                                    <p:animEffect filter="image" prLst="opacity: 0.5">
                                      <p:cBhvr rctx="IE">
                                        <p:cTn id="69" dur="indefinite"/>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1" grpId="1" animBg="1"/>
      <p:bldP spid="22" grpId="0" animBg="1"/>
      <p:bldP spid="22" grpId="1" animBg="1"/>
      <p:bldP spid="25" grpId="0" animBg="1"/>
      <p:bldP spid="26" grpId="0" animBg="1"/>
      <p:bldP spid="26" grpId="1" animBg="1"/>
      <p:bldP spid="27" grpId="0" animBg="1"/>
      <p:bldP spid="27" grpId="1" animBg="1"/>
      <p:bldP spid="28" grpId="0" animBg="1"/>
      <p:bldP spid="29" grpId="0" animBg="1"/>
      <p:bldP spid="29" grpId="1" animBg="1"/>
      <p:bldP spid="30" grpId="0" animBg="1"/>
      <p:bldP spid="30" grpId="1" animBg="1"/>
      <p:bldP spid="3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This Talk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0" name="Right Arrow 9"/>
          <p:cNvSpPr/>
          <p:nvPr/>
        </p:nvSpPr>
        <p:spPr>
          <a:xfrm>
            <a:off x="2041788" y="172265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ight Arrow 10"/>
          <p:cNvSpPr/>
          <p:nvPr/>
        </p:nvSpPr>
        <p:spPr>
          <a:xfrm>
            <a:off x="2041788" y="2736220"/>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ight Arrow 15"/>
          <p:cNvSpPr/>
          <p:nvPr/>
        </p:nvSpPr>
        <p:spPr>
          <a:xfrm>
            <a:off x="2041788" y="3744332"/>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ight Arrow 16"/>
          <p:cNvSpPr/>
          <p:nvPr/>
        </p:nvSpPr>
        <p:spPr>
          <a:xfrm>
            <a:off x="2042338" y="4752473"/>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Right Arrow 17"/>
          <p:cNvSpPr/>
          <p:nvPr/>
        </p:nvSpPr>
        <p:spPr>
          <a:xfrm>
            <a:off x="2041788" y="5802044"/>
            <a:ext cx="369972" cy="25524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9" name="Straight Connector 18"/>
          <p:cNvCxnSpPr/>
          <p:nvPr/>
        </p:nvCxnSpPr>
        <p:spPr>
          <a:xfrm>
            <a:off x="4427858" y="4880097"/>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4418026"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p:cNvCxnSpPr/>
          <p:nvPr/>
        </p:nvCxnSpPr>
        <p:spPr>
          <a:xfrm>
            <a:off x="4414037"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2" name="Straight Connector 21"/>
          <p:cNvCxnSpPr/>
          <p:nvPr/>
        </p:nvCxnSpPr>
        <p:spPr>
          <a:xfrm>
            <a:off x="6714825" y="3861048"/>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p:cNvCxnSpPr/>
          <p:nvPr/>
        </p:nvCxnSpPr>
        <p:spPr>
          <a:xfrm>
            <a:off x="6710836" y="2852936"/>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6724657"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a:off x="4427858" y="5897439"/>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p:cNvCxnSpPr/>
          <p:nvPr/>
        </p:nvCxnSpPr>
        <p:spPr>
          <a:xfrm>
            <a:off x="4414037" y="1844824"/>
            <a:ext cx="309436" cy="0"/>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a:off x="6710836" y="1844824"/>
            <a:ext cx="309436" cy="0"/>
          </a:xfrm>
          <a:prstGeom prst="line">
            <a:avLst/>
          </a:prstGeom>
        </p:spPr>
        <p:style>
          <a:lnRef idx="2">
            <a:schemeClr val="dk1"/>
          </a:lnRef>
          <a:fillRef idx="0">
            <a:schemeClr val="dk1"/>
          </a:fillRef>
          <a:effectRef idx="1">
            <a:schemeClr val="dk1"/>
          </a:effectRef>
          <a:fontRef idx="minor">
            <a:schemeClr val="tx1"/>
          </a:fontRef>
        </p:style>
      </p:cxnSp>
      <p:sp>
        <p:nvSpPr>
          <p:cNvPr id="30" name="Rounded Rectangle 29"/>
          <p:cNvSpPr/>
          <p:nvPr/>
        </p:nvSpPr>
        <p:spPr>
          <a:xfrm>
            <a:off x="107504" y="1556792"/>
            <a:ext cx="1926305" cy="60884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Degree Types</a:t>
            </a:r>
          </a:p>
        </p:txBody>
      </p:sp>
      <p:sp>
        <p:nvSpPr>
          <p:cNvPr id="31" name="Rounded Rectangle 30"/>
          <p:cNvSpPr/>
          <p:nvPr/>
        </p:nvSpPr>
        <p:spPr>
          <a:xfrm>
            <a:off x="2411760" y="1661585"/>
            <a:ext cx="200227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Single Honours</a:t>
            </a:r>
          </a:p>
        </p:txBody>
      </p:sp>
      <p:sp>
        <p:nvSpPr>
          <p:cNvPr id="32" name="Rounded Rectangle 31"/>
          <p:cNvSpPr/>
          <p:nvPr/>
        </p:nvSpPr>
        <p:spPr>
          <a:xfrm>
            <a:off x="4723473"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Major / Minor</a:t>
            </a:r>
          </a:p>
        </p:txBody>
      </p:sp>
      <p:sp>
        <p:nvSpPr>
          <p:cNvPr id="33" name="Rounded Rectangle 32"/>
          <p:cNvSpPr/>
          <p:nvPr/>
        </p:nvSpPr>
        <p:spPr>
          <a:xfrm>
            <a:off x="7041676" y="1661585"/>
            <a:ext cx="2008767" cy="432048"/>
          </a:xfrm>
          <a:prstGeom prst="roundRect">
            <a:avLst/>
          </a:prstGeom>
          <a:solidFill>
            <a:srgbClr val="6083CB"/>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Joint Honours</a:t>
            </a:r>
          </a:p>
        </p:txBody>
      </p:sp>
      <p:sp>
        <p:nvSpPr>
          <p:cNvPr id="34" name="Rounded Rectangle 33"/>
          <p:cNvSpPr/>
          <p:nvPr/>
        </p:nvSpPr>
        <p:spPr>
          <a:xfrm>
            <a:off x="107504" y="2581296"/>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Structure</a:t>
            </a:r>
          </a:p>
        </p:txBody>
      </p:sp>
      <p:sp>
        <p:nvSpPr>
          <p:cNvPr id="35" name="Rounded Rectangle 34"/>
          <p:cNvSpPr/>
          <p:nvPr/>
        </p:nvSpPr>
        <p:spPr>
          <a:xfrm>
            <a:off x="2411760" y="2669697"/>
            <a:ext cx="200227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1</a:t>
            </a:r>
            <a:r>
              <a:rPr lang="en-GB" sz="1600" baseline="30000" dirty="0">
                <a:solidFill>
                  <a:schemeClr val="bg1"/>
                </a:solidFill>
              </a:rPr>
              <a:t>st</a:t>
            </a:r>
            <a:r>
              <a:rPr lang="en-GB" sz="1600" dirty="0">
                <a:solidFill>
                  <a:schemeClr val="bg1"/>
                </a:solidFill>
              </a:rPr>
              <a:t> Year</a:t>
            </a:r>
          </a:p>
        </p:txBody>
      </p:sp>
      <p:sp>
        <p:nvSpPr>
          <p:cNvPr id="36" name="Rounded Rectangle 35"/>
          <p:cNvSpPr/>
          <p:nvPr/>
        </p:nvSpPr>
        <p:spPr>
          <a:xfrm>
            <a:off x="4723473"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2</a:t>
            </a:r>
            <a:r>
              <a:rPr lang="en-GB" sz="1600" baseline="30000" dirty="0">
                <a:solidFill>
                  <a:schemeClr val="bg1"/>
                </a:solidFill>
              </a:rPr>
              <a:t>nd</a:t>
            </a:r>
            <a:r>
              <a:rPr lang="en-GB" sz="1600" dirty="0">
                <a:solidFill>
                  <a:schemeClr val="bg1"/>
                </a:solidFill>
              </a:rPr>
              <a:t> Year</a:t>
            </a:r>
          </a:p>
        </p:txBody>
      </p:sp>
      <p:sp>
        <p:nvSpPr>
          <p:cNvPr id="37" name="Rounded Rectangle 36"/>
          <p:cNvSpPr/>
          <p:nvPr/>
        </p:nvSpPr>
        <p:spPr>
          <a:xfrm>
            <a:off x="7041676" y="2669697"/>
            <a:ext cx="2008767" cy="43204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Projects</a:t>
            </a:r>
          </a:p>
        </p:txBody>
      </p:sp>
      <p:sp>
        <p:nvSpPr>
          <p:cNvPr id="38" name="Rounded Rectangle 37"/>
          <p:cNvSpPr/>
          <p:nvPr/>
        </p:nvSpPr>
        <p:spPr>
          <a:xfrm>
            <a:off x="107504" y="3589408"/>
            <a:ext cx="1926305" cy="59245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Learning &amp; Assessment</a:t>
            </a:r>
          </a:p>
        </p:txBody>
      </p:sp>
      <p:sp>
        <p:nvSpPr>
          <p:cNvPr id="39" name="Rounded Rectangle 38"/>
          <p:cNvSpPr/>
          <p:nvPr/>
        </p:nvSpPr>
        <p:spPr>
          <a:xfrm>
            <a:off x="2411760" y="3677809"/>
            <a:ext cx="200227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Teaching Methods</a:t>
            </a:r>
          </a:p>
        </p:txBody>
      </p:sp>
      <p:sp>
        <p:nvSpPr>
          <p:cNvPr id="40" name="Rounded Rectangle 39"/>
          <p:cNvSpPr/>
          <p:nvPr/>
        </p:nvSpPr>
        <p:spPr>
          <a:xfrm>
            <a:off x="4723473"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Assessment Methods</a:t>
            </a:r>
          </a:p>
        </p:txBody>
      </p:sp>
      <p:sp>
        <p:nvSpPr>
          <p:cNvPr id="41" name="Rounded Rectangle 40"/>
          <p:cNvSpPr/>
          <p:nvPr/>
        </p:nvSpPr>
        <p:spPr>
          <a:xfrm>
            <a:off x="7041676" y="3677809"/>
            <a:ext cx="2008767" cy="432048"/>
          </a:xfrm>
          <a:prstGeom prst="roundRect">
            <a:avLst/>
          </a:prstGeom>
          <a:solidFill>
            <a:srgbClr val="0F89C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Grades &amp; Weighting</a:t>
            </a:r>
          </a:p>
        </p:txBody>
      </p:sp>
      <p:sp>
        <p:nvSpPr>
          <p:cNvPr id="42" name="Rounded Rectangle 41"/>
          <p:cNvSpPr/>
          <p:nvPr/>
        </p:nvSpPr>
        <p:spPr>
          <a:xfrm>
            <a:off x="107504" y="4597520"/>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Resources</a:t>
            </a:r>
          </a:p>
        </p:txBody>
      </p:sp>
      <p:sp>
        <p:nvSpPr>
          <p:cNvPr id="43" name="Rounded Rectangle 42"/>
          <p:cNvSpPr/>
          <p:nvPr/>
        </p:nvSpPr>
        <p:spPr>
          <a:xfrm>
            <a:off x="2411760" y="4685920"/>
            <a:ext cx="200227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The Herschel Building</a:t>
            </a:r>
          </a:p>
        </p:txBody>
      </p:sp>
      <p:sp>
        <p:nvSpPr>
          <p:cNvPr id="44" name="Rounded Rectangle 43"/>
          <p:cNvSpPr/>
          <p:nvPr/>
        </p:nvSpPr>
        <p:spPr>
          <a:xfrm>
            <a:off x="4723473"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Internet Resources</a:t>
            </a:r>
          </a:p>
        </p:txBody>
      </p:sp>
      <p:sp>
        <p:nvSpPr>
          <p:cNvPr id="45" name="Rounded Rectangle 44"/>
          <p:cNvSpPr/>
          <p:nvPr/>
        </p:nvSpPr>
        <p:spPr>
          <a:xfrm>
            <a:off x="7041676" y="4685920"/>
            <a:ext cx="2008767" cy="432049"/>
          </a:xfrm>
          <a:prstGeom prst="roundRect">
            <a:avLst/>
          </a:prstGeom>
          <a:solidFill>
            <a:srgbClr val="0025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Support</a:t>
            </a:r>
          </a:p>
        </p:txBody>
      </p:sp>
      <p:sp>
        <p:nvSpPr>
          <p:cNvPr id="46" name="Rounded Rectangle 45"/>
          <p:cNvSpPr/>
          <p:nvPr/>
        </p:nvSpPr>
        <p:spPr>
          <a:xfrm>
            <a:off x="107504" y="5589239"/>
            <a:ext cx="1926305" cy="576064"/>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Timetabling</a:t>
            </a:r>
          </a:p>
        </p:txBody>
      </p:sp>
      <p:cxnSp>
        <p:nvCxnSpPr>
          <p:cNvPr id="47" name="Straight Connector 46"/>
          <p:cNvCxnSpPr/>
          <p:nvPr/>
        </p:nvCxnSpPr>
        <p:spPr>
          <a:xfrm>
            <a:off x="6724657" y="4880097"/>
            <a:ext cx="309436" cy="0"/>
          </a:xfrm>
          <a:prstGeom prst="line">
            <a:avLst/>
          </a:prstGeom>
        </p:spPr>
        <p:style>
          <a:lnRef idx="2">
            <a:schemeClr val="dk1"/>
          </a:lnRef>
          <a:fillRef idx="0">
            <a:schemeClr val="dk1"/>
          </a:fillRef>
          <a:effectRef idx="1">
            <a:schemeClr val="dk1"/>
          </a:effectRef>
          <a:fontRef idx="minor">
            <a:schemeClr val="tx1"/>
          </a:fontRef>
        </p:style>
      </p:cxnSp>
      <p:sp>
        <p:nvSpPr>
          <p:cNvPr id="48" name="Rounded Rectangle 47"/>
          <p:cNvSpPr/>
          <p:nvPr/>
        </p:nvSpPr>
        <p:spPr>
          <a:xfrm>
            <a:off x="2411760" y="5694032"/>
            <a:ext cx="2002277" cy="432050"/>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Typical Week</a:t>
            </a:r>
          </a:p>
        </p:txBody>
      </p:sp>
      <p:sp>
        <p:nvSpPr>
          <p:cNvPr id="49" name="Rounded Rectangle 48"/>
          <p:cNvSpPr/>
          <p:nvPr/>
        </p:nvSpPr>
        <p:spPr>
          <a:xfrm>
            <a:off x="4723473"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Semester Calendars</a:t>
            </a:r>
          </a:p>
        </p:txBody>
      </p:sp>
      <p:sp>
        <p:nvSpPr>
          <p:cNvPr id="50" name="Rounded Rectangle 49"/>
          <p:cNvSpPr/>
          <p:nvPr/>
        </p:nvSpPr>
        <p:spPr>
          <a:xfrm>
            <a:off x="7041676" y="5694032"/>
            <a:ext cx="2008767" cy="471272"/>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1600" dirty="0">
                <a:solidFill>
                  <a:schemeClr val="bg1"/>
                </a:solidFill>
              </a:rPr>
              <a:t>Important Dates</a:t>
            </a:r>
          </a:p>
        </p:txBody>
      </p:sp>
      <p:sp>
        <p:nvSpPr>
          <p:cNvPr id="51" name="Rectangle 50"/>
          <p:cNvSpPr/>
          <p:nvPr/>
        </p:nvSpPr>
        <p:spPr>
          <a:xfrm>
            <a:off x="-267091" y="1314984"/>
            <a:ext cx="9981127" cy="4041575"/>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065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Typical Week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Content Placeholder 6"/>
          <p:cNvGraphicFramePr>
            <a:graphicFrameLocks noGrp="1"/>
          </p:cNvGraphicFramePr>
          <p:nvPr>
            <p:ph idx="1"/>
            <p:extLst/>
          </p:nvPr>
        </p:nvGraphicFramePr>
        <p:xfrm>
          <a:off x="251520" y="1412778"/>
          <a:ext cx="8640960" cy="5184574"/>
        </p:xfrm>
        <a:graphic>
          <a:graphicData uri="http://schemas.openxmlformats.org/drawingml/2006/table">
            <a:tbl>
              <a:tblPr firstRow="1" bandRow="1">
                <a:tableStyleId>{5940675A-B579-460E-94D1-54222C63F5DA}</a:tableStyleId>
              </a:tblPr>
              <a:tblGrid>
                <a:gridCol w="86409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gridCol w="864096">
                  <a:extLst>
                    <a:ext uri="{9D8B030D-6E8A-4147-A177-3AD203B41FA5}">
                      <a16:colId xmlns="" xmlns:a16="http://schemas.microsoft.com/office/drawing/2014/main" val="20003"/>
                    </a:ext>
                  </a:extLst>
                </a:gridCol>
                <a:gridCol w="864096">
                  <a:extLst>
                    <a:ext uri="{9D8B030D-6E8A-4147-A177-3AD203B41FA5}">
                      <a16:colId xmlns="" xmlns:a16="http://schemas.microsoft.com/office/drawing/2014/main" val="20004"/>
                    </a:ext>
                  </a:extLst>
                </a:gridCol>
                <a:gridCol w="864096">
                  <a:extLst>
                    <a:ext uri="{9D8B030D-6E8A-4147-A177-3AD203B41FA5}">
                      <a16:colId xmlns="" xmlns:a16="http://schemas.microsoft.com/office/drawing/2014/main" val="20005"/>
                    </a:ext>
                  </a:extLst>
                </a:gridCol>
                <a:gridCol w="864096">
                  <a:extLst>
                    <a:ext uri="{9D8B030D-6E8A-4147-A177-3AD203B41FA5}">
                      <a16:colId xmlns="" xmlns:a16="http://schemas.microsoft.com/office/drawing/2014/main" val="20006"/>
                    </a:ext>
                  </a:extLst>
                </a:gridCol>
                <a:gridCol w="864096">
                  <a:extLst>
                    <a:ext uri="{9D8B030D-6E8A-4147-A177-3AD203B41FA5}">
                      <a16:colId xmlns="" xmlns:a16="http://schemas.microsoft.com/office/drawing/2014/main" val="20007"/>
                    </a:ext>
                  </a:extLst>
                </a:gridCol>
                <a:gridCol w="864096">
                  <a:extLst>
                    <a:ext uri="{9D8B030D-6E8A-4147-A177-3AD203B41FA5}">
                      <a16:colId xmlns="" xmlns:a16="http://schemas.microsoft.com/office/drawing/2014/main" val="20008"/>
                    </a:ext>
                  </a:extLst>
                </a:gridCol>
                <a:gridCol w="864096">
                  <a:extLst>
                    <a:ext uri="{9D8B030D-6E8A-4147-A177-3AD203B41FA5}">
                      <a16:colId xmlns=""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9-10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10-11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11-12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3-4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5-6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864094">
                <a:tc>
                  <a:txBody>
                    <a:bodyPr/>
                    <a:lstStyle/>
                    <a:p>
                      <a:pPr algn="ctr"/>
                      <a:r>
                        <a:rPr lang="en-GB" dirty="0"/>
                        <a:t>Mon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864096">
                <a:tc>
                  <a:txBody>
                    <a:bodyPr/>
                    <a:lstStyle/>
                    <a:p>
                      <a:pPr algn="ctr"/>
                      <a:r>
                        <a:rPr lang="en-GB" dirty="0"/>
                        <a:t>Tues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4096">
                <a:tc>
                  <a:txBody>
                    <a:bodyPr/>
                    <a:lstStyle/>
                    <a:p>
                      <a:pPr algn="ctr"/>
                      <a:r>
                        <a:rPr lang="en-GB" dirty="0"/>
                        <a:t>Wed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64096">
                <a:tc>
                  <a:txBody>
                    <a:bodyPr/>
                    <a:lstStyle/>
                    <a:p>
                      <a:pPr algn="ctr"/>
                      <a:r>
                        <a:rPr lang="en-GB" dirty="0"/>
                        <a:t>Thurs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864096">
                <a:tc>
                  <a:txBody>
                    <a:bodyPr/>
                    <a:lstStyle/>
                    <a:p>
                      <a:pPr algn="ctr"/>
                      <a:r>
                        <a:rPr lang="en-GB" dirty="0"/>
                        <a:t>Fri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10" name="Rectangle 9"/>
          <p:cNvSpPr/>
          <p:nvPr/>
        </p:nvSpPr>
        <p:spPr>
          <a:xfrm>
            <a:off x="1979712" y="2276872"/>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1" name="Rectangle 10"/>
          <p:cNvSpPr/>
          <p:nvPr/>
        </p:nvSpPr>
        <p:spPr>
          <a:xfrm>
            <a:off x="4572000" y="4869160"/>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6" name="Rectangle 15"/>
          <p:cNvSpPr/>
          <p:nvPr/>
        </p:nvSpPr>
        <p:spPr>
          <a:xfrm>
            <a:off x="2843808" y="5733256"/>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PC</a:t>
            </a:r>
          </a:p>
        </p:txBody>
      </p:sp>
    </p:spTree>
    <p:extLst>
      <p:ext uri="{BB962C8B-B14F-4D97-AF65-F5344CB8AC3E}">
        <p14:creationId xmlns:p14="http://schemas.microsoft.com/office/powerpoint/2010/main" val="12859096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Typical Week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aphicFrame>
        <p:nvGraphicFramePr>
          <p:cNvPr id="10" name="Content Placeholder 6"/>
          <p:cNvGraphicFramePr>
            <a:graphicFrameLocks noGrp="1"/>
          </p:cNvGraphicFramePr>
          <p:nvPr>
            <p:ph idx="1"/>
            <p:extLst/>
          </p:nvPr>
        </p:nvGraphicFramePr>
        <p:xfrm>
          <a:off x="251520" y="1412778"/>
          <a:ext cx="8640960" cy="5184574"/>
        </p:xfrm>
        <a:graphic>
          <a:graphicData uri="http://schemas.openxmlformats.org/drawingml/2006/table">
            <a:tbl>
              <a:tblPr firstRow="1" bandRow="1">
                <a:tableStyleId>{5940675A-B579-460E-94D1-54222C63F5DA}</a:tableStyleId>
              </a:tblPr>
              <a:tblGrid>
                <a:gridCol w="86409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gridCol w="864096">
                  <a:extLst>
                    <a:ext uri="{9D8B030D-6E8A-4147-A177-3AD203B41FA5}">
                      <a16:colId xmlns="" xmlns:a16="http://schemas.microsoft.com/office/drawing/2014/main" val="20003"/>
                    </a:ext>
                  </a:extLst>
                </a:gridCol>
                <a:gridCol w="864096">
                  <a:extLst>
                    <a:ext uri="{9D8B030D-6E8A-4147-A177-3AD203B41FA5}">
                      <a16:colId xmlns="" xmlns:a16="http://schemas.microsoft.com/office/drawing/2014/main" val="20004"/>
                    </a:ext>
                  </a:extLst>
                </a:gridCol>
                <a:gridCol w="864096">
                  <a:extLst>
                    <a:ext uri="{9D8B030D-6E8A-4147-A177-3AD203B41FA5}">
                      <a16:colId xmlns="" xmlns:a16="http://schemas.microsoft.com/office/drawing/2014/main" val="20005"/>
                    </a:ext>
                  </a:extLst>
                </a:gridCol>
                <a:gridCol w="864096">
                  <a:extLst>
                    <a:ext uri="{9D8B030D-6E8A-4147-A177-3AD203B41FA5}">
                      <a16:colId xmlns="" xmlns:a16="http://schemas.microsoft.com/office/drawing/2014/main" val="20006"/>
                    </a:ext>
                  </a:extLst>
                </a:gridCol>
                <a:gridCol w="864096">
                  <a:extLst>
                    <a:ext uri="{9D8B030D-6E8A-4147-A177-3AD203B41FA5}">
                      <a16:colId xmlns="" xmlns:a16="http://schemas.microsoft.com/office/drawing/2014/main" val="20007"/>
                    </a:ext>
                  </a:extLst>
                </a:gridCol>
                <a:gridCol w="864096">
                  <a:extLst>
                    <a:ext uri="{9D8B030D-6E8A-4147-A177-3AD203B41FA5}">
                      <a16:colId xmlns="" xmlns:a16="http://schemas.microsoft.com/office/drawing/2014/main" val="20008"/>
                    </a:ext>
                  </a:extLst>
                </a:gridCol>
                <a:gridCol w="864096">
                  <a:extLst>
                    <a:ext uri="{9D8B030D-6E8A-4147-A177-3AD203B41FA5}">
                      <a16:colId xmlns=""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9-10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10-11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11-12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3-4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5-6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864094">
                <a:tc>
                  <a:txBody>
                    <a:bodyPr/>
                    <a:lstStyle/>
                    <a:p>
                      <a:pPr algn="ctr"/>
                      <a:r>
                        <a:rPr lang="en-GB" dirty="0"/>
                        <a:t>Mon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864096">
                <a:tc>
                  <a:txBody>
                    <a:bodyPr/>
                    <a:lstStyle/>
                    <a:p>
                      <a:pPr algn="ctr"/>
                      <a:r>
                        <a:rPr lang="en-GB" dirty="0"/>
                        <a:t>Tues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4096">
                <a:tc>
                  <a:txBody>
                    <a:bodyPr/>
                    <a:lstStyle/>
                    <a:p>
                      <a:pPr algn="ctr"/>
                      <a:r>
                        <a:rPr lang="en-GB" dirty="0"/>
                        <a:t>Wed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64096">
                <a:tc>
                  <a:txBody>
                    <a:bodyPr/>
                    <a:lstStyle/>
                    <a:p>
                      <a:pPr algn="ctr"/>
                      <a:r>
                        <a:rPr lang="en-GB" dirty="0"/>
                        <a:t>Thurs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864096">
                <a:tc>
                  <a:txBody>
                    <a:bodyPr/>
                    <a:lstStyle/>
                    <a:p>
                      <a:pPr algn="ctr"/>
                      <a:r>
                        <a:rPr lang="en-GB" dirty="0"/>
                        <a:t>Fri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11" name="Rectangle 10"/>
          <p:cNvSpPr/>
          <p:nvPr/>
        </p:nvSpPr>
        <p:spPr>
          <a:xfrm>
            <a:off x="1979712" y="2276872"/>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6" name="Rectangle 15"/>
          <p:cNvSpPr/>
          <p:nvPr/>
        </p:nvSpPr>
        <p:spPr>
          <a:xfrm>
            <a:off x="4572000" y="4869160"/>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7" name="Rectangle 16"/>
          <p:cNvSpPr/>
          <p:nvPr/>
        </p:nvSpPr>
        <p:spPr>
          <a:xfrm>
            <a:off x="2843808" y="5733256"/>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DI</a:t>
            </a:r>
          </a:p>
        </p:txBody>
      </p:sp>
    </p:spTree>
    <p:extLst>
      <p:ext uri="{BB962C8B-B14F-4D97-AF65-F5344CB8AC3E}">
        <p14:creationId xmlns:p14="http://schemas.microsoft.com/office/powerpoint/2010/main" val="15439044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Typical Week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gridCol w="864096">
                  <a:extLst>
                    <a:ext uri="{9D8B030D-6E8A-4147-A177-3AD203B41FA5}">
                      <a16:colId xmlns="" xmlns:a16="http://schemas.microsoft.com/office/drawing/2014/main" val="20003"/>
                    </a:ext>
                  </a:extLst>
                </a:gridCol>
                <a:gridCol w="864096">
                  <a:extLst>
                    <a:ext uri="{9D8B030D-6E8A-4147-A177-3AD203B41FA5}">
                      <a16:colId xmlns="" xmlns:a16="http://schemas.microsoft.com/office/drawing/2014/main" val="20004"/>
                    </a:ext>
                  </a:extLst>
                </a:gridCol>
                <a:gridCol w="864096">
                  <a:extLst>
                    <a:ext uri="{9D8B030D-6E8A-4147-A177-3AD203B41FA5}">
                      <a16:colId xmlns="" xmlns:a16="http://schemas.microsoft.com/office/drawing/2014/main" val="20005"/>
                    </a:ext>
                  </a:extLst>
                </a:gridCol>
                <a:gridCol w="864096">
                  <a:extLst>
                    <a:ext uri="{9D8B030D-6E8A-4147-A177-3AD203B41FA5}">
                      <a16:colId xmlns="" xmlns:a16="http://schemas.microsoft.com/office/drawing/2014/main" val="20006"/>
                    </a:ext>
                  </a:extLst>
                </a:gridCol>
                <a:gridCol w="864096">
                  <a:extLst>
                    <a:ext uri="{9D8B030D-6E8A-4147-A177-3AD203B41FA5}">
                      <a16:colId xmlns="" xmlns:a16="http://schemas.microsoft.com/office/drawing/2014/main" val="20007"/>
                    </a:ext>
                  </a:extLst>
                </a:gridCol>
                <a:gridCol w="864096">
                  <a:extLst>
                    <a:ext uri="{9D8B030D-6E8A-4147-A177-3AD203B41FA5}">
                      <a16:colId xmlns="" xmlns:a16="http://schemas.microsoft.com/office/drawing/2014/main" val="20008"/>
                    </a:ext>
                  </a:extLst>
                </a:gridCol>
                <a:gridCol w="864096">
                  <a:extLst>
                    <a:ext uri="{9D8B030D-6E8A-4147-A177-3AD203B41FA5}">
                      <a16:colId xmlns=""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9-10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10-11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11-12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3-4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5-6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864096">
                <a:tc>
                  <a:txBody>
                    <a:bodyPr/>
                    <a:lstStyle/>
                    <a:p>
                      <a:pPr algn="ctr"/>
                      <a:r>
                        <a:rPr lang="en-GB" dirty="0"/>
                        <a:t>Mon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864096">
                <a:tc>
                  <a:txBody>
                    <a:bodyPr/>
                    <a:lstStyle/>
                    <a:p>
                      <a:pPr algn="ctr"/>
                      <a:r>
                        <a:rPr lang="en-GB" dirty="0"/>
                        <a:t>Tues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4096">
                <a:tc>
                  <a:txBody>
                    <a:bodyPr/>
                    <a:lstStyle/>
                    <a:p>
                      <a:pPr algn="ctr"/>
                      <a:r>
                        <a:rPr lang="en-GB" dirty="0"/>
                        <a:t>Wed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64096">
                <a:tc>
                  <a:txBody>
                    <a:bodyPr/>
                    <a:lstStyle/>
                    <a:p>
                      <a:pPr algn="ctr"/>
                      <a:r>
                        <a:rPr lang="en-GB" dirty="0"/>
                        <a:t>Thurs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864096">
                <a:tc>
                  <a:txBody>
                    <a:bodyPr/>
                    <a:lstStyle/>
                    <a:p>
                      <a:pPr algn="ctr"/>
                      <a:r>
                        <a:rPr lang="en-GB" dirty="0"/>
                        <a:t>Fri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10" name="Rectangle 9"/>
          <p:cNvSpPr/>
          <p:nvPr/>
        </p:nvSpPr>
        <p:spPr>
          <a:xfrm>
            <a:off x="1115616" y="227687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11" name="Rectangle 10"/>
          <p:cNvSpPr/>
          <p:nvPr/>
        </p:nvSpPr>
        <p:spPr>
          <a:xfrm>
            <a:off x="1979712" y="2276872"/>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6" name="Rectangle 15"/>
          <p:cNvSpPr/>
          <p:nvPr/>
        </p:nvSpPr>
        <p:spPr>
          <a:xfrm>
            <a:off x="4572000" y="4869160"/>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7" name="Rectangle 16"/>
          <p:cNvSpPr/>
          <p:nvPr/>
        </p:nvSpPr>
        <p:spPr>
          <a:xfrm>
            <a:off x="2843808" y="5733256"/>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PC</a:t>
            </a:r>
          </a:p>
        </p:txBody>
      </p:sp>
      <p:sp>
        <p:nvSpPr>
          <p:cNvPr id="18" name="Rectangle 17"/>
          <p:cNvSpPr/>
          <p:nvPr/>
        </p:nvSpPr>
        <p:spPr>
          <a:xfrm>
            <a:off x="2843808" y="3140968"/>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19" name="Rectangle 18"/>
          <p:cNvSpPr/>
          <p:nvPr/>
        </p:nvSpPr>
        <p:spPr>
          <a:xfrm>
            <a:off x="2843808" y="4005064"/>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0" name="Rectangle 19"/>
          <p:cNvSpPr/>
          <p:nvPr/>
        </p:nvSpPr>
        <p:spPr>
          <a:xfrm>
            <a:off x="3707904"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1" name="Rectangle 20"/>
          <p:cNvSpPr/>
          <p:nvPr/>
        </p:nvSpPr>
        <p:spPr>
          <a:xfrm>
            <a:off x="6300192"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PC</a:t>
            </a:r>
          </a:p>
        </p:txBody>
      </p:sp>
      <p:sp>
        <p:nvSpPr>
          <p:cNvPr id="22" name="Rectangle 21"/>
          <p:cNvSpPr/>
          <p:nvPr/>
        </p:nvSpPr>
        <p:spPr>
          <a:xfrm>
            <a:off x="1115616" y="400506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PC</a:t>
            </a:r>
          </a:p>
        </p:txBody>
      </p:sp>
    </p:spTree>
    <p:extLst>
      <p:ext uri="{BB962C8B-B14F-4D97-AF65-F5344CB8AC3E}">
        <p14:creationId xmlns:p14="http://schemas.microsoft.com/office/powerpoint/2010/main" val="29030429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Typical Week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aphicFrame>
        <p:nvGraphicFramePr>
          <p:cNvPr id="10"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gridCol w="864096">
                  <a:extLst>
                    <a:ext uri="{9D8B030D-6E8A-4147-A177-3AD203B41FA5}">
                      <a16:colId xmlns="" xmlns:a16="http://schemas.microsoft.com/office/drawing/2014/main" val="20003"/>
                    </a:ext>
                  </a:extLst>
                </a:gridCol>
                <a:gridCol w="864096">
                  <a:extLst>
                    <a:ext uri="{9D8B030D-6E8A-4147-A177-3AD203B41FA5}">
                      <a16:colId xmlns="" xmlns:a16="http://schemas.microsoft.com/office/drawing/2014/main" val="20004"/>
                    </a:ext>
                  </a:extLst>
                </a:gridCol>
                <a:gridCol w="864096">
                  <a:extLst>
                    <a:ext uri="{9D8B030D-6E8A-4147-A177-3AD203B41FA5}">
                      <a16:colId xmlns="" xmlns:a16="http://schemas.microsoft.com/office/drawing/2014/main" val="20005"/>
                    </a:ext>
                  </a:extLst>
                </a:gridCol>
                <a:gridCol w="864096">
                  <a:extLst>
                    <a:ext uri="{9D8B030D-6E8A-4147-A177-3AD203B41FA5}">
                      <a16:colId xmlns="" xmlns:a16="http://schemas.microsoft.com/office/drawing/2014/main" val="20006"/>
                    </a:ext>
                  </a:extLst>
                </a:gridCol>
                <a:gridCol w="864096">
                  <a:extLst>
                    <a:ext uri="{9D8B030D-6E8A-4147-A177-3AD203B41FA5}">
                      <a16:colId xmlns="" xmlns:a16="http://schemas.microsoft.com/office/drawing/2014/main" val="20007"/>
                    </a:ext>
                  </a:extLst>
                </a:gridCol>
                <a:gridCol w="864096">
                  <a:extLst>
                    <a:ext uri="{9D8B030D-6E8A-4147-A177-3AD203B41FA5}">
                      <a16:colId xmlns="" xmlns:a16="http://schemas.microsoft.com/office/drawing/2014/main" val="20008"/>
                    </a:ext>
                  </a:extLst>
                </a:gridCol>
                <a:gridCol w="864096">
                  <a:extLst>
                    <a:ext uri="{9D8B030D-6E8A-4147-A177-3AD203B41FA5}">
                      <a16:colId xmlns=""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9-10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10-11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11-12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3-4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5-6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864096">
                <a:tc>
                  <a:txBody>
                    <a:bodyPr/>
                    <a:lstStyle/>
                    <a:p>
                      <a:pPr algn="ctr"/>
                      <a:r>
                        <a:rPr lang="en-GB" dirty="0"/>
                        <a:t>Mon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864096">
                <a:tc>
                  <a:txBody>
                    <a:bodyPr/>
                    <a:lstStyle/>
                    <a:p>
                      <a:pPr algn="ctr"/>
                      <a:r>
                        <a:rPr lang="en-GB" dirty="0"/>
                        <a:t>Tues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4096">
                <a:tc>
                  <a:txBody>
                    <a:bodyPr/>
                    <a:lstStyle/>
                    <a:p>
                      <a:pPr algn="ctr"/>
                      <a:r>
                        <a:rPr lang="en-GB" dirty="0"/>
                        <a:t>Wed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64096">
                <a:tc>
                  <a:txBody>
                    <a:bodyPr/>
                    <a:lstStyle/>
                    <a:p>
                      <a:pPr algn="ctr"/>
                      <a:r>
                        <a:rPr lang="en-GB" dirty="0"/>
                        <a:t>Thurs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864096">
                <a:tc>
                  <a:txBody>
                    <a:bodyPr/>
                    <a:lstStyle/>
                    <a:p>
                      <a:pPr algn="ctr"/>
                      <a:r>
                        <a:rPr lang="en-GB" dirty="0"/>
                        <a:t>Fri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11" name="Rectangle 10"/>
          <p:cNvSpPr/>
          <p:nvPr/>
        </p:nvSpPr>
        <p:spPr>
          <a:xfrm>
            <a:off x="1115616" y="227687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16" name="Rectangle 15"/>
          <p:cNvSpPr/>
          <p:nvPr/>
        </p:nvSpPr>
        <p:spPr>
          <a:xfrm>
            <a:off x="1979712" y="2276872"/>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7" name="Rectangle 16"/>
          <p:cNvSpPr/>
          <p:nvPr/>
        </p:nvSpPr>
        <p:spPr>
          <a:xfrm>
            <a:off x="4572000" y="4869160"/>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8" name="Rectangle 17"/>
          <p:cNvSpPr/>
          <p:nvPr/>
        </p:nvSpPr>
        <p:spPr>
          <a:xfrm>
            <a:off x="2843808" y="5733256"/>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DI</a:t>
            </a:r>
          </a:p>
        </p:txBody>
      </p:sp>
      <p:sp>
        <p:nvSpPr>
          <p:cNvPr id="19" name="Rectangle 18"/>
          <p:cNvSpPr/>
          <p:nvPr/>
        </p:nvSpPr>
        <p:spPr>
          <a:xfrm>
            <a:off x="2843808" y="3140968"/>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0" name="Rectangle 19"/>
          <p:cNvSpPr/>
          <p:nvPr/>
        </p:nvSpPr>
        <p:spPr>
          <a:xfrm>
            <a:off x="2843808" y="4005064"/>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1" name="Rectangle 20"/>
          <p:cNvSpPr/>
          <p:nvPr/>
        </p:nvSpPr>
        <p:spPr>
          <a:xfrm>
            <a:off x="3707904"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2" name="Rectangle 21"/>
          <p:cNvSpPr/>
          <p:nvPr/>
        </p:nvSpPr>
        <p:spPr>
          <a:xfrm>
            <a:off x="6300192"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DI</a:t>
            </a:r>
          </a:p>
        </p:txBody>
      </p:sp>
      <p:sp>
        <p:nvSpPr>
          <p:cNvPr id="25" name="Rectangle 24"/>
          <p:cNvSpPr/>
          <p:nvPr/>
        </p:nvSpPr>
        <p:spPr>
          <a:xfrm>
            <a:off x="1115616" y="400506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DI</a:t>
            </a:r>
          </a:p>
        </p:txBody>
      </p:sp>
    </p:spTree>
    <p:extLst>
      <p:ext uri="{BB962C8B-B14F-4D97-AF65-F5344CB8AC3E}">
        <p14:creationId xmlns:p14="http://schemas.microsoft.com/office/powerpoint/2010/main" val="33653492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Typical Week</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extLst>
                    <a:ext uri="{9D8B030D-6E8A-4147-A177-3AD203B41FA5}">
                      <a16:colId xmlns="" xmlns:a16="http://schemas.microsoft.com/office/drawing/2014/main" val="20000"/>
                    </a:ext>
                  </a:extLst>
                </a:gridCol>
                <a:gridCol w="864096">
                  <a:extLst>
                    <a:ext uri="{9D8B030D-6E8A-4147-A177-3AD203B41FA5}">
                      <a16:colId xmlns="" xmlns:a16="http://schemas.microsoft.com/office/drawing/2014/main" val="20001"/>
                    </a:ext>
                  </a:extLst>
                </a:gridCol>
                <a:gridCol w="864096">
                  <a:extLst>
                    <a:ext uri="{9D8B030D-6E8A-4147-A177-3AD203B41FA5}">
                      <a16:colId xmlns="" xmlns:a16="http://schemas.microsoft.com/office/drawing/2014/main" val="20002"/>
                    </a:ext>
                  </a:extLst>
                </a:gridCol>
                <a:gridCol w="864096">
                  <a:extLst>
                    <a:ext uri="{9D8B030D-6E8A-4147-A177-3AD203B41FA5}">
                      <a16:colId xmlns="" xmlns:a16="http://schemas.microsoft.com/office/drawing/2014/main" val="20003"/>
                    </a:ext>
                  </a:extLst>
                </a:gridCol>
                <a:gridCol w="864096">
                  <a:extLst>
                    <a:ext uri="{9D8B030D-6E8A-4147-A177-3AD203B41FA5}">
                      <a16:colId xmlns="" xmlns:a16="http://schemas.microsoft.com/office/drawing/2014/main" val="20004"/>
                    </a:ext>
                  </a:extLst>
                </a:gridCol>
                <a:gridCol w="864096">
                  <a:extLst>
                    <a:ext uri="{9D8B030D-6E8A-4147-A177-3AD203B41FA5}">
                      <a16:colId xmlns="" xmlns:a16="http://schemas.microsoft.com/office/drawing/2014/main" val="20005"/>
                    </a:ext>
                  </a:extLst>
                </a:gridCol>
                <a:gridCol w="864096">
                  <a:extLst>
                    <a:ext uri="{9D8B030D-6E8A-4147-A177-3AD203B41FA5}">
                      <a16:colId xmlns="" xmlns:a16="http://schemas.microsoft.com/office/drawing/2014/main" val="20006"/>
                    </a:ext>
                  </a:extLst>
                </a:gridCol>
                <a:gridCol w="864096">
                  <a:extLst>
                    <a:ext uri="{9D8B030D-6E8A-4147-A177-3AD203B41FA5}">
                      <a16:colId xmlns="" xmlns:a16="http://schemas.microsoft.com/office/drawing/2014/main" val="20007"/>
                    </a:ext>
                  </a:extLst>
                </a:gridCol>
                <a:gridCol w="864096">
                  <a:extLst>
                    <a:ext uri="{9D8B030D-6E8A-4147-A177-3AD203B41FA5}">
                      <a16:colId xmlns="" xmlns:a16="http://schemas.microsoft.com/office/drawing/2014/main" val="20008"/>
                    </a:ext>
                  </a:extLst>
                </a:gridCol>
                <a:gridCol w="864096">
                  <a:extLst>
                    <a:ext uri="{9D8B030D-6E8A-4147-A177-3AD203B41FA5}">
                      <a16:colId xmlns="" xmlns:a16="http://schemas.microsoft.com/office/drawing/2014/main" val="20009"/>
                    </a:ext>
                  </a:extLst>
                </a:gridCol>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9-10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10-11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11-12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3-4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a:t>5-6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864096">
                <a:tc>
                  <a:txBody>
                    <a:bodyPr/>
                    <a:lstStyle/>
                    <a:p>
                      <a:pPr algn="ctr"/>
                      <a:r>
                        <a:rPr lang="en-GB" dirty="0"/>
                        <a:t>Mon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864096">
                <a:tc>
                  <a:txBody>
                    <a:bodyPr/>
                    <a:lstStyle/>
                    <a:p>
                      <a:pPr algn="ctr"/>
                      <a:r>
                        <a:rPr lang="en-GB" dirty="0"/>
                        <a:t>Tues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864096">
                <a:tc>
                  <a:txBody>
                    <a:bodyPr/>
                    <a:lstStyle/>
                    <a:p>
                      <a:pPr algn="ctr"/>
                      <a:r>
                        <a:rPr lang="en-GB" dirty="0"/>
                        <a:t>Wed</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864096">
                <a:tc>
                  <a:txBody>
                    <a:bodyPr/>
                    <a:lstStyle/>
                    <a:p>
                      <a:pPr algn="ctr"/>
                      <a:r>
                        <a:rPr lang="en-GB" dirty="0"/>
                        <a:t>Thurs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864096">
                <a:tc>
                  <a:txBody>
                    <a:bodyPr/>
                    <a:lstStyle/>
                    <a:p>
                      <a:pPr algn="ctr"/>
                      <a:r>
                        <a:rPr lang="en-GB" dirty="0"/>
                        <a:t>Fri</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
        <p:nvSpPr>
          <p:cNvPr id="10" name="Rectangle 9"/>
          <p:cNvSpPr/>
          <p:nvPr/>
        </p:nvSpPr>
        <p:spPr>
          <a:xfrm>
            <a:off x="1115616" y="227687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11" name="Rectangle 10"/>
          <p:cNvSpPr/>
          <p:nvPr/>
        </p:nvSpPr>
        <p:spPr>
          <a:xfrm>
            <a:off x="1979712" y="2276872"/>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6" name="Rectangle 15"/>
          <p:cNvSpPr/>
          <p:nvPr/>
        </p:nvSpPr>
        <p:spPr>
          <a:xfrm>
            <a:off x="4572000" y="4869160"/>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L</a:t>
            </a:r>
          </a:p>
        </p:txBody>
      </p:sp>
      <p:sp>
        <p:nvSpPr>
          <p:cNvPr id="17" name="Rectangle 16"/>
          <p:cNvSpPr/>
          <p:nvPr/>
        </p:nvSpPr>
        <p:spPr>
          <a:xfrm>
            <a:off x="2843808" y="5733256"/>
            <a:ext cx="864096" cy="864096"/>
          </a:xfrm>
          <a:prstGeom prst="rect">
            <a:avLst/>
          </a:prstGeom>
          <a:solidFill>
            <a:srgbClr val="0F89C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bg1"/>
                </a:solidFill>
              </a:rPr>
              <a:t>PC</a:t>
            </a:r>
          </a:p>
        </p:txBody>
      </p:sp>
      <p:sp>
        <p:nvSpPr>
          <p:cNvPr id="18" name="Rectangle 17"/>
          <p:cNvSpPr/>
          <p:nvPr/>
        </p:nvSpPr>
        <p:spPr>
          <a:xfrm>
            <a:off x="2843808" y="3140968"/>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19" name="Rectangle 18"/>
          <p:cNvSpPr/>
          <p:nvPr/>
        </p:nvSpPr>
        <p:spPr>
          <a:xfrm>
            <a:off x="2843808" y="4005064"/>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0" name="Rectangle 19"/>
          <p:cNvSpPr/>
          <p:nvPr/>
        </p:nvSpPr>
        <p:spPr>
          <a:xfrm>
            <a:off x="3707904"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L</a:t>
            </a:r>
          </a:p>
        </p:txBody>
      </p:sp>
      <p:sp>
        <p:nvSpPr>
          <p:cNvPr id="21" name="Rectangle 20"/>
          <p:cNvSpPr/>
          <p:nvPr/>
        </p:nvSpPr>
        <p:spPr>
          <a:xfrm>
            <a:off x="6300192" y="5733256"/>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PC</a:t>
            </a:r>
          </a:p>
        </p:txBody>
      </p:sp>
      <p:sp>
        <p:nvSpPr>
          <p:cNvPr id="22" name="Rectangle 21"/>
          <p:cNvSpPr/>
          <p:nvPr/>
        </p:nvSpPr>
        <p:spPr>
          <a:xfrm>
            <a:off x="1115616" y="4005062"/>
            <a:ext cx="864096" cy="864096"/>
          </a:xfrm>
          <a:prstGeom prst="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bg1"/>
                </a:solidFill>
              </a:rPr>
              <a:t>PC</a:t>
            </a:r>
          </a:p>
        </p:txBody>
      </p:sp>
      <p:sp>
        <p:nvSpPr>
          <p:cNvPr id="23" name="Rectangle 22"/>
          <p:cNvSpPr/>
          <p:nvPr/>
        </p:nvSpPr>
        <p:spPr>
          <a:xfrm>
            <a:off x="4572000" y="4005064"/>
            <a:ext cx="4320480" cy="864096"/>
          </a:xfrm>
          <a:prstGeom prst="rect">
            <a:avLst/>
          </a:prstGeom>
          <a:solidFill>
            <a:srgbClr val="6FC5F5"/>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600" dirty="0">
                <a:solidFill>
                  <a:schemeClr val="bg1"/>
                </a:solidFill>
              </a:rPr>
              <a:t>Sports and Societies</a:t>
            </a:r>
          </a:p>
        </p:txBody>
      </p:sp>
      <p:sp>
        <p:nvSpPr>
          <p:cNvPr id="24" name="Rectangle 23"/>
          <p:cNvSpPr/>
          <p:nvPr/>
        </p:nvSpPr>
        <p:spPr>
          <a:xfrm>
            <a:off x="1979712" y="3140968"/>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
        <p:nvSpPr>
          <p:cNvPr id="25" name="Rectangle 24"/>
          <p:cNvSpPr/>
          <p:nvPr/>
        </p:nvSpPr>
        <p:spPr>
          <a:xfrm>
            <a:off x="3707904" y="2276870"/>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
        <p:nvSpPr>
          <p:cNvPr id="26" name="Rectangle 25"/>
          <p:cNvSpPr/>
          <p:nvPr/>
        </p:nvSpPr>
        <p:spPr>
          <a:xfrm>
            <a:off x="6300192" y="2276870"/>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
        <p:nvSpPr>
          <p:cNvPr id="27" name="Rectangle 26"/>
          <p:cNvSpPr/>
          <p:nvPr/>
        </p:nvSpPr>
        <p:spPr>
          <a:xfrm>
            <a:off x="7164288" y="2276870"/>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PC</a:t>
            </a:r>
          </a:p>
        </p:txBody>
      </p:sp>
      <p:sp>
        <p:nvSpPr>
          <p:cNvPr id="28" name="Rectangle 27"/>
          <p:cNvSpPr/>
          <p:nvPr/>
        </p:nvSpPr>
        <p:spPr>
          <a:xfrm>
            <a:off x="5447556" y="3140968"/>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PC</a:t>
            </a:r>
          </a:p>
        </p:txBody>
      </p:sp>
      <p:sp>
        <p:nvSpPr>
          <p:cNvPr id="29" name="Rectangle 28"/>
          <p:cNvSpPr/>
          <p:nvPr/>
        </p:nvSpPr>
        <p:spPr>
          <a:xfrm>
            <a:off x="8016924" y="3140967"/>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
        <p:nvSpPr>
          <p:cNvPr id="30" name="Rectangle 29"/>
          <p:cNvSpPr/>
          <p:nvPr/>
        </p:nvSpPr>
        <p:spPr>
          <a:xfrm>
            <a:off x="1979712" y="4005062"/>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S</a:t>
            </a:r>
          </a:p>
        </p:txBody>
      </p:sp>
      <p:sp>
        <p:nvSpPr>
          <p:cNvPr id="31" name="Rectangle 30"/>
          <p:cNvSpPr/>
          <p:nvPr/>
        </p:nvSpPr>
        <p:spPr>
          <a:xfrm>
            <a:off x="1979712" y="4869160"/>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
        <p:nvSpPr>
          <p:cNvPr id="32" name="Rectangle 31"/>
          <p:cNvSpPr/>
          <p:nvPr/>
        </p:nvSpPr>
        <p:spPr>
          <a:xfrm>
            <a:off x="5447556" y="5733252"/>
            <a:ext cx="864096" cy="864096"/>
          </a:xfrm>
          <a:prstGeom prst="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a:solidFill>
                  <a:schemeClr val="bg1"/>
                </a:solidFill>
              </a:rPr>
              <a:t>L</a:t>
            </a:r>
          </a:p>
        </p:txBody>
      </p:sp>
    </p:spTree>
    <p:extLst>
      <p:ext uri="{BB962C8B-B14F-4D97-AF65-F5344CB8AC3E}">
        <p14:creationId xmlns:p14="http://schemas.microsoft.com/office/powerpoint/2010/main" val="20552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Semester One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Table 8"/>
          <p:cNvGraphicFramePr>
            <a:graphicFrameLocks noGrp="1"/>
          </p:cNvGraphicFramePr>
          <p:nvPr>
            <p:extLst/>
          </p:nvPr>
        </p:nvGraphicFramePr>
        <p:xfrm>
          <a:off x="519028" y="1357199"/>
          <a:ext cx="2448275" cy="205863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23353">
                <a:tc gridSpan="7">
                  <a:txBody>
                    <a:bodyPr/>
                    <a:lstStyle/>
                    <a:p>
                      <a:pPr algn="ctr"/>
                      <a:r>
                        <a:rPr lang="en-GB" b="0" dirty="0"/>
                        <a:t>September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9167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1"/>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2"/>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3"/>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4"/>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67E"/>
                    </a:solidFill>
                  </a:tcPr>
                </a:tc>
                <a:extLst>
                  <a:ext uri="{0D108BD9-81ED-4DB2-BD59-A6C34878D82A}">
                    <a16:rowId xmlns="" xmlns:a16="http://schemas.microsoft.com/office/drawing/2014/main" val="10005"/>
                  </a:ext>
                </a:extLst>
              </a:tr>
            </a:tbl>
          </a:graphicData>
        </a:graphic>
      </p:graphicFrame>
      <p:graphicFrame>
        <p:nvGraphicFramePr>
          <p:cNvPr id="10" name="Table 9"/>
          <p:cNvGraphicFramePr>
            <a:graphicFrameLocks noGrp="1"/>
          </p:cNvGraphicFramePr>
          <p:nvPr>
            <p:extLst/>
          </p:nvPr>
        </p:nvGraphicFramePr>
        <p:xfrm>
          <a:off x="3399348" y="1357199"/>
          <a:ext cx="2448275" cy="205863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23353">
                <a:tc gridSpan="7">
                  <a:txBody>
                    <a:bodyPr/>
                    <a:lstStyle/>
                    <a:p>
                      <a:pPr algn="ctr"/>
                      <a:r>
                        <a:rPr lang="en-GB" b="0" dirty="0"/>
                        <a:t>October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9167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4"/>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5"/>
                  </a:ext>
                </a:extLst>
              </a:tr>
            </a:tbl>
          </a:graphicData>
        </a:graphic>
      </p:graphicFrame>
      <p:graphicFrame>
        <p:nvGraphicFramePr>
          <p:cNvPr id="11" name="Table 10"/>
          <p:cNvGraphicFramePr>
            <a:graphicFrameLocks noGrp="1"/>
          </p:cNvGraphicFramePr>
          <p:nvPr>
            <p:extLst/>
          </p:nvPr>
        </p:nvGraphicFramePr>
        <p:xfrm>
          <a:off x="6207660" y="1357199"/>
          <a:ext cx="2448275" cy="205863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23353">
                <a:tc gridSpan="7">
                  <a:txBody>
                    <a:bodyPr/>
                    <a:lstStyle/>
                    <a:p>
                      <a:pPr algn="ctr"/>
                      <a:r>
                        <a:rPr lang="en-GB" b="0" dirty="0"/>
                        <a:t>November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9167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4"/>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5"/>
                  </a:ext>
                </a:extLst>
              </a:tr>
            </a:tbl>
          </a:graphicData>
        </a:graphic>
      </p:graphicFrame>
      <p:graphicFrame>
        <p:nvGraphicFramePr>
          <p:cNvPr id="16" name="Table 15"/>
          <p:cNvGraphicFramePr>
            <a:graphicFrameLocks noGrp="1"/>
          </p:cNvGraphicFramePr>
          <p:nvPr>
            <p:extLst/>
          </p:nvPr>
        </p:nvGraphicFramePr>
        <p:xfrm>
          <a:off x="1815169" y="3517439"/>
          <a:ext cx="2448275" cy="205863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23353">
                <a:tc gridSpan="7">
                  <a:txBody>
                    <a:bodyPr/>
                    <a:lstStyle/>
                    <a:p>
                      <a:pPr algn="ctr"/>
                      <a:r>
                        <a:rPr lang="en-GB" b="0" dirty="0"/>
                        <a:t>December 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9167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4"/>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4983524" y="3517439"/>
          <a:ext cx="2448275" cy="205863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23353">
                <a:tc gridSpan="7">
                  <a:txBody>
                    <a:bodyPr/>
                    <a:lstStyle/>
                    <a:p>
                      <a:pPr algn="ctr"/>
                      <a:r>
                        <a:rPr lang="en-GB" b="0" dirty="0"/>
                        <a:t>January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9167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1"/>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3"/>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4"/>
                  </a:ext>
                </a:extLst>
              </a:tr>
              <a:tr h="35029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5"/>
                  </a:ext>
                </a:extLst>
              </a:tr>
            </a:tbl>
          </a:graphicData>
        </a:graphic>
      </p:graphicFrame>
      <p:grpSp>
        <p:nvGrpSpPr>
          <p:cNvPr id="18" name="Group 17"/>
          <p:cNvGrpSpPr/>
          <p:nvPr/>
        </p:nvGrpSpPr>
        <p:grpSpPr>
          <a:xfrm>
            <a:off x="663044" y="5749687"/>
            <a:ext cx="7992888" cy="923330"/>
            <a:chOff x="611560" y="5589240"/>
            <a:chExt cx="7992888" cy="923330"/>
          </a:xfrm>
        </p:grpSpPr>
        <p:sp>
          <p:nvSpPr>
            <p:cNvPr id="19" name="TextBox 18"/>
            <p:cNvSpPr txBox="1"/>
            <p:nvPr/>
          </p:nvSpPr>
          <p:spPr>
            <a:xfrm>
              <a:off x="611560" y="5589240"/>
              <a:ext cx="7992888" cy="923330"/>
            </a:xfrm>
            <a:prstGeom prst="rect">
              <a:avLst/>
            </a:prstGeom>
            <a:noFill/>
          </p:spPr>
          <p:txBody>
            <a:bodyPr wrap="square" rtlCol="0">
              <a:spAutoFit/>
            </a:bodyPr>
            <a:lstStyle/>
            <a:p>
              <a:r>
                <a:rPr lang="en-GB" dirty="0"/>
                <a:t>Key:                   Teaching Weeks		</a:t>
              </a:r>
            </a:p>
            <a:p>
              <a:r>
                <a:rPr lang="en-GB" dirty="0"/>
                <a:t>	         Holidays</a:t>
              </a:r>
            </a:p>
            <a:p>
              <a:r>
                <a:rPr lang="en-GB" dirty="0"/>
                <a:t>	         Exam Period			</a:t>
              </a:r>
            </a:p>
          </p:txBody>
        </p:sp>
        <p:sp>
          <p:nvSpPr>
            <p:cNvPr id="20" name="Rounded Rectangle 19"/>
            <p:cNvSpPr/>
            <p:nvPr/>
          </p:nvSpPr>
          <p:spPr>
            <a:xfrm>
              <a:off x="1475656" y="5949280"/>
              <a:ext cx="360040" cy="21602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1475656" y="6237312"/>
              <a:ext cx="360040" cy="216024"/>
            </a:xfrm>
            <a:prstGeom prst="roundRect">
              <a:avLst/>
            </a:prstGeom>
            <a:solidFill>
              <a:srgbClr val="E52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Rounded Rectangle 21"/>
          <p:cNvSpPr/>
          <p:nvPr/>
        </p:nvSpPr>
        <p:spPr>
          <a:xfrm>
            <a:off x="4983524" y="6109727"/>
            <a:ext cx="360040" cy="216024"/>
          </a:xfrm>
          <a:prstGeom prst="roundRect">
            <a:avLst/>
          </a:prstGeom>
          <a:solidFill>
            <a:srgbClr val="0046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5376209" y="5980519"/>
            <a:ext cx="2664296" cy="461665"/>
          </a:xfrm>
          <a:prstGeom prst="rect">
            <a:avLst/>
          </a:prstGeom>
          <a:noFill/>
        </p:spPr>
        <p:txBody>
          <a:bodyPr wrap="square" rtlCol="0">
            <a:spAutoFit/>
          </a:bodyPr>
          <a:lstStyle/>
          <a:p>
            <a:r>
              <a:rPr lang="en-GB" sz="2400" dirty="0" smtClean="0">
                <a:latin typeface="Calibri" panose="020F0502020204030204" pitchFamily="34" charset="0"/>
                <a:cs typeface="MV Boli" pitchFamily="2" charset="0"/>
              </a:rPr>
              <a:t>FRESHERS’ </a:t>
            </a:r>
            <a:r>
              <a:rPr lang="en-GB" sz="2400" dirty="0">
                <a:latin typeface="Calibri" panose="020F0502020204030204" pitchFamily="34" charset="0"/>
                <a:cs typeface="MV Boli" pitchFamily="2" charset="0"/>
              </a:rPr>
              <a:t>WEEK!</a:t>
            </a:r>
          </a:p>
        </p:txBody>
      </p:sp>
      <p:sp>
        <p:nvSpPr>
          <p:cNvPr id="24" name="TextBox 23"/>
          <p:cNvSpPr txBox="1"/>
          <p:nvPr/>
        </p:nvSpPr>
        <p:spPr>
          <a:xfrm rot="19814198">
            <a:off x="501156" y="2158566"/>
            <a:ext cx="2471541" cy="707886"/>
          </a:xfrm>
          <a:prstGeom prst="rect">
            <a:avLst/>
          </a:prstGeom>
          <a:effectLst>
            <a:outerShdw blurRad="40000" dist="23000" dir="5400000" rotWithShape="0">
              <a:srgbClr val="000000">
                <a:alpha val="35000"/>
              </a:srgbClr>
            </a:outerShdw>
            <a:softEdge rad="0"/>
          </a:effectLst>
          <a:scene3d>
            <a:camera prst="orthographicFront">
              <a:rot lat="0" lon="0" rev="0"/>
            </a:camera>
            <a:lightRig rig="threePt" dir="t">
              <a:rot lat="0" lon="0" rev="1200000"/>
            </a:lightRig>
          </a:scene3d>
          <a:sp3d>
            <a:bevelT w="63500" h="25400"/>
          </a:sp3d>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err="1" smtClean="0">
                <a:solidFill>
                  <a:schemeClr val="tx1"/>
                </a:solidFill>
              </a:rPr>
              <a:t>Freshers’</a:t>
            </a:r>
            <a:r>
              <a:rPr lang="en-GB" sz="2000" dirty="0" smtClean="0">
                <a:solidFill>
                  <a:schemeClr val="tx1"/>
                </a:solidFill>
              </a:rPr>
              <a:t> </a:t>
            </a:r>
            <a:r>
              <a:rPr lang="en-GB" sz="2000" dirty="0">
                <a:solidFill>
                  <a:schemeClr val="tx1"/>
                </a:solidFill>
              </a:rPr>
              <a:t>Week 24</a:t>
            </a:r>
            <a:r>
              <a:rPr lang="en-GB" sz="2000" baseline="30000" dirty="0">
                <a:solidFill>
                  <a:schemeClr val="tx1"/>
                </a:solidFill>
              </a:rPr>
              <a:t>th</a:t>
            </a:r>
            <a:r>
              <a:rPr lang="en-GB" sz="2000" dirty="0">
                <a:solidFill>
                  <a:schemeClr val="tx1"/>
                </a:solidFill>
              </a:rPr>
              <a:t> </a:t>
            </a:r>
          </a:p>
        </p:txBody>
      </p:sp>
      <p:sp>
        <p:nvSpPr>
          <p:cNvPr id="25" name="TextBox 24"/>
          <p:cNvSpPr txBox="1"/>
          <p:nvPr/>
        </p:nvSpPr>
        <p:spPr>
          <a:xfrm rot="19814198">
            <a:off x="4996209" y="4304018"/>
            <a:ext cx="2471541" cy="707886"/>
          </a:xfrm>
          <a:prstGeom prst="rect">
            <a:avLst/>
          </a:prstGeom>
          <a:effectLst>
            <a:outerShdw blurRad="40000" dist="23000" dir="5400000" rotWithShape="0">
              <a:srgbClr val="000000">
                <a:alpha val="35000"/>
              </a:srgbClr>
            </a:outerShdw>
            <a:softEdge rad="0"/>
          </a:effectLst>
          <a:scene3d>
            <a:camera prst="orthographicFront">
              <a:rot lat="0" lon="0" rev="0"/>
            </a:camera>
            <a:lightRig rig="threePt" dir="t">
              <a:rot lat="0" lon="0" rev="1200000"/>
            </a:lightRig>
          </a:scene3d>
          <a:sp3d>
            <a:bevelT w="63500" h="25400"/>
          </a:sp3d>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Exam Period 15</a:t>
            </a:r>
            <a:r>
              <a:rPr lang="en-GB" sz="2000" baseline="30000" dirty="0">
                <a:solidFill>
                  <a:schemeClr val="tx1"/>
                </a:solidFill>
              </a:rPr>
              <a:t>th</a:t>
            </a:r>
            <a:r>
              <a:rPr lang="en-GB" sz="2000" dirty="0">
                <a:solidFill>
                  <a:schemeClr val="tx1"/>
                </a:solidFill>
              </a:rPr>
              <a:t> </a:t>
            </a:r>
          </a:p>
        </p:txBody>
      </p:sp>
      <p:sp>
        <p:nvSpPr>
          <p:cNvPr id="26" name="TextBox 25"/>
          <p:cNvSpPr txBox="1"/>
          <p:nvPr/>
        </p:nvSpPr>
        <p:spPr>
          <a:xfrm rot="1711069">
            <a:off x="1772856" y="4352523"/>
            <a:ext cx="2471541" cy="707886"/>
          </a:xfrm>
          <a:prstGeom prst="rect">
            <a:avLst/>
          </a:prstGeom>
          <a:effectLst>
            <a:outerShdw blurRad="40000" dist="23000" dir="5400000" rotWithShape="0">
              <a:srgbClr val="000000">
                <a:alpha val="35000"/>
              </a:srgbClr>
            </a:outerShdw>
            <a:softEdge rad="0"/>
          </a:effectLst>
          <a:scene3d>
            <a:camera prst="orthographicFront">
              <a:rot lat="0" lon="0" rev="0"/>
            </a:camera>
            <a:lightRig rig="threePt" dir="t">
              <a:rot lat="0" lon="0" rev="1200000"/>
            </a:lightRig>
          </a:scene3d>
          <a:sp3d>
            <a:bevelT w="63500" h="25400"/>
          </a:sp3d>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Christmas Hols 15</a:t>
            </a:r>
            <a:r>
              <a:rPr lang="en-GB" sz="2000" baseline="30000" dirty="0">
                <a:solidFill>
                  <a:schemeClr val="tx1"/>
                </a:solidFill>
              </a:rPr>
              <a:t>th</a:t>
            </a:r>
            <a:r>
              <a:rPr lang="en-GB" sz="2000" dirty="0">
                <a:solidFill>
                  <a:schemeClr val="tx1"/>
                </a:solidFill>
              </a:rPr>
              <a:t> </a:t>
            </a:r>
          </a:p>
        </p:txBody>
      </p:sp>
      <p:sp>
        <p:nvSpPr>
          <p:cNvPr id="27" name="Rounded Rectangle 26"/>
          <p:cNvSpPr/>
          <p:nvPr/>
        </p:nvSpPr>
        <p:spPr>
          <a:xfrm>
            <a:off x="1527140" y="5808921"/>
            <a:ext cx="360040" cy="216024"/>
          </a:xfrm>
          <a:prstGeom prst="roundRect">
            <a:avLst/>
          </a:prstGeom>
          <a:solidFill>
            <a:srgbClr val="608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Line 4"/>
          <p:cNvSpPr>
            <a:spLocks noChangeShapeType="1"/>
          </p:cNvSpPr>
          <p:nvPr/>
        </p:nvSpPr>
        <p:spPr bwMode="auto">
          <a:xfrm>
            <a:off x="813484" y="1218665"/>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p14="http://schemas.microsoft.com/office/powerpoint/2010/main" val="3376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Semester Two</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aphicFrame>
        <p:nvGraphicFramePr>
          <p:cNvPr id="9" name="Table 8"/>
          <p:cNvGraphicFramePr>
            <a:graphicFrameLocks noGrp="1"/>
          </p:cNvGraphicFramePr>
          <p:nvPr>
            <p:extLst/>
          </p:nvPr>
        </p:nvGraphicFramePr>
        <p:xfrm>
          <a:off x="3348270" y="1435362"/>
          <a:ext cx="2448270" cy="2022731"/>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2">
                  <a:extLst>
                    <a:ext uri="{9D8B030D-6E8A-4147-A177-3AD203B41FA5}">
                      <a16:colId xmlns="" xmlns:a16="http://schemas.microsoft.com/office/drawing/2014/main" val="20000"/>
                    </a:ext>
                  </a:extLst>
                </a:gridCol>
                <a:gridCol w="355262">
                  <a:extLst>
                    <a:ext uri="{9D8B030D-6E8A-4147-A177-3AD203B41FA5}">
                      <a16:colId xmlns="" xmlns:a16="http://schemas.microsoft.com/office/drawing/2014/main" val="20001"/>
                    </a:ext>
                  </a:extLst>
                </a:gridCol>
                <a:gridCol w="355262">
                  <a:extLst>
                    <a:ext uri="{9D8B030D-6E8A-4147-A177-3AD203B41FA5}">
                      <a16:colId xmlns="" xmlns:a16="http://schemas.microsoft.com/office/drawing/2014/main" val="20002"/>
                    </a:ext>
                  </a:extLst>
                </a:gridCol>
                <a:gridCol w="355262">
                  <a:extLst>
                    <a:ext uri="{9D8B030D-6E8A-4147-A177-3AD203B41FA5}">
                      <a16:colId xmlns="" xmlns:a16="http://schemas.microsoft.com/office/drawing/2014/main" val="20003"/>
                    </a:ext>
                  </a:extLst>
                </a:gridCol>
                <a:gridCol w="355262">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59253">
                <a:tc gridSpan="7">
                  <a:txBody>
                    <a:bodyPr/>
                    <a:lstStyle/>
                    <a:p>
                      <a:pPr algn="ctr"/>
                      <a:r>
                        <a:rPr lang="en-GB" b="0" dirty="0"/>
                        <a:t>February</a:t>
                      </a:r>
                      <a:r>
                        <a:rPr lang="en-GB" b="0" baseline="0" dirty="0"/>
                        <a:t> 2018</a:t>
                      </a: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24190">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60211">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24190">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24190">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4"/>
                  </a:ext>
                </a:extLst>
              </a:tr>
              <a:tr h="324190">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5"/>
                  </a:ext>
                </a:extLst>
              </a:tr>
            </a:tbl>
          </a:graphicData>
        </a:graphic>
      </p:graphicFrame>
      <p:graphicFrame>
        <p:nvGraphicFramePr>
          <p:cNvPr id="10" name="Table 9"/>
          <p:cNvGraphicFramePr>
            <a:graphicFrameLocks noGrp="1"/>
          </p:cNvGraphicFramePr>
          <p:nvPr>
            <p:extLst/>
          </p:nvPr>
        </p:nvGraphicFramePr>
        <p:xfrm>
          <a:off x="6156582" y="1435361"/>
          <a:ext cx="2520281" cy="2032856"/>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65711">
                  <a:extLst>
                    <a:ext uri="{9D8B030D-6E8A-4147-A177-3AD203B41FA5}">
                      <a16:colId xmlns="" xmlns:a16="http://schemas.microsoft.com/office/drawing/2014/main" val="20000"/>
                    </a:ext>
                  </a:extLst>
                </a:gridCol>
                <a:gridCol w="365711">
                  <a:extLst>
                    <a:ext uri="{9D8B030D-6E8A-4147-A177-3AD203B41FA5}">
                      <a16:colId xmlns="" xmlns:a16="http://schemas.microsoft.com/office/drawing/2014/main" val="20001"/>
                    </a:ext>
                  </a:extLst>
                </a:gridCol>
                <a:gridCol w="365711">
                  <a:extLst>
                    <a:ext uri="{9D8B030D-6E8A-4147-A177-3AD203B41FA5}">
                      <a16:colId xmlns="" xmlns:a16="http://schemas.microsoft.com/office/drawing/2014/main" val="20002"/>
                    </a:ext>
                  </a:extLst>
                </a:gridCol>
                <a:gridCol w="365711">
                  <a:extLst>
                    <a:ext uri="{9D8B030D-6E8A-4147-A177-3AD203B41FA5}">
                      <a16:colId xmlns="" xmlns:a16="http://schemas.microsoft.com/office/drawing/2014/main" val="20003"/>
                    </a:ext>
                  </a:extLst>
                </a:gridCol>
                <a:gridCol w="365711">
                  <a:extLst>
                    <a:ext uri="{9D8B030D-6E8A-4147-A177-3AD203B41FA5}">
                      <a16:colId xmlns="" xmlns:a16="http://schemas.microsoft.com/office/drawing/2014/main" val="20004"/>
                    </a:ext>
                  </a:extLst>
                </a:gridCol>
                <a:gridCol w="345863">
                  <a:extLst>
                    <a:ext uri="{9D8B030D-6E8A-4147-A177-3AD203B41FA5}">
                      <a16:colId xmlns="" xmlns:a16="http://schemas.microsoft.com/office/drawing/2014/main" val="20005"/>
                    </a:ext>
                  </a:extLst>
                </a:gridCol>
                <a:gridCol w="345863">
                  <a:extLst>
                    <a:ext uri="{9D8B030D-6E8A-4147-A177-3AD203B41FA5}">
                      <a16:colId xmlns="" xmlns:a16="http://schemas.microsoft.com/office/drawing/2014/main" val="20006"/>
                    </a:ext>
                  </a:extLst>
                </a:gridCol>
              </a:tblGrid>
              <a:tr h="349127">
                <a:tc gridSpan="7">
                  <a:txBody>
                    <a:bodyPr/>
                    <a:lstStyle/>
                    <a:p>
                      <a:pPr algn="ctr"/>
                      <a:r>
                        <a:rPr lang="en-GB" b="0" dirty="0"/>
                        <a:t>March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26171">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62412">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26171">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26171">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solidFill>
                          <a:srgbClr val="92D05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4"/>
                  </a:ext>
                </a:extLst>
              </a:tr>
              <a:tr h="326171">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5"/>
                  </a:ext>
                </a:extLst>
              </a:tr>
            </a:tbl>
          </a:graphicData>
        </a:graphic>
      </p:graphicFrame>
      <p:graphicFrame>
        <p:nvGraphicFramePr>
          <p:cNvPr id="11" name="Table 10"/>
          <p:cNvGraphicFramePr>
            <a:graphicFrameLocks noGrp="1"/>
          </p:cNvGraphicFramePr>
          <p:nvPr>
            <p:extLst/>
          </p:nvPr>
        </p:nvGraphicFramePr>
        <p:xfrm>
          <a:off x="539959" y="3523592"/>
          <a:ext cx="2448270" cy="2016223"/>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2">
                  <a:extLst>
                    <a:ext uri="{9D8B030D-6E8A-4147-A177-3AD203B41FA5}">
                      <a16:colId xmlns="" xmlns:a16="http://schemas.microsoft.com/office/drawing/2014/main" val="20000"/>
                    </a:ext>
                  </a:extLst>
                </a:gridCol>
                <a:gridCol w="355262">
                  <a:extLst>
                    <a:ext uri="{9D8B030D-6E8A-4147-A177-3AD203B41FA5}">
                      <a16:colId xmlns="" xmlns:a16="http://schemas.microsoft.com/office/drawing/2014/main" val="20001"/>
                    </a:ext>
                  </a:extLst>
                </a:gridCol>
                <a:gridCol w="355262">
                  <a:extLst>
                    <a:ext uri="{9D8B030D-6E8A-4147-A177-3AD203B41FA5}">
                      <a16:colId xmlns="" xmlns:a16="http://schemas.microsoft.com/office/drawing/2014/main" val="20002"/>
                    </a:ext>
                  </a:extLst>
                </a:gridCol>
                <a:gridCol w="355262">
                  <a:extLst>
                    <a:ext uri="{9D8B030D-6E8A-4147-A177-3AD203B41FA5}">
                      <a16:colId xmlns="" xmlns:a16="http://schemas.microsoft.com/office/drawing/2014/main" val="20003"/>
                    </a:ext>
                  </a:extLst>
                </a:gridCol>
                <a:gridCol w="355262">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436181">
                <a:tc gridSpan="7">
                  <a:txBody>
                    <a:bodyPr/>
                    <a:lstStyle/>
                    <a:p>
                      <a:pPr algn="ctr"/>
                      <a:r>
                        <a:rPr lang="en-GB" b="0" dirty="0"/>
                        <a:t>April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0913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1"/>
                  </a:ext>
                </a:extLst>
              </a:tr>
              <a:tr h="343486">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2"/>
                  </a:ext>
                </a:extLst>
              </a:tr>
              <a:tr h="30913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3"/>
                  </a:ext>
                </a:extLst>
              </a:tr>
              <a:tr h="30913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4"/>
                  </a:ext>
                </a:extLst>
              </a:tr>
              <a:tr h="309139">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5"/>
                  </a:ext>
                </a:extLst>
              </a:tr>
            </a:tbl>
          </a:graphicData>
        </a:graphic>
      </p:graphicFrame>
      <p:graphicFrame>
        <p:nvGraphicFramePr>
          <p:cNvPr id="16" name="Table 15"/>
          <p:cNvGraphicFramePr>
            <a:graphicFrameLocks noGrp="1"/>
          </p:cNvGraphicFramePr>
          <p:nvPr>
            <p:extLst/>
          </p:nvPr>
        </p:nvGraphicFramePr>
        <p:xfrm>
          <a:off x="3348270" y="3523593"/>
          <a:ext cx="2448270" cy="202261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2">
                  <a:extLst>
                    <a:ext uri="{9D8B030D-6E8A-4147-A177-3AD203B41FA5}">
                      <a16:colId xmlns="" xmlns:a16="http://schemas.microsoft.com/office/drawing/2014/main" val="20000"/>
                    </a:ext>
                  </a:extLst>
                </a:gridCol>
                <a:gridCol w="355262">
                  <a:extLst>
                    <a:ext uri="{9D8B030D-6E8A-4147-A177-3AD203B41FA5}">
                      <a16:colId xmlns="" xmlns:a16="http://schemas.microsoft.com/office/drawing/2014/main" val="20001"/>
                    </a:ext>
                  </a:extLst>
                </a:gridCol>
                <a:gridCol w="355262">
                  <a:extLst>
                    <a:ext uri="{9D8B030D-6E8A-4147-A177-3AD203B41FA5}">
                      <a16:colId xmlns="" xmlns:a16="http://schemas.microsoft.com/office/drawing/2014/main" val="20002"/>
                    </a:ext>
                  </a:extLst>
                </a:gridCol>
                <a:gridCol w="355262">
                  <a:extLst>
                    <a:ext uri="{9D8B030D-6E8A-4147-A177-3AD203B41FA5}">
                      <a16:colId xmlns="" xmlns:a16="http://schemas.microsoft.com/office/drawing/2014/main" val="20003"/>
                    </a:ext>
                  </a:extLst>
                </a:gridCol>
                <a:gridCol w="355262">
                  <a:extLst>
                    <a:ext uri="{9D8B030D-6E8A-4147-A177-3AD203B41FA5}">
                      <a16:colId xmlns="" xmlns:a16="http://schemas.microsoft.com/office/drawing/2014/main" val="20004"/>
                    </a:ext>
                  </a:extLst>
                </a:gridCol>
                <a:gridCol w="335980">
                  <a:extLst>
                    <a:ext uri="{9D8B030D-6E8A-4147-A177-3AD203B41FA5}">
                      <a16:colId xmlns="" xmlns:a16="http://schemas.microsoft.com/office/drawing/2014/main" val="20005"/>
                    </a:ext>
                  </a:extLst>
                </a:gridCol>
                <a:gridCol w="335980">
                  <a:extLst>
                    <a:ext uri="{9D8B030D-6E8A-4147-A177-3AD203B41FA5}">
                      <a16:colId xmlns="" xmlns:a16="http://schemas.microsoft.com/office/drawing/2014/main" val="20006"/>
                    </a:ext>
                  </a:extLst>
                </a:gridCol>
              </a:tblGrid>
              <a:tr h="359373">
                <a:tc gridSpan="7">
                  <a:txBody>
                    <a:bodyPr/>
                    <a:lstStyle/>
                    <a:p>
                      <a:pPr algn="ctr"/>
                      <a:r>
                        <a:rPr lang="en-GB" b="0" dirty="0"/>
                        <a:t>May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1"/>
                  </a:ext>
                </a:extLst>
              </a:tr>
              <a:tr h="360184">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4"/>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5"/>
                  </a:ext>
                </a:extLst>
              </a:tr>
            </a:tbl>
          </a:graphicData>
        </a:graphic>
      </p:graphicFrame>
      <p:graphicFrame>
        <p:nvGraphicFramePr>
          <p:cNvPr id="17" name="Table 16"/>
          <p:cNvGraphicFramePr>
            <a:graphicFrameLocks noGrp="1"/>
          </p:cNvGraphicFramePr>
          <p:nvPr>
            <p:extLst/>
          </p:nvPr>
        </p:nvGraphicFramePr>
        <p:xfrm>
          <a:off x="6156582" y="3523593"/>
          <a:ext cx="2520279" cy="2022612"/>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65711">
                  <a:extLst>
                    <a:ext uri="{9D8B030D-6E8A-4147-A177-3AD203B41FA5}">
                      <a16:colId xmlns="" xmlns:a16="http://schemas.microsoft.com/office/drawing/2014/main" val="20000"/>
                    </a:ext>
                  </a:extLst>
                </a:gridCol>
                <a:gridCol w="365711">
                  <a:extLst>
                    <a:ext uri="{9D8B030D-6E8A-4147-A177-3AD203B41FA5}">
                      <a16:colId xmlns="" xmlns:a16="http://schemas.microsoft.com/office/drawing/2014/main" val="20001"/>
                    </a:ext>
                  </a:extLst>
                </a:gridCol>
                <a:gridCol w="365711">
                  <a:extLst>
                    <a:ext uri="{9D8B030D-6E8A-4147-A177-3AD203B41FA5}">
                      <a16:colId xmlns="" xmlns:a16="http://schemas.microsoft.com/office/drawing/2014/main" val="20002"/>
                    </a:ext>
                  </a:extLst>
                </a:gridCol>
                <a:gridCol w="365711">
                  <a:extLst>
                    <a:ext uri="{9D8B030D-6E8A-4147-A177-3AD203B41FA5}">
                      <a16:colId xmlns="" xmlns:a16="http://schemas.microsoft.com/office/drawing/2014/main" val="20003"/>
                    </a:ext>
                  </a:extLst>
                </a:gridCol>
                <a:gridCol w="365711">
                  <a:extLst>
                    <a:ext uri="{9D8B030D-6E8A-4147-A177-3AD203B41FA5}">
                      <a16:colId xmlns="" xmlns:a16="http://schemas.microsoft.com/office/drawing/2014/main" val="20004"/>
                    </a:ext>
                  </a:extLst>
                </a:gridCol>
                <a:gridCol w="345862">
                  <a:extLst>
                    <a:ext uri="{9D8B030D-6E8A-4147-A177-3AD203B41FA5}">
                      <a16:colId xmlns="" xmlns:a16="http://schemas.microsoft.com/office/drawing/2014/main" val="20005"/>
                    </a:ext>
                  </a:extLst>
                </a:gridCol>
                <a:gridCol w="345862">
                  <a:extLst>
                    <a:ext uri="{9D8B030D-6E8A-4147-A177-3AD203B41FA5}">
                      <a16:colId xmlns="" xmlns:a16="http://schemas.microsoft.com/office/drawing/2014/main" val="20006"/>
                    </a:ext>
                  </a:extLst>
                </a:gridCol>
              </a:tblGrid>
              <a:tr h="359373">
                <a:tc gridSpan="7">
                  <a:txBody>
                    <a:bodyPr/>
                    <a:lstStyle/>
                    <a:p>
                      <a:pPr algn="ctr"/>
                      <a:r>
                        <a:rPr lang="en-GB" b="0" dirty="0"/>
                        <a:t>June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1"/>
                  </a:ext>
                </a:extLst>
              </a:tr>
              <a:tr h="360184">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2"/>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3"/>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4"/>
                  </a:ext>
                </a:extLst>
              </a:tr>
              <a:tr h="324167">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5"/>
                  </a:ext>
                </a:extLst>
              </a:tr>
            </a:tbl>
          </a:graphicData>
        </a:graphic>
      </p:graphicFrame>
      <p:graphicFrame>
        <p:nvGraphicFramePr>
          <p:cNvPr id="18" name="Table 17"/>
          <p:cNvGraphicFramePr>
            <a:graphicFrameLocks noGrp="1"/>
          </p:cNvGraphicFramePr>
          <p:nvPr>
            <p:extLst/>
          </p:nvPr>
        </p:nvGraphicFramePr>
        <p:xfrm>
          <a:off x="539958" y="1435361"/>
          <a:ext cx="2448273" cy="2016224"/>
        </p:xfrm>
        <a:graphic>
          <a:graphicData uri="http://schemas.openxmlformats.org/drawingml/2006/table">
            <a:tbl>
              <a:tblPr firstRow="1" bandRow="1">
                <a:effectLst>
                  <a:outerShdw blurRad="50800" dist="38100" dir="2700000" algn="tl" rotWithShape="0">
                    <a:prstClr val="black">
                      <a:alpha val="40000"/>
                    </a:prstClr>
                  </a:outerShdw>
                </a:effectLst>
                <a:tableStyleId>{22838BEF-8BB2-4498-84A7-C5851F593DF1}</a:tableStyleId>
              </a:tblPr>
              <a:tblGrid>
                <a:gridCol w="355263">
                  <a:extLst>
                    <a:ext uri="{9D8B030D-6E8A-4147-A177-3AD203B41FA5}">
                      <a16:colId xmlns="" xmlns:a16="http://schemas.microsoft.com/office/drawing/2014/main" val="20000"/>
                    </a:ext>
                  </a:extLst>
                </a:gridCol>
                <a:gridCol w="355263">
                  <a:extLst>
                    <a:ext uri="{9D8B030D-6E8A-4147-A177-3AD203B41FA5}">
                      <a16:colId xmlns="" xmlns:a16="http://schemas.microsoft.com/office/drawing/2014/main" val="20001"/>
                    </a:ext>
                  </a:extLst>
                </a:gridCol>
                <a:gridCol w="355263">
                  <a:extLst>
                    <a:ext uri="{9D8B030D-6E8A-4147-A177-3AD203B41FA5}">
                      <a16:colId xmlns="" xmlns:a16="http://schemas.microsoft.com/office/drawing/2014/main" val="20002"/>
                    </a:ext>
                  </a:extLst>
                </a:gridCol>
                <a:gridCol w="355263">
                  <a:extLst>
                    <a:ext uri="{9D8B030D-6E8A-4147-A177-3AD203B41FA5}">
                      <a16:colId xmlns="" xmlns:a16="http://schemas.microsoft.com/office/drawing/2014/main" val="20003"/>
                    </a:ext>
                  </a:extLst>
                </a:gridCol>
                <a:gridCol w="355263">
                  <a:extLst>
                    <a:ext uri="{9D8B030D-6E8A-4147-A177-3AD203B41FA5}">
                      <a16:colId xmlns="" xmlns:a16="http://schemas.microsoft.com/office/drawing/2014/main" val="20004"/>
                    </a:ext>
                  </a:extLst>
                </a:gridCol>
                <a:gridCol w="335979">
                  <a:extLst>
                    <a:ext uri="{9D8B030D-6E8A-4147-A177-3AD203B41FA5}">
                      <a16:colId xmlns="" xmlns:a16="http://schemas.microsoft.com/office/drawing/2014/main" val="20005"/>
                    </a:ext>
                  </a:extLst>
                </a:gridCol>
                <a:gridCol w="335979">
                  <a:extLst>
                    <a:ext uri="{9D8B030D-6E8A-4147-A177-3AD203B41FA5}">
                      <a16:colId xmlns="" xmlns:a16="http://schemas.microsoft.com/office/drawing/2014/main" val="20006"/>
                    </a:ext>
                  </a:extLst>
                </a:gridCol>
              </a:tblGrid>
              <a:tr h="375976">
                <a:tc gridSpan="7">
                  <a:txBody>
                    <a:bodyPr/>
                    <a:lstStyle/>
                    <a:p>
                      <a:pPr algn="ctr"/>
                      <a:r>
                        <a:rPr lang="en-GB" b="0" dirty="0"/>
                        <a:t>January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dirty="0"/>
                    </a:p>
                  </a:txBody>
                  <a:tcPr/>
                </a:tc>
                <a:tc hMerge="1">
                  <a:txBody>
                    <a:bodyPr/>
                    <a:lstStyle/>
                    <a:p>
                      <a:pPr algn="ctr"/>
                      <a:endParaRPr lang="en-GB"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265754">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 xmlns:a16="http://schemas.microsoft.com/office/drawing/2014/main" val="10001"/>
                  </a:ext>
                </a:extLst>
              </a:tr>
              <a:tr h="392813">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2"/>
                  </a:ext>
                </a:extLst>
              </a:tr>
              <a:tr h="392813">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083CB"/>
                    </a:solidFill>
                  </a:tcPr>
                </a:tc>
                <a:extLst>
                  <a:ext uri="{0D108BD9-81ED-4DB2-BD59-A6C34878D82A}">
                    <a16:rowId xmlns="" xmlns:a16="http://schemas.microsoft.com/office/drawing/2014/main" val="10003"/>
                  </a:ext>
                </a:extLst>
              </a:tr>
              <a:tr h="323114">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4"/>
                  </a:ext>
                </a:extLst>
              </a:tr>
              <a:tr h="265754">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tc>
                  <a:txBody>
                    <a:bodyPr/>
                    <a:lstStyle/>
                    <a:p>
                      <a:endParaRPr lang="en-GB"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2F48"/>
                    </a:solidFill>
                  </a:tcPr>
                </a:tc>
                <a:extLst>
                  <a:ext uri="{0D108BD9-81ED-4DB2-BD59-A6C34878D82A}">
                    <a16:rowId xmlns="" xmlns:a16="http://schemas.microsoft.com/office/drawing/2014/main" val="10005"/>
                  </a:ext>
                </a:extLst>
              </a:tr>
            </a:tbl>
          </a:graphicData>
        </a:graphic>
      </p:graphicFrame>
      <p:grpSp>
        <p:nvGrpSpPr>
          <p:cNvPr id="19" name="Group 18"/>
          <p:cNvGrpSpPr/>
          <p:nvPr/>
        </p:nvGrpSpPr>
        <p:grpSpPr>
          <a:xfrm>
            <a:off x="611966" y="5827849"/>
            <a:ext cx="7992888" cy="923330"/>
            <a:chOff x="611560" y="5589240"/>
            <a:chExt cx="7992888" cy="923330"/>
          </a:xfrm>
        </p:grpSpPr>
        <p:sp>
          <p:nvSpPr>
            <p:cNvPr id="20" name="TextBox 19"/>
            <p:cNvSpPr txBox="1"/>
            <p:nvPr/>
          </p:nvSpPr>
          <p:spPr>
            <a:xfrm>
              <a:off x="611560" y="5589240"/>
              <a:ext cx="7992888" cy="923330"/>
            </a:xfrm>
            <a:prstGeom prst="rect">
              <a:avLst/>
            </a:prstGeom>
            <a:noFill/>
          </p:spPr>
          <p:txBody>
            <a:bodyPr wrap="square" rtlCol="0">
              <a:spAutoFit/>
            </a:bodyPr>
            <a:lstStyle/>
            <a:p>
              <a:r>
                <a:rPr lang="en-GB" dirty="0"/>
                <a:t>Key:                   Teaching Weeks		</a:t>
              </a:r>
            </a:p>
            <a:p>
              <a:r>
                <a:rPr lang="en-GB" dirty="0"/>
                <a:t>	         Holidays</a:t>
              </a:r>
            </a:p>
            <a:p>
              <a:r>
                <a:rPr lang="en-GB" dirty="0"/>
                <a:t>	         Exam Period			</a:t>
              </a:r>
            </a:p>
          </p:txBody>
        </p:sp>
        <p:sp>
          <p:nvSpPr>
            <p:cNvPr id="21" name="Rounded Rectangle 20"/>
            <p:cNvSpPr/>
            <p:nvPr/>
          </p:nvSpPr>
          <p:spPr>
            <a:xfrm>
              <a:off x="1475656" y="5661248"/>
              <a:ext cx="360040" cy="216024"/>
            </a:xfrm>
            <a:prstGeom prst="roundRect">
              <a:avLst/>
            </a:prstGeom>
            <a:solidFill>
              <a:srgbClr val="608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1475656" y="5949280"/>
              <a:ext cx="360040" cy="21602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ounded Rectangle 22"/>
            <p:cNvSpPr/>
            <p:nvPr/>
          </p:nvSpPr>
          <p:spPr>
            <a:xfrm>
              <a:off x="1475656" y="6237312"/>
              <a:ext cx="360040" cy="216024"/>
            </a:xfrm>
            <a:prstGeom prst="roundRect">
              <a:avLst/>
            </a:prstGeom>
            <a:solidFill>
              <a:srgbClr val="E52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TextBox 23"/>
          <p:cNvSpPr txBox="1"/>
          <p:nvPr/>
        </p:nvSpPr>
        <p:spPr>
          <a:xfrm rot="1711069">
            <a:off x="3331360" y="4308454"/>
            <a:ext cx="2471541"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Exam Period 21</a:t>
            </a:r>
            <a:r>
              <a:rPr lang="en-GB" sz="2000" baseline="30000" dirty="0">
                <a:solidFill>
                  <a:schemeClr val="tx1"/>
                </a:solidFill>
              </a:rPr>
              <a:t>st</a:t>
            </a:r>
            <a:r>
              <a:rPr lang="en-GB" sz="2000" dirty="0">
                <a:solidFill>
                  <a:schemeClr val="tx1"/>
                </a:solidFill>
              </a:rPr>
              <a:t> </a:t>
            </a:r>
          </a:p>
        </p:txBody>
      </p:sp>
      <p:sp>
        <p:nvSpPr>
          <p:cNvPr id="25" name="TextBox 24"/>
          <p:cNvSpPr txBox="1"/>
          <p:nvPr/>
        </p:nvSpPr>
        <p:spPr>
          <a:xfrm rot="19814198">
            <a:off x="552644" y="2190232"/>
            <a:ext cx="2471541"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Semester 2: 29</a:t>
            </a:r>
            <a:r>
              <a:rPr lang="en-GB" sz="2000" baseline="30000" dirty="0">
                <a:solidFill>
                  <a:schemeClr val="tx1"/>
                </a:solidFill>
              </a:rPr>
              <a:t>th</a:t>
            </a:r>
            <a:r>
              <a:rPr lang="en-GB" sz="2000" dirty="0">
                <a:solidFill>
                  <a:schemeClr val="tx1"/>
                </a:solidFill>
              </a:rPr>
              <a:t> </a:t>
            </a:r>
          </a:p>
        </p:txBody>
      </p:sp>
      <p:sp>
        <p:nvSpPr>
          <p:cNvPr id="26" name="TextBox 25"/>
          <p:cNvSpPr txBox="1"/>
          <p:nvPr/>
        </p:nvSpPr>
        <p:spPr>
          <a:xfrm rot="19814198">
            <a:off x="529410" y="4226557"/>
            <a:ext cx="2471541"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Back to Uni 16</a:t>
            </a:r>
            <a:r>
              <a:rPr lang="en-GB" sz="2000" baseline="30000" dirty="0">
                <a:solidFill>
                  <a:schemeClr val="tx1"/>
                </a:solidFill>
              </a:rPr>
              <a:t>th</a:t>
            </a:r>
            <a:r>
              <a:rPr lang="en-GB" sz="2000" dirty="0">
                <a:solidFill>
                  <a:schemeClr val="tx1"/>
                </a:solidFill>
              </a:rPr>
              <a:t> </a:t>
            </a:r>
          </a:p>
        </p:txBody>
      </p:sp>
      <p:sp>
        <p:nvSpPr>
          <p:cNvPr id="27" name="TextBox 26"/>
          <p:cNvSpPr txBox="1"/>
          <p:nvPr/>
        </p:nvSpPr>
        <p:spPr>
          <a:xfrm rot="19814198">
            <a:off x="6133313" y="2222147"/>
            <a:ext cx="2471541"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Easter Hols 16</a:t>
            </a:r>
            <a:r>
              <a:rPr lang="en-GB" sz="2000" baseline="30000" dirty="0">
                <a:solidFill>
                  <a:schemeClr val="tx1"/>
                </a:solidFill>
              </a:rPr>
              <a:t>th</a:t>
            </a:r>
            <a:r>
              <a:rPr lang="en-GB" sz="2000" dirty="0">
                <a:solidFill>
                  <a:schemeClr val="tx1"/>
                </a:solidFill>
              </a:rPr>
              <a:t> </a:t>
            </a:r>
          </a:p>
        </p:txBody>
      </p:sp>
      <p:sp>
        <p:nvSpPr>
          <p:cNvPr id="28" name="TextBox 27"/>
          <p:cNvSpPr txBox="1"/>
          <p:nvPr/>
        </p:nvSpPr>
        <p:spPr>
          <a:xfrm rot="19814198">
            <a:off x="6241274" y="4308453"/>
            <a:ext cx="2471541" cy="707886"/>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sz="2000" dirty="0">
                <a:solidFill>
                  <a:schemeClr val="tx1"/>
                </a:solidFill>
              </a:rPr>
              <a:t>Important Date:</a:t>
            </a:r>
          </a:p>
          <a:p>
            <a:pPr algn="ctr"/>
            <a:r>
              <a:rPr lang="en-GB" sz="2000" dirty="0">
                <a:solidFill>
                  <a:schemeClr val="tx1"/>
                </a:solidFill>
              </a:rPr>
              <a:t>Summer 15</a:t>
            </a:r>
            <a:r>
              <a:rPr lang="en-GB" sz="2000" baseline="30000" dirty="0">
                <a:solidFill>
                  <a:schemeClr val="tx1"/>
                </a:solidFill>
              </a:rPr>
              <a:t>th</a:t>
            </a:r>
            <a:r>
              <a:rPr lang="en-GB" sz="2000" dirty="0">
                <a:solidFill>
                  <a:schemeClr val="tx1"/>
                </a:solidFill>
              </a:rPr>
              <a:t> </a:t>
            </a:r>
          </a:p>
        </p:txBody>
      </p:sp>
      <p:sp>
        <p:nvSpPr>
          <p:cNvPr id="29" name="Rounded Rectangle 28"/>
          <p:cNvSpPr/>
          <p:nvPr/>
        </p:nvSpPr>
        <p:spPr>
          <a:xfrm>
            <a:off x="5220478" y="5964092"/>
            <a:ext cx="3078088" cy="6141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Resit Period: </a:t>
            </a:r>
          </a:p>
          <a:p>
            <a:pPr algn="ctr" defTabSz="533400">
              <a:lnSpc>
                <a:spcPct val="90000"/>
              </a:lnSpc>
              <a:spcBef>
                <a:spcPct val="0"/>
              </a:spcBef>
            </a:pPr>
            <a:r>
              <a:rPr lang="en-GB" sz="2000" dirty="0" smtClean="0">
                <a:solidFill>
                  <a:schemeClr val="bg1"/>
                </a:solidFill>
              </a:rPr>
              <a:t>20</a:t>
            </a:r>
            <a:r>
              <a:rPr lang="en-GB" sz="2000" baseline="30000" dirty="0" smtClean="0">
                <a:solidFill>
                  <a:schemeClr val="bg1"/>
                </a:solidFill>
              </a:rPr>
              <a:t>th</a:t>
            </a:r>
            <a:r>
              <a:rPr lang="en-GB" sz="2000" dirty="0" smtClean="0">
                <a:solidFill>
                  <a:schemeClr val="bg1"/>
                </a:solidFill>
              </a:rPr>
              <a:t>-31</a:t>
            </a:r>
            <a:r>
              <a:rPr lang="en-GB" sz="2000" baseline="30000" dirty="0" smtClean="0">
                <a:solidFill>
                  <a:schemeClr val="bg1"/>
                </a:solidFill>
              </a:rPr>
              <a:t>st</a:t>
            </a:r>
            <a:r>
              <a:rPr lang="en-GB" sz="2000" dirty="0" smtClean="0">
                <a:solidFill>
                  <a:schemeClr val="bg1"/>
                </a:solidFill>
              </a:rPr>
              <a:t>  August</a:t>
            </a:r>
            <a:endParaRPr lang="en-GB" sz="2000" dirty="0">
              <a:solidFill>
                <a:schemeClr val="bg1"/>
              </a:solidFill>
            </a:endParaRPr>
          </a:p>
        </p:txBody>
      </p:sp>
    </p:spTree>
    <p:extLst>
      <p:ext uri="{BB962C8B-B14F-4D97-AF65-F5344CB8AC3E}">
        <p14:creationId xmlns:p14="http://schemas.microsoft.com/office/powerpoint/2010/main" val="299880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Opportunities Abroad</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cxnSp>
        <p:nvCxnSpPr>
          <p:cNvPr id="9" name="Straight Arrow Connector 8"/>
          <p:cNvCxnSpPr>
            <a:endCxn id="24" idx="0"/>
          </p:cNvCxnSpPr>
          <p:nvPr/>
        </p:nvCxnSpPr>
        <p:spPr>
          <a:xfrm flipH="1">
            <a:off x="6114764" y="3648969"/>
            <a:ext cx="562046"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6676808" y="3648969"/>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1333989" y="2875522"/>
            <a:ext cx="1900663"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Intercalating Module</a:t>
            </a:r>
          </a:p>
        </p:txBody>
      </p:sp>
      <p:cxnSp>
        <p:nvCxnSpPr>
          <p:cNvPr id="16" name="Straight Arrow Connector 15"/>
          <p:cNvCxnSpPr>
            <a:endCxn id="11" idx="0"/>
          </p:cNvCxnSpPr>
          <p:nvPr/>
        </p:nvCxnSpPr>
        <p:spPr>
          <a:xfrm flipH="1">
            <a:off x="2284321" y="2152542"/>
            <a:ext cx="480010"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7" name="Rounded Rectangle 16">
            <a:hlinkClick r:id="rId4"/>
          </p:cNvPr>
          <p:cNvSpPr/>
          <p:nvPr/>
        </p:nvSpPr>
        <p:spPr>
          <a:xfrm>
            <a:off x="6806597" y="4394506"/>
            <a:ext cx="2088232" cy="753244"/>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a:solidFill>
                  <a:schemeClr val="bg1"/>
                </a:solidFill>
              </a:rPr>
              <a:t>4 year degree only</a:t>
            </a:r>
          </a:p>
        </p:txBody>
      </p:sp>
      <p:sp>
        <p:nvSpPr>
          <p:cNvPr id="18" name="Rounded Rectangle 17">
            <a:hlinkClick r:id="rId5"/>
          </p:cNvPr>
          <p:cNvSpPr/>
          <p:nvPr/>
        </p:nvSpPr>
        <p:spPr>
          <a:xfrm>
            <a:off x="2145792" y="5147750"/>
            <a:ext cx="1872208" cy="67060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a:solidFill>
                  <a:schemeClr val="bg1"/>
                </a:solidFill>
              </a:rPr>
              <a:t>Not Graded</a:t>
            </a:r>
          </a:p>
        </p:txBody>
      </p:sp>
      <p:sp>
        <p:nvSpPr>
          <p:cNvPr id="20" name="Rounded Rectangle 19">
            <a:hlinkClick r:id="rId6"/>
          </p:cNvPr>
          <p:cNvSpPr/>
          <p:nvPr/>
        </p:nvSpPr>
        <p:spPr>
          <a:xfrm>
            <a:off x="253869" y="4391582"/>
            <a:ext cx="1874399" cy="75616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a:solidFill>
                  <a:schemeClr val="bg1"/>
                </a:solidFill>
              </a:rPr>
              <a:t>Year Out</a:t>
            </a:r>
          </a:p>
        </p:txBody>
      </p:sp>
      <p:cxnSp>
        <p:nvCxnSpPr>
          <p:cNvPr id="21" name="Straight Arrow Connector 20"/>
          <p:cNvCxnSpPr>
            <a:stCxn id="11" idx="2"/>
            <a:endCxn id="20" idx="0"/>
          </p:cNvCxnSpPr>
          <p:nvPr/>
        </p:nvCxnSpPr>
        <p:spPr>
          <a:xfrm flipH="1">
            <a:off x="1191069" y="3648969"/>
            <a:ext cx="1093252" cy="742613"/>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11" idx="2"/>
          </p:cNvCxnSpPr>
          <p:nvPr/>
        </p:nvCxnSpPr>
        <p:spPr>
          <a:xfrm>
            <a:off x="2284321" y="3648969"/>
            <a:ext cx="950331" cy="1498781"/>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4" name="Rounded Rectangle 23">
            <a:hlinkClick r:id="rId7"/>
          </p:cNvPr>
          <p:cNvSpPr/>
          <p:nvPr/>
        </p:nvSpPr>
        <p:spPr>
          <a:xfrm>
            <a:off x="5322467" y="5579554"/>
            <a:ext cx="1584593" cy="608336"/>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a:solidFill>
                  <a:schemeClr val="bg1"/>
                </a:solidFill>
              </a:rPr>
              <a:t>Graded</a:t>
            </a:r>
          </a:p>
        </p:txBody>
      </p:sp>
      <p:cxnSp>
        <p:nvCxnSpPr>
          <p:cNvPr id="25" name="Straight Arrow Connector 24"/>
          <p:cNvCxnSpPr/>
          <p:nvPr/>
        </p:nvCxnSpPr>
        <p:spPr>
          <a:xfrm>
            <a:off x="5531585" y="2071167"/>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6" name="Group 25"/>
          <p:cNvGrpSpPr/>
          <p:nvPr/>
        </p:nvGrpSpPr>
        <p:grpSpPr>
          <a:xfrm>
            <a:off x="2128268" y="1435362"/>
            <a:ext cx="4397902" cy="1095861"/>
            <a:chOff x="2386035" y="1268760"/>
            <a:chExt cx="4397902" cy="1095861"/>
          </a:xfrm>
          <a:solidFill>
            <a:srgbClr val="E52F48"/>
          </a:solidFill>
        </p:grpSpPr>
        <p:sp>
          <p:nvSpPr>
            <p:cNvPr id="27" name="Rounded Rectangle 26"/>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28" name="TextBox 27"/>
            <p:cNvSpPr txBox="1"/>
            <p:nvPr/>
          </p:nvSpPr>
          <p:spPr>
            <a:xfrm>
              <a:off x="2510837" y="1570444"/>
              <a:ext cx="4230541" cy="590931"/>
            </a:xfrm>
            <a:prstGeom prst="rect">
              <a:avLst/>
            </a:prstGeom>
            <a:grpFill/>
          </p:spPr>
          <p:txBody>
            <a:bodyPr wrap="square" rtlCol="0">
              <a:spAutoFit/>
            </a:bodyPr>
            <a:lstStyle/>
            <a:p>
              <a:pPr algn="ctr" defTabSz="533400">
                <a:lnSpc>
                  <a:spcPct val="90000"/>
                </a:lnSpc>
                <a:spcBef>
                  <a:spcPct val="0"/>
                </a:spcBef>
              </a:pPr>
              <a:r>
                <a:rPr lang="en-GB" sz="3600" dirty="0">
                  <a:solidFill>
                    <a:schemeClr val="bg1"/>
                  </a:solidFill>
                </a:rPr>
                <a:t>Opportunities Abroad</a:t>
              </a:r>
            </a:p>
          </p:txBody>
        </p:sp>
      </p:grpSp>
      <p:sp>
        <p:nvSpPr>
          <p:cNvPr id="29" name="Rounded Rectangle 28"/>
          <p:cNvSpPr/>
          <p:nvPr/>
        </p:nvSpPr>
        <p:spPr>
          <a:xfrm>
            <a:off x="5856265" y="2875522"/>
            <a:ext cx="1900663" cy="773447"/>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schemeClr val="bg1"/>
                </a:solidFill>
              </a:rPr>
              <a:t>Semester 1 Abroad</a:t>
            </a:r>
          </a:p>
        </p:txBody>
      </p:sp>
    </p:spTree>
    <p:extLst>
      <p:ext uri="{BB962C8B-B14F-4D97-AF65-F5344CB8AC3E}">
        <p14:creationId xmlns:p14="http://schemas.microsoft.com/office/powerpoint/2010/main" val="295049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18" grpId="0" animBg="1"/>
      <p:bldP spid="20" grpId="0" animBg="1"/>
      <p:bldP spid="24" grpId="0" animBg="1"/>
      <p:bldP spid="2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a:solidFill>
                  <a:schemeClr val="bg1"/>
                </a:solidFill>
              </a:rPr>
              <a:t>		Thanks For Listening</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Rounded Rectangle 8"/>
          <p:cNvSpPr/>
          <p:nvPr/>
        </p:nvSpPr>
        <p:spPr>
          <a:xfrm>
            <a:off x="685800" y="1700808"/>
            <a:ext cx="7702624" cy="1296144"/>
          </a:xfrm>
          <a:prstGeom prst="roundRect">
            <a:avLst/>
          </a:prstGeom>
          <a:solidFill>
            <a:srgbClr val="6083CB"/>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400" dirty="0">
                <a:solidFill>
                  <a:schemeClr val="bg1"/>
                </a:solidFill>
              </a:rPr>
              <a:t>If you have any questions feel free to come and talk to us at any point throughout the day and we will be happy to help.</a:t>
            </a:r>
          </a:p>
        </p:txBody>
      </p:sp>
      <p:sp>
        <p:nvSpPr>
          <p:cNvPr id="10" name="Rounded Rectangle 9"/>
          <p:cNvSpPr/>
          <p:nvPr/>
        </p:nvSpPr>
        <p:spPr>
          <a:xfrm>
            <a:off x="3204964" y="4365104"/>
            <a:ext cx="2664296" cy="809593"/>
          </a:xfrm>
          <a:prstGeom prst="roundRect">
            <a:avLst/>
          </a:prstGeom>
          <a:solidFill>
            <a:srgbClr val="E52F48"/>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Thank You for Listening</a:t>
            </a:r>
          </a:p>
        </p:txBody>
      </p:sp>
    </p:spTree>
    <p:extLst>
      <p:ext uri="{BB962C8B-B14F-4D97-AF65-F5344CB8AC3E}">
        <p14:creationId xmlns:p14="http://schemas.microsoft.com/office/powerpoint/2010/main" val="22234559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7"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524000" y="4"/>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677725" y="526231"/>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6000" dirty="0">
                <a:solidFill>
                  <a:prstClr val="white"/>
                </a:solidFill>
                <a:latin typeface="Calibri" panose="020F0502020204030204" pitchFamily="34" charset="0"/>
              </a:rPr>
              <a:t>Student Finance</a:t>
            </a:r>
          </a:p>
        </p:txBody>
      </p:sp>
      <p:sp>
        <p:nvSpPr>
          <p:cNvPr id="9" name="Title 1"/>
          <p:cNvSpPr txBox="1">
            <a:spLocks/>
          </p:cNvSpPr>
          <p:nvPr/>
        </p:nvSpPr>
        <p:spPr>
          <a:xfrm>
            <a:off x="1677725" y="1518559"/>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a:solidFill>
                  <a:prstClr val="white"/>
                </a:solidFill>
                <a:latin typeface="Calibri" panose="020F0502020204030204" pitchFamily="34" charset="0"/>
              </a:rPr>
              <a:t>Saffron </a:t>
            </a:r>
            <a:r>
              <a:rPr lang="en-GB" sz="2800" dirty="0" err="1">
                <a:solidFill>
                  <a:prstClr val="white"/>
                </a:solidFill>
                <a:latin typeface="Calibri" panose="020F0502020204030204" pitchFamily="34" charset="0"/>
              </a:rPr>
              <a:t>Mabbutt</a:t>
            </a:r>
            <a:endParaRPr lang="en-GB" sz="2800" dirty="0">
              <a:solidFill>
                <a:prstClr val="white"/>
              </a:solidFill>
              <a:latin typeface="Calibri" panose="020F0502020204030204" pitchFamily="34" charset="0"/>
            </a:endParaRPr>
          </a:p>
          <a:p>
            <a:r>
              <a:rPr lang="en-GB" sz="2800" dirty="0">
                <a:solidFill>
                  <a:prstClr val="white"/>
                </a:solidFill>
                <a:latin typeface="Calibri" panose="020F0502020204030204" pitchFamily="34" charset="0"/>
              </a:rPr>
              <a:t>Sam Everall</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5"/>
            <a:ext cx="1512168" cy="567983"/>
          </a:xfrm>
          <a:prstGeom prst="rect">
            <a:avLst/>
          </a:prstGeom>
        </p:spPr>
      </p:pic>
    </p:spTree>
    <p:extLst>
      <p:ext uri="{BB962C8B-B14F-4D97-AF65-F5344CB8AC3E}">
        <p14:creationId xmlns:p14="http://schemas.microsoft.com/office/powerpoint/2010/main" val="345288616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5"/>
          <p:cNvCxnSpPr>
            <a:stCxn id="19" idx="2"/>
          </p:cNvCxnSpPr>
          <p:nvPr/>
        </p:nvCxnSpPr>
        <p:spPr>
          <a:xfrm flipH="1">
            <a:off x="2528107" y="2622014"/>
            <a:ext cx="2086311" cy="7917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19" idx="2"/>
            <a:endCxn id="22" idx="3"/>
          </p:cNvCxnSpPr>
          <p:nvPr/>
        </p:nvCxnSpPr>
        <p:spPr>
          <a:xfrm flipH="1">
            <a:off x="3756867" y="2622018"/>
            <a:ext cx="857548" cy="14915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9" idx="2"/>
          </p:cNvCxnSpPr>
          <p:nvPr/>
        </p:nvCxnSpPr>
        <p:spPr>
          <a:xfrm>
            <a:off x="4614415" y="2622014"/>
            <a:ext cx="0" cy="27516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9" idx="2"/>
            <a:endCxn id="24" idx="2"/>
          </p:cNvCxnSpPr>
          <p:nvPr/>
        </p:nvCxnSpPr>
        <p:spPr>
          <a:xfrm>
            <a:off x="4614415" y="2622018"/>
            <a:ext cx="781239" cy="149159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9" idx="2"/>
          </p:cNvCxnSpPr>
          <p:nvPr/>
        </p:nvCxnSpPr>
        <p:spPr>
          <a:xfrm>
            <a:off x="4614418" y="2622014"/>
            <a:ext cx="1960785" cy="79174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199" y="31769"/>
            <a:ext cx="7886700" cy="1325563"/>
          </a:xfrm>
        </p:spPr>
        <p:txBody>
          <a:bodyPr/>
          <a:lstStyle/>
          <a:p>
            <a:r>
              <a:rPr lang="en-GB" dirty="0" smtClean="0">
                <a:solidFill>
                  <a:schemeClr val="bg1"/>
                </a:solidFill>
              </a:rPr>
              <a:t>		Applying In England</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90"/>
            <a:ext cx="1728192" cy="567983"/>
          </a:xfrm>
          <a:prstGeom prst="rect">
            <a:avLst/>
          </a:prstGeom>
        </p:spPr>
      </p:pic>
      <p:grpSp>
        <p:nvGrpSpPr>
          <p:cNvPr id="4" name="Group 3"/>
          <p:cNvGrpSpPr/>
          <p:nvPr/>
        </p:nvGrpSpPr>
        <p:grpSpPr>
          <a:xfrm>
            <a:off x="3545949" y="1726849"/>
            <a:ext cx="2119475" cy="895166"/>
            <a:chOff x="3368326" y="1617733"/>
            <a:chExt cx="2146970" cy="895167"/>
          </a:xfrm>
        </p:grpSpPr>
        <p:sp>
          <p:nvSpPr>
            <p:cNvPr id="19" name="Rounded Rectangle 18">
              <a:hlinkClick r:id="rId4"/>
            </p:cNvPr>
            <p:cNvSpPr/>
            <p:nvPr/>
          </p:nvSpPr>
          <p:spPr>
            <a:xfrm>
              <a:off x="3386013" y="1617733"/>
              <a:ext cx="2129283" cy="895167"/>
            </a:xfrm>
            <a:prstGeom prst="roundRect">
              <a:avLst/>
            </a:prstGeom>
            <a:gradFill flip="none" rotWithShape="1">
              <a:gsLst>
                <a:gs pos="0">
                  <a:srgbClr val="E52F48"/>
                </a:gs>
                <a:gs pos="100000">
                  <a:srgbClr val="E52F48"/>
                </a:gs>
              </a:gsLst>
              <a:lin ang="10800000" scaled="1"/>
              <a:tileRect/>
            </a:gra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178"/>
              <a:endParaRPr lang="en-GB">
                <a:solidFill>
                  <a:prstClr val="white"/>
                </a:solidFill>
              </a:endParaRPr>
            </a:p>
          </p:txBody>
        </p:sp>
        <p:sp>
          <p:nvSpPr>
            <p:cNvPr id="20" name="TextBox 19">
              <a:hlinkClick r:id="rId4"/>
            </p:cNvPr>
            <p:cNvSpPr txBox="1"/>
            <p:nvPr/>
          </p:nvSpPr>
          <p:spPr>
            <a:xfrm>
              <a:off x="3368326" y="1617734"/>
              <a:ext cx="2129283" cy="830998"/>
            </a:xfrm>
            <a:prstGeom prst="rect">
              <a:avLst/>
            </a:prstGeom>
            <a:noFill/>
          </p:spPr>
          <p:txBody>
            <a:bodyPr wrap="square" rtlCol="0">
              <a:spAutoFit/>
            </a:bodyPr>
            <a:lstStyle/>
            <a:p>
              <a:pPr algn="ctr" defTabSz="457178"/>
              <a:r>
                <a:rPr lang="en-GB" sz="2400" dirty="0">
                  <a:solidFill>
                    <a:prstClr val="white"/>
                  </a:solidFill>
                </a:rPr>
                <a:t>How To </a:t>
              </a:r>
            </a:p>
            <a:p>
              <a:pPr algn="ctr" defTabSz="457178"/>
              <a:r>
                <a:rPr lang="en-GB" sz="2400" dirty="0">
                  <a:solidFill>
                    <a:prstClr val="white"/>
                  </a:solidFill>
                </a:rPr>
                <a:t>Apply</a:t>
              </a:r>
            </a:p>
          </p:txBody>
        </p:sp>
      </p:grpSp>
      <p:sp>
        <p:nvSpPr>
          <p:cNvPr id="21" name="Freeform 20"/>
          <p:cNvSpPr/>
          <p:nvPr/>
        </p:nvSpPr>
        <p:spPr>
          <a:xfrm>
            <a:off x="387894" y="2904702"/>
            <a:ext cx="2140211"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1. Set up an account</a:t>
            </a:r>
          </a:p>
        </p:txBody>
      </p:sp>
      <p:sp>
        <p:nvSpPr>
          <p:cNvPr id="22" name="Freeform 21"/>
          <p:cNvSpPr/>
          <p:nvPr/>
        </p:nvSpPr>
        <p:spPr>
          <a:xfrm>
            <a:off x="1728193" y="4113610"/>
            <a:ext cx="2123772"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a:ln/>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2. Complete the application</a:t>
            </a:r>
          </a:p>
        </p:txBody>
      </p:sp>
      <p:sp>
        <p:nvSpPr>
          <p:cNvPr id="23" name="Freeform 22"/>
          <p:cNvSpPr/>
          <p:nvPr/>
        </p:nvSpPr>
        <p:spPr>
          <a:xfrm>
            <a:off x="3545950" y="5373682"/>
            <a:ext cx="2119475" cy="95745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3. Include details of your household income</a:t>
            </a:r>
          </a:p>
        </p:txBody>
      </p:sp>
      <p:sp>
        <p:nvSpPr>
          <p:cNvPr id="24" name="Freeform 23"/>
          <p:cNvSpPr/>
          <p:nvPr/>
        </p:nvSpPr>
        <p:spPr>
          <a:xfrm>
            <a:off x="5299394" y="4113610"/>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4. Provide proof if needed</a:t>
            </a:r>
          </a:p>
        </p:txBody>
      </p:sp>
      <p:sp>
        <p:nvSpPr>
          <p:cNvPr id="25" name="Freeform 24"/>
          <p:cNvSpPr/>
          <p:nvPr/>
        </p:nvSpPr>
        <p:spPr>
          <a:xfrm>
            <a:off x="6575199" y="2904702"/>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88FF"/>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5. Sign and return the declaration form</a:t>
            </a:r>
          </a:p>
        </p:txBody>
      </p:sp>
    </p:spTree>
    <p:extLst>
      <p:ext uri="{BB962C8B-B14F-4D97-AF65-F5344CB8AC3E}">
        <p14:creationId xmlns:p14="http://schemas.microsoft.com/office/powerpoint/2010/main" val="367365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199" y="31769"/>
            <a:ext cx="7886700" cy="1325563"/>
          </a:xfrm>
        </p:spPr>
        <p:txBody>
          <a:bodyPr/>
          <a:lstStyle/>
          <a:p>
            <a:r>
              <a:rPr lang="en-GB" dirty="0" smtClean="0">
                <a:solidFill>
                  <a:schemeClr val="bg1"/>
                </a:solidFill>
              </a:rPr>
              <a:t>		For Non-English </a:t>
            </a:r>
            <a:r>
              <a:rPr lang="en-GB" dirty="0">
                <a:solidFill>
                  <a:schemeClr val="bg1"/>
                </a:solidFill>
              </a:rPr>
              <a:t>S</a:t>
            </a:r>
            <a:r>
              <a:rPr lang="en-GB" dirty="0" smtClean="0">
                <a:solidFill>
                  <a:schemeClr val="bg1"/>
                </a:solidFill>
              </a:rPr>
              <a:t>tudents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90"/>
            <a:ext cx="1728192" cy="567983"/>
          </a:xfrm>
          <a:prstGeom prst="rect">
            <a:avLst/>
          </a:prstGeom>
        </p:spPr>
      </p:pic>
      <p:grpSp>
        <p:nvGrpSpPr>
          <p:cNvPr id="33" name="Group 32"/>
          <p:cNvGrpSpPr/>
          <p:nvPr/>
        </p:nvGrpSpPr>
        <p:grpSpPr>
          <a:xfrm>
            <a:off x="538771" y="3211673"/>
            <a:ext cx="2454752" cy="507960"/>
            <a:chOff x="173032" y="1844984"/>
            <a:chExt cx="2736000" cy="1440000"/>
          </a:xfrm>
        </p:grpSpPr>
        <p:sp>
          <p:nvSpPr>
            <p:cNvPr id="44" name="Rounded Rectangle 43">
              <a:hlinkClick r:id="rId4"/>
            </p:cNvPr>
            <p:cNvSpPr/>
            <p:nvPr/>
          </p:nvSpPr>
          <p:spPr>
            <a:xfrm>
              <a:off x="173032" y="1844984"/>
              <a:ext cx="2736000" cy="144000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178"/>
              <a:endParaRPr lang="en-GB">
                <a:solidFill>
                  <a:prstClr val="white"/>
                </a:solidFill>
              </a:endParaRPr>
            </a:p>
          </p:txBody>
        </p:sp>
        <p:sp>
          <p:nvSpPr>
            <p:cNvPr id="45" name="TextBox 44">
              <a:hlinkClick r:id="rId4"/>
            </p:cNvPr>
            <p:cNvSpPr txBox="1"/>
            <p:nvPr/>
          </p:nvSpPr>
          <p:spPr>
            <a:xfrm>
              <a:off x="255112" y="2127414"/>
              <a:ext cx="2571840" cy="1047008"/>
            </a:xfrm>
            <a:prstGeom prst="rect">
              <a:avLst/>
            </a:prstGeom>
            <a:noFill/>
          </p:spPr>
          <p:txBody>
            <a:bodyPr wrap="square" rtlCol="0">
              <a:spAutoFit/>
            </a:bodyPr>
            <a:lstStyle/>
            <a:p>
              <a:pPr algn="ctr" defTabSz="533373">
                <a:lnSpc>
                  <a:spcPct val="90000"/>
                </a:lnSpc>
                <a:spcBef>
                  <a:spcPct val="0"/>
                </a:spcBef>
              </a:pPr>
              <a:r>
                <a:rPr lang="en-GB" sz="2000" dirty="0">
                  <a:solidFill>
                    <a:prstClr val="white"/>
                  </a:solidFill>
                </a:rPr>
                <a:t>Scottish Students</a:t>
              </a:r>
            </a:p>
          </p:txBody>
        </p:sp>
      </p:grpSp>
      <p:sp>
        <p:nvSpPr>
          <p:cNvPr id="42" name="Rounded Rectangle 41">
            <a:hlinkClick r:id="rId5"/>
          </p:cNvPr>
          <p:cNvSpPr/>
          <p:nvPr/>
        </p:nvSpPr>
        <p:spPr>
          <a:xfrm>
            <a:off x="3377308" y="1870286"/>
            <a:ext cx="2129283" cy="895167"/>
          </a:xfrm>
          <a:prstGeom prst="roundRect">
            <a:avLst/>
          </a:prstGeom>
          <a:gradFill flip="none" rotWithShape="1">
            <a:gsLst>
              <a:gs pos="0">
                <a:srgbClr val="E52F48"/>
              </a:gs>
              <a:gs pos="100000">
                <a:srgbClr val="E52F48"/>
              </a:gs>
            </a:gsLst>
            <a:lin ang="10800000" scaled="1"/>
            <a:tileRect/>
          </a:gra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178"/>
            <a:endParaRPr lang="en-GB">
              <a:solidFill>
                <a:prstClr val="white"/>
              </a:solidFill>
            </a:endParaRPr>
          </a:p>
        </p:txBody>
      </p:sp>
      <p:sp>
        <p:nvSpPr>
          <p:cNvPr id="43" name="TextBox 42">
            <a:hlinkClick r:id="rId6"/>
          </p:cNvPr>
          <p:cNvSpPr txBox="1"/>
          <p:nvPr/>
        </p:nvSpPr>
        <p:spPr>
          <a:xfrm>
            <a:off x="3359621" y="1870287"/>
            <a:ext cx="2129283" cy="830997"/>
          </a:xfrm>
          <a:prstGeom prst="rect">
            <a:avLst/>
          </a:prstGeom>
          <a:noFill/>
        </p:spPr>
        <p:txBody>
          <a:bodyPr wrap="square" rtlCol="0">
            <a:spAutoFit/>
          </a:bodyPr>
          <a:lstStyle/>
          <a:p>
            <a:pPr algn="ctr" defTabSz="457178"/>
            <a:r>
              <a:rPr lang="en-GB" sz="2400" dirty="0">
                <a:solidFill>
                  <a:prstClr val="white"/>
                </a:solidFill>
              </a:rPr>
              <a:t>Finance Information</a:t>
            </a:r>
          </a:p>
        </p:txBody>
      </p:sp>
      <p:sp>
        <p:nvSpPr>
          <p:cNvPr id="35" name="Rounded Rectangle 34">
            <a:hlinkClick r:id="rId7"/>
          </p:cNvPr>
          <p:cNvSpPr/>
          <p:nvPr/>
        </p:nvSpPr>
        <p:spPr>
          <a:xfrm>
            <a:off x="5993306" y="3253086"/>
            <a:ext cx="2088233" cy="466551"/>
          </a:xfrm>
          <a:prstGeom prst="roundRect">
            <a:avLst/>
          </a:prstGeom>
          <a:solidFill>
            <a:srgbClr val="3F80CD"/>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178"/>
            <a:r>
              <a:rPr lang="en-GB" sz="2000" dirty="0">
                <a:solidFill>
                  <a:prstClr val="white"/>
                </a:solidFill>
              </a:rPr>
              <a:t>Welsh Students</a:t>
            </a:r>
          </a:p>
        </p:txBody>
      </p:sp>
      <p:cxnSp>
        <p:nvCxnSpPr>
          <p:cNvPr id="36" name="Straight Arrow Connector 35"/>
          <p:cNvCxnSpPr/>
          <p:nvPr/>
        </p:nvCxnSpPr>
        <p:spPr>
          <a:xfrm>
            <a:off x="4454982" y="2821027"/>
            <a:ext cx="17687" cy="15316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flipH="1">
            <a:off x="2993523" y="2806862"/>
            <a:ext cx="1474484" cy="40481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a:off x="4441951" y="2806855"/>
            <a:ext cx="1597535" cy="4462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39" name="Picture 2" descr="File:Flag of Scotland.sv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672804">
            <a:off x="402641" y="4097209"/>
            <a:ext cx="2400128" cy="1269827"/>
          </a:xfrm>
          <a:prstGeom prst="rect">
            <a:avLst/>
          </a:prstGeom>
          <a:noFill/>
          <a:ln w="82550">
            <a:solidFill>
              <a:schemeClr val="bg1"/>
            </a:solidFill>
          </a:ln>
          <a:extLst>
            <a:ext uri="{909E8E84-426E-40DD-AFC4-6F175D3DCCD1}">
              <a14:hiddenFill xmlns:a14="http://schemas.microsoft.com/office/drawing/2010/main">
                <a:solidFill>
                  <a:srgbClr val="FFFFFF"/>
                </a:solidFill>
              </a14:hiddenFill>
            </a:ext>
          </a:extLst>
        </p:spPr>
      </p:pic>
      <p:pic>
        <p:nvPicPr>
          <p:cNvPr id="40" name="Picture 6" descr="File:Ulster banner.sv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56699" y="5456644"/>
            <a:ext cx="2536183" cy="1201971"/>
          </a:xfrm>
          <a:prstGeom prst="rect">
            <a:avLst/>
          </a:prstGeom>
          <a:noFill/>
          <a:ln w="82550">
            <a:solidFill>
              <a:schemeClr val="bg1"/>
            </a:solidFill>
          </a:ln>
          <a:extLst>
            <a:ext uri="{909E8E84-426E-40DD-AFC4-6F175D3DCCD1}">
              <a14:hiddenFill xmlns:a14="http://schemas.microsoft.com/office/drawing/2010/main">
                <a:solidFill>
                  <a:srgbClr val="FFFFFF"/>
                </a:solidFill>
              </a14:hiddenFill>
            </a:ext>
          </a:extLst>
        </p:spPr>
      </p:pic>
      <p:pic>
        <p:nvPicPr>
          <p:cNvPr id="41" name="Picture 8" descr="Flag of Wales 2.sv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0887400">
            <a:off x="6360113" y="4102206"/>
            <a:ext cx="2381251" cy="1259839"/>
          </a:xfrm>
          <a:prstGeom prst="rect">
            <a:avLst/>
          </a:prstGeom>
          <a:noFill/>
          <a:ln w="82550">
            <a:solidFill>
              <a:schemeClr val="bg1"/>
            </a:solidFill>
          </a:ln>
          <a:extLst>
            <a:ext uri="{909E8E84-426E-40DD-AFC4-6F175D3DCCD1}">
              <a14:hiddenFill xmlns:a14="http://schemas.microsoft.com/office/drawing/2010/main">
                <a:solidFill>
                  <a:srgbClr val="FFFFFF"/>
                </a:solidFill>
              </a14:hiddenFill>
            </a:ext>
          </a:extLst>
        </p:spPr>
      </p:pic>
      <p:sp>
        <p:nvSpPr>
          <p:cNvPr id="52" name="Rounded Rectangle 51">
            <a:hlinkClick r:id="rId5"/>
          </p:cNvPr>
          <p:cNvSpPr/>
          <p:nvPr/>
        </p:nvSpPr>
        <p:spPr>
          <a:xfrm>
            <a:off x="3562543" y="4443211"/>
            <a:ext cx="2034207" cy="759036"/>
          </a:xfrm>
          <a:prstGeom prst="roundRect">
            <a:avLst/>
          </a:prstGeom>
          <a:gradFill flip="none" rotWithShape="1">
            <a:gsLst>
              <a:gs pos="0">
                <a:srgbClr val="00467E"/>
              </a:gs>
              <a:gs pos="100000">
                <a:srgbClr val="00467E"/>
              </a:gs>
            </a:gsLst>
            <a:lin ang="0" scaled="1"/>
            <a:tileRect/>
          </a:gra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178"/>
            <a:endParaRPr lang="en-GB">
              <a:solidFill>
                <a:prstClr val="white"/>
              </a:solidFill>
            </a:endParaRPr>
          </a:p>
        </p:txBody>
      </p:sp>
      <p:grpSp>
        <p:nvGrpSpPr>
          <p:cNvPr id="49" name="Group 48"/>
          <p:cNvGrpSpPr/>
          <p:nvPr/>
        </p:nvGrpSpPr>
        <p:grpSpPr>
          <a:xfrm>
            <a:off x="3528838" y="4366882"/>
            <a:ext cx="2086331" cy="784217"/>
            <a:chOff x="6096152" y="1844984"/>
            <a:chExt cx="2806107" cy="1487607"/>
          </a:xfrm>
          <a:noFill/>
        </p:grpSpPr>
        <p:sp>
          <p:nvSpPr>
            <p:cNvPr id="50" name="Rounded Rectangle 49">
              <a:hlinkClick r:id="rId5"/>
            </p:cNvPr>
            <p:cNvSpPr/>
            <p:nvPr/>
          </p:nvSpPr>
          <p:spPr>
            <a:xfrm>
              <a:off x="6096152" y="1844984"/>
              <a:ext cx="2736000" cy="1439840"/>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178"/>
              <a:endParaRPr lang="en-GB">
                <a:solidFill>
                  <a:prstClr val="white"/>
                </a:solidFill>
              </a:endParaRPr>
            </a:p>
          </p:txBody>
        </p:sp>
        <p:sp>
          <p:nvSpPr>
            <p:cNvPr id="51" name="TextBox 50">
              <a:hlinkClick r:id="rId6"/>
            </p:cNvPr>
            <p:cNvSpPr txBox="1"/>
            <p:nvPr/>
          </p:nvSpPr>
          <p:spPr>
            <a:xfrm>
              <a:off x="6166259" y="1989779"/>
              <a:ext cx="2736000" cy="1342812"/>
            </a:xfrm>
            <a:prstGeom prst="rect">
              <a:avLst/>
            </a:prstGeom>
            <a:grpFill/>
          </p:spPr>
          <p:txBody>
            <a:bodyPr wrap="square" rtlCol="0">
              <a:spAutoFit/>
            </a:bodyPr>
            <a:lstStyle/>
            <a:p>
              <a:pPr algn="ctr" defTabSz="457178"/>
              <a:r>
                <a:rPr lang="en-GB" sz="2000" dirty="0">
                  <a:solidFill>
                    <a:prstClr val="white"/>
                  </a:solidFill>
                </a:rPr>
                <a:t>Northern Irish Students</a:t>
              </a:r>
            </a:p>
          </p:txBody>
        </p:sp>
      </p:grpSp>
    </p:spTree>
    <p:extLst>
      <p:ext uri="{BB962C8B-B14F-4D97-AF65-F5344CB8AC3E}">
        <p14:creationId xmlns:p14="http://schemas.microsoft.com/office/powerpoint/2010/main" val="14113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35" grpId="0" animBg="1"/>
      <p:bldP spid="5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Student Loan</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6" name="Freeform 25"/>
          <p:cNvSpPr/>
          <p:nvPr/>
        </p:nvSpPr>
        <p:spPr>
          <a:xfrm>
            <a:off x="124826" y="1886728"/>
            <a:ext cx="2140211"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Financial Body </a:t>
            </a:r>
          </a:p>
        </p:txBody>
      </p:sp>
      <p:sp>
        <p:nvSpPr>
          <p:cNvPr id="27" name="Freeform 26"/>
          <p:cNvSpPr/>
          <p:nvPr/>
        </p:nvSpPr>
        <p:spPr>
          <a:xfrm>
            <a:off x="2404678" y="1886728"/>
            <a:ext cx="2123769"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a:ln/>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Loan Payments</a:t>
            </a:r>
          </a:p>
        </p:txBody>
      </p:sp>
      <p:sp>
        <p:nvSpPr>
          <p:cNvPr id="28" name="Freeform 27"/>
          <p:cNvSpPr/>
          <p:nvPr/>
        </p:nvSpPr>
        <p:spPr>
          <a:xfrm>
            <a:off x="4653030" y="1886728"/>
            <a:ext cx="2119475"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Tuition Fees </a:t>
            </a:r>
          </a:p>
        </p:txBody>
      </p:sp>
      <p:sp>
        <p:nvSpPr>
          <p:cNvPr id="29" name="Freeform 28"/>
          <p:cNvSpPr/>
          <p:nvPr/>
        </p:nvSpPr>
        <p:spPr>
          <a:xfrm>
            <a:off x="6889798" y="1886728"/>
            <a:ext cx="2149700"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Repayment</a:t>
            </a:r>
          </a:p>
        </p:txBody>
      </p:sp>
      <p:sp>
        <p:nvSpPr>
          <p:cNvPr id="30" name="Freeform 29"/>
          <p:cNvSpPr/>
          <p:nvPr/>
        </p:nvSpPr>
        <p:spPr>
          <a:xfrm>
            <a:off x="124826" y="2887343"/>
            <a:ext cx="2140211"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Apply in the country you live in</a:t>
            </a:r>
          </a:p>
        </p:txBody>
      </p:sp>
      <p:sp>
        <p:nvSpPr>
          <p:cNvPr id="31" name="Freeform 30"/>
          <p:cNvSpPr/>
          <p:nvPr/>
        </p:nvSpPr>
        <p:spPr>
          <a:xfrm>
            <a:off x="2388234" y="2887342"/>
            <a:ext cx="2123772"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a:ln/>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Three payments</a:t>
            </a:r>
          </a:p>
        </p:txBody>
      </p:sp>
      <p:sp>
        <p:nvSpPr>
          <p:cNvPr id="32" name="Freeform 31"/>
          <p:cNvSpPr/>
          <p:nvPr/>
        </p:nvSpPr>
        <p:spPr>
          <a:xfrm>
            <a:off x="2388234" y="3976305"/>
            <a:ext cx="2123772"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a:ln/>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dirty="0">
                <a:solidFill>
                  <a:prstClr val="white"/>
                </a:solidFill>
              </a:rPr>
              <a:t>September, January &amp; April</a:t>
            </a:r>
          </a:p>
        </p:txBody>
      </p:sp>
      <p:sp>
        <p:nvSpPr>
          <p:cNvPr id="34" name="Freeform 33"/>
          <p:cNvSpPr/>
          <p:nvPr/>
        </p:nvSpPr>
        <p:spPr>
          <a:xfrm>
            <a:off x="4653030" y="2887342"/>
            <a:ext cx="2119475"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 £9,250</a:t>
            </a:r>
          </a:p>
        </p:txBody>
      </p:sp>
      <p:sp>
        <p:nvSpPr>
          <p:cNvPr id="46" name="Freeform 45"/>
          <p:cNvSpPr/>
          <p:nvPr/>
        </p:nvSpPr>
        <p:spPr>
          <a:xfrm>
            <a:off x="4653030" y="3990328"/>
            <a:ext cx="2119475" cy="92066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Investment in future</a:t>
            </a:r>
          </a:p>
        </p:txBody>
      </p:sp>
      <p:sp>
        <p:nvSpPr>
          <p:cNvPr id="47" name="Freeform 46"/>
          <p:cNvSpPr/>
          <p:nvPr/>
        </p:nvSpPr>
        <p:spPr>
          <a:xfrm>
            <a:off x="4677182" y="5099097"/>
            <a:ext cx="2119475" cy="93594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Placement Years only pay £1,000</a:t>
            </a:r>
          </a:p>
        </p:txBody>
      </p:sp>
      <p:sp>
        <p:nvSpPr>
          <p:cNvPr id="48" name="Freeform 47"/>
          <p:cNvSpPr/>
          <p:nvPr/>
        </p:nvSpPr>
        <p:spPr>
          <a:xfrm>
            <a:off x="6889798" y="2887342"/>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earning  &gt; £21,000</a:t>
            </a:r>
          </a:p>
        </p:txBody>
      </p:sp>
      <p:sp>
        <p:nvSpPr>
          <p:cNvPr id="53" name="Freeform 52"/>
          <p:cNvSpPr/>
          <p:nvPr/>
        </p:nvSpPr>
        <p:spPr>
          <a:xfrm>
            <a:off x="6889798" y="3976305"/>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after studying</a:t>
            </a:r>
          </a:p>
        </p:txBody>
      </p:sp>
    </p:spTree>
    <p:extLst>
      <p:ext uri="{BB962C8B-B14F-4D97-AF65-F5344CB8AC3E}">
        <p14:creationId xmlns:p14="http://schemas.microsoft.com/office/powerpoint/2010/main" val="352076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4" grpId="0" animBg="1"/>
      <p:bldP spid="46" grpId="0" animBg="1"/>
      <p:bldP spid="47" grpId="0" animBg="1"/>
      <p:bldP spid="48" grpId="0" animBg="1"/>
      <p:bldP spid="5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Maintenance Loan</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707571" y="1601416"/>
            <a:ext cx="9983352"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aphicFrame>
        <p:nvGraphicFramePr>
          <p:cNvPr id="26" name="Chart 25"/>
          <p:cNvGraphicFramePr>
            <a:graphicFrameLocks/>
          </p:cNvGraphicFramePr>
          <p:nvPr>
            <p:extLst/>
          </p:nvPr>
        </p:nvGraphicFramePr>
        <p:xfrm>
          <a:off x="178295" y="1856741"/>
          <a:ext cx="8619476" cy="5001260"/>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p:cNvSpPr txBox="1"/>
          <p:nvPr/>
        </p:nvSpPr>
        <p:spPr>
          <a:xfrm>
            <a:off x="1008815" y="3099874"/>
            <a:ext cx="940031" cy="369332"/>
          </a:xfrm>
          <a:prstGeom prst="rect">
            <a:avLst/>
          </a:prstGeom>
          <a:noFill/>
        </p:spPr>
        <p:txBody>
          <a:bodyPr wrap="square" rtlCol="0">
            <a:spAutoFit/>
          </a:bodyPr>
          <a:lstStyle/>
          <a:p>
            <a:r>
              <a:rPr lang="en-GB" dirty="0">
                <a:solidFill>
                  <a:schemeClr val="accent5">
                    <a:lumMod val="75000"/>
                  </a:schemeClr>
                </a:solidFill>
              </a:rPr>
              <a:t>£</a:t>
            </a:r>
            <a:r>
              <a:rPr lang="en-GB" dirty="0">
                <a:solidFill>
                  <a:srgbClr val="00467E"/>
                </a:solidFill>
              </a:rPr>
              <a:t>7,097</a:t>
            </a:r>
          </a:p>
        </p:txBody>
      </p:sp>
      <p:sp>
        <p:nvSpPr>
          <p:cNvPr id="28" name="TextBox 27"/>
          <p:cNvSpPr txBox="1"/>
          <p:nvPr/>
        </p:nvSpPr>
        <p:spPr>
          <a:xfrm>
            <a:off x="1008815" y="4710354"/>
            <a:ext cx="940031" cy="369332"/>
          </a:xfrm>
          <a:prstGeom prst="rect">
            <a:avLst/>
          </a:prstGeom>
          <a:noFill/>
        </p:spPr>
        <p:txBody>
          <a:bodyPr wrap="square" rtlCol="0">
            <a:spAutoFit/>
          </a:bodyPr>
          <a:lstStyle/>
          <a:p>
            <a:r>
              <a:rPr lang="en-GB" dirty="0">
                <a:solidFill>
                  <a:schemeClr val="accent5">
                    <a:lumMod val="75000"/>
                  </a:schemeClr>
                </a:solidFill>
              </a:rPr>
              <a:t>£</a:t>
            </a:r>
            <a:r>
              <a:rPr lang="en-GB" dirty="0">
                <a:solidFill>
                  <a:srgbClr val="00467E"/>
                </a:solidFill>
              </a:rPr>
              <a:t>3,124</a:t>
            </a:r>
          </a:p>
        </p:txBody>
      </p:sp>
      <p:sp>
        <p:nvSpPr>
          <p:cNvPr id="29" name="TextBox 28"/>
          <p:cNvSpPr txBox="1"/>
          <p:nvPr/>
        </p:nvSpPr>
        <p:spPr>
          <a:xfrm>
            <a:off x="3890762" y="2558786"/>
            <a:ext cx="982300" cy="369332"/>
          </a:xfrm>
          <a:prstGeom prst="rect">
            <a:avLst/>
          </a:prstGeom>
          <a:noFill/>
        </p:spPr>
        <p:txBody>
          <a:bodyPr wrap="square" rtlCol="0">
            <a:spAutoFit/>
          </a:bodyPr>
          <a:lstStyle/>
          <a:p>
            <a:r>
              <a:rPr lang="en-GB" dirty="0">
                <a:solidFill>
                  <a:srgbClr val="00467E"/>
                </a:solidFill>
              </a:rPr>
              <a:t>£8,430</a:t>
            </a:r>
          </a:p>
        </p:txBody>
      </p:sp>
      <p:sp>
        <p:nvSpPr>
          <p:cNvPr id="30" name="TextBox 29"/>
          <p:cNvSpPr txBox="1"/>
          <p:nvPr/>
        </p:nvSpPr>
        <p:spPr>
          <a:xfrm>
            <a:off x="3890762" y="4309173"/>
            <a:ext cx="982300" cy="369332"/>
          </a:xfrm>
          <a:prstGeom prst="rect">
            <a:avLst/>
          </a:prstGeom>
          <a:noFill/>
        </p:spPr>
        <p:txBody>
          <a:bodyPr wrap="square" rtlCol="0">
            <a:spAutoFit/>
          </a:bodyPr>
          <a:lstStyle/>
          <a:p>
            <a:r>
              <a:rPr lang="en-GB" dirty="0">
                <a:solidFill>
                  <a:schemeClr val="accent5">
                    <a:lumMod val="75000"/>
                  </a:schemeClr>
                </a:solidFill>
              </a:rPr>
              <a:t>£</a:t>
            </a:r>
            <a:r>
              <a:rPr lang="en-GB" dirty="0">
                <a:solidFill>
                  <a:srgbClr val="00467E"/>
                </a:solidFill>
              </a:rPr>
              <a:t>3,928</a:t>
            </a:r>
          </a:p>
        </p:txBody>
      </p:sp>
      <p:sp>
        <p:nvSpPr>
          <p:cNvPr id="4" name="Rectangle 3"/>
          <p:cNvSpPr/>
          <p:nvPr/>
        </p:nvSpPr>
        <p:spPr>
          <a:xfrm>
            <a:off x="7167156" y="5199019"/>
            <a:ext cx="130629" cy="13062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343361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Loan Repayments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27" name="Group 26"/>
          <p:cNvGrpSpPr/>
          <p:nvPr/>
        </p:nvGrpSpPr>
        <p:grpSpPr>
          <a:xfrm>
            <a:off x="121921" y="1776457"/>
            <a:ext cx="2431459" cy="846453"/>
            <a:chOff x="2427154" y="1268760"/>
            <a:chExt cx="4397902" cy="1095861"/>
          </a:xfrm>
        </p:grpSpPr>
        <p:sp>
          <p:nvSpPr>
            <p:cNvPr id="28" name="Rounded Rectangle 27">
              <a:hlinkClick r:id="rId4"/>
            </p:cNvPr>
            <p:cNvSpPr/>
            <p:nvPr/>
          </p:nvSpPr>
          <p:spPr>
            <a:xfrm>
              <a:off x="2427154" y="1268760"/>
              <a:ext cx="4397902" cy="109586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29" name="TextBox 28"/>
            <p:cNvSpPr txBox="1"/>
            <p:nvPr/>
          </p:nvSpPr>
          <p:spPr>
            <a:xfrm>
              <a:off x="2526482" y="1562811"/>
              <a:ext cx="4230542" cy="621602"/>
            </a:xfrm>
            <a:prstGeom prst="rect">
              <a:avLst/>
            </a:prstGeom>
            <a:noFill/>
          </p:spPr>
          <p:txBody>
            <a:bodyPr wrap="square" rtlCol="0">
              <a:spAutoFit/>
            </a:bodyPr>
            <a:lstStyle/>
            <a:p>
              <a:pPr algn="ctr" defTabSz="533373">
                <a:lnSpc>
                  <a:spcPct val="90000"/>
                </a:lnSpc>
                <a:spcBef>
                  <a:spcPct val="0"/>
                </a:spcBef>
                <a:defRPr/>
              </a:pPr>
              <a:r>
                <a:rPr lang="en-GB" sz="2800" kern="0" dirty="0">
                  <a:solidFill>
                    <a:prstClr val="white"/>
                  </a:solidFill>
                </a:rPr>
                <a:t>Repayment</a:t>
              </a:r>
            </a:p>
          </p:txBody>
        </p:sp>
      </p:grpSp>
      <p:sp>
        <p:nvSpPr>
          <p:cNvPr id="30" name="Rounded Rectangle 29"/>
          <p:cNvSpPr/>
          <p:nvPr/>
        </p:nvSpPr>
        <p:spPr>
          <a:xfrm>
            <a:off x="2725750" y="1776459"/>
            <a:ext cx="3043433"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533373">
              <a:lnSpc>
                <a:spcPct val="90000"/>
              </a:lnSpc>
              <a:spcBef>
                <a:spcPct val="0"/>
              </a:spcBef>
            </a:pPr>
            <a:r>
              <a:rPr lang="en-GB" sz="2000" dirty="0">
                <a:solidFill>
                  <a:prstClr val="white"/>
                </a:solidFill>
              </a:rPr>
              <a:t>Not until you earn above £21,000</a:t>
            </a:r>
            <a:endParaRPr lang="en-GB" sz="2000" kern="0" dirty="0">
              <a:solidFill>
                <a:prstClr val="white"/>
              </a:solidFill>
            </a:endParaRPr>
          </a:p>
        </p:txBody>
      </p:sp>
      <p:sp>
        <p:nvSpPr>
          <p:cNvPr id="31" name="Rounded Rectangle 30"/>
          <p:cNvSpPr/>
          <p:nvPr/>
        </p:nvSpPr>
        <p:spPr>
          <a:xfrm>
            <a:off x="6004485" y="1776459"/>
            <a:ext cx="2975349"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Payments stop if income falls below</a:t>
            </a:r>
          </a:p>
        </p:txBody>
      </p:sp>
      <p:sp>
        <p:nvSpPr>
          <p:cNvPr id="32" name="Rounded Rectangle 31"/>
          <p:cNvSpPr/>
          <p:nvPr/>
        </p:nvSpPr>
        <p:spPr>
          <a:xfrm>
            <a:off x="2726825" y="2749041"/>
            <a:ext cx="3042357"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Not until you finish studying</a:t>
            </a:r>
          </a:p>
        </p:txBody>
      </p:sp>
      <p:sp>
        <p:nvSpPr>
          <p:cNvPr id="34" name="Rounded Rectangle 33"/>
          <p:cNvSpPr/>
          <p:nvPr/>
        </p:nvSpPr>
        <p:spPr>
          <a:xfrm>
            <a:off x="6020608" y="2747365"/>
            <a:ext cx="2975349"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Based on what you earn, not what you owe</a:t>
            </a:r>
          </a:p>
        </p:txBody>
      </p:sp>
      <p:sp>
        <p:nvSpPr>
          <p:cNvPr id="46" name="Rounded Rectangle 45"/>
          <p:cNvSpPr/>
          <p:nvPr/>
        </p:nvSpPr>
        <p:spPr>
          <a:xfrm>
            <a:off x="4367045" y="3694344"/>
            <a:ext cx="3042357" cy="824581"/>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Repay 9% of income above £21,000</a:t>
            </a:r>
          </a:p>
        </p:txBody>
      </p:sp>
      <p:grpSp>
        <p:nvGrpSpPr>
          <p:cNvPr id="47" name="Group 46"/>
          <p:cNvGrpSpPr/>
          <p:nvPr/>
        </p:nvGrpSpPr>
        <p:grpSpPr>
          <a:xfrm>
            <a:off x="4367048" y="4621527"/>
            <a:ext cx="3042355" cy="824580"/>
            <a:chOff x="703011" y="1676315"/>
            <a:chExt cx="2286574" cy="668036"/>
          </a:xfrm>
          <a:solidFill>
            <a:srgbClr val="00257E"/>
          </a:solidFill>
        </p:grpSpPr>
        <p:sp>
          <p:nvSpPr>
            <p:cNvPr id="48" name="Rounded Rectangle 47"/>
            <p:cNvSpPr/>
            <p:nvPr/>
          </p:nvSpPr>
          <p:spPr>
            <a:xfrm>
              <a:off x="703011" y="1676315"/>
              <a:ext cx="2286574" cy="668036"/>
            </a:xfrm>
            <a:prstGeom prst="roundRect">
              <a:avLst/>
            </a:prstGeom>
            <a:gr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endParaRPr lang="en-GB" kern="0" dirty="0">
                <a:solidFill>
                  <a:prstClr val="white"/>
                </a:solidFill>
              </a:endParaRPr>
            </a:p>
          </p:txBody>
        </p:sp>
        <p:sp>
          <p:nvSpPr>
            <p:cNvPr id="53" name="TextBox 52"/>
            <p:cNvSpPr txBox="1"/>
            <p:nvPr/>
          </p:nvSpPr>
          <p:spPr>
            <a:xfrm>
              <a:off x="703011" y="1732198"/>
              <a:ext cx="2274455" cy="573496"/>
            </a:xfrm>
            <a:prstGeom prst="rect">
              <a:avLst/>
            </a:prstGeom>
            <a:grpFill/>
          </p:spPr>
          <p:txBody>
            <a:bodyPr wrap="square" rtlCol="0">
              <a:spAutoFit/>
            </a:bodyPr>
            <a:lstStyle/>
            <a:p>
              <a:pPr algn="ctr"/>
              <a:r>
                <a:rPr lang="en-GB" sz="2000" dirty="0">
                  <a:solidFill>
                    <a:prstClr val="white"/>
                  </a:solidFill>
                </a:rPr>
                <a:t>All loans added together – one easy payment!</a:t>
              </a:r>
            </a:p>
          </p:txBody>
        </p:sp>
      </p:grpSp>
      <p:sp>
        <p:nvSpPr>
          <p:cNvPr id="54" name="Rounded Rectangle 53"/>
          <p:cNvSpPr/>
          <p:nvPr/>
        </p:nvSpPr>
        <p:spPr>
          <a:xfrm>
            <a:off x="4367048" y="5612690"/>
            <a:ext cx="3042355" cy="838531"/>
          </a:xfrm>
          <a:prstGeom prst="roundRect">
            <a:avLst/>
          </a:prstGeom>
          <a:solidFill>
            <a:srgbClr val="39BAD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Written off if not repaid within 30 years </a:t>
            </a:r>
          </a:p>
        </p:txBody>
      </p:sp>
    </p:spTree>
    <p:extLst>
      <p:ext uri="{BB962C8B-B14F-4D97-AF65-F5344CB8AC3E}">
        <p14:creationId xmlns:p14="http://schemas.microsoft.com/office/powerpoint/2010/main" val="259469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4" grpId="0" animBg="1"/>
      <p:bldP spid="46" grpId="0" animBg="1"/>
      <p:bldP spid="5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Interest</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25"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7216" b="89691" l="9653" r="89575">
                        <a14:foregroundMark x1="30116" y1="16495" x2="30116" y2="16495"/>
                        <a14:foregroundMark x1="30888" y1="15464" x2="30888" y2="15464"/>
                        <a14:foregroundMark x1="35521" y1="12887" x2="35521" y2="12887"/>
                        <a14:foregroundMark x1="63707" y1="50515" x2="63707" y2="50515"/>
                        <a14:foregroundMark x1="80695" y1="50515" x2="80695" y2="50515"/>
                        <a14:foregroundMark x1="30888" y1="10825" x2="30888" y2="10825"/>
                        <a14:foregroundMark x1="26255" y1="12887" x2="26255" y2="12887"/>
                        <a14:foregroundMark x1="30888" y1="9278" x2="30888" y2="9278"/>
                        <a14:foregroundMark x1="34363" y1="9278" x2="34363" y2="9278"/>
                        <a14:foregroundMark x1="30888" y1="7216" x2="30888" y2="7216"/>
                      </a14:backgroundRemoval>
                    </a14:imgEffect>
                  </a14:imgLayer>
                </a14:imgProps>
              </a:ext>
              <a:ext uri="{28A0092B-C50C-407E-A947-70E740481C1C}">
                <a14:useLocalDpi xmlns:a14="http://schemas.microsoft.com/office/drawing/2010/main" val="0"/>
              </a:ext>
            </a:extLst>
          </a:blip>
          <a:srcRect/>
          <a:stretch>
            <a:fillRect/>
          </a:stretch>
        </p:blipFill>
        <p:spPr bwMode="auto">
          <a:xfrm>
            <a:off x="417603" y="4222083"/>
            <a:ext cx="2545687" cy="1906808"/>
          </a:xfrm>
          <a:prstGeom prst="rect">
            <a:avLst/>
          </a:prstGeom>
          <a:noFill/>
          <a:ln w="82550">
            <a:noFill/>
            <a:miter lim="800000"/>
            <a:headEnd/>
            <a:tailEnd/>
          </a:ln>
          <a:extLst>
            <a:ext uri="{909E8E84-426E-40DD-AFC4-6F175D3DCCD1}">
              <a14:hiddenFill xmlns:a14="http://schemas.microsoft.com/office/drawing/2010/main">
                <a:solidFill>
                  <a:schemeClr val="accent1"/>
                </a:solidFill>
              </a14:hiddenFill>
            </a:ext>
          </a:extLst>
        </p:spPr>
      </p:pic>
      <p:grpSp>
        <p:nvGrpSpPr>
          <p:cNvPr id="33" name="Group 32"/>
          <p:cNvGrpSpPr/>
          <p:nvPr/>
        </p:nvGrpSpPr>
        <p:grpSpPr>
          <a:xfrm>
            <a:off x="714126" y="1598402"/>
            <a:ext cx="2628579" cy="997128"/>
            <a:chOff x="2427154" y="1268759"/>
            <a:chExt cx="4965373" cy="1168729"/>
          </a:xfrm>
        </p:grpSpPr>
        <p:sp>
          <p:nvSpPr>
            <p:cNvPr id="42" name="Rounded Rectangle 41">
              <a:hlinkClick r:id="rId6"/>
            </p:cNvPr>
            <p:cNvSpPr/>
            <p:nvPr/>
          </p:nvSpPr>
          <p:spPr>
            <a:xfrm>
              <a:off x="2427154" y="1268759"/>
              <a:ext cx="4965373" cy="1168729"/>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3" name="TextBox 42"/>
            <p:cNvSpPr txBox="1"/>
            <p:nvPr/>
          </p:nvSpPr>
          <p:spPr>
            <a:xfrm>
              <a:off x="2510835" y="1286001"/>
              <a:ext cx="4739827" cy="1017296"/>
            </a:xfrm>
            <a:prstGeom prst="rect">
              <a:avLst/>
            </a:prstGeom>
            <a:noFill/>
          </p:spPr>
          <p:txBody>
            <a:bodyPr wrap="square" rtlCol="0">
              <a:spAutoFit/>
            </a:bodyPr>
            <a:lstStyle/>
            <a:p>
              <a:pPr algn="ctr" defTabSz="533373">
                <a:lnSpc>
                  <a:spcPct val="90000"/>
                </a:lnSpc>
                <a:spcBef>
                  <a:spcPct val="0"/>
                </a:spcBef>
              </a:pPr>
              <a:r>
                <a:rPr lang="en-GB" sz="2800" dirty="0">
                  <a:solidFill>
                    <a:prstClr val="white"/>
                  </a:solidFill>
                </a:rPr>
                <a:t>Interest During Studies</a:t>
              </a:r>
              <a:endParaRPr lang="en-GB" sz="2800" kern="0" dirty="0">
                <a:solidFill>
                  <a:prstClr val="white"/>
                </a:solidFill>
              </a:endParaRPr>
            </a:p>
          </p:txBody>
        </p:sp>
      </p:grpSp>
      <p:sp>
        <p:nvSpPr>
          <p:cNvPr id="35" name="Rounded Rectangle 34"/>
          <p:cNvSpPr/>
          <p:nvPr/>
        </p:nvSpPr>
        <p:spPr>
          <a:xfrm>
            <a:off x="3613023" y="1613460"/>
            <a:ext cx="4774973" cy="997128"/>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Rate of Inflation (ROI) plus 3%</a:t>
            </a:r>
          </a:p>
        </p:txBody>
      </p:sp>
      <p:grpSp>
        <p:nvGrpSpPr>
          <p:cNvPr id="36" name="Group 35"/>
          <p:cNvGrpSpPr/>
          <p:nvPr/>
        </p:nvGrpSpPr>
        <p:grpSpPr>
          <a:xfrm>
            <a:off x="707331" y="2763707"/>
            <a:ext cx="2635372" cy="971007"/>
            <a:chOff x="2427154" y="1268760"/>
            <a:chExt cx="5422403" cy="1138113"/>
          </a:xfrm>
        </p:grpSpPr>
        <p:sp>
          <p:nvSpPr>
            <p:cNvPr id="40" name="Rounded Rectangle 39">
              <a:hlinkClick r:id="rId6"/>
            </p:cNvPr>
            <p:cNvSpPr/>
            <p:nvPr/>
          </p:nvSpPr>
          <p:spPr>
            <a:xfrm>
              <a:off x="2427154" y="1268760"/>
              <a:ext cx="5422403" cy="1138113"/>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1" name="TextBox 40"/>
            <p:cNvSpPr txBox="1"/>
            <p:nvPr/>
          </p:nvSpPr>
          <p:spPr>
            <a:xfrm>
              <a:off x="2532274" y="1288171"/>
              <a:ext cx="5317283" cy="1017297"/>
            </a:xfrm>
            <a:prstGeom prst="rect">
              <a:avLst/>
            </a:prstGeom>
            <a:noFill/>
          </p:spPr>
          <p:txBody>
            <a:bodyPr wrap="square" rtlCol="0">
              <a:spAutoFit/>
            </a:bodyPr>
            <a:lstStyle/>
            <a:p>
              <a:pPr algn="ctr" defTabSz="533373">
                <a:lnSpc>
                  <a:spcPct val="90000"/>
                </a:lnSpc>
                <a:spcBef>
                  <a:spcPct val="0"/>
                </a:spcBef>
              </a:pPr>
              <a:r>
                <a:rPr lang="en-GB" sz="2800" dirty="0">
                  <a:solidFill>
                    <a:prstClr val="white"/>
                  </a:solidFill>
                </a:rPr>
                <a:t>Interest After </a:t>
              </a:r>
              <a:br>
                <a:rPr lang="en-GB" sz="2800" dirty="0">
                  <a:solidFill>
                    <a:prstClr val="white"/>
                  </a:solidFill>
                </a:rPr>
              </a:br>
              <a:r>
                <a:rPr lang="en-GB" sz="2800" dirty="0">
                  <a:solidFill>
                    <a:prstClr val="white"/>
                  </a:solidFill>
                </a:rPr>
                <a:t>Studies</a:t>
              </a:r>
              <a:endParaRPr lang="en-GB" sz="2800" kern="0" dirty="0">
                <a:solidFill>
                  <a:prstClr val="white"/>
                </a:solidFill>
              </a:endParaRPr>
            </a:p>
          </p:txBody>
        </p:sp>
      </p:grpSp>
      <p:sp>
        <p:nvSpPr>
          <p:cNvPr id="37" name="Rounded Rectangle 36"/>
          <p:cNvSpPr/>
          <p:nvPr/>
        </p:nvSpPr>
        <p:spPr>
          <a:xfrm>
            <a:off x="3621124" y="2795331"/>
            <a:ext cx="4774975" cy="971007"/>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Earn less than £21,000: ROI</a:t>
            </a:r>
          </a:p>
        </p:txBody>
      </p:sp>
      <p:sp>
        <p:nvSpPr>
          <p:cNvPr id="38" name="Rounded Rectangle 37"/>
          <p:cNvSpPr/>
          <p:nvPr/>
        </p:nvSpPr>
        <p:spPr>
          <a:xfrm>
            <a:off x="3613148" y="3922107"/>
            <a:ext cx="4774975" cy="979008"/>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Earn between £21,000 - £41,000: </a:t>
            </a:r>
            <a:br>
              <a:rPr lang="en-GB" sz="2000" kern="0" dirty="0">
                <a:solidFill>
                  <a:prstClr val="white"/>
                </a:solidFill>
              </a:rPr>
            </a:br>
            <a:r>
              <a:rPr lang="en-GB" sz="2000" kern="0" dirty="0">
                <a:solidFill>
                  <a:prstClr val="white"/>
                </a:solidFill>
              </a:rPr>
              <a:t>ROI plus up to 3%</a:t>
            </a:r>
          </a:p>
        </p:txBody>
      </p:sp>
      <p:sp>
        <p:nvSpPr>
          <p:cNvPr id="39" name="Rounded Rectangle 38"/>
          <p:cNvSpPr/>
          <p:nvPr/>
        </p:nvSpPr>
        <p:spPr>
          <a:xfrm>
            <a:off x="3613023" y="5030199"/>
            <a:ext cx="4766871" cy="995568"/>
          </a:xfrm>
          <a:prstGeom prst="roundRect">
            <a:avLst/>
          </a:prstGeom>
          <a:solidFill>
            <a:srgbClr val="0025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 Earn above £41,000: ROI plus 3%</a:t>
            </a:r>
          </a:p>
        </p:txBody>
      </p:sp>
    </p:spTree>
    <p:extLst>
      <p:ext uri="{BB962C8B-B14F-4D97-AF65-F5344CB8AC3E}">
        <p14:creationId xmlns:p14="http://schemas.microsoft.com/office/powerpoint/2010/main" val="184921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8" grpId="0" animBg="1"/>
      <p:bldP spid="3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Non-Repayable Finance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473516" y="171152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22" name="Group 21"/>
          <p:cNvGrpSpPr/>
          <p:nvPr/>
        </p:nvGrpSpPr>
        <p:grpSpPr>
          <a:xfrm>
            <a:off x="578857" y="1650010"/>
            <a:ext cx="2612283" cy="930691"/>
            <a:chOff x="2427154" y="1268759"/>
            <a:chExt cx="4841348" cy="1627651"/>
          </a:xfrm>
        </p:grpSpPr>
        <p:sp>
          <p:nvSpPr>
            <p:cNvPr id="46" name="Rounded Rectangle 45">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7750" y="1367080"/>
              <a:ext cx="4820752" cy="1453300"/>
            </a:xfrm>
            <a:prstGeom prst="rect">
              <a:avLst/>
            </a:prstGeom>
            <a:noFill/>
          </p:spPr>
          <p:txBody>
            <a:bodyPr wrap="square" rtlCol="0">
              <a:spAutoFit/>
            </a:bodyPr>
            <a:lstStyle/>
            <a:p>
              <a:pPr algn="ctr"/>
              <a:r>
                <a:rPr lang="en-GB" sz="2400" dirty="0">
                  <a:solidFill>
                    <a:prstClr val="white"/>
                  </a:solidFill>
                </a:rPr>
                <a:t>From Governments and Universities:</a:t>
              </a:r>
            </a:p>
          </p:txBody>
        </p:sp>
      </p:grpSp>
      <p:sp>
        <p:nvSpPr>
          <p:cNvPr id="26" name="Rounded Rectangle 25">
            <a:hlinkClick r:id="rId5"/>
          </p:cNvPr>
          <p:cNvSpPr/>
          <p:nvPr/>
        </p:nvSpPr>
        <p:spPr>
          <a:xfrm>
            <a:off x="3326115" y="1648522"/>
            <a:ext cx="2610049" cy="930691"/>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Access to Learning Fund</a:t>
            </a:r>
          </a:p>
        </p:txBody>
      </p:sp>
      <p:sp>
        <p:nvSpPr>
          <p:cNvPr id="27" name="Rounded Rectangle 26">
            <a:hlinkClick r:id="rId6"/>
          </p:cNvPr>
          <p:cNvSpPr/>
          <p:nvPr/>
        </p:nvSpPr>
        <p:spPr>
          <a:xfrm>
            <a:off x="6043582" y="1647410"/>
            <a:ext cx="2610049" cy="930691"/>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Disabled Students Allowance</a:t>
            </a:r>
          </a:p>
        </p:txBody>
      </p:sp>
      <p:sp>
        <p:nvSpPr>
          <p:cNvPr id="28" name="Rounded Rectangle 27"/>
          <p:cNvSpPr/>
          <p:nvPr/>
        </p:nvSpPr>
        <p:spPr>
          <a:xfrm>
            <a:off x="3300802" y="2779222"/>
            <a:ext cx="2647531" cy="93069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University Scholarships &amp; Bursaries</a:t>
            </a:r>
          </a:p>
        </p:txBody>
      </p:sp>
      <p:grpSp>
        <p:nvGrpSpPr>
          <p:cNvPr id="29" name="Group 28"/>
          <p:cNvGrpSpPr/>
          <p:nvPr/>
        </p:nvGrpSpPr>
        <p:grpSpPr>
          <a:xfrm>
            <a:off x="546637" y="2761950"/>
            <a:ext cx="2612283" cy="930691"/>
            <a:chOff x="2427154" y="1268759"/>
            <a:chExt cx="4841348" cy="1627651"/>
          </a:xfrm>
        </p:grpSpPr>
        <p:sp>
          <p:nvSpPr>
            <p:cNvPr id="44" name="Rounded Rectangle 43">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5" name="TextBox 44"/>
            <p:cNvSpPr txBox="1"/>
            <p:nvPr/>
          </p:nvSpPr>
          <p:spPr>
            <a:xfrm>
              <a:off x="2447750" y="1367080"/>
              <a:ext cx="4820752" cy="1453300"/>
            </a:xfrm>
            <a:prstGeom prst="rect">
              <a:avLst/>
            </a:prstGeom>
            <a:noFill/>
          </p:spPr>
          <p:txBody>
            <a:bodyPr wrap="square" rtlCol="0">
              <a:spAutoFit/>
            </a:bodyPr>
            <a:lstStyle/>
            <a:p>
              <a:pPr algn="ctr"/>
              <a:r>
                <a:rPr lang="en-GB" sz="2400" dirty="0">
                  <a:solidFill>
                    <a:prstClr val="white"/>
                  </a:solidFill>
                </a:rPr>
                <a:t>Scholarships &amp; Bursaries:</a:t>
              </a:r>
            </a:p>
          </p:txBody>
        </p:sp>
      </p:grpSp>
      <p:sp>
        <p:nvSpPr>
          <p:cNvPr id="30" name="Rounded Rectangle 29"/>
          <p:cNvSpPr/>
          <p:nvPr/>
        </p:nvSpPr>
        <p:spPr>
          <a:xfrm>
            <a:off x="6053235" y="2779221"/>
            <a:ext cx="2602703" cy="937085"/>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Course Specific Scholarships</a:t>
            </a:r>
          </a:p>
        </p:txBody>
      </p:sp>
      <p:grpSp>
        <p:nvGrpSpPr>
          <p:cNvPr id="31" name="Group 30"/>
          <p:cNvGrpSpPr/>
          <p:nvPr/>
        </p:nvGrpSpPr>
        <p:grpSpPr>
          <a:xfrm>
            <a:off x="527834" y="3837416"/>
            <a:ext cx="2612283" cy="930691"/>
            <a:chOff x="2427154" y="1268759"/>
            <a:chExt cx="4841348" cy="1627651"/>
          </a:xfrm>
        </p:grpSpPr>
        <p:sp>
          <p:nvSpPr>
            <p:cNvPr id="32" name="Rounded Rectangle 31">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34" name="TextBox 33"/>
            <p:cNvSpPr txBox="1"/>
            <p:nvPr/>
          </p:nvSpPr>
          <p:spPr>
            <a:xfrm>
              <a:off x="2447750" y="1367080"/>
              <a:ext cx="4820752" cy="1453300"/>
            </a:xfrm>
            <a:prstGeom prst="rect">
              <a:avLst/>
            </a:prstGeom>
            <a:noFill/>
          </p:spPr>
          <p:txBody>
            <a:bodyPr wrap="square" rtlCol="0">
              <a:spAutoFit/>
            </a:bodyPr>
            <a:lstStyle/>
            <a:p>
              <a:pPr algn="ctr"/>
              <a:r>
                <a:rPr lang="en-GB" sz="2400" dirty="0">
                  <a:solidFill>
                    <a:prstClr val="white"/>
                  </a:solidFill>
                </a:rPr>
                <a:t>Part time </a:t>
              </a:r>
              <a:br>
                <a:rPr lang="en-GB" sz="2400" dirty="0">
                  <a:solidFill>
                    <a:prstClr val="white"/>
                  </a:solidFill>
                </a:rPr>
              </a:br>
              <a:r>
                <a:rPr lang="en-GB" sz="2400" dirty="0">
                  <a:solidFill>
                    <a:prstClr val="white"/>
                  </a:solidFill>
                </a:rPr>
                <a:t>work</a:t>
              </a:r>
            </a:p>
          </p:txBody>
        </p:sp>
      </p:grpSp>
      <p:pic>
        <p:nvPicPr>
          <p:cNvPr id="48" name="Picture 47"/>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47230" y="4323432"/>
            <a:ext cx="2757947" cy="2140392"/>
          </a:xfrm>
          <a:prstGeom prst="rect">
            <a:avLst/>
          </a:prstGeom>
          <a:ln w="82550">
            <a:noFill/>
          </a:ln>
        </p:spPr>
      </p:pic>
    </p:spTree>
    <p:extLst>
      <p:ext uri="{BB962C8B-B14F-4D97-AF65-F5344CB8AC3E}">
        <p14:creationId xmlns:p14="http://schemas.microsoft.com/office/powerpoint/2010/main" val="334216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Opportunity Scholarships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40" name="Picture 2" descr="http://gosolarafrica.org/images/services/opportunit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6671" y="4976303"/>
            <a:ext cx="2272428" cy="1435004"/>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43" name="Straight Arrow Connector 42"/>
          <p:cNvCxnSpPr/>
          <p:nvPr/>
        </p:nvCxnSpPr>
        <p:spPr>
          <a:xfrm>
            <a:off x="7715588" y="2528690"/>
            <a:ext cx="1229" cy="71708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3" name="Rounded Rectangle 32"/>
          <p:cNvSpPr/>
          <p:nvPr/>
        </p:nvSpPr>
        <p:spPr>
          <a:xfrm>
            <a:off x="6433632" y="1680654"/>
            <a:ext cx="2465439" cy="1125945"/>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dirty="0">
                <a:solidFill>
                  <a:prstClr val="white"/>
                </a:solidFill>
              </a:rPr>
              <a:t>Household Income: £25,001 - £35,000</a:t>
            </a:r>
          </a:p>
        </p:txBody>
      </p:sp>
      <p:sp>
        <p:nvSpPr>
          <p:cNvPr id="35" name="Rounded Rectangle 34"/>
          <p:cNvSpPr/>
          <p:nvPr/>
        </p:nvSpPr>
        <p:spPr>
          <a:xfrm>
            <a:off x="2673519" y="3245768"/>
            <a:ext cx="3423655" cy="1902883"/>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2800" dirty="0">
                <a:solidFill>
                  <a:prstClr val="white"/>
                </a:solidFill>
              </a:rPr>
              <a:t>£2000 cash bursary </a:t>
            </a:r>
          </a:p>
          <a:p>
            <a:pPr algn="ctr"/>
            <a:r>
              <a:rPr lang="en-GB" sz="2800" b="1" dirty="0">
                <a:solidFill>
                  <a:prstClr val="white"/>
                </a:solidFill>
              </a:rPr>
              <a:t>each year</a:t>
            </a:r>
            <a:endParaRPr lang="en-GB" sz="2800" dirty="0">
              <a:solidFill>
                <a:prstClr val="white"/>
              </a:solidFill>
            </a:endParaRPr>
          </a:p>
        </p:txBody>
      </p:sp>
      <p:sp>
        <p:nvSpPr>
          <p:cNvPr id="37" name="Rounded Rectangle 36"/>
          <p:cNvSpPr/>
          <p:nvPr/>
        </p:nvSpPr>
        <p:spPr>
          <a:xfrm>
            <a:off x="267534" y="4649623"/>
            <a:ext cx="2212441" cy="1448016"/>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000" dirty="0">
                <a:solidFill>
                  <a:prstClr val="white"/>
                </a:solidFill>
              </a:rPr>
              <a:t>Don’t need to apply separately to Student Finance!</a:t>
            </a:r>
          </a:p>
        </p:txBody>
      </p:sp>
      <p:sp>
        <p:nvSpPr>
          <p:cNvPr id="38" name="Rounded Rectangle 37"/>
          <p:cNvSpPr/>
          <p:nvPr/>
        </p:nvSpPr>
        <p:spPr>
          <a:xfrm>
            <a:off x="279114" y="1680655"/>
            <a:ext cx="2212441" cy="50663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600" dirty="0">
                <a:solidFill>
                  <a:prstClr val="white"/>
                </a:solidFill>
              </a:rPr>
              <a:t>Requirements:</a:t>
            </a:r>
          </a:p>
        </p:txBody>
      </p:sp>
      <p:sp>
        <p:nvSpPr>
          <p:cNvPr id="39" name="Rounded Rectangle 38"/>
          <p:cNvSpPr/>
          <p:nvPr/>
        </p:nvSpPr>
        <p:spPr>
          <a:xfrm>
            <a:off x="279114" y="3545492"/>
            <a:ext cx="2212441" cy="50663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600" dirty="0">
                <a:solidFill>
                  <a:prstClr val="white"/>
                </a:solidFill>
              </a:rPr>
              <a:t>What you get:</a:t>
            </a:r>
          </a:p>
        </p:txBody>
      </p:sp>
      <p:sp>
        <p:nvSpPr>
          <p:cNvPr id="41" name="Rounded Rectangle 40"/>
          <p:cNvSpPr/>
          <p:nvPr/>
        </p:nvSpPr>
        <p:spPr>
          <a:xfrm>
            <a:off x="6433632" y="3245769"/>
            <a:ext cx="2465439" cy="1399085"/>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2000" dirty="0">
                <a:solidFill>
                  <a:prstClr val="white"/>
                </a:solidFill>
              </a:rPr>
              <a:t>£1,000 cash bursary </a:t>
            </a:r>
            <a:r>
              <a:rPr lang="en-GB" sz="2000" b="1" dirty="0">
                <a:solidFill>
                  <a:prstClr val="white"/>
                </a:solidFill>
              </a:rPr>
              <a:t>each year</a:t>
            </a:r>
          </a:p>
        </p:txBody>
      </p:sp>
      <p:cxnSp>
        <p:nvCxnSpPr>
          <p:cNvPr id="42" name="Straight Arrow Connector 41"/>
          <p:cNvCxnSpPr>
            <a:endCxn id="35" idx="0"/>
          </p:cNvCxnSpPr>
          <p:nvPr/>
        </p:nvCxnSpPr>
        <p:spPr>
          <a:xfrm flipH="1">
            <a:off x="4385346" y="2528687"/>
            <a:ext cx="459" cy="71708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50" name="Rounded Rectangle 49"/>
          <p:cNvSpPr/>
          <p:nvPr/>
        </p:nvSpPr>
        <p:spPr>
          <a:xfrm>
            <a:off x="2660270" y="1680654"/>
            <a:ext cx="3419127" cy="1125945"/>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000" dirty="0">
                <a:solidFill>
                  <a:prstClr val="white"/>
                </a:solidFill>
              </a:rPr>
              <a:t>Household Income: </a:t>
            </a:r>
          </a:p>
          <a:p>
            <a:pPr algn="ctr"/>
            <a:r>
              <a:rPr lang="en-GB" sz="2000" dirty="0">
                <a:solidFill>
                  <a:prstClr val="white"/>
                </a:solidFill>
              </a:rPr>
              <a:t>Up to £25,000</a:t>
            </a:r>
          </a:p>
        </p:txBody>
      </p:sp>
      <p:sp>
        <p:nvSpPr>
          <p:cNvPr id="22" name="Rectangle 21"/>
          <p:cNvSpPr/>
          <p:nvPr/>
        </p:nvSpPr>
        <p:spPr>
          <a:xfrm>
            <a:off x="-28159" y="6277154"/>
            <a:ext cx="9039985" cy="584775"/>
          </a:xfrm>
          <a:prstGeom prst="rect">
            <a:avLst/>
          </a:prstGeom>
        </p:spPr>
        <p:txBody>
          <a:bodyPr wrap="square">
            <a:spAutoFit/>
          </a:bodyPr>
          <a:lstStyle/>
          <a:p>
            <a:pPr>
              <a:spcAft>
                <a:spcPct val="50000"/>
              </a:spcAft>
              <a:buClr>
                <a:srgbClr val="163462"/>
              </a:buClr>
            </a:pPr>
            <a:r>
              <a:rPr lang="en-US" sz="1600" dirty="0">
                <a:solidFill>
                  <a:prstClr val="black"/>
                </a:solidFill>
              </a:rPr>
              <a:t>For more information go to:                 </a:t>
            </a:r>
            <a:r>
              <a:rPr lang="en-US" sz="1600" dirty="0">
                <a:solidFill>
                  <a:prstClr val="black"/>
                </a:solidFill>
                <a:hlinkClick r:id="rId5"/>
              </a:rPr>
              <a:t>http://www.ncl.ac.uk/undergraduate/finance/scholarships/opportunity/</a:t>
            </a:r>
            <a:endParaRPr lang="en-US" sz="1600" dirty="0">
              <a:solidFill>
                <a:prstClr val="black"/>
              </a:solidFill>
            </a:endParaRPr>
          </a:p>
        </p:txBody>
      </p:sp>
    </p:spTree>
    <p:extLst>
      <p:ext uri="{BB962C8B-B14F-4D97-AF65-F5344CB8AC3E}">
        <p14:creationId xmlns:p14="http://schemas.microsoft.com/office/powerpoint/2010/main" val="139675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41" grpId="0" animBg="1"/>
      <p:bldP spid="5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Sports Scholarship</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236763"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22" name="Group 21"/>
          <p:cNvGrpSpPr/>
          <p:nvPr/>
        </p:nvGrpSpPr>
        <p:grpSpPr>
          <a:xfrm>
            <a:off x="638763" y="1934732"/>
            <a:ext cx="2407189" cy="859045"/>
            <a:chOff x="2427154" y="1268759"/>
            <a:chExt cx="4841348" cy="1627651"/>
          </a:xfrm>
        </p:grpSpPr>
        <p:sp>
          <p:nvSpPr>
            <p:cNvPr id="46" name="Rounded Rectangle 45">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7751" y="1367080"/>
              <a:ext cx="4820751" cy="874726"/>
            </a:xfrm>
            <a:prstGeom prst="rect">
              <a:avLst/>
            </a:prstGeom>
            <a:noFill/>
          </p:spPr>
          <p:txBody>
            <a:bodyPr wrap="square" rtlCol="0">
              <a:spAutoFit/>
            </a:bodyPr>
            <a:lstStyle/>
            <a:p>
              <a:pPr algn="ctr"/>
              <a:r>
                <a:rPr lang="en-GB" sz="2400" dirty="0">
                  <a:solidFill>
                    <a:prstClr val="white"/>
                  </a:solidFill>
                </a:rPr>
                <a:t>Requirements:</a:t>
              </a:r>
            </a:p>
          </p:txBody>
        </p:sp>
      </p:grpSp>
      <p:sp>
        <p:nvSpPr>
          <p:cNvPr id="26" name="Rounded Rectangle 25">
            <a:hlinkClick r:id="rId5"/>
          </p:cNvPr>
          <p:cNvSpPr/>
          <p:nvPr/>
        </p:nvSpPr>
        <p:spPr>
          <a:xfrm>
            <a:off x="3602015" y="1830722"/>
            <a:ext cx="3839703" cy="1439319"/>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schemeClr val="bg1"/>
                </a:solidFill>
              </a:rPr>
              <a:t>Regional/National/International standard within the last 12 months </a:t>
            </a:r>
          </a:p>
        </p:txBody>
      </p:sp>
      <p:grpSp>
        <p:nvGrpSpPr>
          <p:cNvPr id="29" name="Group 28"/>
          <p:cNvGrpSpPr/>
          <p:nvPr/>
        </p:nvGrpSpPr>
        <p:grpSpPr>
          <a:xfrm>
            <a:off x="639793" y="3703612"/>
            <a:ext cx="2407189" cy="859045"/>
            <a:chOff x="2427154" y="1268759"/>
            <a:chExt cx="4841348" cy="1627651"/>
          </a:xfrm>
        </p:grpSpPr>
        <p:sp>
          <p:nvSpPr>
            <p:cNvPr id="44" name="Rounded Rectangle 43">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5" name="TextBox 44"/>
            <p:cNvSpPr txBox="1"/>
            <p:nvPr/>
          </p:nvSpPr>
          <p:spPr>
            <a:xfrm>
              <a:off x="2447751" y="1367080"/>
              <a:ext cx="4820751" cy="874726"/>
            </a:xfrm>
            <a:prstGeom prst="rect">
              <a:avLst/>
            </a:prstGeom>
            <a:noFill/>
          </p:spPr>
          <p:txBody>
            <a:bodyPr wrap="square" rtlCol="0">
              <a:spAutoFit/>
            </a:bodyPr>
            <a:lstStyle/>
            <a:p>
              <a:pPr algn="ctr"/>
              <a:r>
                <a:rPr lang="en-GB" sz="2400" dirty="0">
                  <a:solidFill>
                    <a:prstClr val="white"/>
                  </a:solidFill>
                </a:rPr>
                <a:t>What you get:</a:t>
              </a:r>
            </a:p>
          </p:txBody>
        </p:sp>
      </p:grpSp>
      <p:sp>
        <p:nvSpPr>
          <p:cNvPr id="28" name="Rounded Rectangle 27"/>
          <p:cNvSpPr/>
          <p:nvPr/>
        </p:nvSpPr>
        <p:spPr>
          <a:xfrm>
            <a:off x="3602015" y="3568237"/>
            <a:ext cx="3839703" cy="1099869"/>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Up to £10,000 funding</a:t>
            </a:r>
          </a:p>
        </p:txBody>
      </p:sp>
      <p:grpSp>
        <p:nvGrpSpPr>
          <p:cNvPr id="31" name="Group 30"/>
          <p:cNvGrpSpPr/>
          <p:nvPr/>
        </p:nvGrpSpPr>
        <p:grpSpPr>
          <a:xfrm>
            <a:off x="629552" y="5032161"/>
            <a:ext cx="2407189" cy="859045"/>
            <a:chOff x="2427154" y="1268759"/>
            <a:chExt cx="4841348" cy="1627651"/>
          </a:xfrm>
        </p:grpSpPr>
        <p:sp>
          <p:nvSpPr>
            <p:cNvPr id="32" name="Rounded Rectangle 31">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34" name="TextBox 33"/>
            <p:cNvSpPr txBox="1"/>
            <p:nvPr/>
          </p:nvSpPr>
          <p:spPr>
            <a:xfrm>
              <a:off x="2447751" y="1367080"/>
              <a:ext cx="4820751" cy="874727"/>
            </a:xfrm>
            <a:prstGeom prst="rect">
              <a:avLst/>
            </a:prstGeom>
            <a:noFill/>
          </p:spPr>
          <p:txBody>
            <a:bodyPr wrap="square" rtlCol="0">
              <a:spAutoFit/>
            </a:bodyPr>
            <a:lstStyle/>
            <a:p>
              <a:pPr algn="ctr"/>
              <a:r>
                <a:rPr lang="en-GB" sz="2400" dirty="0">
                  <a:solidFill>
                    <a:prstClr val="white"/>
                  </a:solidFill>
                </a:rPr>
                <a:t>Applying:</a:t>
              </a:r>
            </a:p>
          </p:txBody>
        </p:sp>
      </p:grpSp>
      <p:sp>
        <p:nvSpPr>
          <p:cNvPr id="33" name="Rounded Rectangle 32"/>
          <p:cNvSpPr/>
          <p:nvPr/>
        </p:nvSpPr>
        <p:spPr>
          <a:xfrm>
            <a:off x="3602015" y="4941989"/>
            <a:ext cx="3839703" cy="1099869"/>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Apply online. Applications now OPEN and deadline is 4</a:t>
            </a:r>
            <a:r>
              <a:rPr lang="en-GB" sz="2000" baseline="30000" dirty="0">
                <a:solidFill>
                  <a:prstClr val="white"/>
                </a:solidFill>
              </a:rPr>
              <a:t>th</a:t>
            </a:r>
            <a:r>
              <a:rPr lang="en-GB" sz="2000" dirty="0">
                <a:solidFill>
                  <a:prstClr val="white"/>
                </a:solidFill>
              </a:rPr>
              <a:t> Oct 2017</a:t>
            </a:r>
          </a:p>
        </p:txBody>
      </p:sp>
      <p:cxnSp>
        <p:nvCxnSpPr>
          <p:cNvPr id="7" name="Straight Arrow Connector 6"/>
          <p:cNvCxnSpPr>
            <a:endCxn id="28" idx="0"/>
          </p:cNvCxnSpPr>
          <p:nvPr/>
        </p:nvCxnSpPr>
        <p:spPr>
          <a:xfrm>
            <a:off x="5521864" y="3261935"/>
            <a:ext cx="0" cy="30630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28" idx="2"/>
            <a:endCxn id="33" idx="0"/>
          </p:cNvCxnSpPr>
          <p:nvPr/>
        </p:nvCxnSpPr>
        <p:spPr>
          <a:xfrm>
            <a:off x="5521864" y="4668105"/>
            <a:ext cx="0" cy="2738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345715" y="6088531"/>
            <a:ext cx="6096000" cy="646331"/>
          </a:xfrm>
          <a:prstGeom prst="rect">
            <a:avLst/>
          </a:prstGeom>
        </p:spPr>
        <p:txBody>
          <a:bodyPr>
            <a:spAutoFit/>
          </a:bodyPr>
          <a:lstStyle/>
          <a:p>
            <a:r>
              <a:rPr lang="en-US" dirty="0">
                <a:solidFill>
                  <a:srgbClr val="163462"/>
                </a:solidFill>
                <a:latin typeface="Arial Bold" charset="0"/>
              </a:rPr>
              <a:t>Note</a:t>
            </a:r>
            <a:r>
              <a:rPr lang="en-US" dirty="0">
                <a:solidFill>
                  <a:srgbClr val="666666"/>
                </a:solidFill>
              </a:rPr>
              <a:t> </a:t>
            </a:r>
            <a:r>
              <a:rPr lang="en-US" dirty="0">
                <a:solidFill>
                  <a:prstClr val="black"/>
                </a:solidFill>
              </a:rPr>
              <a:t>– For further details please visit </a:t>
            </a:r>
            <a:r>
              <a:rPr lang="en-GB" b="1" dirty="0">
                <a:hlinkClick r:id="rId6"/>
              </a:rPr>
              <a:t>performance.sport@newcastle.ac.uk </a:t>
            </a:r>
            <a:endParaRPr lang="en-GB" dirty="0"/>
          </a:p>
        </p:txBody>
      </p:sp>
    </p:spTree>
    <p:extLst>
      <p:ext uri="{BB962C8B-B14F-4D97-AF65-F5344CB8AC3E}">
        <p14:creationId xmlns:p14="http://schemas.microsoft.com/office/powerpoint/2010/main" val="329701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1039823" y="44474"/>
            <a:ext cx="7886700" cy="1325563"/>
          </a:xfrm>
        </p:spPr>
        <p:txBody>
          <a:bodyPr/>
          <a:lstStyle/>
          <a:p>
            <a:r>
              <a:rPr lang="en-GB" dirty="0" smtClean="0">
                <a:solidFill>
                  <a:schemeClr val="bg1"/>
                </a:solidFill>
              </a:rPr>
              <a:t>		Maths &amp; Stats 			 		 Scholarships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165740" y="1676564"/>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22" name="Group 21"/>
          <p:cNvGrpSpPr/>
          <p:nvPr/>
        </p:nvGrpSpPr>
        <p:grpSpPr>
          <a:xfrm>
            <a:off x="101018" y="1757037"/>
            <a:ext cx="2463308" cy="869812"/>
            <a:chOff x="2427154" y="1268759"/>
            <a:chExt cx="4841348" cy="1627651"/>
          </a:xfrm>
        </p:grpSpPr>
        <p:sp>
          <p:nvSpPr>
            <p:cNvPr id="46" name="Rounded Rectangle 45">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Types:</a:t>
              </a:r>
            </a:p>
          </p:txBody>
        </p:sp>
      </p:grpSp>
      <p:sp>
        <p:nvSpPr>
          <p:cNvPr id="26" name="Rounded Rectangle 25">
            <a:hlinkClick r:id="rId5"/>
          </p:cNvPr>
          <p:cNvSpPr/>
          <p:nvPr/>
        </p:nvSpPr>
        <p:spPr>
          <a:xfrm>
            <a:off x="2636587" y="1755718"/>
            <a:ext cx="3154543" cy="1113099"/>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Excellence Scholarship</a:t>
            </a:r>
          </a:p>
          <a:p>
            <a:pPr algn="ctr"/>
            <a:r>
              <a:rPr lang="en-GB" sz="2000" dirty="0">
                <a:solidFill>
                  <a:prstClr val="white"/>
                </a:solidFill>
              </a:rPr>
              <a:t>Exceed Entry Requirement</a:t>
            </a:r>
          </a:p>
        </p:txBody>
      </p:sp>
      <p:sp>
        <p:nvSpPr>
          <p:cNvPr id="27" name="Rounded Rectangle 26">
            <a:hlinkClick r:id="rId6"/>
          </p:cNvPr>
          <p:cNvSpPr/>
          <p:nvPr/>
        </p:nvSpPr>
        <p:spPr>
          <a:xfrm>
            <a:off x="5909983" y="1754727"/>
            <a:ext cx="3385832" cy="1113576"/>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b="1" dirty="0">
                <a:solidFill>
                  <a:prstClr val="white"/>
                </a:solidFill>
              </a:rPr>
              <a:t>Stage 4 Bursary</a:t>
            </a:r>
          </a:p>
          <a:p>
            <a:pPr algn="ctr"/>
            <a:r>
              <a:rPr lang="en-GB" sz="2000" dirty="0">
                <a:solidFill>
                  <a:prstClr val="white"/>
                </a:solidFill>
              </a:rPr>
              <a:t>Year 2 and Year 3 Semester 1 mark above 70%</a:t>
            </a:r>
          </a:p>
        </p:txBody>
      </p:sp>
      <p:grpSp>
        <p:nvGrpSpPr>
          <p:cNvPr id="29" name="Group 28"/>
          <p:cNvGrpSpPr/>
          <p:nvPr/>
        </p:nvGrpSpPr>
        <p:grpSpPr>
          <a:xfrm>
            <a:off x="79475" y="3038856"/>
            <a:ext cx="2463308" cy="869812"/>
            <a:chOff x="2427154" y="1268759"/>
            <a:chExt cx="4841348" cy="1627651"/>
          </a:xfrm>
        </p:grpSpPr>
        <p:sp>
          <p:nvSpPr>
            <p:cNvPr id="44" name="Rounded Rectangle 43">
              <a:hlinkClick r:id="rId4"/>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5" name="TextBox 44"/>
            <p:cNvSpPr txBox="1"/>
            <p:nvPr/>
          </p:nvSpPr>
          <p:spPr>
            <a:xfrm>
              <a:off x="2447749" y="1367077"/>
              <a:ext cx="4820753" cy="863899"/>
            </a:xfrm>
            <a:prstGeom prst="rect">
              <a:avLst/>
            </a:prstGeom>
            <a:noFill/>
          </p:spPr>
          <p:txBody>
            <a:bodyPr wrap="square" rtlCol="0">
              <a:spAutoFit/>
            </a:bodyPr>
            <a:lstStyle/>
            <a:p>
              <a:pPr algn="ctr"/>
              <a:r>
                <a:rPr lang="en-GB" sz="2400" dirty="0">
                  <a:solidFill>
                    <a:prstClr val="white"/>
                  </a:solidFill>
                </a:rPr>
                <a:t>What you get:</a:t>
              </a:r>
            </a:p>
          </p:txBody>
        </p:sp>
      </p:grpSp>
      <p:sp>
        <p:nvSpPr>
          <p:cNvPr id="28" name="Rounded Rectangle 27"/>
          <p:cNvSpPr/>
          <p:nvPr/>
        </p:nvSpPr>
        <p:spPr>
          <a:xfrm>
            <a:off x="2636585" y="3038855"/>
            <a:ext cx="3153673" cy="1786948"/>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£250 available for each grade above the requirement.</a:t>
            </a:r>
          </a:p>
          <a:p>
            <a:pPr algn="ctr"/>
            <a:r>
              <a:rPr lang="en-GB" sz="2000" dirty="0">
                <a:solidFill>
                  <a:prstClr val="white"/>
                </a:solidFill>
              </a:rPr>
              <a:t>A* in Maths or Further Maths awarded an extra £250  </a:t>
            </a:r>
          </a:p>
        </p:txBody>
      </p:sp>
      <p:sp>
        <p:nvSpPr>
          <p:cNvPr id="30" name="Rounded Rectangle 29"/>
          <p:cNvSpPr/>
          <p:nvPr/>
        </p:nvSpPr>
        <p:spPr>
          <a:xfrm>
            <a:off x="5909982" y="3038321"/>
            <a:ext cx="3153673" cy="1113653"/>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Worth £1,000 per year of study</a:t>
            </a:r>
          </a:p>
        </p:txBody>
      </p:sp>
      <p:sp>
        <p:nvSpPr>
          <p:cNvPr id="37" name="Rectangle 3"/>
          <p:cNvSpPr>
            <a:spLocks noChangeArrowheads="1"/>
          </p:cNvSpPr>
          <p:nvPr/>
        </p:nvSpPr>
        <p:spPr bwMode="auto">
          <a:xfrm>
            <a:off x="53843" y="6437011"/>
            <a:ext cx="12192000" cy="54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sz="1600" dirty="0">
                <a:solidFill>
                  <a:srgbClr val="163462"/>
                </a:solidFill>
                <a:latin typeface="Arial Bold" charset="0"/>
              </a:rPr>
              <a:t>Note</a:t>
            </a:r>
            <a:r>
              <a:rPr lang="en-US" sz="1600" dirty="0">
                <a:solidFill>
                  <a:srgbClr val="666666"/>
                </a:solidFill>
              </a:rPr>
              <a:t> </a:t>
            </a:r>
            <a:r>
              <a:rPr lang="en-US" sz="1600" dirty="0">
                <a:solidFill>
                  <a:prstClr val="black"/>
                </a:solidFill>
              </a:rPr>
              <a:t>– You must have achieved your minimum grades, e.g. A*BB will not receive £250</a:t>
            </a:r>
          </a:p>
        </p:txBody>
      </p:sp>
      <p:cxnSp>
        <p:nvCxnSpPr>
          <p:cNvPr id="6" name="Straight Arrow Connector 5"/>
          <p:cNvCxnSpPr>
            <a:stCxn id="26" idx="2"/>
            <a:endCxn id="28" idx="0"/>
          </p:cNvCxnSpPr>
          <p:nvPr/>
        </p:nvCxnSpPr>
        <p:spPr>
          <a:xfrm flipH="1">
            <a:off x="4213421" y="2868815"/>
            <a:ext cx="437" cy="1700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30" idx="0"/>
          </p:cNvCxnSpPr>
          <p:nvPr/>
        </p:nvCxnSpPr>
        <p:spPr>
          <a:xfrm>
            <a:off x="7486818" y="2868303"/>
            <a:ext cx="1" cy="170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41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Living Costs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24" name="Rectangle 3"/>
          <p:cNvSpPr>
            <a:spLocks noChangeArrowheads="1"/>
          </p:cNvSpPr>
          <p:nvPr/>
        </p:nvSpPr>
        <p:spPr bwMode="auto">
          <a:xfrm>
            <a:off x="236763"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cxnSp>
        <p:nvCxnSpPr>
          <p:cNvPr id="31" name="Straight Arrow Connector 30"/>
          <p:cNvCxnSpPr/>
          <p:nvPr/>
        </p:nvCxnSpPr>
        <p:spPr>
          <a:xfrm flipH="1" flipV="1">
            <a:off x="2407599" y="3295642"/>
            <a:ext cx="916359" cy="30328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43" idx="1"/>
          </p:cNvCxnSpPr>
          <p:nvPr/>
        </p:nvCxnSpPr>
        <p:spPr>
          <a:xfrm flipH="1" flipV="1">
            <a:off x="2024558" y="4048423"/>
            <a:ext cx="1138580" cy="1207"/>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H="1">
            <a:off x="2407599" y="4467510"/>
            <a:ext cx="939455" cy="33263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5847687" y="4098596"/>
            <a:ext cx="1262884" cy="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5775681" y="4467507"/>
            <a:ext cx="876965" cy="346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5847689" y="3290003"/>
            <a:ext cx="830837" cy="249676"/>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43" name="Rounded Rectangle 42"/>
          <p:cNvSpPr/>
          <p:nvPr/>
        </p:nvSpPr>
        <p:spPr>
          <a:xfrm>
            <a:off x="3163138" y="3483068"/>
            <a:ext cx="2808852" cy="113311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Living Costs</a:t>
            </a:r>
          </a:p>
        </p:txBody>
      </p:sp>
      <p:sp>
        <p:nvSpPr>
          <p:cNvPr id="48" name="TextBox 47"/>
          <p:cNvSpPr txBox="1"/>
          <p:nvPr/>
        </p:nvSpPr>
        <p:spPr>
          <a:xfrm>
            <a:off x="4636763" y="1676566"/>
            <a:ext cx="1848943"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Accommodation</a:t>
            </a:r>
          </a:p>
          <a:p>
            <a:pPr algn="ctr"/>
            <a:endParaRPr lang="en-GB" dirty="0">
              <a:solidFill>
                <a:prstClr val="black"/>
              </a:solidFill>
            </a:endParaRPr>
          </a:p>
        </p:txBody>
      </p:sp>
      <p:sp>
        <p:nvSpPr>
          <p:cNvPr id="49" name="TextBox 48"/>
          <p:cNvSpPr txBox="1"/>
          <p:nvPr/>
        </p:nvSpPr>
        <p:spPr>
          <a:xfrm>
            <a:off x="7110573" y="3539677"/>
            <a:ext cx="1857819"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Food</a:t>
            </a:r>
          </a:p>
          <a:p>
            <a:pPr algn="ctr"/>
            <a:endParaRPr lang="en-GB" dirty="0">
              <a:solidFill>
                <a:prstClr val="black"/>
              </a:solidFill>
            </a:endParaRPr>
          </a:p>
        </p:txBody>
      </p:sp>
      <p:sp>
        <p:nvSpPr>
          <p:cNvPr id="50" name="TextBox 49"/>
          <p:cNvSpPr txBox="1"/>
          <p:nvPr/>
        </p:nvSpPr>
        <p:spPr>
          <a:xfrm>
            <a:off x="6652645" y="4749208"/>
            <a:ext cx="1857819"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Study; recommended books</a:t>
            </a:r>
          </a:p>
        </p:txBody>
      </p:sp>
      <p:sp>
        <p:nvSpPr>
          <p:cNvPr id="51" name="TextBox 50"/>
          <p:cNvSpPr txBox="1"/>
          <p:nvPr/>
        </p:nvSpPr>
        <p:spPr>
          <a:xfrm>
            <a:off x="4636763" y="5404849"/>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Social Life</a:t>
            </a:r>
          </a:p>
          <a:p>
            <a:pPr algn="ctr"/>
            <a:endParaRPr lang="en-GB" dirty="0">
              <a:solidFill>
                <a:prstClr val="black"/>
              </a:solidFill>
            </a:endParaRPr>
          </a:p>
        </p:txBody>
      </p:sp>
      <p:sp>
        <p:nvSpPr>
          <p:cNvPr id="52" name="TextBox 51"/>
          <p:cNvSpPr txBox="1"/>
          <p:nvPr/>
        </p:nvSpPr>
        <p:spPr>
          <a:xfrm>
            <a:off x="2627887" y="5404852"/>
            <a:ext cx="1841928"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Travel;  </a:t>
            </a:r>
          </a:p>
          <a:p>
            <a:pPr algn="ctr"/>
            <a:r>
              <a:rPr lang="en-GB" dirty="0">
                <a:solidFill>
                  <a:prstClr val="white"/>
                </a:solidFill>
              </a:rPr>
              <a:t>To </a:t>
            </a:r>
            <a:r>
              <a:rPr lang="en-GB" dirty="0" err="1">
                <a:solidFill>
                  <a:prstClr val="white"/>
                </a:solidFill>
              </a:rPr>
              <a:t>Uni</a:t>
            </a:r>
            <a:r>
              <a:rPr lang="en-GB" dirty="0">
                <a:solidFill>
                  <a:prstClr val="white"/>
                </a:solidFill>
              </a:rPr>
              <a:t> / home / visit friends </a:t>
            </a:r>
          </a:p>
        </p:txBody>
      </p:sp>
      <p:sp>
        <p:nvSpPr>
          <p:cNvPr id="53" name="TextBox 52"/>
          <p:cNvSpPr txBox="1"/>
          <p:nvPr/>
        </p:nvSpPr>
        <p:spPr>
          <a:xfrm>
            <a:off x="604992" y="4749210"/>
            <a:ext cx="1848941"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Insurance; belongings /</a:t>
            </a:r>
          </a:p>
          <a:p>
            <a:pPr algn="ctr"/>
            <a:r>
              <a:rPr lang="en-GB" dirty="0">
                <a:solidFill>
                  <a:prstClr val="white"/>
                </a:solidFill>
              </a:rPr>
              <a:t> keys!</a:t>
            </a:r>
          </a:p>
        </p:txBody>
      </p:sp>
      <p:sp>
        <p:nvSpPr>
          <p:cNvPr id="54" name="TextBox 53"/>
          <p:cNvSpPr txBox="1"/>
          <p:nvPr/>
        </p:nvSpPr>
        <p:spPr>
          <a:xfrm>
            <a:off x="175619" y="3539677"/>
            <a:ext cx="1848943"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Clothes</a:t>
            </a:r>
          </a:p>
          <a:p>
            <a:pPr algn="ctr"/>
            <a:endParaRPr lang="en-GB" dirty="0">
              <a:solidFill>
                <a:prstClr val="black"/>
              </a:solidFill>
            </a:endParaRPr>
          </a:p>
        </p:txBody>
      </p:sp>
      <p:sp>
        <p:nvSpPr>
          <p:cNvPr id="55" name="TextBox 54"/>
          <p:cNvSpPr txBox="1"/>
          <p:nvPr/>
        </p:nvSpPr>
        <p:spPr>
          <a:xfrm>
            <a:off x="604993" y="2330145"/>
            <a:ext cx="1848941"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Toiletries</a:t>
            </a:r>
          </a:p>
          <a:p>
            <a:pPr algn="ctr"/>
            <a:r>
              <a:rPr lang="en-GB" dirty="0">
                <a:solidFill>
                  <a:prstClr val="black"/>
                </a:solidFill>
              </a:rPr>
              <a:t> </a:t>
            </a:r>
          </a:p>
        </p:txBody>
      </p:sp>
      <p:sp>
        <p:nvSpPr>
          <p:cNvPr id="56" name="TextBox 55"/>
          <p:cNvSpPr txBox="1"/>
          <p:nvPr/>
        </p:nvSpPr>
        <p:spPr>
          <a:xfrm>
            <a:off x="2620877" y="1676564"/>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Phone bill</a:t>
            </a:r>
          </a:p>
          <a:p>
            <a:pPr algn="ctr"/>
            <a:endParaRPr lang="en-GB" dirty="0">
              <a:solidFill>
                <a:prstClr val="black"/>
              </a:solidFill>
            </a:endParaRPr>
          </a:p>
        </p:txBody>
      </p:sp>
      <p:sp>
        <p:nvSpPr>
          <p:cNvPr id="57" name="TextBox 56"/>
          <p:cNvSpPr txBox="1"/>
          <p:nvPr/>
        </p:nvSpPr>
        <p:spPr>
          <a:xfrm>
            <a:off x="6652645" y="2330148"/>
            <a:ext cx="1857819"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smtClean="0">
                <a:solidFill>
                  <a:prstClr val="white"/>
                </a:solidFill>
              </a:rPr>
              <a:t>TV</a:t>
            </a:r>
            <a:r>
              <a:rPr lang="en-GB" dirty="0">
                <a:solidFill>
                  <a:prstClr val="white"/>
                </a:solidFill>
              </a:rPr>
              <a:t>;</a:t>
            </a:r>
            <a:br>
              <a:rPr lang="en-GB" dirty="0">
                <a:solidFill>
                  <a:prstClr val="white"/>
                </a:solidFill>
              </a:rPr>
            </a:br>
            <a:r>
              <a:rPr lang="en-GB" dirty="0">
                <a:solidFill>
                  <a:prstClr val="white"/>
                </a:solidFill>
              </a:rPr>
              <a:t>most halls don’t have TV licences</a:t>
            </a:r>
          </a:p>
        </p:txBody>
      </p:sp>
      <p:cxnSp>
        <p:nvCxnSpPr>
          <p:cNvPr id="39" name="Straight Arrow Connector 38"/>
          <p:cNvCxnSpPr/>
          <p:nvPr/>
        </p:nvCxnSpPr>
        <p:spPr>
          <a:xfrm flipV="1">
            <a:off x="5576215"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3559991"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5576215"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3557097"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4336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Money Management</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44" name="TextBox 43"/>
          <p:cNvSpPr txBox="1"/>
          <p:nvPr/>
        </p:nvSpPr>
        <p:spPr>
          <a:xfrm>
            <a:off x="88287" y="3741369"/>
            <a:ext cx="1531423" cy="369332"/>
          </a:xfrm>
          <a:prstGeom prst="rect">
            <a:avLst/>
          </a:prstGeom>
          <a:noFill/>
        </p:spPr>
        <p:txBody>
          <a:bodyPr wrap="square" rtlCol="0">
            <a:spAutoFit/>
          </a:bodyPr>
          <a:lstStyle/>
          <a:p>
            <a:endParaRPr lang="en-GB" dirty="0">
              <a:solidFill>
                <a:prstClr val="black"/>
              </a:solidFill>
            </a:endParaRPr>
          </a:p>
        </p:txBody>
      </p:sp>
      <p:sp>
        <p:nvSpPr>
          <p:cNvPr id="46" name="TextBox 45"/>
          <p:cNvSpPr txBox="1"/>
          <p:nvPr/>
        </p:nvSpPr>
        <p:spPr>
          <a:xfrm>
            <a:off x="6975057" y="4253825"/>
            <a:ext cx="2032515" cy="1328023"/>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Walk </a:t>
            </a:r>
          </a:p>
          <a:p>
            <a:pPr algn="ctr"/>
            <a:r>
              <a:rPr lang="en-GB" dirty="0">
                <a:solidFill>
                  <a:prstClr val="white"/>
                </a:solidFill>
              </a:rPr>
              <a:t>or </a:t>
            </a:r>
          </a:p>
          <a:p>
            <a:pPr algn="ctr"/>
            <a:r>
              <a:rPr lang="en-GB" dirty="0">
                <a:solidFill>
                  <a:prstClr val="white"/>
                </a:solidFill>
              </a:rPr>
              <a:t>get a student</a:t>
            </a:r>
            <a:br>
              <a:rPr lang="en-GB" dirty="0">
                <a:solidFill>
                  <a:prstClr val="white"/>
                </a:solidFill>
              </a:rPr>
            </a:br>
            <a:r>
              <a:rPr lang="en-GB" dirty="0">
                <a:solidFill>
                  <a:prstClr val="white"/>
                </a:solidFill>
              </a:rPr>
              <a:t>travel pass </a:t>
            </a:r>
          </a:p>
        </p:txBody>
      </p:sp>
      <p:cxnSp>
        <p:nvCxnSpPr>
          <p:cNvPr id="58" name="Straight Arrow Connector 57"/>
          <p:cNvCxnSpPr/>
          <p:nvPr/>
        </p:nvCxnSpPr>
        <p:spPr>
          <a:xfrm flipV="1">
            <a:off x="6479991" y="3637546"/>
            <a:ext cx="536484" cy="2207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6315794" y="4124992"/>
            <a:ext cx="701137" cy="19475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flipH="1" flipV="1">
            <a:off x="2166742" y="3637544"/>
            <a:ext cx="420647" cy="20954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66" idx="2"/>
          </p:cNvCxnSpPr>
          <p:nvPr/>
        </p:nvCxnSpPr>
        <p:spPr>
          <a:xfrm flipV="1">
            <a:off x="5759495" y="2932171"/>
            <a:ext cx="5098" cy="81575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a:off x="5764593" y="4142563"/>
            <a:ext cx="0" cy="9531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flipH="1">
            <a:off x="2169181" y="4171756"/>
            <a:ext cx="436003" cy="14799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4" name="Straight Arrow Connector 63"/>
          <p:cNvCxnSpPr/>
          <p:nvPr/>
        </p:nvCxnSpPr>
        <p:spPr>
          <a:xfrm>
            <a:off x="3355150" y="4253821"/>
            <a:ext cx="1" cy="841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65" name="Rounded Rectangle 64"/>
          <p:cNvSpPr/>
          <p:nvPr/>
        </p:nvSpPr>
        <p:spPr>
          <a:xfrm>
            <a:off x="2503181" y="3661021"/>
            <a:ext cx="4168259" cy="6747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Make it go further</a:t>
            </a:r>
          </a:p>
        </p:txBody>
      </p:sp>
      <p:sp>
        <p:nvSpPr>
          <p:cNvPr id="66" name="TextBox 65"/>
          <p:cNvSpPr txBox="1"/>
          <p:nvPr/>
        </p:nvSpPr>
        <p:spPr>
          <a:xfrm>
            <a:off x="4762295" y="1604148"/>
            <a:ext cx="2004596" cy="1328023"/>
          </a:xfrm>
          <a:prstGeom prst="roundRect">
            <a:avLst/>
          </a:prstGeom>
          <a:solidFill>
            <a:srgbClr val="00467E"/>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Use campus facilities; Library, Sports centre, Union etc. </a:t>
            </a:r>
          </a:p>
        </p:txBody>
      </p:sp>
      <p:sp>
        <p:nvSpPr>
          <p:cNvPr id="67" name="TextBox 66"/>
          <p:cNvSpPr txBox="1"/>
          <p:nvPr/>
        </p:nvSpPr>
        <p:spPr>
          <a:xfrm>
            <a:off x="4762295" y="5095724"/>
            <a:ext cx="1994400" cy="1328023"/>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Buy books </a:t>
            </a:r>
            <a:br>
              <a:rPr lang="en-GB" dirty="0">
                <a:solidFill>
                  <a:prstClr val="white"/>
                </a:solidFill>
              </a:rPr>
            </a:br>
            <a:r>
              <a:rPr lang="en-GB" dirty="0">
                <a:solidFill>
                  <a:prstClr val="white"/>
                </a:solidFill>
              </a:rPr>
              <a:t>second-hand </a:t>
            </a:r>
          </a:p>
          <a:p>
            <a:pPr algn="ctr"/>
            <a:r>
              <a:rPr lang="en-GB" dirty="0">
                <a:solidFill>
                  <a:prstClr val="white"/>
                </a:solidFill>
              </a:rPr>
              <a:t>or </a:t>
            </a:r>
          </a:p>
          <a:p>
            <a:pPr algn="ctr"/>
            <a:r>
              <a:rPr lang="en-GB" dirty="0">
                <a:solidFill>
                  <a:prstClr val="white"/>
                </a:solidFill>
              </a:rPr>
              <a:t>Use the library</a:t>
            </a:r>
            <a:r>
              <a:rPr lang="en-GB" dirty="0">
                <a:solidFill>
                  <a:prstClr val="black"/>
                </a:solidFill>
              </a:rPr>
              <a:t> </a:t>
            </a:r>
          </a:p>
        </p:txBody>
      </p:sp>
      <p:sp>
        <p:nvSpPr>
          <p:cNvPr id="68" name="TextBox 67"/>
          <p:cNvSpPr txBox="1"/>
          <p:nvPr/>
        </p:nvSpPr>
        <p:spPr>
          <a:xfrm>
            <a:off x="2365961" y="5095724"/>
            <a:ext cx="2006507" cy="1328023"/>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Student Discount: Restaurants, </a:t>
            </a:r>
          </a:p>
          <a:p>
            <a:pPr algn="ctr"/>
            <a:r>
              <a:rPr lang="en-GB" dirty="0">
                <a:solidFill>
                  <a:prstClr val="white"/>
                </a:solidFill>
              </a:rPr>
              <a:t>Bars, Cinema</a:t>
            </a:r>
          </a:p>
          <a:p>
            <a:pPr algn="ctr"/>
            <a:r>
              <a:rPr lang="en-GB" dirty="0">
                <a:solidFill>
                  <a:prstClr val="white"/>
                </a:solidFill>
              </a:rPr>
              <a:t>etc.</a:t>
            </a:r>
          </a:p>
        </p:txBody>
      </p:sp>
      <p:sp>
        <p:nvSpPr>
          <p:cNvPr id="69" name="TextBox 68"/>
          <p:cNvSpPr txBox="1"/>
          <p:nvPr/>
        </p:nvSpPr>
        <p:spPr>
          <a:xfrm>
            <a:off x="190192" y="4253823"/>
            <a:ext cx="2036283" cy="1328023"/>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Interest free overdraft! Don’t be drawn in by freebies</a:t>
            </a:r>
          </a:p>
        </p:txBody>
      </p:sp>
      <p:sp>
        <p:nvSpPr>
          <p:cNvPr id="70" name="TextBox 69"/>
          <p:cNvSpPr txBox="1"/>
          <p:nvPr/>
        </p:nvSpPr>
        <p:spPr>
          <a:xfrm>
            <a:off x="199669" y="2438881"/>
            <a:ext cx="2036283" cy="1328023"/>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Budget! </a:t>
            </a:r>
          </a:p>
          <a:p>
            <a:pPr algn="ctr"/>
            <a:r>
              <a:rPr lang="en-GB" dirty="0">
                <a:solidFill>
                  <a:prstClr val="white"/>
                </a:solidFill>
              </a:rPr>
              <a:t>If you can’t </a:t>
            </a:r>
          </a:p>
          <a:p>
            <a:pPr algn="ctr"/>
            <a:r>
              <a:rPr lang="en-GB" dirty="0">
                <a:solidFill>
                  <a:prstClr val="white"/>
                </a:solidFill>
              </a:rPr>
              <a:t>afford it, </a:t>
            </a:r>
          </a:p>
          <a:p>
            <a:pPr algn="ctr"/>
            <a:r>
              <a:rPr lang="en-GB" dirty="0">
                <a:solidFill>
                  <a:prstClr val="white"/>
                </a:solidFill>
              </a:rPr>
              <a:t>don’t do it!</a:t>
            </a:r>
          </a:p>
        </p:txBody>
      </p:sp>
      <p:cxnSp>
        <p:nvCxnSpPr>
          <p:cNvPr id="71" name="Straight Arrow Connector 70"/>
          <p:cNvCxnSpPr>
            <a:endCxn id="72" idx="2"/>
          </p:cNvCxnSpPr>
          <p:nvPr/>
        </p:nvCxnSpPr>
        <p:spPr>
          <a:xfrm flipV="1">
            <a:off x="3357366" y="2926427"/>
            <a:ext cx="11849" cy="73772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72" name="TextBox 71"/>
          <p:cNvSpPr txBox="1"/>
          <p:nvPr/>
        </p:nvSpPr>
        <p:spPr>
          <a:xfrm>
            <a:off x="2365961" y="1598404"/>
            <a:ext cx="2006507" cy="1328023"/>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Part time Job; </a:t>
            </a:r>
            <a:br>
              <a:rPr lang="en-GB" dirty="0">
                <a:solidFill>
                  <a:prstClr val="white"/>
                </a:solidFill>
              </a:rPr>
            </a:br>
            <a:r>
              <a:rPr lang="en-GB" dirty="0">
                <a:solidFill>
                  <a:prstClr val="white"/>
                </a:solidFill>
              </a:rPr>
              <a:t>Recommended</a:t>
            </a:r>
            <a:br>
              <a:rPr lang="en-GB" dirty="0">
                <a:solidFill>
                  <a:prstClr val="white"/>
                </a:solidFill>
              </a:rPr>
            </a:br>
            <a:r>
              <a:rPr lang="en-GB" dirty="0">
                <a:solidFill>
                  <a:prstClr val="white"/>
                </a:solidFill>
              </a:rPr>
              <a:t>15 hours </a:t>
            </a:r>
          </a:p>
          <a:p>
            <a:pPr algn="ctr"/>
            <a:r>
              <a:rPr lang="en-GB" dirty="0">
                <a:solidFill>
                  <a:prstClr val="white"/>
                </a:solidFill>
              </a:rPr>
              <a:t>or less</a:t>
            </a:r>
          </a:p>
        </p:txBody>
      </p:sp>
      <p:sp>
        <p:nvSpPr>
          <p:cNvPr id="73" name="TextBox 72"/>
          <p:cNvSpPr txBox="1"/>
          <p:nvPr/>
        </p:nvSpPr>
        <p:spPr>
          <a:xfrm>
            <a:off x="6971290" y="2434449"/>
            <a:ext cx="1994785" cy="1328023"/>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Shop around </a:t>
            </a:r>
          </a:p>
          <a:p>
            <a:pPr algn="ctr"/>
            <a:r>
              <a:rPr lang="en-GB" dirty="0">
                <a:solidFill>
                  <a:prstClr val="white"/>
                </a:solidFill>
              </a:rPr>
              <a:t>for </a:t>
            </a:r>
          </a:p>
          <a:p>
            <a:pPr algn="ctr"/>
            <a:r>
              <a:rPr lang="en-GB" dirty="0">
                <a:solidFill>
                  <a:prstClr val="white"/>
                </a:solidFill>
              </a:rPr>
              <a:t>the best </a:t>
            </a:r>
          </a:p>
          <a:p>
            <a:pPr algn="ctr"/>
            <a:r>
              <a:rPr lang="en-GB" dirty="0">
                <a:solidFill>
                  <a:prstClr val="white"/>
                </a:solidFill>
              </a:rPr>
              <a:t>deals</a:t>
            </a:r>
          </a:p>
        </p:txBody>
      </p:sp>
    </p:spTree>
    <p:extLst>
      <p:ext uri="{BB962C8B-B14F-4D97-AF65-F5344CB8AC3E}">
        <p14:creationId xmlns:p14="http://schemas.microsoft.com/office/powerpoint/2010/main" val="263110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66" grpId="0" animBg="1"/>
      <p:bldP spid="67" grpId="0" animBg="1"/>
      <p:bldP spid="68" grpId="0" animBg="1"/>
      <p:bldP spid="69" grpId="0" animBg="1"/>
      <p:bldP spid="70" grpId="0" animBg="1"/>
      <p:bldP spid="72" grpId="0" animBg="1"/>
      <p:bldP spid="7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Finance Resources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grpSp>
        <p:nvGrpSpPr>
          <p:cNvPr id="3" name="Group 2"/>
          <p:cNvGrpSpPr/>
          <p:nvPr/>
        </p:nvGrpSpPr>
        <p:grpSpPr>
          <a:xfrm>
            <a:off x="213134" y="1676565"/>
            <a:ext cx="6767495" cy="4330843"/>
            <a:chOff x="178295" y="1906263"/>
            <a:chExt cx="6767495" cy="4330842"/>
          </a:xfrm>
        </p:grpSpPr>
        <p:sp>
          <p:nvSpPr>
            <p:cNvPr id="30" name="Rounded Rectangle 29">
              <a:hlinkClick r:id="rId4"/>
            </p:cNvPr>
            <p:cNvSpPr/>
            <p:nvPr/>
          </p:nvSpPr>
          <p:spPr>
            <a:xfrm>
              <a:off x="178295" y="1906263"/>
              <a:ext cx="4212468" cy="706068"/>
            </a:xfrm>
            <a:prstGeom prst="roundRect">
              <a:avLst/>
            </a:prstGeom>
            <a:solidFill>
              <a:srgbClr val="E52F48"/>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3600" dirty="0">
                  <a:solidFill>
                    <a:prstClr val="white"/>
                  </a:solidFill>
                </a:rPr>
                <a:t>DirectGov Resources</a:t>
              </a:r>
            </a:p>
          </p:txBody>
        </p:sp>
        <p:sp>
          <p:nvSpPr>
            <p:cNvPr id="31" name="Rounded Rectangle 30">
              <a:hlinkClick r:id="rId5"/>
            </p:cNvPr>
            <p:cNvSpPr/>
            <p:nvPr/>
          </p:nvSpPr>
          <p:spPr>
            <a:xfrm>
              <a:off x="178295" y="3061082"/>
              <a:ext cx="4212468" cy="111712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3600" dirty="0">
                  <a:solidFill>
                    <a:prstClr val="white"/>
                  </a:solidFill>
                </a:rPr>
                <a:t>Student Wellbeing</a:t>
              </a:r>
            </a:p>
          </p:txBody>
        </p:sp>
        <p:sp>
          <p:nvSpPr>
            <p:cNvPr id="32" name="Rounded Rectangle 31">
              <a:hlinkClick r:id="rId6"/>
            </p:cNvPr>
            <p:cNvSpPr/>
            <p:nvPr/>
          </p:nvSpPr>
          <p:spPr>
            <a:xfrm>
              <a:off x="178297" y="4626958"/>
              <a:ext cx="6767493" cy="1610147"/>
            </a:xfrm>
            <a:prstGeom prst="roundRect">
              <a:avLst/>
            </a:prstGeom>
            <a:solidFill>
              <a:schemeClr val="accent2">
                <a:lumMod val="75000"/>
              </a:schemeClr>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3600" dirty="0">
                  <a:solidFill>
                    <a:prstClr val="white"/>
                  </a:solidFill>
                </a:rPr>
                <a:t>Independent task force on student finance information: </a:t>
              </a:r>
              <a:r>
                <a:rPr lang="en-GB" sz="3600" dirty="0">
                  <a:solidFill>
                    <a:schemeClr val="bg1"/>
                  </a:solidFill>
                  <a:hlinkClick r:id="rId7"/>
                </a:rPr>
                <a:t>Martin Lewis</a:t>
              </a:r>
              <a:endParaRPr lang="en-GB" sz="3600" dirty="0">
                <a:solidFill>
                  <a:schemeClr val="bg1"/>
                </a:solidFill>
              </a:endParaRPr>
            </a:p>
          </p:txBody>
        </p:sp>
      </p:grpSp>
      <p:pic>
        <p:nvPicPr>
          <p:cNvPr id="33" name="Picture 2" descr="http://www.comparelogbookloans.co.uk/wp-content/uploads/2011/06/finance-link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903575">
            <a:off x="5736395" y="2130121"/>
            <a:ext cx="2729983" cy="1819989"/>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36104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Example: Max</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16" name="Rectangle 15"/>
          <p:cNvSpPr/>
          <p:nvPr/>
        </p:nvSpPr>
        <p:spPr>
          <a:xfrm>
            <a:off x="3" y="1598402"/>
            <a:ext cx="9019713" cy="1015663"/>
          </a:xfrm>
          <a:prstGeom prst="rect">
            <a:avLst/>
          </a:prstGeom>
        </p:spPr>
        <p:txBody>
          <a:bodyPr wrap="square">
            <a:spAutoFit/>
          </a:bodyPr>
          <a:lstStyle/>
          <a:p>
            <a:r>
              <a:rPr lang="en-GB" sz="2000" dirty="0">
                <a:solidFill>
                  <a:srgbClr val="00467E"/>
                </a:solidFill>
              </a:rPr>
              <a:t>Max has a household income of £15,500. He achieved AAA in Maths, P.E. and Drama. He has also made it onto the University Squash Team having played for the County. He will be living away from home and also qualified for the Opportunity Scholarship.</a:t>
            </a:r>
          </a:p>
        </p:txBody>
      </p:sp>
      <p:graphicFrame>
        <p:nvGraphicFramePr>
          <p:cNvPr id="19" name="Table 18"/>
          <p:cNvGraphicFramePr>
            <a:graphicFrameLocks noGrp="1"/>
          </p:cNvGraphicFramePr>
          <p:nvPr>
            <p:extLst/>
          </p:nvPr>
        </p:nvGraphicFramePr>
        <p:xfrm>
          <a:off x="178295" y="2854503"/>
          <a:ext cx="8547204" cy="3314284"/>
        </p:xfrm>
        <a:graphic>
          <a:graphicData uri="http://schemas.openxmlformats.org/drawingml/2006/table">
            <a:tbl>
              <a:tblPr firstRow="1" bandRow="1">
                <a:tableStyleId>{7DF18680-E054-41AD-8BC1-D1AEF772440D}</a:tableStyleId>
              </a:tblPr>
              <a:tblGrid>
                <a:gridCol w="3906113"/>
                <a:gridCol w="2527000"/>
                <a:gridCol w="2114091"/>
              </a:tblGrid>
              <a:tr h="372709">
                <a:tc gridSpan="2">
                  <a:txBody>
                    <a:bodyPr/>
                    <a:lstStyle/>
                    <a:p>
                      <a:endParaRPr lang="en-GB" sz="1300" dirty="0"/>
                    </a:p>
                  </a:txBody>
                  <a:tcPr>
                    <a:gradFill flip="none" rotWithShape="1">
                      <a:gsLst>
                        <a:gs pos="0">
                          <a:srgbClr val="3F80CD"/>
                        </a:gs>
                        <a:gs pos="100000">
                          <a:srgbClr val="9BC1FF"/>
                        </a:gs>
                      </a:gsLst>
                      <a:lin ang="16200000" scaled="1"/>
                      <a:tileRect/>
                    </a:gradFill>
                  </a:tcPr>
                </a:tc>
                <a:tc hMerge="1">
                  <a:txBody>
                    <a:bodyPr/>
                    <a:lstStyle/>
                    <a:p>
                      <a:endParaRPr lang="en-GB" dirty="0"/>
                    </a:p>
                  </a:txBody>
                  <a:tcPr/>
                </a:tc>
                <a:tc>
                  <a:txBody>
                    <a:bodyPr/>
                    <a:lstStyle/>
                    <a:p>
                      <a:pPr algn="ctr"/>
                      <a:r>
                        <a:rPr lang="en-GB" sz="1300" b="0" dirty="0" smtClean="0">
                          <a:solidFill>
                            <a:schemeClr val="tx1"/>
                          </a:solidFill>
                        </a:rPr>
                        <a:t>Repayment</a:t>
                      </a:r>
                      <a:endParaRPr lang="en-GB" sz="1300" b="0" dirty="0">
                        <a:solidFill>
                          <a:schemeClr val="tx1"/>
                        </a:solidFill>
                      </a:endParaRPr>
                    </a:p>
                  </a:txBody>
                  <a:tcPr>
                    <a:gradFill>
                      <a:gsLst>
                        <a:gs pos="0">
                          <a:srgbClr val="D1403C"/>
                        </a:gs>
                        <a:gs pos="100000">
                          <a:srgbClr val="FF9A99"/>
                        </a:gs>
                      </a:gsLst>
                      <a:lin ang="16200000" scaled="1"/>
                    </a:gradFill>
                  </a:tcPr>
                </a:tc>
              </a:tr>
              <a:tr h="420225">
                <a:tc>
                  <a:txBody>
                    <a:bodyPr/>
                    <a:lstStyle/>
                    <a:p>
                      <a:r>
                        <a:rPr lang="en-GB" sz="1300" dirty="0" smtClean="0"/>
                        <a:t>Maintenance Loan</a:t>
                      </a:r>
                      <a:endParaRPr lang="en-GB" sz="1300" dirty="0"/>
                    </a:p>
                  </a:txBody>
                  <a:tcPr/>
                </a:tc>
                <a:tc>
                  <a:txBody>
                    <a:bodyPr/>
                    <a:lstStyle/>
                    <a:p>
                      <a:r>
                        <a:rPr lang="en-GB" sz="1300" dirty="0" smtClean="0"/>
                        <a:t>£8,430</a:t>
                      </a:r>
                      <a:endParaRPr lang="en-GB" sz="1300" dirty="0"/>
                    </a:p>
                  </a:txBody>
                  <a:tcPr/>
                </a:tc>
                <a:tc>
                  <a:txBody>
                    <a:bodyPr/>
                    <a:lstStyle/>
                    <a:p>
                      <a:r>
                        <a:rPr lang="en-GB" sz="1300" dirty="0" smtClean="0"/>
                        <a:t>£8,430</a:t>
                      </a:r>
                      <a:endParaRPr lang="en-GB" sz="1300" dirty="0"/>
                    </a:p>
                  </a:txBody>
                  <a:tcPr>
                    <a:solidFill>
                      <a:srgbClr val="FF9A99"/>
                    </a:solidFill>
                  </a:tcPr>
                </a:tc>
              </a:tr>
              <a:tr h="420225">
                <a:tc>
                  <a:txBody>
                    <a:bodyPr/>
                    <a:lstStyle/>
                    <a:p>
                      <a:r>
                        <a:rPr lang="en-GB" sz="1300" dirty="0" smtClean="0"/>
                        <a:t>Tuition Fee</a:t>
                      </a:r>
                      <a:endParaRPr lang="en-GB" sz="1300" dirty="0"/>
                    </a:p>
                  </a:txBody>
                  <a:tcPr/>
                </a:tc>
                <a:tc>
                  <a:txBody>
                    <a:bodyPr/>
                    <a:lstStyle/>
                    <a:p>
                      <a:r>
                        <a:rPr lang="en-GB" sz="1300" dirty="0" smtClean="0"/>
                        <a:t>£9,250</a:t>
                      </a:r>
                      <a:r>
                        <a:rPr lang="en-GB" sz="1300" baseline="0" dirty="0" smtClean="0"/>
                        <a:t> </a:t>
                      </a:r>
                      <a:endParaRPr lang="en-GB" sz="1300" dirty="0"/>
                    </a:p>
                  </a:txBody>
                  <a:tcPr/>
                </a:tc>
                <a:tc>
                  <a:txBody>
                    <a:bodyPr/>
                    <a:lstStyle/>
                    <a:p>
                      <a:r>
                        <a:rPr lang="en-GB" sz="1300" dirty="0" smtClean="0"/>
                        <a:t>£9,250</a:t>
                      </a:r>
                      <a:endParaRPr lang="en-GB" sz="1300" dirty="0"/>
                    </a:p>
                  </a:txBody>
                  <a:tcPr>
                    <a:solidFill>
                      <a:srgbClr val="FF9A99"/>
                    </a:solidFill>
                  </a:tcPr>
                </a:tc>
              </a:tr>
              <a:tr h="420225">
                <a:tc>
                  <a:txBody>
                    <a:bodyPr/>
                    <a:lstStyle/>
                    <a:p>
                      <a:r>
                        <a:rPr lang="en-GB" sz="1300" dirty="0" smtClean="0"/>
                        <a:t>Opportunity Scholarship</a:t>
                      </a:r>
                      <a:endParaRPr lang="en-GB" sz="1300" dirty="0"/>
                    </a:p>
                  </a:txBody>
                  <a:tcPr/>
                </a:tc>
                <a:tc>
                  <a:txBody>
                    <a:bodyPr/>
                    <a:lstStyle/>
                    <a:p>
                      <a:r>
                        <a:rPr lang="en-GB" sz="1300" dirty="0" smtClean="0"/>
                        <a:t>£2,000</a:t>
                      </a:r>
                      <a:endParaRPr lang="en-GB" sz="1300" dirty="0"/>
                    </a:p>
                  </a:txBody>
                  <a:tcPr/>
                </a:tc>
                <a:tc>
                  <a:txBody>
                    <a:bodyPr/>
                    <a:lstStyle/>
                    <a:p>
                      <a:endParaRPr lang="en-GB" sz="1300" dirty="0"/>
                    </a:p>
                  </a:txBody>
                  <a:tcPr>
                    <a:solidFill>
                      <a:srgbClr val="FF9A99"/>
                    </a:solidFill>
                  </a:tcPr>
                </a:tc>
              </a:tr>
              <a:tr h="420225">
                <a:tc>
                  <a:txBody>
                    <a:bodyPr/>
                    <a:lstStyle/>
                    <a:p>
                      <a:r>
                        <a:rPr lang="en-GB" sz="1300" dirty="0" smtClean="0"/>
                        <a:t>Sports Scholarship</a:t>
                      </a:r>
                      <a:endParaRPr lang="en-GB" sz="1300" dirty="0"/>
                    </a:p>
                  </a:txBody>
                  <a:tcPr/>
                </a:tc>
                <a:tc>
                  <a:txBody>
                    <a:bodyPr/>
                    <a:lstStyle/>
                    <a:p>
                      <a:r>
                        <a:rPr lang="en-GB" sz="1300" dirty="0" smtClean="0"/>
                        <a:t>£1,000</a:t>
                      </a:r>
                      <a:endParaRPr lang="en-GB" sz="1300" dirty="0"/>
                    </a:p>
                  </a:txBody>
                  <a:tcPr/>
                </a:tc>
                <a:tc>
                  <a:txBody>
                    <a:bodyPr/>
                    <a:lstStyle/>
                    <a:p>
                      <a:endParaRPr lang="en-GB" sz="1300" dirty="0"/>
                    </a:p>
                  </a:txBody>
                  <a:tcPr>
                    <a:solidFill>
                      <a:srgbClr val="FF9A99"/>
                    </a:solidFill>
                  </a:tcPr>
                </a:tc>
              </a:tr>
              <a:tr h="420225">
                <a:tc>
                  <a:txBody>
                    <a:bodyPr/>
                    <a:lstStyle/>
                    <a:p>
                      <a:pPr algn="l"/>
                      <a:r>
                        <a:rPr lang="en-GB" sz="1300" dirty="0" smtClean="0"/>
                        <a:t>Total:</a:t>
                      </a:r>
                      <a:endParaRPr lang="en-GB" sz="1300" b="1" dirty="0">
                        <a:solidFill>
                          <a:srgbClr val="FF0000"/>
                        </a:solidFill>
                      </a:endParaRPr>
                    </a:p>
                  </a:txBody>
                  <a:tcPr>
                    <a:gradFill>
                      <a:gsLst>
                        <a:gs pos="0">
                          <a:srgbClr val="3F80CD"/>
                        </a:gs>
                        <a:gs pos="100000">
                          <a:srgbClr val="9BC1FF"/>
                        </a:gs>
                      </a:gsLst>
                      <a:lin ang="16200000" scaled="1"/>
                    </a:gradFill>
                  </a:tcPr>
                </a:tc>
                <a:tc>
                  <a:txBody>
                    <a:bodyPr/>
                    <a:lstStyle/>
                    <a:p>
                      <a:pPr algn="l"/>
                      <a:r>
                        <a:rPr lang="en-GB" sz="1300" dirty="0" smtClean="0"/>
                        <a:t>£20,680</a:t>
                      </a:r>
                      <a:endParaRPr lang="en-GB" sz="1300" dirty="0"/>
                    </a:p>
                  </a:txBody>
                  <a:tcPr/>
                </a:tc>
                <a:tc>
                  <a:txBody>
                    <a:bodyPr/>
                    <a:lstStyle/>
                    <a:p>
                      <a:r>
                        <a:rPr lang="en-GB" sz="1300" dirty="0" smtClean="0"/>
                        <a:t>£17,680</a:t>
                      </a:r>
                      <a:endParaRPr lang="en-GB" sz="1300" dirty="0">
                        <a:solidFill>
                          <a:srgbClr val="FF0000"/>
                        </a:solidFill>
                      </a:endParaRPr>
                    </a:p>
                  </a:txBody>
                  <a:tcPr>
                    <a:solidFill>
                      <a:srgbClr val="FF9A99"/>
                    </a:solidFill>
                  </a:tcPr>
                </a:tc>
              </a:tr>
              <a:tr h="420225">
                <a:tc>
                  <a:txBody>
                    <a:bodyPr/>
                    <a:lstStyle/>
                    <a:p>
                      <a:endParaRPr lang="en-GB" sz="1300" dirty="0"/>
                    </a:p>
                  </a:txBody>
                  <a:tcPr/>
                </a:tc>
                <a:tc>
                  <a:txBody>
                    <a:bodyPr/>
                    <a:lstStyle/>
                    <a:p>
                      <a:r>
                        <a:rPr lang="en-GB" sz="1300" dirty="0" smtClean="0"/>
                        <a:t>-£9,250</a:t>
                      </a:r>
                      <a:endParaRPr lang="en-GB" sz="1300" dirty="0"/>
                    </a:p>
                  </a:txBody>
                  <a:tcPr/>
                </a:tc>
                <a:tc>
                  <a:txBody>
                    <a:bodyPr/>
                    <a:lstStyle/>
                    <a:p>
                      <a:endParaRPr lang="en-GB" sz="1300" dirty="0"/>
                    </a:p>
                  </a:txBody>
                  <a:tcPr>
                    <a:solidFill>
                      <a:srgbClr val="FF9A99"/>
                    </a:solidFill>
                  </a:tcPr>
                </a:tc>
              </a:tr>
              <a:tr h="420225">
                <a:tc>
                  <a:txBody>
                    <a:bodyPr/>
                    <a:lstStyle/>
                    <a:p>
                      <a:r>
                        <a:rPr lang="en-GB" sz="1300" dirty="0" smtClean="0"/>
                        <a:t>Max will receive:</a:t>
                      </a:r>
                      <a:endParaRPr lang="en-GB" sz="1300" dirty="0"/>
                    </a:p>
                  </a:txBody>
                  <a:tcPr>
                    <a:gradFill>
                      <a:gsLst>
                        <a:gs pos="0">
                          <a:srgbClr val="3F80CD"/>
                        </a:gs>
                        <a:gs pos="100000">
                          <a:srgbClr val="9BC1FF"/>
                        </a:gs>
                      </a:gsLst>
                      <a:lin ang="16200000" scaled="1"/>
                    </a:gradFill>
                  </a:tcPr>
                </a:tc>
                <a:tc>
                  <a:txBody>
                    <a:bodyPr/>
                    <a:lstStyle/>
                    <a:p>
                      <a:r>
                        <a:rPr lang="en-GB" sz="1300" dirty="0" smtClean="0"/>
                        <a:t>£11,430</a:t>
                      </a:r>
                      <a:endParaRPr lang="en-GB" sz="1300" dirty="0"/>
                    </a:p>
                  </a:txBody>
                  <a:tcPr/>
                </a:tc>
                <a:tc>
                  <a:txBody>
                    <a:bodyPr/>
                    <a:lstStyle/>
                    <a:p>
                      <a:endParaRPr lang="en-GB" sz="1300" dirty="0"/>
                    </a:p>
                  </a:txBody>
                  <a:tcPr>
                    <a:solidFill>
                      <a:srgbClr val="FF9A99"/>
                    </a:solidFill>
                  </a:tcPr>
                </a:tc>
              </a:tr>
            </a:tbl>
          </a:graphicData>
        </a:graphic>
      </p:graphicFrame>
    </p:spTree>
    <p:extLst>
      <p:ext uri="{BB962C8B-B14F-4D97-AF65-F5344CB8AC3E}">
        <p14:creationId xmlns:p14="http://schemas.microsoft.com/office/powerpoint/2010/main" val="387528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Example: Katie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16" name="Rectangle 15"/>
          <p:cNvSpPr/>
          <p:nvPr/>
        </p:nvSpPr>
        <p:spPr>
          <a:xfrm>
            <a:off x="-1799" y="1670798"/>
            <a:ext cx="9010835" cy="707886"/>
          </a:xfrm>
          <a:prstGeom prst="rect">
            <a:avLst/>
          </a:prstGeom>
        </p:spPr>
        <p:txBody>
          <a:bodyPr wrap="square">
            <a:spAutoFit/>
          </a:bodyPr>
          <a:lstStyle/>
          <a:p>
            <a:r>
              <a:rPr lang="en-GB" sz="2000" dirty="0">
                <a:solidFill>
                  <a:srgbClr val="00467E"/>
                </a:solidFill>
              </a:rPr>
              <a:t>Katie has a household income of £42,800. She achieved A*A*B in Maths, Further Maths and Physics. She will be living away from home. </a:t>
            </a:r>
          </a:p>
        </p:txBody>
      </p:sp>
      <p:graphicFrame>
        <p:nvGraphicFramePr>
          <p:cNvPr id="11" name="Table 10"/>
          <p:cNvGraphicFramePr>
            <a:graphicFrameLocks noGrp="1"/>
          </p:cNvGraphicFramePr>
          <p:nvPr>
            <p:extLst/>
          </p:nvPr>
        </p:nvGraphicFramePr>
        <p:xfrm>
          <a:off x="180000" y="2710803"/>
          <a:ext cx="8546400" cy="3315601"/>
        </p:xfrm>
        <a:graphic>
          <a:graphicData uri="http://schemas.openxmlformats.org/drawingml/2006/table">
            <a:tbl>
              <a:tblPr firstRow="1" bandRow="1">
                <a:tableStyleId>{7DF18680-E054-41AD-8BC1-D1AEF772440D}</a:tableStyleId>
              </a:tblPr>
              <a:tblGrid>
                <a:gridCol w="3905747"/>
                <a:gridCol w="2526763"/>
                <a:gridCol w="2113891"/>
              </a:tblGrid>
              <a:tr h="468085">
                <a:tc gridSpan="2">
                  <a:txBody>
                    <a:bodyPr/>
                    <a:lstStyle/>
                    <a:p>
                      <a:endParaRPr lang="en-GB" sz="1300" dirty="0"/>
                    </a:p>
                  </a:txBody>
                  <a:tcPr>
                    <a:gradFill>
                      <a:gsLst>
                        <a:gs pos="0">
                          <a:srgbClr val="3F80CD"/>
                        </a:gs>
                        <a:gs pos="100000">
                          <a:srgbClr val="9BC1FF"/>
                        </a:gs>
                      </a:gsLst>
                      <a:lin ang="16200000" scaled="1"/>
                    </a:gradFill>
                  </a:tcPr>
                </a:tc>
                <a:tc hMerge="1">
                  <a:txBody>
                    <a:bodyPr/>
                    <a:lstStyle/>
                    <a:p>
                      <a:endParaRPr lang="en-GB" dirty="0"/>
                    </a:p>
                  </a:txBody>
                  <a:tcPr/>
                </a:tc>
                <a:tc>
                  <a:txBody>
                    <a:bodyPr/>
                    <a:lstStyle/>
                    <a:p>
                      <a:pPr algn="ctr"/>
                      <a:r>
                        <a:rPr lang="en-GB" sz="1300" b="0" dirty="0" smtClean="0">
                          <a:solidFill>
                            <a:schemeClr val="tx1"/>
                          </a:solidFill>
                        </a:rPr>
                        <a:t>Repayment</a:t>
                      </a:r>
                      <a:endParaRPr lang="en-GB" sz="1300" b="0" dirty="0">
                        <a:solidFill>
                          <a:schemeClr val="tx1"/>
                        </a:solidFill>
                      </a:endParaRPr>
                    </a:p>
                  </a:txBody>
                  <a:tcPr>
                    <a:gradFill>
                      <a:gsLst>
                        <a:gs pos="0">
                          <a:srgbClr val="D1403C"/>
                        </a:gs>
                        <a:gs pos="100000">
                          <a:srgbClr val="FF9A99"/>
                        </a:gs>
                      </a:gsLst>
                      <a:lin ang="16200000" scaled="1"/>
                    </a:gradFill>
                  </a:tcPr>
                </a:tc>
              </a:tr>
              <a:tr h="474587">
                <a:tc>
                  <a:txBody>
                    <a:bodyPr/>
                    <a:lstStyle/>
                    <a:p>
                      <a:r>
                        <a:rPr lang="en-GB" sz="1300" dirty="0" smtClean="0"/>
                        <a:t>Maintenance Loan</a:t>
                      </a:r>
                      <a:endParaRPr lang="en-GB" sz="1300" dirty="0"/>
                    </a:p>
                  </a:txBody>
                  <a:tcPr/>
                </a:tc>
                <a:tc>
                  <a:txBody>
                    <a:bodyPr/>
                    <a:lstStyle/>
                    <a:p>
                      <a:r>
                        <a:rPr lang="en-GB" sz="1300" dirty="0" smtClean="0"/>
                        <a:t>£5,844</a:t>
                      </a:r>
                      <a:endParaRPr lang="en-GB" sz="1300" dirty="0"/>
                    </a:p>
                  </a:txBody>
                  <a:tcPr/>
                </a:tc>
                <a:tc>
                  <a:txBody>
                    <a:bodyPr/>
                    <a:lstStyle/>
                    <a:p>
                      <a:r>
                        <a:rPr lang="en-GB" sz="1300" dirty="0" smtClean="0"/>
                        <a:t>£5,844</a:t>
                      </a:r>
                      <a:endParaRPr lang="en-GB" sz="1300" dirty="0"/>
                    </a:p>
                  </a:txBody>
                  <a:tcPr>
                    <a:solidFill>
                      <a:srgbClr val="FF9A99"/>
                    </a:solidFill>
                  </a:tcPr>
                </a:tc>
              </a:tr>
              <a:tr h="474587">
                <a:tc>
                  <a:txBody>
                    <a:bodyPr/>
                    <a:lstStyle/>
                    <a:p>
                      <a:r>
                        <a:rPr lang="en-GB" sz="1300" dirty="0" smtClean="0"/>
                        <a:t>Tuition Fee</a:t>
                      </a:r>
                      <a:endParaRPr lang="en-GB" sz="1300" dirty="0"/>
                    </a:p>
                  </a:txBody>
                  <a:tcPr/>
                </a:tc>
                <a:tc>
                  <a:txBody>
                    <a:bodyPr/>
                    <a:lstStyle/>
                    <a:p>
                      <a:r>
                        <a:rPr lang="en-GB" sz="1300" dirty="0" smtClean="0"/>
                        <a:t>£9,250</a:t>
                      </a:r>
                      <a:endParaRPr lang="en-GB" sz="1300" dirty="0"/>
                    </a:p>
                  </a:txBody>
                  <a:tcPr/>
                </a:tc>
                <a:tc>
                  <a:txBody>
                    <a:bodyPr/>
                    <a:lstStyle/>
                    <a:p>
                      <a:r>
                        <a:rPr lang="en-GB" sz="1300" dirty="0" smtClean="0"/>
                        <a:t>£9,250</a:t>
                      </a:r>
                      <a:endParaRPr lang="en-GB" sz="1300" dirty="0"/>
                    </a:p>
                  </a:txBody>
                  <a:tcPr>
                    <a:solidFill>
                      <a:srgbClr val="FF9A99"/>
                    </a:solidFill>
                  </a:tcPr>
                </a:tc>
              </a:tr>
              <a:tr h="474587">
                <a:tc>
                  <a:txBody>
                    <a:bodyPr/>
                    <a:lstStyle/>
                    <a:p>
                      <a:r>
                        <a:rPr lang="en-GB" sz="1300" dirty="0" smtClean="0"/>
                        <a:t>Maths &amp; Stats Scholarship</a:t>
                      </a:r>
                      <a:endParaRPr lang="en-GB" sz="1300" dirty="0"/>
                    </a:p>
                  </a:txBody>
                  <a:tcPr/>
                </a:tc>
                <a:tc>
                  <a:txBody>
                    <a:bodyPr/>
                    <a:lstStyle/>
                    <a:p>
                      <a:r>
                        <a:rPr lang="en-GB" sz="1300" dirty="0" smtClean="0"/>
                        <a:t>£1,000</a:t>
                      </a:r>
                      <a:endParaRPr lang="en-GB" sz="1300" dirty="0"/>
                    </a:p>
                  </a:txBody>
                  <a:tcPr/>
                </a:tc>
                <a:tc>
                  <a:txBody>
                    <a:bodyPr/>
                    <a:lstStyle/>
                    <a:p>
                      <a:endParaRPr lang="en-GB" sz="1300" dirty="0"/>
                    </a:p>
                  </a:txBody>
                  <a:tcPr>
                    <a:solidFill>
                      <a:srgbClr val="FF9A99"/>
                    </a:solidFill>
                  </a:tcPr>
                </a:tc>
              </a:tr>
              <a:tr h="474587">
                <a:tc>
                  <a:txBody>
                    <a:bodyPr/>
                    <a:lstStyle/>
                    <a:p>
                      <a:pPr algn="l"/>
                      <a:r>
                        <a:rPr lang="en-GB" sz="1300" smtClean="0"/>
                        <a:t>Total:</a:t>
                      </a:r>
                      <a:endParaRPr lang="en-GB" sz="1300" b="1" dirty="0">
                        <a:solidFill>
                          <a:srgbClr val="FF0000"/>
                        </a:solidFill>
                      </a:endParaRPr>
                    </a:p>
                  </a:txBody>
                  <a:tcPr>
                    <a:gradFill>
                      <a:gsLst>
                        <a:gs pos="0">
                          <a:srgbClr val="3F80CD"/>
                        </a:gs>
                        <a:gs pos="100000">
                          <a:srgbClr val="9BC1FF"/>
                        </a:gs>
                      </a:gsLst>
                      <a:lin ang="16200000" scaled="1"/>
                    </a:gradFill>
                  </a:tcPr>
                </a:tc>
                <a:tc>
                  <a:txBody>
                    <a:bodyPr/>
                    <a:lstStyle/>
                    <a:p>
                      <a:pPr algn="l"/>
                      <a:r>
                        <a:rPr lang="en-GB" sz="1300" dirty="0" smtClean="0"/>
                        <a:t>£16,094</a:t>
                      </a:r>
                      <a:endParaRPr lang="en-GB" sz="1300" dirty="0"/>
                    </a:p>
                  </a:txBody>
                  <a:tcPr/>
                </a:tc>
                <a:tc>
                  <a:txBody>
                    <a:bodyPr/>
                    <a:lstStyle/>
                    <a:p>
                      <a:r>
                        <a:rPr lang="en-GB" sz="1300" dirty="0" smtClean="0"/>
                        <a:t>£15,094</a:t>
                      </a:r>
                      <a:endParaRPr lang="en-GB" sz="1300" dirty="0">
                        <a:solidFill>
                          <a:srgbClr val="FF0000"/>
                        </a:solidFill>
                      </a:endParaRPr>
                    </a:p>
                  </a:txBody>
                  <a:tcPr>
                    <a:solidFill>
                      <a:srgbClr val="FF9A99"/>
                    </a:solidFill>
                  </a:tcPr>
                </a:tc>
              </a:tr>
              <a:tr h="474587">
                <a:tc>
                  <a:txBody>
                    <a:bodyPr/>
                    <a:lstStyle/>
                    <a:p>
                      <a:endParaRPr lang="en-GB" sz="1300" dirty="0"/>
                    </a:p>
                  </a:txBody>
                  <a:tcPr/>
                </a:tc>
                <a:tc>
                  <a:txBody>
                    <a:bodyPr/>
                    <a:lstStyle/>
                    <a:p>
                      <a:r>
                        <a:rPr lang="en-GB" sz="1300" dirty="0" smtClean="0"/>
                        <a:t>-£9,250</a:t>
                      </a:r>
                      <a:endParaRPr lang="en-GB" sz="1300" dirty="0"/>
                    </a:p>
                  </a:txBody>
                  <a:tcPr/>
                </a:tc>
                <a:tc>
                  <a:txBody>
                    <a:bodyPr/>
                    <a:lstStyle/>
                    <a:p>
                      <a:endParaRPr lang="en-GB" sz="1300" dirty="0"/>
                    </a:p>
                  </a:txBody>
                  <a:tcPr>
                    <a:solidFill>
                      <a:srgbClr val="FF9A99"/>
                    </a:solidFill>
                  </a:tcPr>
                </a:tc>
              </a:tr>
              <a:tr h="474587">
                <a:tc>
                  <a:txBody>
                    <a:bodyPr/>
                    <a:lstStyle/>
                    <a:p>
                      <a:r>
                        <a:rPr lang="en-GB" sz="1300" dirty="0" smtClean="0"/>
                        <a:t>Katie will receive:</a:t>
                      </a:r>
                      <a:endParaRPr lang="en-GB" sz="1300" dirty="0"/>
                    </a:p>
                  </a:txBody>
                  <a:tcPr>
                    <a:gradFill>
                      <a:gsLst>
                        <a:gs pos="0">
                          <a:srgbClr val="3F80CD"/>
                        </a:gs>
                        <a:gs pos="100000">
                          <a:srgbClr val="9BC1FF"/>
                        </a:gs>
                      </a:gsLst>
                      <a:lin ang="16200000" scaled="1"/>
                    </a:gradFill>
                  </a:tcPr>
                </a:tc>
                <a:tc>
                  <a:txBody>
                    <a:bodyPr/>
                    <a:lstStyle/>
                    <a:p>
                      <a:r>
                        <a:rPr lang="en-GB" sz="1300" dirty="0" smtClean="0"/>
                        <a:t>£6,844</a:t>
                      </a:r>
                      <a:endParaRPr lang="en-GB" sz="1300" dirty="0"/>
                    </a:p>
                  </a:txBody>
                  <a:tcPr/>
                </a:tc>
                <a:tc>
                  <a:txBody>
                    <a:bodyPr/>
                    <a:lstStyle/>
                    <a:p>
                      <a:endParaRPr lang="en-GB" sz="1300" dirty="0"/>
                    </a:p>
                  </a:txBody>
                  <a:tcPr>
                    <a:solidFill>
                      <a:srgbClr val="FF9A99"/>
                    </a:solidFill>
                  </a:tcPr>
                </a:tc>
              </a:tr>
            </a:tbl>
          </a:graphicData>
        </a:graphic>
      </p:graphicFrame>
    </p:spTree>
    <p:extLst>
      <p:ext uri="{BB962C8B-B14F-4D97-AF65-F5344CB8AC3E}">
        <p14:creationId xmlns:p14="http://schemas.microsoft.com/office/powerpoint/2010/main" val="334208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Key Facts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3"/>
            <a:ext cx="1728192" cy="567983"/>
          </a:xfrm>
          <a:prstGeom prst="rect">
            <a:avLst/>
          </a:prstGeom>
        </p:spPr>
      </p:pic>
      <p:sp>
        <p:nvSpPr>
          <p:cNvPr id="16" name="Rectangle 3"/>
          <p:cNvSpPr>
            <a:spLocks noChangeArrowheads="1"/>
          </p:cNvSpPr>
          <p:nvPr/>
        </p:nvSpPr>
        <p:spPr bwMode="auto">
          <a:xfrm>
            <a:off x="925100" y="2152545"/>
            <a:ext cx="7016659" cy="4463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17" name="Rounded Rectangle 16"/>
          <p:cNvSpPr/>
          <p:nvPr/>
        </p:nvSpPr>
        <p:spPr>
          <a:xfrm>
            <a:off x="735318" y="1598401"/>
            <a:ext cx="2772351" cy="2106912"/>
          </a:xfrm>
          <a:prstGeom prst="roundRect">
            <a:avLst/>
          </a:prstGeom>
          <a:solidFill>
            <a:srgbClr val="E52F48"/>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373">
              <a:lnSpc>
                <a:spcPct val="90000"/>
              </a:lnSpc>
              <a:spcBef>
                <a:spcPct val="0"/>
              </a:spcBef>
            </a:pPr>
            <a:r>
              <a:rPr lang="en-GB" sz="2400" dirty="0">
                <a:solidFill>
                  <a:prstClr val="white"/>
                </a:solidFill>
              </a:rPr>
              <a:t>Student loans ARE available to you; no repayments until after you’re </a:t>
            </a:r>
            <a:br>
              <a:rPr lang="en-GB" sz="2400" dirty="0">
                <a:solidFill>
                  <a:prstClr val="white"/>
                </a:solidFill>
              </a:rPr>
            </a:br>
            <a:r>
              <a:rPr lang="en-GB" sz="2400" dirty="0">
                <a:solidFill>
                  <a:prstClr val="white"/>
                </a:solidFill>
              </a:rPr>
              <a:t>earning over £21,000</a:t>
            </a:r>
          </a:p>
        </p:txBody>
      </p:sp>
      <p:grpSp>
        <p:nvGrpSpPr>
          <p:cNvPr id="18" name="Group 17"/>
          <p:cNvGrpSpPr/>
          <p:nvPr/>
        </p:nvGrpSpPr>
        <p:grpSpPr>
          <a:xfrm>
            <a:off x="5615907" y="1598402"/>
            <a:ext cx="2792784" cy="2116982"/>
            <a:chOff x="416797" y="1484784"/>
            <a:chExt cx="8249005" cy="1114937"/>
          </a:xfrm>
          <a:solidFill>
            <a:srgbClr val="6083CB"/>
          </a:solidFill>
        </p:grpSpPr>
        <p:sp>
          <p:nvSpPr>
            <p:cNvPr id="19" name="Rounded Rectangle 18">
              <a:hlinkClick r:id="rId4"/>
            </p:cNvPr>
            <p:cNvSpPr/>
            <p:nvPr/>
          </p:nvSpPr>
          <p:spPr>
            <a:xfrm>
              <a:off x="416797" y="1484784"/>
              <a:ext cx="8202551" cy="1114937"/>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178"/>
              <a:endParaRPr lang="en-GB" sz="2400">
                <a:solidFill>
                  <a:prstClr val="white"/>
                </a:solidFill>
              </a:endParaRPr>
            </a:p>
          </p:txBody>
        </p:sp>
        <p:sp>
          <p:nvSpPr>
            <p:cNvPr id="20" name="TextBox 19"/>
            <p:cNvSpPr txBox="1"/>
            <p:nvPr/>
          </p:nvSpPr>
          <p:spPr>
            <a:xfrm>
              <a:off x="494122" y="1666742"/>
              <a:ext cx="8171680" cy="748878"/>
            </a:xfrm>
            <a:prstGeom prst="rect">
              <a:avLst/>
            </a:prstGeom>
            <a:grpFill/>
          </p:spPr>
          <p:txBody>
            <a:bodyPr wrap="square" rtlCol="0">
              <a:spAutoFit/>
            </a:bodyPr>
            <a:lstStyle/>
            <a:p>
              <a:pPr algn="ctr" defTabSz="533373">
                <a:lnSpc>
                  <a:spcPct val="90000"/>
                </a:lnSpc>
                <a:spcBef>
                  <a:spcPct val="0"/>
                </a:spcBef>
              </a:pPr>
              <a:r>
                <a:rPr lang="en-GB" sz="2400" dirty="0">
                  <a:solidFill>
                    <a:prstClr val="white"/>
                  </a:solidFill>
                </a:rPr>
                <a:t>You don’t</a:t>
              </a:r>
            </a:p>
            <a:p>
              <a:pPr algn="ctr" defTabSz="533373">
                <a:lnSpc>
                  <a:spcPct val="90000"/>
                </a:lnSpc>
                <a:spcBef>
                  <a:spcPct val="0"/>
                </a:spcBef>
              </a:pPr>
              <a:r>
                <a:rPr lang="en-GB" sz="2400" dirty="0">
                  <a:solidFill>
                    <a:prstClr val="white"/>
                  </a:solidFill>
                </a:rPr>
                <a:t>need money </a:t>
              </a:r>
            </a:p>
            <a:p>
              <a:pPr algn="ctr" defTabSz="533373">
                <a:lnSpc>
                  <a:spcPct val="90000"/>
                </a:lnSpc>
                <a:spcBef>
                  <a:spcPct val="0"/>
                </a:spcBef>
              </a:pPr>
              <a:r>
                <a:rPr lang="en-GB" sz="2400" dirty="0">
                  <a:solidFill>
                    <a:prstClr val="white"/>
                  </a:solidFill>
                </a:rPr>
                <a:t>up front </a:t>
              </a:r>
            </a:p>
            <a:p>
              <a:pPr algn="ctr" defTabSz="533373">
                <a:lnSpc>
                  <a:spcPct val="90000"/>
                </a:lnSpc>
                <a:spcBef>
                  <a:spcPct val="0"/>
                </a:spcBef>
              </a:pPr>
              <a:r>
                <a:rPr lang="en-GB" sz="2400" dirty="0">
                  <a:solidFill>
                    <a:prstClr val="white"/>
                  </a:solidFill>
                </a:rPr>
                <a:t>so don’t worry!</a:t>
              </a:r>
            </a:p>
          </p:txBody>
        </p:sp>
      </p:grpSp>
      <p:sp>
        <p:nvSpPr>
          <p:cNvPr id="21" name="Rounded Rectangle 20"/>
          <p:cNvSpPr/>
          <p:nvPr/>
        </p:nvSpPr>
        <p:spPr>
          <a:xfrm>
            <a:off x="5636343" y="4060878"/>
            <a:ext cx="2772351" cy="2152523"/>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373">
              <a:lnSpc>
                <a:spcPct val="90000"/>
              </a:lnSpc>
              <a:spcBef>
                <a:spcPct val="0"/>
              </a:spcBef>
            </a:pPr>
            <a:r>
              <a:rPr lang="en-GB" sz="2400" dirty="0">
                <a:solidFill>
                  <a:prstClr val="white"/>
                </a:solidFill>
              </a:rPr>
              <a:t>There are lots of grants and scholarships available to help with money; see if you’re entitled </a:t>
            </a:r>
          </a:p>
        </p:txBody>
      </p:sp>
      <p:sp>
        <p:nvSpPr>
          <p:cNvPr id="22" name="Rounded Rectangle 21"/>
          <p:cNvSpPr/>
          <p:nvPr/>
        </p:nvSpPr>
        <p:spPr>
          <a:xfrm>
            <a:off x="735316" y="4084460"/>
            <a:ext cx="2772351" cy="2152523"/>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2400" dirty="0">
                <a:solidFill>
                  <a:prstClr val="white"/>
                </a:solidFill>
              </a:rPr>
              <a:t>It may seem like a lot of money but it’s worth it as an investment in your future!</a:t>
            </a:r>
          </a:p>
        </p:txBody>
      </p:sp>
      <p:sp>
        <p:nvSpPr>
          <p:cNvPr id="23" name="Rectangle 3"/>
          <p:cNvSpPr>
            <a:spLocks noChangeArrowheads="1"/>
          </p:cNvSpPr>
          <p:nvPr/>
        </p:nvSpPr>
        <p:spPr bwMode="auto">
          <a:xfrm>
            <a:off x="-1800" y="6437011"/>
            <a:ext cx="9145800" cy="54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sz="1600" dirty="0">
                <a:solidFill>
                  <a:prstClr val="black"/>
                </a:solidFill>
              </a:rPr>
              <a:t>If you have any further questions, feel free to contact us on Twitter:                                          @</a:t>
            </a:r>
            <a:r>
              <a:rPr lang="en-US" sz="1600" dirty="0" err="1">
                <a:solidFill>
                  <a:prstClr val="black"/>
                </a:solidFill>
              </a:rPr>
              <a:t>NCLMathsStats</a:t>
            </a:r>
            <a:endParaRPr lang="en-US" sz="1600" dirty="0">
              <a:solidFill>
                <a:prstClr val="black"/>
              </a:solidFill>
            </a:endParaRPr>
          </a:p>
        </p:txBody>
      </p:sp>
    </p:spTree>
    <p:extLst>
      <p:ext uri="{BB962C8B-B14F-4D97-AF65-F5344CB8AC3E}">
        <p14:creationId xmlns:p14="http://schemas.microsoft.com/office/powerpoint/2010/main" val="239374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8" name="Content Placeholder 7"/>
          <p:cNvPicPr>
            <a:picLocks noGrp="1" noChangeAspect="1"/>
          </p:cNvPicPr>
          <p:nvPr>
            <p:ph idx="1"/>
          </p:nvPr>
        </p:nvPicPr>
        <p:blipFill>
          <a:blip r:embed="rId3"/>
          <a:stretch>
            <a:fillRect/>
          </a:stretch>
        </p:blipFill>
        <p:spPr>
          <a:xfrm>
            <a:off x="-1524000" y="-16767"/>
            <a:ext cx="12192000" cy="6874769"/>
          </a:xfrm>
          <a:prstGeom prst="rect">
            <a:avLst/>
          </a:prstGeom>
        </p:spPr>
      </p:pic>
      <p:sp>
        <p:nvSpPr>
          <p:cNvPr id="9" name="TextBox 8"/>
          <p:cNvSpPr txBox="1"/>
          <p:nvPr/>
        </p:nvSpPr>
        <p:spPr>
          <a:xfrm>
            <a:off x="940384" y="486967"/>
            <a:ext cx="4990011" cy="1938992"/>
          </a:xfrm>
          <a:prstGeom prst="rect">
            <a:avLst/>
          </a:prstGeom>
          <a:noFill/>
        </p:spPr>
        <p:txBody>
          <a:bodyPr wrap="square" rtlCol="0">
            <a:spAutoFit/>
          </a:bodyPr>
          <a:lstStyle/>
          <a:p>
            <a:r>
              <a:rPr lang="en-GB" sz="6000" dirty="0">
                <a:solidFill>
                  <a:schemeClr val="bg1"/>
                </a:solidFill>
              </a:rPr>
              <a:t>Thank You for Listening </a:t>
            </a:r>
            <a:r>
              <a:rPr lang="en-GB" sz="6000" dirty="0">
                <a:solidFill>
                  <a:schemeClr val="bg1"/>
                </a:solidFill>
                <a:sym typeface="Wingdings" panose="05000000000000000000" pitchFamily="2" charset="2"/>
              </a:rPr>
              <a:t> </a:t>
            </a:r>
            <a:endParaRPr lang="en-GB" sz="6000" dirty="0">
              <a:solidFill>
                <a:schemeClr val="bg1"/>
              </a:solidFill>
            </a:endParaRPr>
          </a:p>
        </p:txBody>
      </p:sp>
    </p:spTree>
    <p:extLst>
      <p:ext uri="{BB962C8B-B14F-4D97-AF65-F5344CB8AC3E}">
        <p14:creationId xmlns:p14="http://schemas.microsoft.com/office/powerpoint/2010/main" val="15883390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7"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1"/>
            <a:ext cx="9170125"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677723" y="526230"/>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6000" dirty="0" smtClean="0">
                <a:solidFill>
                  <a:schemeClr val="bg1"/>
                </a:solidFill>
                <a:latin typeface="Calibri" panose="020F0502020204030204" pitchFamily="34" charset="0"/>
              </a:rPr>
              <a:t>Accommodation</a:t>
            </a:r>
            <a:endParaRPr lang="en-GB" sz="6000" dirty="0">
              <a:solidFill>
                <a:schemeClr val="bg1"/>
              </a:solidFill>
              <a:latin typeface="Calibri" panose="020F0502020204030204" pitchFamily="34" charset="0"/>
            </a:endParaRPr>
          </a:p>
        </p:txBody>
      </p:sp>
      <p:sp>
        <p:nvSpPr>
          <p:cNvPr id="9" name="Title 1"/>
          <p:cNvSpPr txBox="1">
            <a:spLocks/>
          </p:cNvSpPr>
          <p:nvPr/>
        </p:nvSpPr>
        <p:spPr>
          <a:xfrm>
            <a:off x="1677722" y="1518558"/>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smtClean="0">
                <a:solidFill>
                  <a:schemeClr val="bg1"/>
                </a:solidFill>
                <a:latin typeface="Calibri" panose="020F0502020204030204" pitchFamily="34" charset="0"/>
              </a:rPr>
              <a:t>Emma Bradley</a:t>
            </a:r>
          </a:p>
          <a:p>
            <a:r>
              <a:rPr lang="en-GB" sz="2800" dirty="0" smtClean="0">
                <a:solidFill>
                  <a:schemeClr val="bg1"/>
                </a:solidFill>
                <a:latin typeface="Calibri" panose="020F0502020204030204" pitchFamily="34" charset="0"/>
              </a:rPr>
              <a:t>Amy Green</a:t>
            </a:r>
            <a:endParaRPr lang="en-GB" sz="2800" dirty="0">
              <a:solidFill>
                <a:schemeClr val="bg1"/>
              </a:solidFill>
              <a:latin typeface="Calibri" panose="020F050202020403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1"/>
            <a:ext cx="1512168" cy="567983"/>
          </a:xfrm>
          <a:prstGeom prst="rect">
            <a:avLst/>
          </a:prstGeom>
        </p:spPr>
      </p:pic>
    </p:spTree>
    <p:extLst>
      <p:ext uri="{BB962C8B-B14F-4D97-AF65-F5344CB8AC3E}">
        <p14:creationId xmlns:p14="http://schemas.microsoft.com/office/powerpoint/2010/main" val="2364619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199" y="31766"/>
            <a:ext cx="7886700" cy="1325563"/>
          </a:xfrm>
        </p:spPr>
        <p:txBody>
          <a:bodyPr/>
          <a:lstStyle/>
          <a:p>
            <a:r>
              <a:rPr lang="en-GB" dirty="0" smtClean="0">
                <a:solidFill>
                  <a:schemeClr val="bg1"/>
                </a:solidFill>
              </a:rPr>
              <a:t>		Accommodation 			             Guarantee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86"/>
            <a:ext cx="1728192" cy="567983"/>
          </a:xfrm>
          <a:prstGeom prst="rect">
            <a:avLst/>
          </a:prstGeom>
        </p:spPr>
      </p:pic>
      <p:sp>
        <p:nvSpPr>
          <p:cNvPr id="24" name="Rounded Rectangle 23"/>
          <p:cNvSpPr/>
          <p:nvPr/>
        </p:nvSpPr>
        <p:spPr>
          <a:xfrm>
            <a:off x="413236" y="3356992"/>
            <a:ext cx="8202551" cy="1114937"/>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You complete the online application form before 30</a:t>
            </a:r>
            <a:r>
              <a:rPr lang="en-GB" sz="3600" baseline="30000" dirty="0">
                <a:solidFill>
                  <a:schemeClr val="bg1"/>
                </a:solidFill>
              </a:rPr>
              <a:t>th</a:t>
            </a:r>
            <a:r>
              <a:rPr lang="en-GB" sz="3600" dirty="0">
                <a:solidFill>
                  <a:schemeClr val="bg1"/>
                </a:solidFill>
              </a:rPr>
              <a:t> June </a:t>
            </a:r>
            <a:r>
              <a:rPr lang="en-GB" sz="3600" dirty="0" smtClean="0">
                <a:solidFill>
                  <a:schemeClr val="bg1"/>
                </a:solidFill>
              </a:rPr>
              <a:t>2017</a:t>
            </a:r>
            <a:endParaRPr lang="en-GB" sz="3600" dirty="0">
              <a:solidFill>
                <a:schemeClr val="bg1"/>
              </a:solidFill>
            </a:endParaRPr>
          </a:p>
        </p:txBody>
      </p:sp>
      <p:grpSp>
        <p:nvGrpSpPr>
          <p:cNvPr id="25" name="Group 24"/>
          <p:cNvGrpSpPr/>
          <p:nvPr/>
        </p:nvGrpSpPr>
        <p:grpSpPr>
          <a:xfrm>
            <a:off x="379565" y="1628800"/>
            <a:ext cx="8232037" cy="1114937"/>
            <a:chOff x="416797" y="1484784"/>
            <a:chExt cx="8232037" cy="1114937"/>
          </a:xfrm>
          <a:solidFill>
            <a:srgbClr val="6083CB"/>
          </a:solidFill>
        </p:grpSpPr>
        <p:sp>
          <p:nvSpPr>
            <p:cNvPr id="26" name="Rounded Rectangle 25">
              <a:hlinkClick r:id="rId4"/>
            </p:cNvPr>
            <p:cNvSpPr/>
            <p:nvPr/>
          </p:nvSpPr>
          <p:spPr>
            <a:xfrm>
              <a:off x="416797" y="1484784"/>
              <a:ext cx="8202551" cy="111493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27" name="TextBox 26"/>
            <p:cNvSpPr txBox="1"/>
            <p:nvPr/>
          </p:nvSpPr>
          <p:spPr>
            <a:xfrm>
              <a:off x="477154" y="1510192"/>
              <a:ext cx="8171680" cy="1089529"/>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Choose Newcastle as your first choice before 30</a:t>
              </a:r>
              <a:r>
                <a:rPr lang="en-GB" sz="3600" baseline="30000" dirty="0" smtClean="0">
                  <a:solidFill>
                    <a:schemeClr val="bg1"/>
                  </a:solidFill>
                </a:rPr>
                <a:t>th</a:t>
              </a:r>
              <a:r>
                <a:rPr lang="en-GB" sz="3600" dirty="0" smtClean="0">
                  <a:solidFill>
                    <a:schemeClr val="bg1"/>
                  </a:solidFill>
                </a:rPr>
                <a:t> June 2017</a:t>
              </a:r>
              <a:endParaRPr lang="en-GB" sz="3600" dirty="0">
                <a:solidFill>
                  <a:schemeClr val="bg1"/>
                </a:solidFill>
              </a:endParaRPr>
            </a:p>
          </p:txBody>
        </p:sp>
      </p:grpSp>
      <p:sp>
        <p:nvSpPr>
          <p:cNvPr id="28" name="Rounded Rectangle 27"/>
          <p:cNvSpPr/>
          <p:nvPr/>
        </p:nvSpPr>
        <p:spPr>
          <a:xfrm>
            <a:off x="430310" y="4965952"/>
            <a:ext cx="8191212" cy="1125779"/>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Guaranteed a place in a halls, regardless of where you currently live</a:t>
            </a:r>
          </a:p>
        </p:txBody>
      </p:sp>
    </p:spTree>
    <p:extLst>
      <p:ext uri="{BB962C8B-B14F-4D97-AF65-F5344CB8AC3E}">
        <p14:creationId xmlns:p14="http://schemas.microsoft.com/office/powerpoint/2010/main" val="15832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8293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49" name="Group 48"/>
          <p:cNvGrpSpPr/>
          <p:nvPr/>
        </p:nvGrpSpPr>
        <p:grpSpPr>
          <a:xfrm>
            <a:off x="3093679" y="2737806"/>
            <a:ext cx="3019906" cy="1386948"/>
            <a:chOff x="3092036" y="2737806"/>
            <a:chExt cx="3011250" cy="1386948"/>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1" y="3091732"/>
              <a:ext cx="2993365" cy="646331"/>
            </a:xfrm>
            <a:prstGeom prst="rect">
              <a:avLst/>
            </a:prstGeom>
            <a:grpFill/>
          </p:spPr>
          <p:txBody>
            <a:bodyPr wrap="square" rtlCol="0">
              <a:spAutoFit/>
            </a:bodyPr>
            <a:lstStyle/>
            <a:p>
              <a:pPr algn="ctr"/>
              <a:r>
                <a:rPr lang="en-GB" sz="3600" dirty="0">
                  <a:solidFill>
                    <a:schemeClr val="bg1"/>
                  </a:solidFill>
                </a:rPr>
                <a:t>The Halls</a:t>
              </a:r>
            </a:p>
          </p:txBody>
        </p:sp>
      </p:grpSp>
      <p:grpSp>
        <p:nvGrpSpPr>
          <p:cNvPr id="54" name="Group 53"/>
          <p:cNvGrpSpPr/>
          <p:nvPr/>
        </p:nvGrpSpPr>
        <p:grpSpPr>
          <a:xfrm>
            <a:off x="2411760" y="161299"/>
            <a:ext cx="2025503" cy="2019159"/>
            <a:chOff x="4055178" y="2665066"/>
            <a:chExt cx="2025503" cy="2019159"/>
          </a:xfrm>
          <a:solidFill>
            <a:srgbClr val="6083CB"/>
          </a:solidFill>
        </p:grpSpPr>
        <p:sp>
          <p:nvSpPr>
            <p:cNvPr id="56" name="Rounded Rectangle 55"/>
            <p:cNvSpPr/>
            <p:nvPr/>
          </p:nvSpPr>
          <p:spPr>
            <a:xfrm>
              <a:off x="4055178" y="266506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pic>
          <p:nvPicPr>
            <p:cNvPr id="57" name="Picture 5" descr="C:\Users\Matt\Desktop\Accomm\leazes.jpg">
              <a:hlinkClick r:id="rId4"/>
            </p:cNvPr>
            <p:cNvPicPr>
              <a:picLocks noChangeAspect="1" noChangeArrowheads="1"/>
            </p:cNvPicPr>
            <p:nvPr/>
          </p:nvPicPr>
          <p:blipFill>
            <a:blip r:embed="rId5" cstate="print"/>
            <a:srcRect/>
            <a:stretch>
              <a:fillRect/>
            </a:stretch>
          </p:blipFill>
          <p:spPr bwMode="auto">
            <a:xfrm>
              <a:off x="4140846" y="275634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55" name="TextBox 54">
            <a:hlinkClick r:id="rId4"/>
          </p:cNvPr>
          <p:cNvSpPr txBox="1"/>
          <p:nvPr/>
        </p:nvSpPr>
        <p:spPr>
          <a:xfrm>
            <a:off x="2534566" y="1708275"/>
            <a:ext cx="1799890" cy="430887"/>
          </a:xfrm>
          <a:prstGeom prst="rect">
            <a:avLst/>
          </a:prstGeom>
          <a:noFill/>
          <a:ln>
            <a:noFill/>
          </a:ln>
        </p:spPr>
        <p:txBody>
          <a:bodyPr>
            <a:spAutoFit/>
          </a:bodyPr>
          <a:lstStyle/>
          <a:p>
            <a:pPr algn="ctr">
              <a:defRPr/>
            </a:pPr>
            <a:r>
              <a:rPr lang="en-GB" sz="2200" dirty="0">
                <a:solidFill>
                  <a:schemeClr val="bg1"/>
                </a:solidFill>
              </a:rPr>
              <a:t>Castle Leazes</a:t>
            </a:r>
          </a:p>
        </p:txBody>
      </p:sp>
      <p:grpSp>
        <p:nvGrpSpPr>
          <p:cNvPr id="6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6"/>
            </p:cNvPr>
            <p:cNvSpPr txBox="1"/>
            <p:nvPr/>
          </p:nvSpPr>
          <p:spPr>
            <a:xfrm>
              <a:off x="6363053" y="3748373"/>
              <a:ext cx="1613485" cy="430887"/>
            </a:xfrm>
            <a:prstGeom prst="rect">
              <a:avLst/>
            </a:prstGeom>
            <a:grpFill/>
            <a:ln>
              <a:noFill/>
            </a:ln>
          </p:spPr>
          <p:txBody>
            <a:bodyPr wrap="square">
              <a:spAutoFit/>
            </a:bodyPr>
            <a:lstStyle/>
            <a:p>
              <a:pPr algn="ctr">
                <a:defRPr/>
              </a:pPr>
              <a:r>
                <a:rPr lang="en-GB" sz="2200" dirty="0">
                  <a:solidFill>
                    <a:schemeClr val="bg1"/>
                  </a:solidFill>
                </a:rPr>
                <a:t>St </a:t>
              </a:r>
              <a:r>
                <a:rPr lang="en-GB" sz="2200" dirty="0" smtClean="0">
                  <a:solidFill>
                    <a:schemeClr val="bg1"/>
                  </a:solidFill>
                </a:rPr>
                <a:t>Mary’s</a:t>
              </a:r>
              <a:endParaRPr lang="en-GB" sz="2200" dirty="0">
                <a:solidFill>
                  <a:schemeClr val="bg1"/>
                </a:solidFill>
              </a:endParaRPr>
            </a:p>
          </p:txBody>
        </p:sp>
      </p:grpSp>
      <p:grpSp>
        <p:nvGrpSpPr>
          <p:cNvPr id="74" name="Group 73"/>
          <p:cNvGrpSpPr/>
          <p:nvPr/>
        </p:nvGrpSpPr>
        <p:grpSpPr>
          <a:xfrm>
            <a:off x="2348681" y="4749978"/>
            <a:ext cx="2151311" cy="199181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7"/>
            </p:cNvPr>
            <p:cNvSpPr txBox="1"/>
            <p:nvPr/>
          </p:nvSpPr>
          <p:spPr>
            <a:xfrm>
              <a:off x="3818338" y="3456282"/>
              <a:ext cx="2151311" cy="430887"/>
            </a:xfrm>
            <a:prstGeom prst="rect">
              <a:avLst/>
            </a:prstGeom>
            <a:noFill/>
            <a:ln>
              <a:noFill/>
            </a:ln>
          </p:spPr>
          <p:txBody>
            <a:bodyPr wrap="square">
              <a:spAutoFit/>
            </a:bodyPr>
            <a:lstStyle/>
            <a:p>
              <a:pPr algn="ctr">
                <a:defRPr/>
              </a:pPr>
              <a:r>
                <a:rPr lang="en-GB" sz="2200" dirty="0">
                  <a:solidFill>
                    <a:schemeClr val="bg1"/>
                  </a:solidFill>
                </a:rPr>
                <a:t>Windsor Terrace</a:t>
              </a:r>
            </a:p>
          </p:txBody>
        </p:sp>
      </p:grpSp>
      <p:pic>
        <p:nvPicPr>
          <p:cNvPr id="75" name="Picture 36" descr="Windor Terrcae Exterior">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1654" b="18106"/>
          <a:stretch>
            <a:fillRect/>
          </a:stretch>
        </p:blipFill>
        <p:spPr bwMode="auto">
          <a:xfrm>
            <a:off x="2503857" y="4836696"/>
            <a:ext cx="1840961" cy="1393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p:nvPr/>
        </p:nvGrpSpPr>
        <p:grpSpPr>
          <a:xfrm>
            <a:off x="170233" y="3503943"/>
            <a:ext cx="2025503" cy="1991818"/>
            <a:chOff x="170233" y="3503943"/>
            <a:chExt cx="2025503" cy="1991818"/>
          </a:xfrm>
        </p:grpSpPr>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a:solidFill>
                    <a:schemeClr val="bg1"/>
                  </a:solidFill>
                </a:rPr>
                <a:t>Park Terrace</a:t>
              </a:r>
              <a:endParaRPr lang="en-GB" sz="1200" dirty="0">
                <a:solidFill>
                  <a:schemeClr val="bg1"/>
                </a:solidFill>
              </a:endParaRPr>
            </a:p>
          </p:txBody>
        </p:sp>
        <p:pic>
          <p:nvPicPr>
            <p:cNvPr id="81"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2359" y="3614379"/>
              <a:ext cx="1821685" cy="1402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4624578" y="4579660"/>
            <a:ext cx="2104863" cy="2110341"/>
            <a:chOff x="4659094" y="4747658"/>
            <a:chExt cx="2104863" cy="2110341"/>
          </a:xfrm>
        </p:grpSpPr>
        <p:grpSp>
          <p:nvGrpSpPr>
            <p:cNvPr id="69" name="Group 68"/>
            <p:cNvGrpSpPr/>
            <p:nvPr/>
          </p:nvGrpSpPr>
          <p:grpSpPr>
            <a:xfrm>
              <a:off x="4659094" y="4747658"/>
              <a:ext cx="2104863"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10"/>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err="1">
                    <a:solidFill>
                      <a:schemeClr val="bg1"/>
                    </a:solidFill>
                  </a:rPr>
                  <a:t>Marris</a:t>
                </a:r>
                <a:r>
                  <a:rPr lang="en-GB" sz="2200" dirty="0">
                    <a:solidFill>
                      <a:schemeClr val="bg1"/>
                    </a:solidFill>
                  </a:rPr>
                  <a:t> House</a:t>
                </a:r>
              </a:p>
            </p:txBody>
          </p:sp>
        </p:grpSp>
        <p:pic>
          <p:nvPicPr>
            <p:cNvPr id="70" name="Picture 38">
              <a:hlinkClick r:id="rId10"/>
            </p:cNvPr>
            <p:cNvPicPr>
              <a:picLocks noChangeAspect="1" noChangeArrowheads="1"/>
            </p:cNvPicPr>
            <p:nvPr/>
          </p:nvPicPr>
          <p:blipFill>
            <a:blip r:embed="rId11" cstate="print"/>
            <a:srcRect b="16403"/>
            <a:stretch>
              <a:fillRect/>
            </a:stretch>
          </p:blipFill>
          <p:spPr bwMode="auto">
            <a:xfrm>
              <a:off x="4731997" y="4860186"/>
              <a:ext cx="1906399" cy="1491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59"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12"/>
            </p:cNvPr>
            <p:cNvSpPr txBox="1"/>
            <p:nvPr/>
          </p:nvSpPr>
          <p:spPr>
            <a:xfrm>
              <a:off x="3933682" y="3477898"/>
              <a:ext cx="1920625" cy="430887"/>
            </a:xfrm>
            <a:prstGeom prst="rect">
              <a:avLst/>
            </a:prstGeom>
            <a:noFill/>
            <a:ln>
              <a:noFill/>
            </a:ln>
          </p:spPr>
          <p:txBody>
            <a:bodyPr>
              <a:spAutoFit/>
            </a:bodyPr>
            <a:lstStyle/>
            <a:p>
              <a:pPr algn="ctr">
                <a:defRPr/>
              </a:pPr>
              <a:r>
                <a:rPr lang="en-GB" sz="2200" dirty="0">
                  <a:solidFill>
                    <a:schemeClr val="bg1"/>
                  </a:solidFill>
                </a:rPr>
                <a:t>Bowsden Court</a:t>
              </a:r>
            </a:p>
          </p:txBody>
        </p:sp>
      </p:grpSp>
      <p:grpSp>
        <p:nvGrpSpPr>
          <p:cNvPr id="2" name="Group 1"/>
          <p:cNvGrpSpPr/>
          <p:nvPr/>
        </p:nvGrpSpPr>
        <p:grpSpPr>
          <a:xfrm>
            <a:off x="4594593" y="188642"/>
            <a:ext cx="2280490" cy="1991818"/>
            <a:chOff x="4594593" y="188642"/>
            <a:chExt cx="2280490" cy="1991818"/>
          </a:xfrm>
        </p:grpSpPr>
        <p:grpSp>
          <p:nvGrpSpPr>
            <p:cNvPr id="83" name="Group 82"/>
            <p:cNvGrpSpPr/>
            <p:nvPr/>
          </p:nvGrpSpPr>
          <p:grpSpPr>
            <a:xfrm>
              <a:off x="4594593" y="188642"/>
              <a:ext cx="2280490" cy="1991818"/>
              <a:chOff x="4554050"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13"/>
              </p:cNvPr>
              <p:cNvSpPr txBox="1"/>
              <p:nvPr/>
            </p:nvSpPr>
            <p:spPr bwMode="auto">
              <a:xfrm>
                <a:off x="4554050" y="4094497"/>
                <a:ext cx="2146723" cy="400110"/>
              </a:xfrm>
              <a:prstGeom prst="rect">
                <a:avLst/>
              </a:prstGeom>
              <a:noFill/>
            </p:spPr>
            <p:txBody>
              <a:bodyPr wrap="square">
                <a:spAutoFit/>
              </a:bodyPr>
              <a:lstStyle/>
              <a:p>
                <a:pPr algn="ctr">
                  <a:defRPr/>
                </a:pPr>
                <a:r>
                  <a:rPr lang="en-GB" sz="2000" dirty="0" smtClean="0">
                    <a:solidFill>
                      <a:schemeClr val="bg1"/>
                    </a:solidFill>
                  </a:rPr>
                  <a:t>Kensington Terrace</a:t>
                </a:r>
                <a:endParaRPr lang="en-GB" sz="2000" dirty="0">
                  <a:solidFill>
                    <a:schemeClr val="bg1"/>
                  </a:solidFill>
                </a:endParaRPr>
              </a:p>
            </p:txBody>
          </p:sp>
        </p:grpSp>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l="12950" r="41628" b="16812"/>
            <a:stretch/>
          </p:blipFill>
          <p:spPr>
            <a:xfrm>
              <a:off x="4759383" y="258133"/>
              <a:ext cx="1962052" cy="1404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p:cNvPicPr>
            <a:picLocks noChangeAspect="1"/>
          </p:cNvPicPr>
          <p:nvPr/>
        </p:nvPicPr>
        <p:blipFill rotWithShape="1">
          <a:blip r:embed="rId15" cstate="print">
            <a:extLst>
              <a:ext uri="{28A0092B-C50C-407E-A947-70E740481C1C}">
                <a14:useLocalDpi xmlns:a14="http://schemas.microsoft.com/office/drawing/2010/main" val="0"/>
              </a:ext>
            </a:extLst>
          </a:blip>
          <a:srcRect l="13896" r="44681" b="18929"/>
          <a:stretch/>
        </p:blipFill>
        <p:spPr>
          <a:xfrm>
            <a:off x="7013471" y="3685667"/>
            <a:ext cx="1857397" cy="1420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val="0"/>
              </a:ext>
            </a:extLst>
          </a:blip>
          <a:srcRect l="19740" t="3895" r="38312" b="14362"/>
          <a:stretch/>
        </p:blipFill>
        <p:spPr>
          <a:xfrm>
            <a:off x="6990307" y="1422461"/>
            <a:ext cx="1917694" cy="1460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3" name="Group 2"/>
          <p:cNvGrpSpPr/>
          <p:nvPr/>
        </p:nvGrpSpPr>
        <p:grpSpPr>
          <a:xfrm>
            <a:off x="179512" y="1268760"/>
            <a:ext cx="2025503" cy="2019159"/>
            <a:chOff x="179512" y="1268760"/>
            <a:chExt cx="2025503" cy="2019159"/>
          </a:xfrm>
        </p:grpSpPr>
        <p:sp>
          <p:nvSpPr>
            <p:cNvPr id="22" name="Rounded Rectangle 21"/>
            <p:cNvSpPr/>
            <p:nvPr/>
          </p:nvSpPr>
          <p:spPr>
            <a:xfrm>
              <a:off x="179512" y="1268760"/>
              <a:ext cx="2025503" cy="2019159"/>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prstClr val="white"/>
                </a:solidFill>
              </a:endParaRPr>
            </a:p>
          </p:txBody>
        </p:sp>
        <p:sp>
          <p:nvSpPr>
            <p:cNvPr id="24" name="TextBox 23">
              <a:hlinkClick r:id="rId17"/>
            </p:cNvPr>
            <p:cNvSpPr txBox="1"/>
            <p:nvPr/>
          </p:nvSpPr>
          <p:spPr>
            <a:xfrm>
              <a:off x="281220" y="2809466"/>
              <a:ext cx="1799890" cy="430886"/>
            </a:xfrm>
            <a:prstGeom prst="rect">
              <a:avLst/>
            </a:prstGeom>
            <a:noFill/>
            <a:ln>
              <a:noFill/>
            </a:ln>
          </p:spPr>
          <p:txBody>
            <a:bodyPr>
              <a:spAutoFit/>
            </a:bodyPr>
            <a:lstStyle/>
            <a:p>
              <a:pPr algn="ctr">
                <a:defRPr/>
              </a:pPr>
              <a:r>
                <a:rPr lang="en-GB" sz="2200" dirty="0" err="1" smtClean="0">
                  <a:solidFill>
                    <a:schemeClr val="bg1"/>
                  </a:solidFill>
                </a:rPr>
                <a:t>Leazes</a:t>
              </a:r>
              <a:r>
                <a:rPr lang="en-GB" sz="2200" dirty="0" smtClean="0">
                  <a:solidFill>
                    <a:schemeClr val="bg1"/>
                  </a:solidFill>
                </a:rPr>
                <a:t> Parade</a:t>
              </a:r>
              <a:endParaRPr lang="en-GB" sz="2200" dirty="0">
                <a:solidFill>
                  <a:schemeClr val="bg1"/>
                </a:solidFill>
              </a:endParaRPr>
            </a:p>
          </p:txBody>
        </p:sp>
        <p:pic>
          <p:nvPicPr>
            <p:cNvPr id="7" name="Picture 6"/>
            <p:cNvPicPr>
              <a:picLocks noChangeAspect="1"/>
            </p:cNvPicPr>
            <p:nvPr/>
          </p:nvPicPr>
          <p:blipFill rotWithShape="1">
            <a:blip r:embed="rId18" cstate="print">
              <a:extLst>
                <a:ext uri="{28A0092B-C50C-407E-A947-70E740481C1C}">
                  <a14:useLocalDpi xmlns:a14="http://schemas.microsoft.com/office/drawing/2010/main" val="0"/>
                </a:ext>
              </a:extLst>
            </a:blip>
            <a:srcRect l="19740" r="28831"/>
            <a:stretch/>
          </p:blipFill>
          <p:spPr>
            <a:xfrm>
              <a:off x="253052" y="1371404"/>
              <a:ext cx="1850992" cy="143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78798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49" name="Group 48"/>
          <p:cNvGrpSpPr/>
          <p:nvPr/>
        </p:nvGrpSpPr>
        <p:grpSpPr>
          <a:xfrm>
            <a:off x="3093679" y="2735482"/>
            <a:ext cx="3019906" cy="1389272"/>
            <a:chOff x="3092036" y="2735482"/>
            <a:chExt cx="3011250" cy="1389272"/>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2" y="2735482"/>
              <a:ext cx="2993366" cy="1384995"/>
            </a:xfrm>
            <a:prstGeom prst="rect">
              <a:avLst/>
            </a:prstGeom>
            <a:noFill/>
          </p:spPr>
          <p:txBody>
            <a:bodyPr wrap="square" rtlCol="0">
              <a:spAutoFit/>
            </a:bodyPr>
            <a:lstStyle/>
            <a:p>
              <a:pPr algn="ctr"/>
              <a:r>
                <a:rPr lang="en-GB" sz="2800" dirty="0" smtClean="0">
                  <a:solidFill>
                    <a:schemeClr val="bg1"/>
                  </a:solidFill>
                </a:rPr>
                <a:t>Managed Partnership Accommodation</a:t>
              </a:r>
              <a:endParaRPr lang="en-GB" sz="2800" dirty="0">
                <a:solidFill>
                  <a:schemeClr val="bg1"/>
                </a:solidFill>
              </a:endParaRPr>
            </a:p>
          </p:txBody>
        </p:sp>
      </p:grpSp>
      <p:sp>
        <p:nvSpPr>
          <p:cNvPr id="56" name="Rounded Rectangle 55"/>
          <p:cNvSpPr/>
          <p:nvPr/>
        </p:nvSpPr>
        <p:spPr>
          <a:xfrm>
            <a:off x="2411760" y="161299"/>
            <a:ext cx="2025503" cy="2019159"/>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sp>
        <p:nvSpPr>
          <p:cNvPr id="55" name="TextBox 54">
            <a:hlinkClick r:id="rId4"/>
          </p:cNvPr>
          <p:cNvSpPr txBox="1"/>
          <p:nvPr/>
        </p:nvSpPr>
        <p:spPr>
          <a:xfrm>
            <a:off x="2534566" y="1708275"/>
            <a:ext cx="1799890" cy="430887"/>
          </a:xfrm>
          <a:prstGeom prst="rect">
            <a:avLst/>
          </a:prstGeom>
          <a:noFill/>
          <a:ln>
            <a:noFill/>
          </a:ln>
        </p:spPr>
        <p:txBody>
          <a:bodyPr>
            <a:spAutoFit/>
          </a:bodyPr>
          <a:lstStyle/>
          <a:p>
            <a:pPr algn="ctr">
              <a:defRPr/>
            </a:pPr>
            <a:r>
              <a:rPr lang="en-GB" sz="2200" dirty="0" smtClean="0">
                <a:solidFill>
                  <a:schemeClr val="bg1"/>
                </a:solidFill>
              </a:rPr>
              <a:t>Barker House</a:t>
            </a:r>
            <a:endParaRPr lang="en-GB" sz="2200" dirty="0">
              <a:solidFill>
                <a:schemeClr val="bg1"/>
              </a:solidFill>
            </a:endParaRPr>
          </a:p>
        </p:txBody>
      </p:sp>
      <p:grpSp>
        <p:nvGrpSpPr>
          <p:cNvPr id="6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5"/>
            </p:cNvPr>
            <p:cNvSpPr txBox="1"/>
            <p:nvPr/>
          </p:nvSpPr>
          <p:spPr>
            <a:xfrm>
              <a:off x="6366532" y="3763761"/>
              <a:ext cx="1613485" cy="400110"/>
            </a:xfrm>
            <a:prstGeom prst="rect">
              <a:avLst/>
            </a:prstGeom>
            <a:grpFill/>
            <a:ln>
              <a:noFill/>
            </a:ln>
          </p:spPr>
          <p:txBody>
            <a:bodyPr wrap="square">
              <a:spAutoFit/>
            </a:bodyPr>
            <a:lstStyle/>
            <a:p>
              <a:pPr algn="ctr">
                <a:defRPr/>
              </a:pPr>
              <a:r>
                <a:rPr lang="en-GB" sz="2000" dirty="0" smtClean="0">
                  <a:solidFill>
                    <a:schemeClr val="bg1"/>
                  </a:solidFill>
                </a:rPr>
                <a:t>Liberty Quay</a:t>
              </a:r>
              <a:endParaRPr lang="en-GB" sz="2000" dirty="0">
                <a:solidFill>
                  <a:schemeClr val="bg1"/>
                </a:solidFill>
              </a:endParaRPr>
            </a:p>
          </p:txBody>
        </p:sp>
      </p:grpSp>
      <p:grpSp>
        <p:nvGrpSpPr>
          <p:cNvPr id="74" name="Group 73"/>
          <p:cNvGrpSpPr/>
          <p:nvPr/>
        </p:nvGrpSpPr>
        <p:grpSpPr>
          <a:xfrm>
            <a:off x="2348681" y="4571853"/>
            <a:ext cx="2151311" cy="211814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6"/>
            </p:cNvPr>
            <p:cNvSpPr txBox="1"/>
            <p:nvPr/>
          </p:nvSpPr>
          <p:spPr>
            <a:xfrm>
              <a:off x="3818338" y="3456282"/>
              <a:ext cx="2151311" cy="405188"/>
            </a:xfrm>
            <a:prstGeom prst="rect">
              <a:avLst/>
            </a:prstGeom>
            <a:noFill/>
            <a:ln>
              <a:noFill/>
            </a:ln>
          </p:spPr>
          <p:txBody>
            <a:bodyPr wrap="square">
              <a:spAutoFit/>
            </a:bodyPr>
            <a:lstStyle/>
            <a:p>
              <a:pPr algn="ctr">
                <a:defRPr/>
              </a:pPr>
              <a:r>
                <a:rPr lang="en-GB" sz="2200" dirty="0" smtClean="0">
                  <a:solidFill>
                    <a:schemeClr val="bg1"/>
                  </a:solidFill>
                </a:rPr>
                <a:t>The View</a:t>
              </a:r>
              <a:endParaRPr lang="en-GB" sz="2200" dirty="0">
                <a:solidFill>
                  <a:schemeClr val="bg1"/>
                </a:solidFill>
              </a:endParaRPr>
            </a:p>
          </p:txBody>
        </p:sp>
      </p:grpSp>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smtClean="0">
                <a:solidFill>
                  <a:schemeClr val="bg1"/>
                </a:solidFill>
              </a:rPr>
              <a:t>Union State</a:t>
            </a:r>
            <a:endParaRPr lang="en-GB" sz="1200" dirty="0">
              <a:solidFill>
                <a:schemeClr val="bg1"/>
              </a:solidFill>
            </a:endParaRPr>
          </a:p>
        </p:txBody>
      </p:sp>
      <p:grpSp>
        <p:nvGrpSpPr>
          <p:cNvPr id="83" name="Group 82"/>
          <p:cNvGrpSpPr/>
          <p:nvPr/>
        </p:nvGrpSpPr>
        <p:grpSpPr>
          <a:xfrm>
            <a:off x="4630218" y="188642"/>
            <a:ext cx="2280490" cy="2021331"/>
            <a:chOff x="4587584" y="2582331"/>
            <a:chExt cx="2146723" cy="2021331"/>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7"/>
            </p:cNvPr>
            <p:cNvSpPr txBox="1"/>
            <p:nvPr/>
          </p:nvSpPr>
          <p:spPr bwMode="auto">
            <a:xfrm>
              <a:off x="4587584" y="4141997"/>
              <a:ext cx="2146723" cy="461665"/>
            </a:xfrm>
            <a:prstGeom prst="rect">
              <a:avLst/>
            </a:prstGeom>
            <a:noFill/>
          </p:spPr>
          <p:txBody>
            <a:bodyPr wrap="square">
              <a:spAutoFit/>
            </a:bodyPr>
            <a:lstStyle/>
            <a:p>
              <a:pPr algn="ctr">
                <a:defRPr/>
              </a:pPr>
              <a:r>
                <a:rPr lang="en-GB" sz="2400" dirty="0" smtClean="0">
                  <a:solidFill>
                    <a:schemeClr val="bg1"/>
                  </a:solidFill>
                </a:rPr>
                <a:t>Verde</a:t>
              </a:r>
              <a:endParaRPr lang="en-GB" sz="2400" dirty="0">
                <a:solidFill>
                  <a:schemeClr val="bg1"/>
                </a:solidFill>
              </a:endParaRPr>
            </a:p>
          </p:txBody>
        </p:sp>
      </p:grpSp>
      <p:grpSp>
        <p:nvGrpSpPr>
          <p:cNvPr id="69" name="Group 68"/>
          <p:cNvGrpSpPr/>
          <p:nvPr/>
        </p:nvGrpSpPr>
        <p:grpSpPr>
          <a:xfrm>
            <a:off x="4594594" y="4579660"/>
            <a:ext cx="2239038"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8"/>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smtClean="0">
                  <a:solidFill>
                    <a:schemeClr val="bg1"/>
                  </a:solidFill>
                </a:rPr>
                <a:t>Manor Bank</a:t>
              </a:r>
              <a:endParaRPr lang="en-GB" sz="2200" dirty="0">
                <a:solidFill>
                  <a:schemeClr val="bg1"/>
                </a:solidFill>
              </a:endParaRPr>
            </a:p>
          </p:txBody>
        </p:sp>
      </p:grpSp>
      <p:grpSp>
        <p:nvGrpSpPr>
          <p:cNvPr id="59"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9"/>
            </p:cNvPr>
            <p:cNvSpPr txBox="1"/>
            <p:nvPr/>
          </p:nvSpPr>
          <p:spPr>
            <a:xfrm>
              <a:off x="3933682" y="3442273"/>
              <a:ext cx="1920625" cy="430887"/>
            </a:xfrm>
            <a:prstGeom prst="rect">
              <a:avLst/>
            </a:prstGeom>
            <a:grpFill/>
            <a:ln>
              <a:noFill/>
            </a:ln>
          </p:spPr>
          <p:txBody>
            <a:bodyPr>
              <a:spAutoFit/>
            </a:bodyPr>
            <a:lstStyle/>
            <a:p>
              <a:pPr algn="ctr">
                <a:defRPr/>
              </a:pPr>
              <a:r>
                <a:rPr lang="en-GB" sz="2200" dirty="0" smtClean="0">
                  <a:solidFill>
                    <a:schemeClr val="bg1"/>
                  </a:solidFill>
                </a:rPr>
                <a:t>Turner </a:t>
              </a:r>
              <a:r>
                <a:rPr lang="en-GB" sz="2200" dirty="0">
                  <a:solidFill>
                    <a:schemeClr val="bg1"/>
                  </a:solidFill>
                </a:rPr>
                <a:t>Court</a:t>
              </a:r>
            </a:p>
          </p:txBody>
        </p:sp>
      </p:grpSp>
      <p:pic>
        <p:nvPicPr>
          <p:cNvPr id="5" name="Picture 4"/>
          <p:cNvPicPr>
            <a:picLocks noChangeAspect="1"/>
          </p:cNvPicPr>
          <p:nvPr/>
        </p:nvPicPr>
        <p:blipFill rotWithShape="1">
          <a:blip r:embed="rId10" cstate="print">
            <a:extLst>
              <a:ext uri="{28A0092B-C50C-407E-A947-70E740481C1C}">
                <a14:useLocalDpi xmlns:a14="http://schemas.microsoft.com/office/drawing/2010/main" val="0"/>
              </a:ext>
            </a:extLst>
          </a:blip>
          <a:srcRect l="22383" t="-646" r="39570" b="20524"/>
          <a:stretch/>
        </p:blipFill>
        <p:spPr>
          <a:xfrm>
            <a:off x="2534567" y="238430"/>
            <a:ext cx="1788052" cy="1471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2" name="Group 51"/>
          <p:cNvGrpSpPr/>
          <p:nvPr/>
        </p:nvGrpSpPr>
        <p:grpSpPr>
          <a:xfrm>
            <a:off x="190107" y="1306627"/>
            <a:ext cx="2023010" cy="1975457"/>
            <a:chOff x="212002" y="2672033"/>
            <a:chExt cx="2192878" cy="2168457"/>
          </a:xfrm>
        </p:grpSpPr>
        <p:grpSp>
          <p:nvGrpSpPr>
            <p:cNvPr id="53" name="Group 52"/>
            <p:cNvGrpSpPr/>
            <p:nvPr/>
          </p:nvGrpSpPr>
          <p:grpSpPr>
            <a:xfrm>
              <a:off x="212002" y="2672033"/>
              <a:ext cx="2192878" cy="2168457"/>
              <a:chOff x="4211960" y="2634842"/>
              <a:chExt cx="2025503" cy="2019159"/>
            </a:xfrm>
            <a:solidFill>
              <a:srgbClr val="00257E"/>
            </a:solidFill>
          </p:grpSpPr>
          <p:sp>
            <p:nvSpPr>
              <p:cNvPr id="60" name="Rounded Rectangle 59"/>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63" name="TextBox 53">
                <a:hlinkClick r:id="rId11"/>
              </p:cNvPr>
              <p:cNvSpPr txBox="1">
                <a:spLocks noChangeArrowheads="1"/>
              </p:cNvSpPr>
              <p:nvPr/>
            </p:nvSpPr>
            <p:spPr bwMode="auto">
              <a:xfrm>
                <a:off x="4412686" y="4197373"/>
                <a:ext cx="1689521" cy="401220"/>
              </a:xfrm>
              <a:prstGeom prst="rect">
                <a:avLst/>
              </a:prstGeom>
              <a:grp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200" dirty="0">
                    <a:solidFill>
                      <a:schemeClr val="bg1"/>
                    </a:solidFill>
                    <a:latin typeface="Calibri"/>
                  </a:rPr>
                  <a:t>Liberty Plaza</a:t>
                </a:r>
              </a:p>
            </p:txBody>
          </p:sp>
        </p:grpSp>
        <p:pic>
          <p:nvPicPr>
            <p:cNvPr id="58"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6011" y="2748596"/>
              <a:ext cx="2009254" cy="160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pic>
        <p:nvPicPr>
          <p:cNvPr id="6" name="Picture 5"/>
          <p:cNvPicPr>
            <a:picLocks noChangeAspect="1"/>
          </p:cNvPicPr>
          <p:nvPr/>
        </p:nvPicPr>
        <p:blipFill rotWithShape="1">
          <a:blip r:embed="rId13" cstate="print">
            <a:extLst>
              <a:ext uri="{28A0092B-C50C-407E-A947-70E740481C1C}">
                <a14:useLocalDpi xmlns:a14="http://schemas.microsoft.com/office/drawing/2010/main" val="0"/>
              </a:ext>
            </a:extLst>
          </a:blip>
          <a:srcRect l="24101"/>
          <a:stretch/>
        </p:blipFill>
        <p:spPr>
          <a:xfrm>
            <a:off x="7039224" y="3663084"/>
            <a:ext cx="1819910" cy="14740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l="37012" r="17274"/>
          <a:stretch/>
        </p:blipFill>
        <p:spPr>
          <a:xfrm>
            <a:off x="4715843" y="4698594"/>
            <a:ext cx="2005592" cy="15210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8" name="Picture 67" descr="http://i1193.photobucket.com/albums/aa358/KenOHeed/Ken%20Album%2013%20from%2016%20March%202015/IMG_9465_zpsvtovpmfx.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352" t="16236" r="4708" b="27872"/>
          <a:stretch/>
        </p:blipFill>
        <p:spPr bwMode="auto">
          <a:xfrm>
            <a:off x="2493817" y="4655246"/>
            <a:ext cx="1840677" cy="1519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8" name="Picture 2" descr="http://digstudent.co.uk/photoer/800x600-c79.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24110" y="1427264"/>
            <a:ext cx="1886977" cy="1408075"/>
          </a:xfrm>
          <a:prstGeom prst="roundRect">
            <a:avLst>
              <a:gd name="adj" fmla="val 16667"/>
            </a:avLst>
          </a:prstGeom>
          <a:solidFill>
            <a:srgbClr val="6083CB"/>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p:cNvPicPr>
            <a:picLocks noChangeAspect="1"/>
          </p:cNvPicPr>
          <p:nvPr/>
        </p:nvPicPr>
        <p:blipFill rotWithShape="1">
          <a:blip r:embed="rId17" cstate="print">
            <a:extLst>
              <a:ext uri="{28A0092B-C50C-407E-A947-70E740481C1C}">
                <a14:useLocalDpi xmlns:a14="http://schemas.microsoft.com/office/drawing/2010/main" val="0"/>
              </a:ext>
            </a:extLst>
          </a:blip>
          <a:srcRect r="43637" b="21092"/>
          <a:stretch/>
        </p:blipFill>
        <p:spPr>
          <a:xfrm>
            <a:off x="252837" y="3587217"/>
            <a:ext cx="1862243" cy="144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18" cstate="print">
            <a:extLst>
              <a:ext uri="{28A0092B-C50C-407E-A947-70E740481C1C}">
                <a14:useLocalDpi xmlns:a14="http://schemas.microsoft.com/office/drawing/2010/main" val="0"/>
              </a:ext>
            </a:extLst>
          </a:blip>
          <a:srcRect l="6153" t="-782" r="23685" b="782"/>
          <a:stretch/>
        </p:blipFill>
        <p:spPr>
          <a:xfrm>
            <a:off x="4778361" y="261395"/>
            <a:ext cx="1943074" cy="1519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245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p:bldP spid="7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Typical Rooms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ectangle 20"/>
          <p:cNvSpPr/>
          <p:nvPr/>
        </p:nvSpPr>
        <p:spPr>
          <a:xfrm>
            <a:off x="4505469" y="3451036"/>
            <a:ext cx="237566" cy="369332"/>
          </a:xfrm>
          <a:prstGeom prst="rect">
            <a:avLst/>
          </a:prstGeom>
        </p:spPr>
        <p:txBody>
          <a:bodyPr wrap="none">
            <a:spAutoFit/>
          </a:bodyPr>
          <a:lstStyle/>
          <a:p>
            <a:r>
              <a:rPr lang="en-GB" dirty="0"/>
              <a:t> </a:t>
            </a:r>
          </a:p>
        </p:txBody>
      </p:sp>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44786">
            <a:off x="1051332" y="1834700"/>
            <a:ext cx="3525361" cy="2357586"/>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57871">
            <a:off x="4852190" y="1804285"/>
            <a:ext cx="3099602" cy="2736268"/>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grpSp>
        <p:nvGrpSpPr>
          <p:cNvPr id="25" name="Group 24"/>
          <p:cNvGrpSpPr/>
          <p:nvPr/>
        </p:nvGrpSpPr>
        <p:grpSpPr>
          <a:xfrm>
            <a:off x="591804" y="4892830"/>
            <a:ext cx="7920880" cy="1767208"/>
            <a:chOff x="1187624" y="2281527"/>
            <a:chExt cx="6091877" cy="2952328"/>
          </a:xfrm>
          <a:solidFill>
            <a:srgbClr val="00257E"/>
          </a:solidFill>
        </p:grpSpPr>
        <p:sp>
          <p:nvSpPr>
            <p:cNvPr id="26" name="Rounded Rectangle 25">
              <a:hlinkClick r:id="rId6"/>
            </p:cNvPr>
            <p:cNvSpPr/>
            <p:nvPr/>
          </p:nvSpPr>
          <p:spPr>
            <a:xfrm>
              <a:off x="1187624" y="2281527"/>
              <a:ext cx="6091877" cy="295232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33" name="TextBox 32">
              <a:hlinkClick r:id="rId6"/>
            </p:cNvPr>
            <p:cNvSpPr txBox="1"/>
            <p:nvPr/>
          </p:nvSpPr>
          <p:spPr>
            <a:xfrm>
              <a:off x="1244030" y="2663843"/>
              <a:ext cx="5979064" cy="2097841"/>
            </a:xfrm>
            <a:prstGeom prst="rect">
              <a:avLst/>
            </a:prstGeom>
            <a:grpFill/>
          </p:spPr>
          <p:txBody>
            <a:bodyPr wrap="square" rtlCol="0" anchor="ctr">
              <a:spAutoFit/>
            </a:bodyPr>
            <a:lstStyle/>
            <a:p>
              <a:pPr algn="ctr" defTabSz="533400">
                <a:lnSpc>
                  <a:spcPct val="90000"/>
                </a:lnSpc>
                <a:spcBef>
                  <a:spcPct val="0"/>
                </a:spcBef>
              </a:pPr>
              <a:r>
                <a:rPr lang="en-GB" sz="2800" dirty="0" smtClean="0">
                  <a:solidFill>
                    <a:schemeClr val="bg1"/>
                  </a:solidFill>
                </a:rPr>
                <a:t>To find out more detailed information and view our virtual tours for each of our halls of residence visit:</a:t>
              </a:r>
            </a:p>
            <a:p>
              <a:pPr algn="ctr" defTabSz="533400">
                <a:lnSpc>
                  <a:spcPct val="90000"/>
                </a:lnSpc>
                <a:spcBef>
                  <a:spcPct val="0"/>
                </a:spcBef>
              </a:pPr>
              <a:r>
                <a:rPr lang="en-GB" sz="2800" dirty="0" smtClean="0">
                  <a:solidFill>
                    <a:schemeClr val="bg1"/>
                  </a:solidFill>
                </a:rPr>
                <a:t>www.ncl.ac.uk/accommodation</a:t>
              </a:r>
              <a:endParaRPr lang="en-GB" sz="2800" dirty="0">
                <a:solidFill>
                  <a:schemeClr val="bg1"/>
                </a:solidFill>
              </a:endParaRPr>
            </a:p>
          </p:txBody>
        </p:sp>
      </p:grpSp>
    </p:spTree>
    <p:extLst>
      <p:ext uri="{BB962C8B-B14F-4D97-AF65-F5344CB8AC3E}">
        <p14:creationId xmlns:p14="http://schemas.microsoft.com/office/powerpoint/2010/main" val="337374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Included In All Halls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382473" y="1414907"/>
            <a:ext cx="2808313" cy="125995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Free </a:t>
            </a:r>
            <a:r>
              <a:rPr lang="en-GB" sz="2800" dirty="0" smtClean="0">
                <a:solidFill>
                  <a:schemeClr val="bg1"/>
                </a:solidFill>
              </a:rPr>
              <a:t>internet </a:t>
            </a:r>
            <a:r>
              <a:rPr lang="en-GB" sz="2800" dirty="0">
                <a:solidFill>
                  <a:schemeClr val="bg1"/>
                </a:solidFill>
              </a:rPr>
              <a:t>c</a:t>
            </a:r>
            <a:r>
              <a:rPr lang="en-GB" sz="2800" dirty="0" smtClean="0">
                <a:solidFill>
                  <a:schemeClr val="bg1"/>
                </a:solidFill>
              </a:rPr>
              <a:t>onnection</a:t>
            </a:r>
            <a:endParaRPr lang="en-GB" sz="2800" dirty="0">
              <a:solidFill>
                <a:schemeClr val="bg1"/>
              </a:solidFill>
            </a:endParaRPr>
          </a:p>
        </p:txBody>
      </p:sp>
      <p:sp>
        <p:nvSpPr>
          <p:cNvPr id="22" name="Rounded Rectangle 21"/>
          <p:cNvSpPr/>
          <p:nvPr/>
        </p:nvSpPr>
        <p:spPr>
          <a:xfrm>
            <a:off x="5699278" y="1416545"/>
            <a:ext cx="2453243" cy="62834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Launderette</a:t>
            </a:r>
          </a:p>
        </p:txBody>
      </p:sp>
      <p:sp>
        <p:nvSpPr>
          <p:cNvPr id="26" name="Rounded Rectangle 25"/>
          <p:cNvSpPr/>
          <p:nvPr/>
        </p:nvSpPr>
        <p:spPr>
          <a:xfrm>
            <a:off x="333391" y="5398026"/>
            <a:ext cx="2803122" cy="685525"/>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24 h</a:t>
            </a:r>
            <a:r>
              <a:rPr lang="en-GB" sz="2800" dirty="0" smtClean="0">
                <a:solidFill>
                  <a:schemeClr val="bg1"/>
                </a:solidFill>
              </a:rPr>
              <a:t>our security</a:t>
            </a:r>
            <a:endParaRPr lang="en-GB" sz="2800" dirty="0">
              <a:solidFill>
                <a:schemeClr val="bg1"/>
              </a:solidFill>
            </a:endParaRPr>
          </a:p>
        </p:txBody>
      </p:sp>
      <p:sp>
        <p:nvSpPr>
          <p:cNvPr id="27" name="Rounded Rectangle 26"/>
          <p:cNvSpPr/>
          <p:nvPr/>
        </p:nvSpPr>
        <p:spPr>
          <a:xfrm>
            <a:off x="6362011" y="4579814"/>
            <a:ext cx="2242598" cy="915323"/>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Bicycle Storage</a:t>
            </a:r>
            <a:endParaRPr lang="en-GB" sz="2800" dirty="0">
              <a:solidFill>
                <a:schemeClr val="bg1"/>
              </a:solidFill>
            </a:endParaRPr>
          </a:p>
        </p:txBody>
      </p:sp>
      <p:sp>
        <p:nvSpPr>
          <p:cNvPr id="28" name="Rounded Rectangle 27"/>
          <p:cNvSpPr/>
          <p:nvPr/>
        </p:nvSpPr>
        <p:spPr>
          <a:xfrm>
            <a:off x="3873064" y="6004956"/>
            <a:ext cx="1379021" cy="628340"/>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Bills</a:t>
            </a:r>
            <a:endParaRPr lang="en-GB" sz="2800" dirty="0">
              <a:solidFill>
                <a:schemeClr val="bg1"/>
              </a:solidFill>
            </a:endParaRPr>
          </a:p>
        </p:txBody>
      </p:sp>
      <p:pic>
        <p:nvPicPr>
          <p:cNvPr id="29" name="Picture 2" descr="http://www.calderdale.gov.uk/socialcare/learning-disability/for-learning-disabilities/images/bill.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06858">
            <a:off x="3782196" y="3831277"/>
            <a:ext cx="1800975" cy="19450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ttp://astuceclub.net/wp-content/uploads/2015/08/wifi-password-cracking-1.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905" y="3075819"/>
            <a:ext cx="2977524" cy="16660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http://trade-bangladesh.com/wp-content/uploads/2013/04/11412095-clothes-with-detergent-and-washing-powder-in-orange-plastic-basket-isolated-on-white.jpg"/>
          <p:cNvPicPr>
            <a:picLocks noChangeAspect="1" noChangeArrowheads="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141872" y="1942133"/>
            <a:ext cx="2682876" cy="199375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www.bikemania.biz/media/catalog/product/g/r/green.jpg"/>
          <p:cNvPicPr>
            <a:picLocks noChangeAspect="1" noChangeArrowheads="1"/>
          </p:cNvPicPr>
          <p:nvPr/>
        </p:nvPicPr>
        <p:blipFill>
          <a:blip r:embed="rId7"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rot="21105436">
            <a:off x="6384314" y="5578970"/>
            <a:ext cx="1858116" cy="1120178"/>
          </a:xfrm>
          <a:prstGeom prst="rect">
            <a:avLst/>
          </a:prstGeom>
          <a:noFill/>
          <a:extLst>
            <a:ext uri="{909E8E84-426E-40DD-AFC4-6F175D3DCCD1}">
              <a14:hiddenFill xmlns:a14="http://schemas.microsoft.com/office/drawing/2010/main">
                <a:solidFill>
                  <a:srgbClr val="FFFFFF"/>
                </a:solidFill>
              </a14:hiddenFill>
            </a:ext>
          </a:extLst>
        </p:spPr>
      </p:pic>
      <p:sp>
        <p:nvSpPr>
          <p:cNvPr id="34" name="Rounded Rectangle 33"/>
          <p:cNvSpPr/>
          <p:nvPr/>
        </p:nvSpPr>
        <p:spPr>
          <a:xfrm>
            <a:off x="3190786" y="2822510"/>
            <a:ext cx="2803122" cy="685525"/>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Holidays included</a:t>
            </a:r>
            <a:endParaRPr lang="en-GB" sz="2800" dirty="0">
              <a:solidFill>
                <a:schemeClr val="bg1"/>
              </a:solidFill>
            </a:endParaRPr>
          </a:p>
        </p:txBody>
      </p:sp>
    </p:spTree>
    <p:extLst>
      <p:ext uri="{BB962C8B-B14F-4D97-AF65-F5344CB8AC3E}">
        <p14:creationId xmlns:p14="http://schemas.microsoft.com/office/powerpoint/2010/main" val="380448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28" grpId="0" animBg="1"/>
      <p:bldP spid="3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Things To Consider</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25" name="Group 24"/>
          <p:cNvGrpSpPr/>
          <p:nvPr/>
        </p:nvGrpSpPr>
        <p:grpSpPr>
          <a:xfrm>
            <a:off x="290600" y="1783527"/>
            <a:ext cx="2672039" cy="1508998"/>
            <a:chOff x="578876" y="1637282"/>
            <a:chExt cx="2376264" cy="1314253"/>
          </a:xfrm>
          <a:solidFill>
            <a:srgbClr val="00467E"/>
          </a:solidFill>
        </p:grpSpPr>
        <p:sp>
          <p:nvSpPr>
            <p:cNvPr id="33" name="Rounded Rectangle 32"/>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5" name="TextBox 34"/>
            <p:cNvSpPr txBox="1"/>
            <p:nvPr/>
          </p:nvSpPr>
          <p:spPr>
            <a:xfrm>
              <a:off x="624133" y="2002210"/>
              <a:ext cx="2282700"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Affordability</a:t>
              </a:r>
              <a:endParaRPr lang="en-GB" sz="2800" dirty="0">
                <a:solidFill>
                  <a:schemeClr val="bg1"/>
                </a:solidFill>
              </a:endParaRPr>
            </a:p>
          </p:txBody>
        </p:sp>
      </p:grpSp>
      <p:grpSp>
        <p:nvGrpSpPr>
          <p:cNvPr id="36" name="Group 35"/>
          <p:cNvGrpSpPr/>
          <p:nvPr/>
        </p:nvGrpSpPr>
        <p:grpSpPr>
          <a:xfrm>
            <a:off x="3214338" y="1816168"/>
            <a:ext cx="2553883" cy="1476357"/>
            <a:chOff x="629327" y="1750156"/>
            <a:chExt cx="2376264" cy="1318729"/>
          </a:xfrm>
          <a:solidFill>
            <a:srgbClr val="00467E"/>
          </a:solidFill>
        </p:grpSpPr>
        <p:sp>
          <p:nvSpPr>
            <p:cNvPr id="37" name="Rounded Rectangle 36"/>
            <p:cNvSpPr/>
            <p:nvPr/>
          </p:nvSpPr>
          <p:spPr>
            <a:xfrm>
              <a:off x="629327" y="1750156"/>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8" name="TextBox 37"/>
            <p:cNvSpPr txBox="1"/>
            <p:nvPr/>
          </p:nvSpPr>
          <p:spPr>
            <a:xfrm>
              <a:off x="752999" y="2119560"/>
              <a:ext cx="2179747"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Location</a:t>
              </a:r>
              <a:endParaRPr lang="en-GB" sz="2800" dirty="0">
                <a:solidFill>
                  <a:schemeClr val="bg1"/>
                </a:solidFill>
              </a:endParaRPr>
            </a:p>
          </p:txBody>
        </p:sp>
      </p:grpSp>
      <p:grpSp>
        <p:nvGrpSpPr>
          <p:cNvPr id="39" name="Group 38"/>
          <p:cNvGrpSpPr/>
          <p:nvPr/>
        </p:nvGrpSpPr>
        <p:grpSpPr>
          <a:xfrm>
            <a:off x="6019920" y="1816167"/>
            <a:ext cx="2661962" cy="1275559"/>
            <a:chOff x="-23924" y="-3736050"/>
            <a:chExt cx="2397888" cy="2008307"/>
          </a:xfrm>
          <a:solidFill>
            <a:srgbClr val="477CFF"/>
          </a:solidFill>
        </p:grpSpPr>
        <p:sp>
          <p:nvSpPr>
            <p:cNvPr id="40" name="Rounded Rectangle 39"/>
            <p:cNvSpPr/>
            <p:nvPr/>
          </p:nvSpPr>
          <p:spPr>
            <a:xfrm>
              <a:off x="-17210" y="-3736050"/>
              <a:ext cx="2376264" cy="2008307"/>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1" name="TextBox 40"/>
            <p:cNvSpPr txBox="1"/>
            <p:nvPr/>
          </p:nvSpPr>
          <p:spPr>
            <a:xfrm>
              <a:off x="-23924" y="-3443833"/>
              <a:ext cx="2397888"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Self Catered/Catered</a:t>
              </a:r>
              <a:endParaRPr lang="en-GB" sz="2800" dirty="0">
                <a:solidFill>
                  <a:schemeClr val="bg1"/>
                </a:solidFill>
              </a:endParaRPr>
            </a:p>
          </p:txBody>
        </p:sp>
      </p:grpSp>
      <p:grpSp>
        <p:nvGrpSpPr>
          <p:cNvPr id="42" name="Group 41"/>
          <p:cNvGrpSpPr/>
          <p:nvPr/>
        </p:nvGrpSpPr>
        <p:grpSpPr>
          <a:xfrm>
            <a:off x="290601" y="4705877"/>
            <a:ext cx="2668610" cy="1480241"/>
            <a:chOff x="578876" y="1637280"/>
            <a:chExt cx="2376264" cy="2150454"/>
          </a:xfrm>
          <a:solidFill>
            <a:srgbClr val="0F89CF"/>
          </a:solidFill>
        </p:grpSpPr>
        <p:sp>
          <p:nvSpPr>
            <p:cNvPr id="43" name="Rounded Rectangle 42"/>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9" name="TextBox 48"/>
            <p:cNvSpPr txBox="1"/>
            <p:nvPr/>
          </p:nvSpPr>
          <p:spPr>
            <a:xfrm>
              <a:off x="691962" y="2071644"/>
              <a:ext cx="2179747"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Smaller/Larger Community</a:t>
              </a:r>
              <a:endParaRPr lang="en-GB" sz="2800" dirty="0">
                <a:solidFill>
                  <a:schemeClr val="bg1"/>
                </a:solidFill>
              </a:endParaRPr>
            </a:p>
          </p:txBody>
        </p:sp>
      </p:grpSp>
      <p:grpSp>
        <p:nvGrpSpPr>
          <p:cNvPr id="50" name="Group 49"/>
          <p:cNvGrpSpPr/>
          <p:nvPr/>
        </p:nvGrpSpPr>
        <p:grpSpPr>
          <a:xfrm>
            <a:off x="290600" y="3296863"/>
            <a:ext cx="2668610" cy="1235333"/>
            <a:chOff x="578876" y="1637280"/>
            <a:chExt cx="2376264" cy="1918571"/>
          </a:xfrm>
          <a:solidFill>
            <a:srgbClr val="0F89CF"/>
          </a:solidFill>
        </p:grpSpPr>
        <p:sp>
          <p:nvSpPr>
            <p:cNvPr id="51" name="Rounded Rectangle 50"/>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691963" y="2037279"/>
              <a:ext cx="2179747" cy="1518572"/>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Mixed/Single Gender</a:t>
              </a:r>
              <a:endParaRPr lang="en-GB" sz="2800" dirty="0">
                <a:solidFill>
                  <a:schemeClr val="bg1"/>
                </a:solidFill>
              </a:endParaRPr>
            </a:p>
          </p:txBody>
        </p:sp>
      </p:grpSp>
      <p:grpSp>
        <p:nvGrpSpPr>
          <p:cNvPr id="53" name="Group 52"/>
          <p:cNvGrpSpPr/>
          <p:nvPr/>
        </p:nvGrpSpPr>
        <p:grpSpPr>
          <a:xfrm>
            <a:off x="6044844" y="4673601"/>
            <a:ext cx="2637956" cy="1361785"/>
            <a:chOff x="576219" y="1195322"/>
            <a:chExt cx="2376264" cy="4453404"/>
          </a:xfrm>
          <a:solidFill>
            <a:srgbClr val="6083CB"/>
          </a:solidFill>
        </p:grpSpPr>
        <p:sp>
          <p:nvSpPr>
            <p:cNvPr id="54" name="Rounded Rectangle 53"/>
            <p:cNvSpPr/>
            <p:nvPr/>
          </p:nvSpPr>
          <p:spPr>
            <a:xfrm>
              <a:off x="576219" y="1195322"/>
              <a:ext cx="2376264" cy="438811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5" name="TextBox 54"/>
            <p:cNvSpPr txBox="1"/>
            <p:nvPr/>
          </p:nvSpPr>
          <p:spPr>
            <a:xfrm>
              <a:off x="685667" y="1529635"/>
              <a:ext cx="2179747" cy="4119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Standard Washbasin Room</a:t>
              </a:r>
              <a:endParaRPr lang="en-GB" sz="2800" dirty="0">
                <a:solidFill>
                  <a:schemeClr val="bg1"/>
                </a:solidFill>
              </a:endParaRPr>
            </a:p>
          </p:txBody>
        </p:sp>
      </p:grpSp>
      <p:grpSp>
        <p:nvGrpSpPr>
          <p:cNvPr id="56" name="Group 55"/>
          <p:cNvGrpSpPr/>
          <p:nvPr/>
        </p:nvGrpSpPr>
        <p:grpSpPr>
          <a:xfrm>
            <a:off x="3214338" y="3292868"/>
            <a:ext cx="2541362" cy="1413220"/>
            <a:chOff x="578876" y="2053871"/>
            <a:chExt cx="2376264" cy="2218564"/>
          </a:xfrm>
          <a:solidFill>
            <a:srgbClr val="6083CB"/>
          </a:solidFill>
        </p:grpSpPr>
        <p:sp>
          <p:nvSpPr>
            <p:cNvPr id="57" name="Rounded Rectangle 56"/>
            <p:cNvSpPr/>
            <p:nvPr/>
          </p:nvSpPr>
          <p:spPr>
            <a:xfrm>
              <a:off x="578876" y="2053871"/>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8" name="TextBox 57"/>
            <p:cNvSpPr txBox="1"/>
            <p:nvPr/>
          </p:nvSpPr>
          <p:spPr>
            <a:xfrm>
              <a:off x="693038" y="2697489"/>
              <a:ext cx="2179747" cy="157494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Deluxe Room</a:t>
              </a:r>
              <a:endParaRPr lang="en-GB" sz="2800" dirty="0">
                <a:solidFill>
                  <a:schemeClr val="bg1"/>
                </a:solidFill>
              </a:endParaRPr>
            </a:p>
          </p:txBody>
        </p:sp>
      </p:grpSp>
      <p:grpSp>
        <p:nvGrpSpPr>
          <p:cNvPr id="59" name="Group 58"/>
          <p:cNvGrpSpPr/>
          <p:nvPr/>
        </p:nvGrpSpPr>
        <p:grpSpPr>
          <a:xfrm>
            <a:off x="3214338" y="4705877"/>
            <a:ext cx="2464295" cy="1647568"/>
            <a:chOff x="578876" y="1637280"/>
            <a:chExt cx="2376264" cy="3703832"/>
          </a:xfrm>
          <a:solidFill>
            <a:srgbClr val="6083CB"/>
          </a:solidFill>
        </p:grpSpPr>
        <p:sp>
          <p:nvSpPr>
            <p:cNvPr id="60" name="Rounded Rectangle 59"/>
            <p:cNvSpPr/>
            <p:nvPr/>
          </p:nvSpPr>
          <p:spPr>
            <a:xfrm>
              <a:off x="578876" y="1637280"/>
              <a:ext cx="2376264" cy="2943931"/>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1" name="TextBox 60"/>
            <p:cNvSpPr txBox="1"/>
            <p:nvPr/>
          </p:nvSpPr>
          <p:spPr>
            <a:xfrm>
              <a:off x="685992" y="2579332"/>
              <a:ext cx="2179748" cy="2761780"/>
            </a:xfrm>
            <a:prstGeom prst="rect">
              <a:avLst/>
            </a:prstGeom>
            <a:noFill/>
          </p:spPr>
          <p:txBody>
            <a:bodyPr wrap="square" rtlCol="0">
              <a:spAutoFit/>
            </a:bodyPr>
            <a:lstStyle/>
            <a:p>
              <a:pPr algn="ctr" defTabSz="533400">
                <a:lnSpc>
                  <a:spcPct val="90000"/>
                </a:lnSpc>
                <a:spcBef>
                  <a:spcPct val="0"/>
                </a:spcBef>
              </a:pPr>
              <a:r>
                <a:rPr lang="en-GB" sz="2800" dirty="0" err="1" smtClean="0">
                  <a:solidFill>
                    <a:schemeClr val="bg1"/>
                  </a:solidFill>
                </a:rPr>
                <a:t>Ensuite</a:t>
              </a:r>
              <a:r>
                <a:rPr lang="en-GB" sz="2800" dirty="0" smtClean="0">
                  <a:solidFill>
                    <a:schemeClr val="bg1"/>
                  </a:solidFill>
                </a:rPr>
                <a:t> Room</a:t>
              </a:r>
              <a:endParaRPr lang="en-GB" sz="2800" dirty="0">
                <a:solidFill>
                  <a:schemeClr val="bg1"/>
                </a:solidFill>
              </a:endParaRPr>
            </a:p>
          </p:txBody>
        </p:sp>
      </p:grpSp>
      <p:grpSp>
        <p:nvGrpSpPr>
          <p:cNvPr id="62" name="Group 61"/>
          <p:cNvGrpSpPr/>
          <p:nvPr/>
        </p:nvGrpSpPr>
        <p:grpSpPr>
          <a:xfrm>
            <a:off x="6027085" y="3292525"/>
            <a:ext cx="2637956" cy="1361110"/>
            <a:chOff x="555135" y="1611270"/>
            <a:chExt cx="2376264" cy="2071478"/>
          </a:xfrm>
          <a:solidFill>
            <a:srgbClr val="477CFF"/>
          </a:solidFill>
        </p:grpSpPr>
        <p:sp>
          <p:nvSpPr>
            <p:cNvPr id="63" name="Rounded Rectangle 62"/>
            <p:cNvSpPr/>
            <p:nvPr/>
          </p:nvSpPr>
          <p:spPr>
            <a:xfrm>
              <a:off x="555135" y="1611270"/>
              <a:ext cx="2376264" cy="18448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4" name="TextBox 63"/>
            <p:cNvSpPr txBox="1"/>
            <p:nvPr/>
          </p:nvSpPr>
          <p:spPr>
            <a:xfrm>
              <a:off x="680580" y="1966657"/>
              <a:ext cx="2179747" cy="1716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Flat/Corridor Layout</a:t>
              </a:r>
              <a:endParaRPr lang="en-GB" sz="2800" dirty="0">
                <a:solidFill>
                  <a:schemeClr val="bg1"/>
                </a:solidFill>
              </a:endParaRPr>
            </a:p>
          </p:txBody>
        </p:sp>
      </p:grpSp>
    </p:spTree>
    <p:extLst>
      <p:ext uri="{BB962C8B-B14F-4D97-AF65-F5344CB8AC3E}">
        <p14:creationId xmlns:p14="http://schemas.microsoft.com/office/powerpoint/2010/main" val="315394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Why Catered Is Best</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22" name="Picture 21"/>
          <p:cNvPicPr>
            <a:picLocks noChangeAspect="1"/>
          </p:cNvPicPr>
          <p:nvPr/>
        </p:nvPicPr>
        <p:blipFill rotWithShape="1">
          <a:blip r:embed="rId4"/>
          <a:srcRect l="36791" t="24118" r="38022" b="21680"/>
          <a:stretch/>
        </p:blipFill>
        <p:spPr>
          <a:xfrm rot="1436050">
            <a:off x="-1770" y="3481223"/>
            <a:ext cx="2661510" cy="3221612"/>
          </a:xfrm>
          <a:prstGeom prst="rect">
            <a:avLst/>
          </a:prstGeom>
          <a:ln>
            <a:noFill/>
          </a:ln>
          <a:effectLst>
            <a:outerShdw blurRad="292100" dist="139700" dir="2700000" algn="tl" rotWithShape="0">
              <a:srgbClr val="333333">
                <a:alpha val="65000"/>
              </a:srgbClr>
            </a:outerShdw>
          </a:effectLst>
        </p:spPr>
      </p:pic>
      <p:pic>
        <p:nvPicPr>
          <p:cNvPr id="25" name="Picture 2" descr="http://t3.gstatic.com/images?q=tbn:ANd9GcSrW9rD-uFJIKBYUS7HTV_uIlhN4u2DVnB7Wk_X9rqqXw1w7JJGpg">
            <a:hlinkClick r:id="rId5"/>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946489">
            <a:off x="3713276" y="3515075"/>
            <a:ext cx="1537145" cy="1318588"/>
          </a:xfrm>
          <a:prstGeom prst="rect">
            <a:avLst/>
          </a:prstGeom>
          <a:noFill/>
          <a:ln w="82550">
            <a:noFill/>
          </a:ln>
          <a:extLst>
            <a:ext uri="{909E8E84-426E-40DD-AFC4-6F175D3DCCD1}">
              <a14:hiddenFill xmlns:a14="http://schemas.microsoft.com/office/drawing/2010/main">
                <a:solidFill>
                  <a:srgbClr val="FFFFFF"/>
                </a:solidFill>
              </a14:hiddenFill>
            </a:ext>
          </a:extLst>
        </p:spPr>
      </p:pic>
      <p:sp>
        <p:nvSpPr>
          <p:cNvPr id="26" name="Rounded Rectangle 25"/>
          <p:cNvSpPr/>
          <p:nvPr/>
        </p:nvSpPr>
        <p:spPr>
          <a:xfrm>
            <a:off x="523996" y="1773446"/>
            <a:ext cx="2731113" cy="1080120"/>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800" dirty="0" smtClean="0">
                <a:solidFill>
                  <a:schemeClr val="bg1"/>
                </a:solidFill>
              </a:rPr>
              <a:t>Get your meals cooked</a:t>
            </a:r>
            <a:endParaRPr lang="en-GB" sz="2800" dirty="0">
              <a:solidFill>
                <a:schemeClr val="bg1"/>
              </a:solidFill>
            </a:endParaRPr>
          </a:p>
        </p:txBody>
      </p:sp>
      <p:sp>
        <p:nvSpPr>
          <p:cNvPr id="27" name="Rounded Rectangle 26"/>
          <p:cNvSpPr/>
          <p:nvPr/>
        </p:nvSpPr>
        <p:spPr>
          <a:xfrm>
            <a:off x="3198794" y="5301208"/>
            <a:ext cx="2731113" cy="108012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800" dirty="0">
                <a:solidFill>
                  <a:schemeClr val="bg1"/>
                </a:solidFill>
              </a:rPr>
              <a:t>Saves time and effort</a:t>
            </a:r>
          </a:p>
        </p:txBody>
      </p:sp>
      <p:sp>
        <p:nvSpPr>
          <p:cNvPr id="28" name="Rounded Rectangle 27"/>
          <p:cNvSpPr/>
          <p:nvPr/>
        </p:nvSpPr>
        <p:spPr>
          <a:xfrm>
            <a:off x="4261533" y="1727550"/>
            <a:ext cx="3172276" cy="1232442"/>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800" dirty="0">
                <a:solidFill>
                  <a:schemeClr val="bg1"/>
                </a:solidFill>
              </a:rPr>
              <a:t>Cleaner for kitchen &amp; bedroom</a:t>
            </a:r>
          </a:p>
        </p:txBody>
      </p:sp>
      <p:sp>
        <p:nvSpPr>
          <p:cNvPr id="29" name="Rounded Rectangle 28"/>
          <p:cNvSpPr/>
          <p:nvPr/>
        </p:nvSpPr>
        <p:spPr>
          <a:xfrm>
            <a:off x="5978175" y="3634310"/>
            <a:ext cx="2731113" cy="108012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800" dirty="0">
                <a:solidFill>
                  <a:schemeClr val="bg1"/>
                </a:solidFill>
              </a:rPr>
              <a:t>Small kitchen provided</a:t>
            </a:r>
          </a:p>
        </p:txBody>
      </p:sp>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307410">
            <a:off x="6681596" y="5300366"/>
            <a:ext cx="1780141" cy="1181366"/>
          </a:xfrm>
          <a:prstGeom prst="rect">
            <a:avLst/>
          </a:prstGeom>
        </p:spPr>
      </p:pic>
      <p:pic>
        <p:nvPicPr>
          <p:cNvPr id="31" name="Picture 30"/>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10014" y="1163016"/>
            <a:ext cx="1533986" cy="2300980"/>
          </a:xfrm>
          <a:prstGeom prst="rect">
            <a:avLst/>
          </a:prstGeom>
        </p:spPr>
      </p:pic>
    </p:spTree>
    <p:extLst>
      <p:ext uri="{BB962C8B-B14F-4D97-AF65-F5344CB8AC3E}">
        <p14:creationId xmlns:p14="http://schemas.microsoft.com/office/powerpoint/2010/main" val="22936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Why Self-Catered Is Best</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19" name="Group 18"/>
          <p:cNvGrpSpPr/>
          <p:nvPr/>
        </p:nvGrpSpPr>
        <p:grpSpPr>
          <a:xfrm>
            <a:off x="277860" y="1412592"/>
            <a:ext cx="3270290" cy="1566798"/>
            <a:chOff x="578876" y="1637282"/>
            <a:chExt cx="2376264" cy="1139370"/>
          </a:xfrm>
          <a:solidFill>
            <a:srgbClr val="6083CB"/>
          </a:solidFill>
        </p:grpSpPr>
        <p:sp>
          <p:nvSpPr>
            <p:cNvPr id="20" name="Rounded Rectangle 19"/>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21" name="TextBox 20"/>
            <p:cNvSpPr txBox="1"/>
            <p:nvPr/>
          </p:nvSpPr>
          <p:spPr>
            <a:xfrm>
              <a:off x="669391" y="1766063"/>
              <a:ext cx="2282700" cy="91316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More freedom to choose what/when you eat</a:t>
              </a:r>
              <a:endParaRPr lang="en-GB" sz="2800" dirty="0">
                <a:solidFill>
                  <a:schemeClr val="bg1"/>
                </a:solidFill>
              </a:endParaRPr>
            </a:p>
          </p:txBody>
        </p:sp>
      </p:grpSp>
      <p:grpSp>
        <p:nvGrpSpPr>
          <p:cNvPr id="22" name="Group 21"/>
          <p:cNvGrpSpPr/>
          <p:nvPr/>
        </p:nvGrpSpPr>
        <p:grpSpPr>
          <a:xfrm>
            <a:off x="6342882" y="2220245"/>
            <a:ext cx="2736304" cy="1248666"/>
            <a:chOff x="6300192" y="1316238"/>
            <a:chExt cx="2736304" cy="1248666"/>
          </a:xfrm>
          <a:solidFill>
            <a:srgbClr val="0F89CF"/>
          </a:solidFill>
        </p:grpSpPr>
        <p:sp>
          <p:nvSpPr>
            <p:cNvPr id="25" name="Rounded Rectangle 24"/>
            <p:cNvSpPr/>
            <p:nvPr/>
          </p:nvSpPr>
          <p:spPr>
            <a:xfrm>
              <a:off x="6300192" y="1316238"/>
              <a:ext cx="2736304" cy="1248666"/>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sz="3400" dirty="0">
                <a:solidFill>
                  <a:schemeClr val="bg1"/>
                </a:solidFill>
              </a:endParaRPr>
            </a:p>
          </p:txBody>
        </p:sp>
        <p:sp>
          <p:nvSpPr>
            <p:cNvPr id="31" name="TextBox 30"/>
            <p:cNvSpPr txBox="1"/>
            <p:nvPr/>
          </p:nvSpPr>
          <p:spPr>
            <a:xfrm>
              <a:off x="6527244" y="1443996"/>
              <a:ext cx="2304256" cy="954107"/>
            </a:xfrm>
            <a:prstGeom prst="rect">
              <a:avLst/>
            </a:prstGeom>
            <a:grpFill/>
          </p:spPr>
          <p:txBody>
            <a:bodyPr wrap="square" rtlCol="0">
              <a:spAutoFit/>
            </a:bodyPr>
            <a:lstStyle/>
            <a:p>
              <a:pPr algn="ctr"/>
              <a:r>
                <a:rPr lang="en-GB" sz="2800" dirty="0" smtClean="0">
                  <a:solidFill>
                    <a:schemeClr val="bg1"/>
                  </a:solidFill>
                </a:rPr>
                <a:t>Can still buy catered meals</a:t>
              </a:r>
              <a:endParaRPr lang="en-GB" sz="2800" dirty="0">
                <a:solidFill>
                  <a:schemeClr val="bg1"/>
                </a:solidFill>
              </a:endParaRPr>
            </a:p>
          </p:txBody>
        </p:sp>
      </p:grpSp>
      <p:pic>
        <p:nvPicPr>
          <p:cNvPr id="3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414353">
            <a:off x="6050542" y="4128299"/>
            <a:ext cx="2181393" cy="205469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33" name="Group 32"/>
          <p:cNvGrpSpPr/>
          <p:nvPr/>
        </p:nvGrpSpPr>
        <p:grpSpPr>
          <a:xfrm>
            <a:off x="2285941" y="4986978"/>
            <a:ext cx="2595436" cy="1600229"/>
            <a:chOff x="3347864" y="1324715"/>
            <a:chExt cx="2595436" cy="1600229"/>
          </a:xfrm>
          <a:solidFill>
            <a:srgbClr val="00467E"/>
          </a:solidFill>
        </p:grpSpPr>
        <p:sp>
          <p:nvSpPr>
            <p:cNvPr id="34" name="Rounded Rectangle 33"/>
            <p:cNvSpPr/>
            <p:nvPr/>
          </p:nvSpPr>
          <p:spPr>
            <a:xfrm>
              <a:off x="3347864" y="1324715"/>
              <a:ext cx="2595436" cy="1600229"/>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sz="3400" dirty="0">
                <a:solidFill>
                  <a:schemeClr val="bg1"/>
                </a:solidFill>
              </a:endParaRPr>
            </a:p>
          </p:txBody>
        </p:sp>
        <p:sp>
          <p:nvSpPr>
            <p:cNvPr id="35" name="TextBox 34"/>
            <p:cNvSpPr txBox="1"/>
            <p:nvPr/>
          </p:nvSpPr>
          <p:spPr>
            <a:xfrm>
              <a:off x="3419872" y="1443996"/>
              <a:ext cx="2523428" cy="1384995"/>
            </a:xfrm>
            <a:prstGeom prst="rect">
              <a:avLst/>
            </a:prstGeom>
            <a:noFill/>
          </p:spPr>
          <p:txBody>
            <a:bodyPr wrap="square" rtlCol="0">
              <a:spAutoFit/>
            </a:bodyPr>
            <a:lstStyle/>
            <a:p>
              <a:pPr algn="ctr"/>
              <a:r>
                <a:rPr lang="en-GB" sz="2800" dirty="0" smtClean="0">
                  <a:solidFill>
                    <a:schemeClr val="bg1"/>
                  </a:solidFill>
                </a:rPr>
                <a:t>Larger kitchen &amp; free crockery pack </a:t>
              </a:r>
              <a:endParaRPr lang="en-GB" sz="2800" dirty="0">
                <a:solidFill>
                  <a:schemeClr val="bg1"/>
                </a:solidFill>
              </a:endParaRPr>
            </a:p>
          </p:txBody>
        </p:sp>
      </p:grpSp>
      <p:pic>
        <p:nvPicPr>
          <p:cNvPr id="36"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045543">
            <a:off x="3493490" y="3196670"/>
            <a:ext cx="1786991" cy="1246738"/>
          </a:xfrm>
          <a:prstGeom prst="rect">
            <a:avLst/>
          </a:prstGeom>
        </p:spPr>
      </p:pic>
      <p:pic>
        <p:nvPicPr>
          <p:cNvPr id="40" name="Pictur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56838">
            <a:off x="3889671" y="1962131"/>
            <a:ext cx="1773906" cy="1182142"/>
          </a:xfrm>
          <a:prstGeom prst="rect">
            <a:avLst/>
          </a:prstGeom>
        </p:spPr>
      </p:pic>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147697">
            <a:off x="638515" y="3374559"/>
            <a:ext cx="1628800" cy="1628800"/>
          </a:xfrm>
          <a:prstGeom prst="rect">
            <a:avLst/>
          </a:prstGeom>
        </p:spPr>
      </p:pic>
    </p:spTree>
    <p:extLst>
      <p:ext uri="{BB962C8B-B14F-4D97-AF65-F5344CB8AC3E}">
        <p14:creationId xmlns:p14="http://schemas.microsoft.com/office/powerpoint/2010/main" val="245410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Comparing Price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17" name="Group 53"/>
          <p:cNvGrpSpPr>
            <a:grpSpLocks/>
          </p:cNvGrpSpPr>
          <p:nvPr/>
        </p:nvGrpSpPr>
        <p:grpSpPr bwMode="auto">
          <a:xfrm>
            <a:off x="661000" y="1357134"/>
            <a:ext cx="8064500" cy="720724"/>
            <a:chOff x="635070" y="1340669"/>
            <a:chExt cx="8065120" cy="721091"/>
          </a:xfrm>
          <a:gradFill flip="none" rotWithShape="1">
            <a:gsLst>
              <a:gs pos="0">
                <a:srgbClr val="F4AAB5"/>
              </a:gs>
              <a:gs pos="50000">
                <a:srgbClr val="ED6D7F"/>
              </a:gs>
              <a:gs pos="100000">
                <a:srgbClr val="E52F48"/>
              </a:gs>
            </a:gsLst>
            <a:lin ang="0" scaled="1"/>
            <a:tileRect/>
          </a:gradFill>
        </p:grpSpPr>
        <p:sp>
          <p:nvSpPr>
            <p:cNvPr id="19" name="Right Arrow 18"/>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20" name="Text Placeholder 39"/>
            <p:cNvSpPr txBox="1">
              <a:spLocks/>
            </p:cNvSpPr>
            <p:nvPr/>
          </p:nvSpPr>
          <p:spPr>
            <a:xfrm>
              <a:off x="706513" y="1556679"/>
              <a:ext cx="2879946" cy="360694"/>
            </a:xfrm>
            <a:prstGeom prst="rect">
              <a:avLst/>
            </a:prstGeom>
            <a:grpFill/>
          </p:spPr>
          <p:txBody>
            <a:bodyPr>
              <a:normAutofit fontScale="70000" lnSpcReduction="20000"/>
            </a:bodyPr>
            <a:lstStyle/>
            <a:p>
              <a:pPr marL="342900" indent="-342900">
                <a:spcBef>
                  <a:spcPct val="20000"/>
                </a:spcBef>
                <a:buFont typeface="Arial" pitchFamily="34" charset="0"/>
                <a:buNone/>
                <a:defRPr/>
              </a:pP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Least Expensive- </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£83 </a:t>
              </a: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p/w</a:t>
              </a:r>
            </a:p>
          </p:txBody>
        </p:sp>
        <p:sp>
          <p:nvSpPr>
            <p:cNvPr id="21"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rPr>
                <a:t>Most Expensive- </a:t>
              </a: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£167p/w</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49" name="Group 48"/>
          <p:cNvGrpSpPr/>
          <p:nvPr/>
        </p:nvGrpSpPr>
        <p:grpSpPr>
          <a:xfrm>
            <a:off x="1072717" y="5152745"/>
            <a:ext cx="1466950" cy="1371262"/>
            <a:chOff x="4345908" y="2528038"/>
            <a:chExt cx="2151311" cy="2006061"/>
          </a:xfrm>
          <a:solidFill>
            <a:srgbClr val="0070C0"/>
          </a:solidFill>
        </p:grpSpPr>
        <p:grpSp>
          <p:nvGrpSpPr>
            <p:cNvPr id="50" name="Group 49"/>
            <p:cNvGrpSpPr/>
            <p:nvPr/>
          </p:nvGrpSpPr>
          <p:grpSpPr>
            <a:xfrm>
              <a:off x="4345908" y="2528038"/>
              <a:ext cx="2151311" cy="2006061"/>
              <a:chOff x="3818338" y="1954400"/>
              <a:chExt cx="2151311" cy="2006061"/>
            </a:xfrm>
            <a:grpFill/>
          </p:grpSpPr>
          <p:sp>
            <p:nvSpPr>
              <p:cNvPr id="52" name="Rounded Rectangle 51"/>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53" name="TextBox 52">
                <a:hlinkClick r:id="rId4"/>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51" name="Picture 36" descr="Windor Terrcae Exterior">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54" name="Group 53"/>
          <p:cNvGrpSpPr/>
          <p:nvPr/>
        </p:nvGrpSpPr>
        <p:grpSpPr>
          <a:xfrm>
            <a:off x="2444754" y="3586596"/>
            <a:ext cx="1473851" cy="1373678"/>
            <a:chOff x="6826344" y="3588717"/>
            <a:chExt cx="1472150" cy="1373678"/>
          </a:xfrm>
          <a:solidFill>
            <a:srgbClr val="00257E"/>
          </a:solidFill>
        </p:grpSpPr>
        <p:grpSp>
          <p:nvGrpSpPr>
            <p:cNvPr id="55"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61" name="Rectangle 60"/>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62" name="TextBox 61"/>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63" name="Picture 62"/>
              <p:cNvPicPr>
                <a:picLocks noChangeAspect="1" noChangeArrowheads="1"/>
              </p:cNvPicPr>
              <p:nvPr/>
            </p:nvPicPr>
            <p:blipFill>
              <a:blip r:embed="rId6"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56" name="Group 55"/>
            <p:cNvGrpSpPr/>
            <p:nvPr/>
          </p:nvGrpSpPr>
          <p:grpSpPr>
            <a:xfrm>
              <a:off x="6826344" y="3588717"/>
              <a:ext cx="1472150" cy="1373678"/>
              <a:chOff x="4593413" y="2609420"/>
              <a:chExt cx="2119949" cy="1991818"/>
            </a:xfrm>
            <a:grpFill/>
          </p:grpSpPr>
          <p:grpSp>
            <p:nvGrpSpPr>
              <p:cNvPr id="57" name="Group 56"/>
              <p:cNvGrpSpPr/>
              <p:nvPr/>
            </p:nvGrpSpPr>
            <p:grpSpPr>
              <a:xfrm>
                <a:off x="4593413" y="2609420"/>
                <a:ext cx="2119949" cy="1991818"/>
                <a:chOff x="3581492" y="2609421"/>
                <a:chExt cx="2119949" cy="1991818"/>
              </a:xfrm>
              <a:grpFill/>
            </p:grpSpPr>
            <p:sp>
              <p:nvSpPr>
                <p:cNvPr id="59" name="Rounded Rectangle 58"/>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60" name="TextBox 59">
                  <a:hlinkClick r:id="rId7"/>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58" name="Picture 38">
                <a:hlinkClick r:id="rId7"/>
              </p:cNvPr>
              <p:cNvPicPr>
                <a:picLocks noChangeAspect="1" noChangeArrowheads="1"/>
              </p:cNvPicPr>
              <p:nvPr/>
            </p:nvPicPr>
            <p:blipFill>
              <a:blip r:embed="rId6"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84" name="Group 83"/>
          <p:cNvGrpSpPr/>
          <p:nvPr/>
        </p:nvGrpSpPr>
        <p:grpSpPr>
          <a:xfrm>
            <a:off x="4239939" y="2146509"/>
            <a:ext cx="1387485" cy="1340833"/>
            <a:chOff x="3066828" y="4968440"/>
            <a:chExt cx="1385656" cy="1340833"/>
          </a:xfrm>
          <a:solidFill>
            <a:srgbClr val="477CFF"/>
          </a:solidFill>
        </p:grpSpPr>
        <p:grpSp>
          <p:nvGrpSpPr>
            <p:cNvPr id="85" name="Group 84"/>
            <p:cNvGrpSpPr/>
            <p:nvPr/>
          </p:nvGrpSpPr>
          <p:grpSpPr>
            <a:xfrm>
              <a:off x="3179164" y="5043489"/>
              <a:ext cx="1176779" cy="1168530"/>
              <a:chOff x="3140821" y="4943712"/>
              <a:chExt cx="1294654" cy="1266367"/>
            </a:xfrm>
            <a:grpFill/>
          </p:grpSpPr>
          <p:sp>
            <p:nvSpPr>
              <p:cNvPr id="90" name="Rectangle 89"/>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91" name="Picture 2" descr="http://www.graham.co.uk/DatabaseImages/img_2071401_newc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92" name="TextBox 91"/>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86" name="Group 85"/>
            <p:cNvGrpSpPr/>
            <p:nvPr/>
          </p:nvGrpSpPr>
          <p:grpSpPr>
            <a:xfrm>
              <a:off x="3066828" y="4968440"/>
              <a:ext cx="1385656" cy="1340833"/>
              <a:chOff x="6918254" y="2127701"/>
              <a:chExt cx="2022835" cy="1973072"/>
            </a:xfrm>
            <a:grpFill/>
          </p:grpSpPr>
          <p:sp>
            <p:nvSpPr>
              <p:cNvPr id="87" name="Rounded Rectangle 86"/>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8" name="TextBox 87"/>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89"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93" name="Group 92"/>
          <p:cNvGrpSpPr/>
          <p:nvPr/>
        </p:nvGrpSpPr>
        <p:grpSpPr>
          <a:xfrm>
            <a:off x="7305407" y="2791689"/>
            <a:ext cx="1406748" cy="1377110"/>
            <a:chOff x="2417766" y="3601793"/>
            <a:chExt cx="1406748" cy="1377110"/>
          </a:xfrm>
          <a:solidFill>
            <a:srgbClr val="6083CB"/>
          </a:solidFill>
        </p:grpSpPr>
        <p:grpSp>
          <p:nvGrpSpPr>
            <p:cNvPr id="94"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00" name="Rectangle 99"/>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01" name="TextBox 100"/>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02" name="Picture 5" descr="C:\Users\Matt\Desktop\Accomm\leazes.jpg"/>
              <p:cNvPicPr>
                <a:picLocks noChangeAspect="1" noChangeArrowheads="1"/>
              </p:cNvPicPr>
              <p:nvPr/>
            </p:nvPicPr>
            <p:blipFill>
              <a:blip r:embed="rId10" cstate="print"/>
              <a:srcRect/>
              <a:stretch>
                <a:fillRect/>
              </a:stretch>
            </p:blipFill>
            <p:spPr bwMode="auto">
              <a:xfrm>
                <a:off x="5652149" y="1752607"/>
                <a:ext cx="1440200" cy="956293"/>
              </a:xfrm>
              <a:prstGeom prst="rect">
                <a:avLst/>
              </a:prstGeom>
              <a:grpFill/>
            </p:spPr>
          </p:pic>
        </p:grpSp>
        <p:grpSp>
          <p:nvGrpSpPr>
            <p:cNvPr id="95" name="Group 94"/>
            <p:cNvGrpSpPr/>
            <p:nvPr/>
          </p:nvGrpSpPr>
          <p:grpSpPr>
            <a:xfrm>
              <a:off x="2417766" y="3601793"/>
              <a:ext cx="1406748" cy="1377110"/>
              <a:chOff x="6456481" y="17087"/>
              <a:chExt cx="2025503" cy="2019159"/>
            </a:xfrm>
            <a:grpFill/>
          </p:grpSpPr>
          <p:grpSp>
            <p:nvGrpSpPr>
              <p:cNvPr id="96" name="Group 95"/>
              <p:cNvGrpSpPr/>
              <p:nvPr/>
            </p:nvGrpSpPr>
            <p:grpSpPr>
              <a:xfrm>
                <a:off x="6456481" y="17087"/>
                <a:ext cx="2025503" cy="2019159"/>
                <a:chOff x="4361356" y="485446"/>
                <a:chExt cx="2025503" cy="2019159"/>
              </a:xfrm>
              <a:grpFill/>
            </p:grpSpPr>
            <p:sp>
              <p:nvSpPr>
                <p:cNvPr id="98" name="Rounded Rectangle 97"/>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99" name="Picture 5" descr="C:\Users\Matt\Desktop\Accomm\leazes.jpg">
                  <a:hlinkClick r:id="rId11"/>
                </p:cNvPr>
                <p:cNvPicPr>
                  <a:picLocks noChangeAspect="1" noChangeArrowheads="1"/>
                </p:cNvPicPr>
                <p:nvPr/>
              </p:nvPicPr>
              <p:blipFill>
                <a:blip r:embed="rId10"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97" name="TextBox 96">
                <a:hlinkClick r:id="rId11"/>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103" name="Group 102"/>
          <p:cNvGrpSpPr/>
          <p:nvPr/>
        </p:nvGrpSpPr>
        <p:grpSpPr>
          <a:xfrm>
            <a:off x="5847082" y="5136021"/>
            <a:ext cx="1397431" cy="1364222"/>
            <a:chOff x="4211960" y="2634842"/>
            <a:chExt cx="2025503" cy="2019159"/>
          </a:xfrm>
          <a:solidFill>
            <a:srgbClr val="0F89CF"/>
          </a:solidFill>
        </p:grpSpPr>
        <p:sp>
          <p:nvSpPr>
            <p:cNvPr id="104" name="Rounded Rectangle 103"/>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05" name="TextBox 53">
              <a:hlinkClick r:id="rId12"/>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06" name="Picture 16">
              <a:hlinkClick r:id="rId12"/>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08" name="Group 107"/>
          <p:cNvGrpSpPr/>
          <p:nvPr/>
        </p:nvGrpSpPr>
        <p:grpSpPr>
          <a:xfrm>
            <a:off x="5780679" y="2162844"/>
            <a:ext cx="1436011" cy="1348965"/>
            <a:chOff x="4357678" y="2521449"/>
            <a:chExt cx="1436011" cy="1348965"/>
          </a:xfrm>
          <a:solidFill>
            <a:srgbClr val="00467E"/>
          </a:solidFill>
        </p:grpSpPr>
        <p:grpSp>
          <p:nvGrpSpPr>
            <p:cNvPr id="110" name="Group 79"/>
            <p:cNvGrpSpPr>
              <a:grpSpLocks/>
            </p:cNvGrpSpPr>
            <p:nvPr/>
          </p:nvGrpSpPr>
          <p:grpSpPr bwMode="auto">
            <a:xfrm>
              <a:off x="4435475" y="2617788"/>
              <a:ext cx="1152525" cy="1152525"/>
              <a:chOff x="5652150" y="3068950"/>
              <a:chExt cx="1152000" cy="1152000"/>
            </a:xfrm>
            <a:grpFill/>
          </p:grpSpPr>
          <p:grpSp>
            <p:nvGrpSpPr>
              <p:cNvPr id="114"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16" name="Rectangle 11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17" name="TextBox 11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15" name="Picture 37"/>
              <p:cNvPicPr>
                <a:picLocks noChangeAspect="1" noChangeArrowheads="1"/>
              </p:cNvPicPr>
              <p:nvPr/>
            </p:nvPicPr>
            <p:blipFill>
              <a:blip r:embed="rId14"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11" name="Group 110"/>
            <p:cNvGrpSpPr/>
            <p:nvPr/>
          </p:nvGrpSpPr>
          <p:grpSpPr>
            <a:xfrm>
              <a:off x="4357678" y="2521449"/>
              <a:ext cx="1436011" cy="1348965"/>
              <a:chOff x="3051146" y="2600967"/>
              <a:chExt cx="2119949" cy="1991818"/>
            </a:xfrm>
            <a:grpFill/>
          </p:grpSpPr>
          <p:sp>
            <p:nvSpPr>
              <p:cNvPr id="112" name="Rounded Rectangle 11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13" name="TextBox 112">
                <a:hlinkClick r:id="rId15"/>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grpSp>
        <p:nvGrpSpPr>
          <p:cNvPr id="123" name="Group 122"/>
          <p:cNvGrpSpPr/>
          <p:nvPr/>
        </p:nvGrpSpPr>
        <p:grpSpPr>
          <a:xfrm>
            <a:off x="4113389" y="3610477"/>
            <a:ext cx="1473851" cy="1373678"/>
            <a:chOff x="4856503" y="5106529"/>
            <a:chExt cx="1473851" cy="1373678"/>
          </a:xfrm>
          <a:solidFill>
            <a:srgbClr val="00257E"/>
          </a:solidFill>
        </p:grpSpPr>
        <p:grpSp>
          <p:nvGrpSpPr>
            <p:cNvPr id="124" name="Group 123"/>
            <p:cNvGrpSpPr/>
            <p:nvPr/>
          </p:nvGrpSpPr>
          <p:grpSpPr>
            <a:xfrm>
              <a:off x="4856503" y="5106529"/>
              <a:ext cx="1473851" cy="1373678"/>
              <a:chOff x="6826344" y="3588717"/>
              <a:chExt cx="1472150" cy="1373678"/>
            </a:xfrm>
            <a:grpFill/>
          </p:grpSpPr>
          <p:grpSp>
            <p:nvGrpSpPr>
              <p:cNvPr id="126"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30" name="Rectangle 129"/>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31" name="TextBox 130"/>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32" name="Picture 131"/>
                <p:cNvPicPr>
                  <a:picLocks noChangeAspect="1" noChangeArrowheads="1"/>
                </p:cNvPicPr>
                <p:nvPr/>
              </p:nvPicPr>
              <p:blipFill>
                <a:blip r:embed="rId6"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27" name="Group 126"/>
              <p:cNvGrpSpPr/>
              <p:nvPr/>
            </p:nvGrpSpPr>
            <p:grpSpPr>
              <a:xfrm>
                <a:off x="6826344" y="3588717"/>
                <a:ext cx="1472150" cy="1373678"/>
                <a:chOff x="3581492" y="2609421"/>
                <a:chExt cx="2119949" cy="1991818"/>
              </a:xfrm>
              <a:grpFill/>
            </p:grpSpPr>
            <p:sp>
              <p:nvSpPr>
                <p:cNvPr id="128" name="Rounded Rectangle 127"/>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29" name="TextBox 128">
                  <a:hlinkClick r:id="rId7"/>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25" name="Picture 4" descr="http://digstudent.co.uk/photoer/800x600-c79.jp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3" name="Group 2"/>
          <p:cNvGrpSpPr/>
          <p:nvPr/>
        </p:nvGrpSpPr>
        <p:grpSpPr>
          <a:xfrm>
            <a:off x="1179375" y="2154496"/>
            <a:ext cx="1392099" cy="1336298"/>
            <a:chOff x="3168473" y="5337563"/>
            <a:chExt cx="1392099" cy="1371579"/>
          </a:xfrm>
        </p:grpSpPr>
        <p:grpSp>
          <p:nvGrpSpPr>
            <p:cNvPr id="36" name="Group 35"/>
            <p:cNvGrpSpPr/>
            <p:nvPr/>
          </p:nvGrpSpPr>
          <p:grpSpPr>
            <a:xfrm>
              <a:off x="3168473" y="5337563"/>
              <a:ext cx="1392099" cy="1371579"/>
              <a:chOff x="2947636" y="2196382"/>
              <a:chExt cx="1392099" cy="1371579"/>
            </a:xfrm>
            <a:solidFill>
              <a:srgbClr val="00467E"/>
            </a:solidFill>
          </p:grpSpPr>
          <p:grpSp>
            <p:nvGrpSpPr>
              <p:cNvPr id="40"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46" name="Rectangle 45"/>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47" name="TextBox 46"/>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48" name="Picture 4" descr="Bowsden Court kitchen"/>
                <p:cNvPicPr>
                  <a:picLocks noChangeAspect="1" noChangeArrowheads="1"/>
                </p:cNvPicPr>
                <p:nvPr/>
              </p:nvPicPr>
              <p:blipFill>
                <a:blip r:embed="rId17" cstate="print"/>
                <a:srcRect b="2695"/>
                <a:stretch>
                  <a:fillRect/>
                </a:stretch>
              </p:blipFill>
              <p:spPr bwMode="auto">
                <a:xfrm>
                  <a:off x="2051650" y="1768908"/>
                  <a:ext cx="1440200" cy="891287"/>
                </a:xfrm>
                <a:prstGeom prst="rect">
                  <a:avLst/>
                </a:prstGeom>
                <a:grpFill/>
              </p:spPr>
            </p:pic>
          </p:grpSp>
          <p:grpSp>
            <p:nvGrpSpPr>
              <p:cNvPr id="42" name="Group 41"/>
              <p:cNvGrpSpPr/>
              <p:nvPr/>
            </p:nvGrpSpPr>
            <p:grpSpPr>
              <a:xfrm>
                <a:off x="2947636" y="2196382"/>
                <a:ext cx="1392099" cy="1371579"/>
                <a:chOff x="1821678" y="1996553"/>
                <a:chExt cx="2101259" cy="1991818"/>
              </a:xfrm>
              <a:grpFill/>
            </p:grpSpPr>
            <p:sp>
              <p:nvSpPr>
                <p:cNvPr id="44" name="Rounded Rectangle 43"/>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45" name="TextBox 44">
                  <a:hlinkClick r:id="rId18"/>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133" name="Picture 13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240586" y="5402351"/>
              <a:ext cx="1192244" cy="896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34" name="Group 133"/>
          <p:cNvGrpSpPr/>
          <p:nvPr/>
        </p:nvGrpSpPr>
        <p:grpSpPr>
          <a:xfrm>
            <a:off x="7323806" y="4382056"/>
            <a:ext cx="1436011" cy="1348965"/>
            <a:chOff x="4357678" y="2512683"/>
            <a:chExt cx="1436011" cy="1348965"/>
          </a:xfrm>
          <a:solidFill>
            <a:srgbClr val="00467E"/>
          </a:solidFill>
        </p:grpSpPr>
        <p:grpSp>
          <p:nvGrpSpPr>
            <p:cNvPr id="135" name="Group 134"/>
            <p:cNvGrpSpPr/>
            <p:nvPr/>
          </p:nvGrpSpPr>
          <p:grpSpPr>
            <a:xfrm>
              <a:off x="4357678" y="2512683"/>
              <a:ext cx="1436011" cy="1348965"/>
              <a:chOff x="4357678" y="2521449"/>
              <a:chExt cx="1436011" cy="1348965"/>
            </a:xfrm>
            <a:grpFill/>
          </p:grpSpPr>
          <p:grpSp>
            <p:nvGrpSpPr>
              <p:cNvPr id="137" name="Group 79"/>
              <p:cNvGrpSpPr>
                <a:grpSpLocks/>
              </p:cNvGrpSpPr>
              <p:nvPr/>
            </p:nvGrpSpPr>
            <p:grpSpPr bwMode="auto">
              <a:xfrm>
                <a:off x="4435475" y="2617788"/>
                <a:ext cx="1152525" cy="1152525"/>
                <a:chOff x="5652150" y="3068950"/>
                <a:chExt cx="1152000" cy="1152000"/>
              </a:xfrm>
              <a:grpFill/>
            </p:grpSpPr>
            <p:grpSp>
              <p:nvGrpSpPr>
                <p:cNvPr id="141"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43" name="Rectangle 142"/>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44" name="TextBox 143"/>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42" name="Picture 37"/>
                <p:cNvPicPr>
                  <a:picLocks noChangeAspect="1" noChangeArrowheads="1"/>
                </p:cNvPicPr>
                <p:nvPr/>
              </p:nvPicPr>
              <p:blipFill>
                <a:blip r:embed="rId14"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38" name="Group 137"/>
              <p:cNvGrpSpPr/>
              <p:nvPr/>
            </p:nvGrpSpPr>
            <p:grpSpPr>
              <a:xfrm>
                <a:off x="4357678" y="2521449"/>
                <a:ext cx="1436011" cy="1348965"/>
                <a:chOff x="3051146" y="2600967"/>
                <a:chExt cx="2119949" cy="1991818"/>
              </a:xfrm>
              <a:grpFill/>
            </p:grpSpPr>
            <p:sp>
              <p:nvSpPr>
                <p:cNvPr id="139" name="Rounded Rectangle 138"/>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40" name="TextBox 139">
                  <a:hlinkClick r:id="rId15"/>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136" name="Picture 135" descr="http://i1193.photobucket.com/albums/aa358/KenOHeed/Ken%20Album%2013%20from%2016%20March%202015/IMG_9465_zpsvtovpmfx.jpg"/>
            <p:cNvPicPr>
              <a:picLocks noChangeAspect="1" noChangeArrowheads="1"/>
            </p:cNvPicPr>
            <p:nvPr/>
          </p:nvPicPr>
          <p:blipFill rotWithShape="1">
            <a:blip r:embed="rId20"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pic>
        <p:nvPicPr>
          <p:cNvPr id="145" name="Picture 144"/>
          <p:cNvPicPr>
            <a:picLocks noChangeAspect="1"/>
          </p:cNvPicPr>
          <p:nvPr/>
        </p:nvPicPr>
        <p:blipFill rotWithShape="1">
          <a:blip r:embed="rId21" cstate="print">
            <a:extLst>
              <a:ext uri="{28A0092B-C50C-407E-A947-70E740481C1C}">
                <a14:useLocalDpi xmlns:a14="http://schemas.microsoft.com/office/drawing/2010/main" val="0"/>
              </a:ext>
            </a:extLst>
          </a:blip>
          <a:srcRect l="6153" t="-782" r="23685" b="782"/>
          <a:stretch/>
        </p:blipFill>
        <p:spPr>
          <a:xfrm>
            <a:off x="5848445" y="2217086"/>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6" name="Group 145"/>
          <p:cNvGrpSpPr/>
          <p:nvPr/>
        </p:nvGrpSpPr>
        <p:grpSpPr>
          <a:xfrm>
            <a:off x="4171810" y="5136021"/>
            <a:ext cx="1534396" cy="1403547"/>
            <a:chOff x="6096259" y="5081827"/>
            <a:chExt cx="1534396" cy="1426004"/>
          </a:xfrm>
          <a:solidFill>
            <a:srgbClr val="00257E"/>
          </a:solidFill>
        </p:grpSpPr>
        <p:grpSp>
          <p:nvGrpSpPr>
            <p:cNvPr id="147" name="Group 84"/>
            <p:cNvGrpSpPr>
              <a:grpSpLocks/>
            </p:cNvGrpSpPr>
            <p:nvPr/>
          </p:nvGrpSpPr>
          <p:grpSpPr bwMode="auto">
            <a:xfrm>
              <a:off x="6171521" y="5085842"/>
              <a:ext cx="1296987" cy="1220421"/>
              <a:chOff x="7010288" y="4551482"/>
              <a:chExt cx="1296179" cy="1219864"/>
            </a:xfrm>
            <a:grpFill/>
          </p:grpSpPr>
          <p:grpSp>
            <p:nvGrpSpPr>
              <p:cNvPr id="153"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155" name="Rectangle 15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56" name="TextBox 15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154" name="Picture 37"/>
              <p:cNvPicPr>
                <a:picLocks noChangeAspect="1" noChangeArrowheads="1"/>
              </p:cNvPicPr>
              <p:nvPr/>
            </p:nvPicPr>
            <p:blipFill>
              <a:blip r:embed="rId22"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49" name="Group 148"/>
            <p:cNvGrpSpPr/>
            <p:nvPr/>
          </p:nvGrpSpPr>
          <p:grpSpPr>
            <a:xfrm>
              <a:off x="6096259" y="5081827"/>
              <a:ext cx="1534396" cy="1426004"/>
              <a:chOff x="4122344" y="2247418"/>
              <a:chExt cx="2166046" cy="2019159"/>
            </a:xfrm>
            <a:grpFill/>
          </p:grpSpPr>
          <p:sp>
            <p:nvSpPr>
              <p:cNvPr id="151" name="Rounded Rectangle 15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52" name="TextBox 151">
                <a:hlinkClick r:id="rId23"/>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grpSp>
        <p:nvGrpSpPr>
          <p:cNvPr id="5" name="Group 4"/>
          <p:cNvGrpSpPr/>
          <p:nvPr/>
        </p:nvGrpSpPr>
        <p:grpSpPr>
          <a:xfrm>
            <a:off x="5755803" y="3616765"/>
            <a:ext cx="1473851" cy="1373678"/>
            <a:chOff x="5755803" y="3616765"/>
            <a:chExt cx="1473851" cy="1373678"/>
          </a:xfrm>
        </p:grpSpPr>
        <p:grpSp>
          <p:nvGrpSpPr>
            <p:cNvPr id="167" name="Group 166"/>
            <p:cNvGrpSpPr/>
            <p:nvPr/>
          </p:nvGrpSpPr>
          <p:grpSpPr>
            <a:xfrm>
              <a:off x="5755803" y="3616765"/>
              <a:ext cx="1473851" cy="1373678"/>
              <a:chOff x="6826344" y="3588717"/>
              <a:chExt cx="1472150" cy="1373678"/>
            </a:xfrm>
            <a:solidFill>
              <a:srgbClr val="00257E"/>
            </a:solidFill>
          </p:grpSpPr>
          <p:grpSp>
            <p:nvGrpSpPr>
              <p:cNvPr id="16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73" name="Rectangle 17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74" name="TextBox 17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75" name="Picture 174"/>
                <p:cNvPicPr>
                  <a:picLocks noChangeAspect="1" noChangeArrowheads="1"/>
                </p:cNvPicPr>
                <p:nvPr/>
              </p:nvPicPr>
              <p:blipFill>
                <a:blip r:embed="rId6"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70" name="Group 169"/>
              <p:cNvGrpSpPr/>
              <p:nvPr/>
            </p:nvGrpSpPr>
            <p:grpSpPr>
              <a:xfrm>
                <a:off x="6826344" y="3588717"/>
                <a:ext cx="1472150" cy="1373678"/>
                <a:chOff x="3581492" y="2609421"/>
                <a:chExt cx="2119949" cy="1991818"/>
              </a:xfrm>
              <a:grpFill/>
            </p:grpSpPr>
            <p:sp>
              <p:nvSpPr>
                <p:cNvPr id="171" name="Rounded Rectangle 17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72" name="TextBox 171">
                  <a:hlinkClick r:id="rId7"/>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176" name="Picture 175"/>
            <p:cNvPicPr>
              <a:picLocks noChangeAspect="1"/>
            </p:cNvPicPr>
            <p:nvPr/>
          </p:nvPicPr>
          <p:blipFill rotWithShape="1">
            <a:blip r:embed="rId24"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77" name="Picture 176"/>
          <p:cNvPicPr>
            <a:picLocks noChangeAspect="1"/>
          </p:cNvPicPr>
          <p:nvPr/>
        </p:nvPicPr>
        <p:blipFill rotWithShape="1">
          <a:blip r:embed="rId25" cstate="print">
            <a:extLst>
              <a:ext uri="{28A0092B-C50C-407E-A947-70E740481C1C}">
                <a14:useLocalDpi xmlns:a14="http://schemas.microsoft.com/office/drawing/2010/main" val="0"/>
              </a:ext>
            </a:extLst>
          </a:blip>
          <a:srcRect l="37012" r="17274"/>
          <a:stretch/>
        </p:blipFill>
        <p:spPr>
          <a:xfrm>
            <a:off x="4278063" y="52220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 name="Group 5"/>
          <p:cNvGrpSpPr/>
          <p:nvPr/>
        </p:nvGrpSpPr>
        <p:grpSpPr>
          <a:xfrm>
            <a:off x="2700412" y="2150617"/>
            <a:ext cx="1387485" cy="1348964"/>
            <a:chOff x="2700412" y="2150617"/>
            <a:chExt cx="1387485" cy="1348964"/>
          </a:xfrm>
        </p:grpSpPr>
        <p:grpSp>
          <p:nvGrpSpPr>
            <p:cNvPr id="75" name="Group 74"/>
            <p:cNvGrpSpPr/>
            <p:nvPr/>
          </p:nvGrpSpPr>
          <p:grpSpPr>
            <a:xfrm>
              <a:off x="2700412" y="2150617"/>
              <a:ext cx="1387485" cy="1348964"/>
              <a:chOff x="4752203" y="3947721"/>
              <a:chExt cx="1387485" cy="1348964"/>
            </a:xfrm>
            <a:solidFill>
              <a:srgbClr val="002060"/>
            </a:solidFill>
          </p:grpSpPr>
          <p:grpSp>
            <p:nvGrpSpPr>
              <p:cNvPr id="76"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81" name="Rectangle 80"/>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82" name="TextBox 81"/>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83" name="Picture 39" descr="Artist Impression of Victoria Hall Exterior"/>
                <p:cNvPicPr>
                  <a:picLocks noChangeAspect="1" noChangeArrowheads="1"/>
                </p:cNvPicPr>
                <p:nvPr/>
              </p:nvPicPr>
              <p:blipFill>
                <a:blip r:embed="rId26"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77" name="Group 76"/>
              <p:cNvGrpSpPr/>
              <p:nvPr/>
            </p:nvGrpSpPr>
            <p:grpSpPr>
              <a:xfrm>
                <a:off x="4752203" y="3947721"/>
                <a:ext cx="1387485" cy="1348964"/>
                <a:chOff x="4616249" y="788135"/>
                <a:chExt cx="2025502" cy="1991818"/>
              </a:xfrm>
              <a:grpFill/>
            </p:grpSpPr>
            <p:sp>
              <p:nvSpPr>
                <p:cNvPr id="78" name="Rounded Rectangle 77"/>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79" name="TextBox 78">
                  <a:hlinkClick r:id="rId27"/>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178" name="Picture 177"/>
            <p:cNvPicPr>
              <a:picLocks noChangeAspect="1"/>
            </p:cNvPicPr>
            <p:nvPr/>
          </p:nvPicPr>
          <p:blipFill rotWithShape="1">
            <a:blip r:embed="rId28" cstate="print">
              <a:extLst>
                <a:ext uri="{28A0092B-C50C-407E-A947-70E740481C1C}">
                  <a14:useLocalDpi xmlns:a14="http://schemas.microsoft.com/office/drawing/2010/main" val="0"/>
                </a:ext>
              </a:extLst>
            </a:blip>
            <a:srcRect l="24101"/>
            <a:stretch/>
          </p:blipFill>
          <p:spPr>
            <a:xfrm>
              <a:off x="2779007" y="2225663"/>
              <a:ext cx="1254098" cy="1015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4" name="Group 3"/>
          <p:cNvGrpSpPr/>
          <p:nvPr/>
        </p:nvGrpSpPr>
        <p:grpSpPr>
          <a:xfrm>
            <a:off x="691789" y="3581835"/>
            <a:ext cx="1534396" cy="1426004"/>
            <a:chOff x="554356" y="3618587"/>
            <a:chExt cx="1534396" cy="1426004"/>
          </a:xfrm>
        </p:grpSpPr>
        <p:grpSp>
          <p:nvGrpSpPr>
            <p:cNvPr id="64" name="Group 63"/>
            <p:cNvGrpSpPr/>
            <p:nvPr/>
          </p:nvGrpSpPr>
          <p:grpSpPr>
            <a:xfrm>
              <a:off x="554356" y="3618587"/>
              <a:ext cx="1534396" cy="1426004"/>
              <a:chOff x="6096259" y="5081827"/>
              <a:chExt cx="1534396" cy="1426004"/>
            </a:xfrm>
            <a:solidFill>
              <a:srgbClr val="6083CB"/>
            </a:solidFill>
          </p:grpSpPr>
          <p:grpSp>
            <p:nvGrpSpPr>
              <p:cNvPr id="65" name="Group 84"/>
              <p:cNvGrpSpPr>
                <a:grpSpLocks/>
              </p:cNvGrpSpPr>
              <p:nvPr/>
            </p:nvGrpSpPr>
            <p:grpSpPr bwMode="auto">
              <a:xfrm>
                <a:off x="6171521" y="5085842"/>
                <a:ext cx="1296987" cy="1220421"/>
                <a:chOff x="7010288" y="4551482"/>
                <a:chExt cx="1296179" cy="1219864"/>
              </a:xfrm>
              <a:grpFill/>
            </p:grpSpPr>
            <p:grpSp>
              <p:nvGrpSpPr>
                <p:cNvPr id="71"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73" name="Rectangle 72"/>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74" name="TextBox 73"/>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72" name="Picture 37"/>
                <p:cNvPicPr>
                  <a:picLocks noChangeAspect="1" noChangeArrowheads="1"/>
                </p:cNvPicPr>
                <p:nvPr/>
              </p:nvPicPr>
              <p:blipFill>
                <a:blip r:embed="rId29"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67" name="Group 66"/>
              <p:cNvGrpSpPr/>
              <p:nvPr/>
            </p:nvGrpSpPr>
            <p:grpSpPr>
              <a:xfrm>
                <a:off x="6096259" y="5081827"/>
                <a:ext cx="1534396" cy="1426004"/>
                <a:chOff x="4122344" y="2247418"/>
                <a:chExt cx="2166046" cy="2019159"/>
              </a:xfrm>
              <a:grpFill/>
            </p:grpSpPr>
            <p:sp>
              <p:nvSpPr>
                <p:cNvPr id="69" name="Rounded Rectangle 68"/>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70" name="TextBox 69">
                  <a:hlinkClick r:id="rId23"/>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179" name="Picture 178"/>
            <p:cNvPicPr>
              <a:picLocks noChangeAspect="1"/>
            </p:cNvPicPr>
            <p:nvPr/>
          </p:nvPicPr>
          <p:blipFill rotWithShape="1">
            <a:blip r:embed="rId30"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7" name="Group 6"/>
          <p:cNvGrpSpPr/>
          <p:nvPr/>
        </p:nvGrpSpPr>
        <p:grpSpPr>
          <a:xfrm>
            <a:off x="2657747" y="5141398"/>
            <a:ext cx="1407918" cy="1364222"/>
            <a:chOff x="2657747" y="5141398"/>
            <a:chExt cx="1407918" cy="1364222"/>
          </a:xfrm>
        </p:grpSpPr>
        <p:grpSp>
          <p:nvGrpSpPr>
            <p:cNvPr id="119" name="Group 118"/>
            <p:cNvGrpSpPr/>
            <p:nvPr/>
          </p:nvGrpSpPr>
          <p:grpSpPr>
            <a:xfrm>
              <a:off x="2657747" y="5141398"/>
              <a:ext cx="1407918" cy="1364222"/>
              <a:chOff x="4211960" y="2634842"/>
              <a:chExt cx="2040703" cy="2019159"/>
            </a:xfrm>
            <a:solidFill>
              <a:srgbClr val="6083CB"/>
            </a:solidFill>
          </p:grpSpPr>
          <p:sp>
            <p:nvSpPr>
              <p:cNvPr id="121" name="Rounded Rectangle 120"/>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22" name="TextBox 53">
                <a:hlinkClick r:id="rId12"/>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180" name="Picture 179"/>
            <p:cNvPicPr>
              <a:picLocks noChangeAspect="1"/>
            </p:cNvPicPr>
            <p:nvPr/>
          </p:nvPicPr>
          <p:blipFill rotWithShape="1">
            <a:blip r:embed="rId31"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2285794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Comparing Size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36" name="Group 53"/>
          <p:cNvGrpSpPr>
            <a:grpSpLocks/>
          </p:cNvGrpSpPr>
          <p:nvPr/>
        </p:nvGrpSpPr>
        <p:grpSpPr bwMode="auto">
          <a:xfrm>
            <a:off x="661000" y="1278971"/>
            <a:ext cx="8064500" cy="720724"/>
            <a:chOff x="635070" y="1340669"/>
            <a:chExt cx="8065120" cy="721091"/>
          </a:xfrm>
          <a:gradFill>
            <a:gsLst>
              <a:gs pos="0">
                <a:srgbClr val="F4AAB5"/>
              </a:gs>
              <a:gs pos="50000">
                <a:srgbClr val="ED6D7F"/>
              </a:gs>
              <a:gs pos="100000">
                <a:srgbClr val="E52F48"/>
              </a:gs>
            </a:gsLst>
            <a:lin ang="0" scaled="1"/>
          </a:gradFill>
        </p:grpSpPr>
        <p:sp>
          <p:nvSpPr>
            <p:cNvPr id="37" name="Right Arrow 36"/>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38" name="Text Placeholder 39"/>
            <p:cNvSpPr txBox="1">
              <a:spLocks/>
            </p:cNvSpPr>
            <p:nvPr/>
          </p:nvSpPr>
          <p:spPr>
            <a:xfrm>
              <a:off x="706513" y="1556679"/>
              <a:ext cx="2879946" cy="360694"/>
            </a:xfrm>
            <a:prstGeom prst="rect">
              <a:avLst/>
            </a:prstGeom>
            <a:grpFill/>
          </p:spPr>
          <p:txBody>
            <a:bodyPr>
              <a:normAutofit fontScale="77500" lnSpcReduction="20000"/>
            </a:bodyPr>
            <a:lstStyle/>
            <a:p>
              <a:pPr marL="342900" indent="-342900">
                <a:spcBef>
                  <a:spcPct val="20000"/>
                </a:spcBef>
                <a:buFont typeface="Arial" pitchFamily="34" charset="0"/>
                <a:buNone/>
                <a:defRPr/>
              </a:pP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Smallest - 50 rooms</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9"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Largest - 1100 rooms</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40" name="TextBox 39"/>
          <p:cNvSpPr txBox="1"/>
          <p:nvPr/>
        </p:nvSpPr>
        <p:spPr>
          <a:xfrm>
            <a:off x="2892229" y="3032185"/>
            <a:ext cx="1152089" cy="279051"/>
          </a:xfrm>
          <a:prstGeom prst="rect">
            <a:avLst/>
          </a:prstGeom>
          <a:noFill/>
        </p:spPr>
        <p:txBody>
          <a:bodyPr>
            <a:spAutoFit/>
          </a:bodyPr>
          <a:lstStyle/>
          <a:p>
            <a:pPr algn="ctr">
              <a:defRPr/>
            </a:pPr>
            <a:r>
              <a:rPr lang="en-GB" sz="1200" dirty="0">
                <a:solidFill>
                  <a:prstClr val="white"/>
                </a:solidFill>
              </a:rPr>
              <a:t>Bowsden Court</a:t>
            </a:r>
          </a:p>
        </p:txBody>
      </p:sp>
      <p:sp>
        <p:nvSpPr>
          <p:cNvPr id="41" name="TextBox 40"/>
          <p:cNvSpPr txBox="1"/>
          <p:nvPr/>
        </p:nvSpPr>
        <p:spPr>
          <a:xfrm>
            <a:off x="3049869" y="5887092"/>
            <a:ext cx="1217931" cy="307777"/>
          </a:xfrm>
          <a:prstGeom prst="rect">
            <a:avLst/>
          </a:prstGeom>
          <a:noFill/>
        </p:spPr>
        <p:txBody>
          <a:bodyPr wrap="square">
            <a:spAutoFit/>
          </a:bodyPr>
          <a:lstStyle/>
          <a:p>
            <a:pPr algn="ctr">
              <a:defRPr/>
            </a:pPr>
            <a:r>
              <a:rPr lang="en-GB" sz="1400" dirty="0" smtClean="0">
                <a:solidFill>
                  <a:prstClr val="white"/>
                </a:solidFill>
              </a:rPr>
              <a:t>Park Terrace</a:t>
            </a:r>
            <a:endParaRPr lang="en-GB" sz="1200" dirty="0">
              <a:solidFill>
                <a:prstClr val="white"/>
              </a:solidFill>
            </a:endParaRPr>
          </a:p>
        </p:txBody>
      </p:sp>
      <p:grpSp>
        <p:nvGrpSpPr>
          <p:cNvPr id="42" name="Group 41"/>
          <p:cNvGrpSpPr/>
          <p:nvPr/>
        </p:nvGrpSpPr>
        <p:grpSpPr>
          <a:xfrm>
            <a:off x="339317" y="5175870"/>
            <a:ext cx="1480934" cy="1395237"/>
            <a:chOff x="1246794" y="2218997"/>
            <a:chExt cx="1276277" cy="1343747"/>
          </a:xfrm>
          <a:solidFill>
            <a:srgbClr val="00467E"/>
          </a:solidFill>
        </p:grpSpPr>
        <p:grpSp>
          <p:nvGrpSpPr>
            <p:cNvPr id="43" name="Group 67"/>
            <p:cNvGrpSpPr/>
            <p:nvPr/>
          </p:nvGrpSpPr>
          <p:grpSpPr>
            <a:xfrm>
              <a:off x="1331623" y="2321746"/>
              <a:ext cx="1152160" cy="1152160"/>
              <a:chOff x="3779890" y="1700760"/>
              <a:chExt cx="1584220" cy="1440210"/>
            </a:xfrm>
            <a:grpFill/>
            <a:effectLst>
              <a:outerShdw blurRad="50800" dist="63500" dir="2700000" algn="tl" rotWithShape="0">
                <a:prstClr val="black">
                  <a:alpha val="40000"/>
                </a:prstClr>
              </a:outerShdw>
            </a:effectLst>
          </p:grpSpPr>
          <p:sp>
            <p:nvSpPr>
              <p:cNvPr id="52" name="Rectangle 51"/>
              <p:cNvSpPr/>
              <p:nvPr/>
            </p:nvSpPr>
            <p:spPr>
              <a:xfrm>
                <a:off x="377989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53" name="Picture 2" descr="http://www.ncl.ac.uk/press.office/photo-library/assets/photos/CastleCourtOpening-3_000.jpg"/>
              <p:cNvPicPr>
                <a:picLocks noChangeAspect="1" noChangeArrowheads="1"/>
              </p:cNvPicPr>
              <p:nvPr/>
            </p:nvPicPr>
            <p:blipFill>
              <a:blip r:embed="rId4" cstate="print"/>
              <a:srcRect/>
              <a:stretch>
                <a:fillRect/>
              </a:stretch>
            </p:blipFill>
            <p:spPr bwMode="auto">
              <a:xfrm>
                <a:off x="3859145" y="1774980"/>
                <a:ext cx="1425711" cy="933922"/>
              </a:xfrm>
              <a:prstGeom prst="rect">
                <a:avLst/>
              </a:prstGeom>
              <a:grpFill/>
            </p:spPr>
          </p:pic>
          <p:sp>
            <p:nvSpPr>
              <p:cNvPr id="54" name="TextBox 53"/>
              <p:cNvSpPr txBox="1"/>
              <p:nvPr/>
            </p:nvSpPr>
            <p:spPr>
              <a:xfrm>
                <a:off x="3779938" y="2708822"/>
                <a:ext cx="1584122" cy="348816"/>
              </a:xfrm>
              <a:prstGeom prst="rect">
                <a:avLst/>
              </a:prstGeom>
              <a:grpFill/>
            </p:spPr>
            <p:txBody>
              <a:bodyPr>
                <a:spAutoFit/>
              </a:bodyPr>
              <a:lstStyle/>
              <a:p>
                <a:pPr algn="ctr">
                  <a:defRPr/>
                </a:pPr>
                <a:r>
                  <a:rPr lang="en-GB" sz="1200" dirty="0">
                    <a:solidFill>
                      <a:schemeClr val="bg1"/>
                    </a:solidFill>
                  </a:rPr>
                  <a:t>Castle Court</a:t>
                </a:r>
              </a:p>
            </p:txBody>
          </p:sp>
        </p:grpSp>
        <p:grpSp>
          <p:nvGrpSpPr>
            <p:cNvPr id="48" name="Group 47"/>
            <p:cNvGrpSpPr/>
            <p:nvPr/>
          </p:nvGrpSpPr>
          <p:grpSpPr>
            <a:xfrm>
              <a:off x="1246794" y="2218997"/>
              <a:ext cx="1276277" cy="1343747"/>
              <a:chOff x="1497753" y="200318"/>
              <a:chExt cx="2025503" cy="2019159"/>
            </a:xfrm>
            <a:grpFill/>
          </p:grpSpPr>
          <p:sp>
            <p:nvSpPr>
              <p:cNvPr id="49" name="Rounded Rectangle 48"/>
              <p:cNvSpPr/>
              <p:nvPr/>
            </p:nvSpPr>
            <p:spPr>
              <a:xfrm>
                <a:off x="1497753" y="200318"/>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pic>
            <p:nvPicPr>
              <p:cNvPr id="50" name="Picture 2" descr="http://www.ncl.ac.uk/press.office/photo-library/assets/photos/CastleCourtOpening-3_000.jpg">
                <a:hlinkClick r:id="rId5"/>
              </p:cNvPr>
              <p:cNvPicPr>
                <a:picLocks noChangeAspect="1" noChangeArrowheads="1"/>
              </p:cNvPicPr>
              <p:nvPr/>
            </p:nvPicPr>
            <p:blipFill>
              <a:blip r:embed="rId4" cstate="print"/>
              <a:srcRect/>
              <a:stretch>
                <a:fillRect/>
              </a:stretch>
            </p:blipFill>
            <p:spPr bwMode="auto">
              <a:xfrm>
                <a:off x="1610558" y="273282"/>
                <a:ext cx="1837881" cy="1445146"/>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 name="TextBox 50">
                <a:hlinkClick r:id="rId5"/>
              </p:cNvPr>
              <p:cNvSpPr txBox="1"/>
              <p:nvPr/>
            </p:nvSpPr>
            <p:spPr>
              <a:xfrm>
                <a:off x="1593250" y="1721224"/>
                <a:ext cx="1799889" cy="462476"/>
              </a:xfrm>
              <a:prstGeom prst="rect">
                <a:avLst/>
              </a:prstGeom>
              <a:noFill/>
              <a:ln>
                <a:noFill/>
              </a:ln>
            </p:spPr>
            <p:txBody>
              <a:bodyPr>
                <a:spAutoFit/>
              </a:bodyPr>
              <a:lstStyle/>
              <a:p>
                <a:pPr algn="ctr">
                  <a:defRPr/>
                </a:pPr>
                <a:r>
                  <a:rPr lang="en-GB" sz="1400" dirty="0">
                    <a:solidFill>
                      <a:schemeClr val="bg1"/>
                    </a:solidFill>
                  </a:rPr>
                  <a:t>Castle Court</a:t>
                </a:r>
              </a:p>
            </p:txBody>
          </p:sp>
        </p:grpSp>
      </p:grpSp>
      <p:grpSp>
        <p:nvGrpSpPr>
          <p:cNvPr id="150" name="Group 149"/>
          <p:cNvGrpSpPr/>
          <p:nvPr/>
        </p:nvGrpSpPr>
        <p:grpSpPr>
          <a:xfrm>
            <a:off x="2375282" y="3711290"/>
            <a:ext cx="1466950" cy="1371262"/>
            <a:chOff x="4345908" y="2528038"/>
            <a:chExt cx="2151311" cy="2006061"/>
          </a:xfrm>
          <a:solidFill>
            <a:srgbClr val="0070C0"/>
          </a:solidFill>
        </p:grpSpPr>
        <p:grpSp>
          <p:nvGrpSpPr>
            <p:cNvPr id="151" name="Group 150"/>
            <p:cNvGrpSpPr/>
            <p:nvPr/>
          </p:nvGrpSpPr>
          <p:grpSpPr>
            <a:xfrm>
              <a:off x="4345908" y="2528038"/>
              <a:ext cx="2151311" cy="2006061"/>
              <a:chOff x="3818338" y="1954400"/>
              <a:chExt cx="2151311" cy="2006061"/>
            </a:xfrm>
            <a:grpFill/>
          </p:grpSpPr>
          <p:sp>
            <p:nvSpPr>
              <p:cNvPr id="153" name="Rounded Rectangle 152"/>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154" name="TextBox 153">
                <a:hlinkClick r:id="rId6"/>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152" name="Picture 36" descr="Windor Terrcae Exterior">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55" name="Group 154"/>
          <p:cNvGrpSpPr/>
          <p:nvPr/>
        </p:nvGrpSpPr>
        <p:grpSpPr>
          <a:xfrm>
            <a:off x="1890655" y="5181851"/>
            <a:ext cx="1473851" cy="1373678"/>
            <a:chOff x="6826344" y="3588717"/>
            <a:chExt cx="1472150" cy="1373678"/>
          </a:xfrm>
          <a:solidFill>
            <a:srgbClr val="00257E"/>
          </a:solidFill>
        </p:grpSpPr>
        <p:grpSp>
          <p:nvGrpSpPr>
            <p:cNvPr id="156"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62" name="Rectangle 161"/>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63" name="TextBox 162"/>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64" name="Picture 163"/>
              <p:cNvPicPr>
                <a:picLocks noChangeAspect="1" noChangeArrowheads="1"/>
              </p:cNvPicPr>
              <p:nvPr/>
            </p:nvPicPr>
            <p:blipFill>
              <a:blip r:embed="rId8"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57" name="Group 156"/>
            <p:cNvGrpSpPr/>
            <p:nvPr/>
          </p:nvGrpSpPr>
          <p:grpSpPr>
            <a:xfrm>
              <a:off x="6826344" y="3588717"/>
              <a:ext cx="1472150" cy="1373678"/>
              <a:chOff x="4593413" y="2609420"/>
              <a:chExt cx="2119949" cy="1991818"/>
            </a:xfrm>
            <a:grpFill/>
          </p:grpSpPr>
          <p:grpSp>
            <p:nvGrpSpPr>
              <p:cNvPr id="158" name="Group 157"/>
              <p:cNvGrpSpPr/>
              <p:nvPr/>
            </p:nvGrpSpPr>
            <p:grpSpPr>
              <a:xfrm>
                <a:off x="4593413" y="2609420"/>
                <a:ext cx="2119949" cy="1991818"/>
                <a:chOff x="3581492" y="2609421"/>
                <a:chExt cx="2119949" cy="1991818"/>
              </a:xfrm>
              <a:grpFill/>
            </p:grpSpPr>
            <p:sp>
              <p:nvSpPr>
                <p:cNvPr id="160" name="Rounded Rectangle 159"/>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61" name="TextBox 160">
                  <a:hlinkClick r:id="rId9"/>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159" name="Picture 38">
                <a:hlinkClick r:id="rId9"/>
              </p:cNvPr>
              <p:cNvPicPr>
                <a:picLocks noChangeAspect="1" noChangeArrowheads="1"/>
              </p:cNvPicPr>
              <p:nvPr/>
            </p:nvPicPr>
            <p:blipFill>
              <a:blip r:embed="rId8"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65" name="Group 164"/>
          <p:cNvGrpSpPr/>
          <p:nvPr/>
        </p:nvGrpSpPr>
        <p:grpSpPr>
          <a:xfrm>
            <a:off x="3915246" y="3720377"/>
            <a:ext cx="1387485" cy="1340833"/>
            <a:chOff x="3066828" y="4968440"/>
            <a:chExt cx="1385656" cy="1340833"/>
          </a:xfrm>
          <a:solidFill>
            <a:srgbClr val="477CFF"/>
          </a:solidFill>
        </p:grpSpPr>
        <p:grpSp>
          <p:nvGrpSpPr>
            <p:cNvPr id="166" name="Group 165"/>
            <p:cNvGrpSpPr/>
            <p:nvPr/>
          </p:nvGrpSpPr>
          <p:grpSpPr>
            <a:xfrm>
              <a:off x="3179164" y="5043489"/>
              <a:ext cx="1176779" cy="1168530"/>
              <a:chOff x="3140821" y="4943712"/>
              <a:chExt cx="1294654" cy="1266367"/>
            </a:xfrm>
            <a:grpFill/>
          </p:grpSpPr>
          <p:sp>
            <p:nvSpPr>
              <p:cNvPr id="171" name="Rectangle 170"/>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172" name="Picture 2" descr="http://www.graham.co.uk/DatabaseImages/img_2071401_newc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173" name="TextBox 172"/>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167" name="Group 166"/>
            <p:cNvGrpSpPr/>
            <p:nvPr/>
          </p:nvGrpSpPr>
          <p:grpSpPr>
            <a:xfrm>
              <a:off x="3066828" y="4968440"/>
              <a:ext cx="1385656" cy="1340833"/>
              <a:chOff x="6918254" y="2127701"/>
              <a:chExt cx="2022835" cy="1973072"/>
            </a:xfrm>
            <a:grpFill/>
          </p:grpSpPr>
          <p:sp>
            <p:nvSpPr>
              <p:cNvPr id="168" name="Rounded Rectangle 167"/>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169" name="TextBox 168"/>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170" name="Picture 2" descr="http://www.graham.co.uk/DatabaseImages/img_2071401_newc2.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174" name="Group 173"/>
          <p:cNvGrpSpPr/>
          <p:nvPr/>
        </p:nvGrpSpPr>
        <p:grpSpPr>
          <a:xfrm>
            <a:off x="7378127" y="2207910"/>
            <a:ext cx="1406748" cy="1377110"/>
            <a:chOff x="2417766" y="3601793"/>
            <a:chExt cx="1406748" cy="1377110"/>
          </a:xfrm>
          <a:solidFill>
            <a:srgbClr val="6083CB"/>
          </a:solidFill>
        </p:grpSpPr>
        <p:grpSp>
          <p:nvGrpSpPr>
            <p:cNvPr id="175"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81" name="Rectangle 180"/>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82" name="TextBox 181"/>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83" name="Picture 5" descr="C:\Users\Matt\Desktop\Accomm\leazes.jpg"/>
              <p:cNvPicPr>
                <a:picLocks noChangeAspect="1" noChangeArrowheads="1"/>
              </p:cNvPicPr>
              <p:nvPr/>
            </p:nvPicPr>
            <p:blipFill>
              <a:blip r:embed="rId12" cstate="print"/>
              <a:srcRect/>
              <a:stretch>
                <a:fillRect/>
              </a:stretch>
            </p:blipFill>
            <p:spPr bwMode="auto">
              <a:xfrm>
                <a:off x="5652149" y="1752607"/>
                <a:ext cx="1440200" cy="956293"/>
              </a:xfrm>
              <a:prstGeom prst="rect">
                <a:avLst/>
              </a:prstGeom>
              <a:grpFill/>
            </p:spPr>
          </p:pic>
        </p:grpSp>
        <p:grpSp>
          <p:nvGrpSpPr>
            <p:cNvPr id="176" name="Group 175"/>
            <p:cNvGrpSpPr/>
            <p:nvPr/>
          </p:nvGrpSpPr>
          <p:grpSpPr>
            <a:xfrm>
              <a:off x="2417766" y="3601793"/>
              <a:ext cx="1406748" cy="1377110"/>
              <a:chOff x="6456481" y="17087"/>
              <a:chExt cx="2025503" cy="2019159"/>
            </a:xfrm>
            <a:grpFill/>
          </p:grpSpPr>
          <p:grpSp>
            <p:nvGrpSpPr>
              <p:cNvPr id="177" name="Group 176"/>
              <p:cNvGrpSpPr/>
              <p:nvPr/>
            </p:nvGrpSpPr>
            <p:grpSpPr>
              <a:xfrm>
                <a:off x="6456481" y="17087"/>
                <a:ext cx="2025503" cy="2019159"/>
                <a:chOff x="4361356" y="485446"/>
                <a:chExt cx="2025503" cy="2019159"/>
              </a:xfrm>
              <a:grpFill/>
            </p:grpSpPr>
            <p:sp>
              <p:nvSpPr>
                <p:cNvPr id="179" name="Rounded Rectangle 178"/>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180" name="Picture 5" descr="C:\Users\Matt\Desktop\Accomm\leazes.jpg">
                  <a:hlinkClick r:id="rId13"/>
                </p:cNvPr>
                <p:cNvPicPr>
                  <a:picLocks noChangeAspect="1" noChangeArrowheads="1"/>
                </p:cNvPicPr>
                <p:nvPr/>
              </p:nvPicPr>
              <p:blipFill>
                <a:blip r:embed="rId12"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8" name="TextBox 177">
                <a:hlinkClick r:id="rId13"/>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184" name="Group 183"/>
          <p:cNvGrpSpPr/>
          <p:nvPr/>
        </p:nvGrpSpPr>
        <p:grpSpPr>
          <a:xfrm>
            <a:off x="6889636" y="3711503"/>
            <a:ext cx="1397431" cy="1364222"/>
            <a:chOff x="4211960" y="2634842"/>
            <a:chExt cx="2025503" cy="2019159"/>
          </a:xfrm>
          <a:solidFill>
            <a:srgbClr val="0F89CF"/>
          </a:solidFill>
        </p:grpSpPr>
        <p:sp>
          <p:nvSpPr>
            <p:cNvPr id="185" name="Rounded Rectangle 184"/>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86" name="TextBox 53">
              <a:hlinkClick r:id="rId14"/>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87" name="Picture 16">
              <a:hlinkClick r:id="rId14"/>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97" name="Group 196"/>
          <p:cNvGrpSpPr/>
          <p:nvPr/>
        </p:nvGrpSpPr>
        <p:grpSpPr>
          <a:xfrm>
            <a:off x="4323962" y="2181098"/>
            <a:ext cx="1473851" cy="1426562"/>
            <a:chOff x="4856503" y="5106529"/>
            <a:chExt cx="1473851" cy="1373678"/>
          </a:xfrm>
          <a:solidFill>
            <a:srgbClr val="00257E"/>
          </a:solidFill>
        </p:grpSpPr>
        <p:grpSp>
          <p:nvGrpSpPr>
            <p:cNvPr id="198" name="Group 197"/>
            <p:cNvGrpSpPr/>
            <p:nvPr/>
          </p:nvGrpSpPr>
          <p:grpSpPr>
            <a:xfrm>
              <a:off x="4856503" y="5106529"/>
              <a:ext cx="1473851" cy="1373678"/>
              <a:chOff x="6826344" y="3588717"/>
              <a:chExt cx="1472150" cy="1373678"/>
            </a:xfrm>
            <a:grpFill/>
          </p:grpSpPr>
          <p:grpSp>
            <p:nvGrpSpPr>
              <p:cNvPr id="20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204" name="Rectangle 203"/>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05" name="TextBox 204"/>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206" name="Picture 205"/>
                <p:cNvPicPr>
                  <a:picLocks noChangeAspect="1" noChangeArrowheads="1"/>
                </p:cNvPicPr>
                <p:nvPr/>
              </p:nvPicPr>
              <p:blipFill>
                <a:blip r:embed="rId8"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201" name="Group 200"/>
              <p:cNvGrpSpPr/>
              <p:nvPr/>
            </p:nvGrpSpPr>
            <p:grpSpPr>
              <a:xfrm>
                <a:off x="6826344" y="3588717"/>
                <a:ext cx="1472150" cy="1373678"/>
                <a:chOff x="3581492" y="2609421"/>
                <a:chExt cx="2119949" cy="1991818"/>
              </a:xfrm>
              <a:grpFill/>
            </p:grpSpPr>
            <p:sp>
              <p:nvSpPr>
                <p:cNvPr id="202" name="Rounded Rectangle 201"/>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03" name="TextBox 202">
                  <a:hlinkClick r:id="rId9"/>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99" name="Picture 4" descr="http://digstudent.co.uk/photoer/800x600-c79.jp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17" name="Group 216"/>
          <p:cNvGrpSpPr/>
          <p:nvPr/>
        </p:nvGrpSpPr>
        <p:grpSpPr>
          <a:xfrm>
            <a:off x="5395521" y="3711854"/>
            <a:ext cx="1436011" cy="1348965"/>
            <a:chOff x="4357678" y="2512683"/>
            <a:chExt cx="1436011" cy="1348965"/>
          </a:xfrm>
          <a:solidFill>
            <a:srgbClr val="00467E"/>
          </a:solidFill>
        </p:grpSpPr>
        <p:grpSp>
          <p:nvGrpSpPr>
            <p:cNvPr id="218" name="Group 217"/>
            <p:cNvGrpSpPr/>
            <p:nvPr/>
          </p:nvGrpSpPr>
          <p:grpSpPr>
            <a:xfrm>
              <a:off x="4357678" y="2512683"/>
              <a:ext cx="1436011" cy="1348965"/>
              <a:chOff x="4357678" y="2521449"/>
              <a:chExt cx="1436011" cy="1348965"/>
            </a:xfrm>
            <a:grpFill/>
          </p:grpSpPr>
          <p:grpSp>
            <p:nvGrpSpPr>
              <p:cNvPr id="220" name="Group 79"/>
              <p:cNvGrpSpPr>
                <a:grpSpLocks/>
              </p:cNvGrpSpPr>
              <p:nvPr/>
            </p:nvGrpSpPr>
            <p:grpSpPr bwMode="auto">
              <a:xfrm>
                <a:off x="4435475" y="2617788"/>
                <a:ext cx="1152525" cy="1152525"/>
                <a:chOff x="5652150" y="3068950"/>
                <a:chExt cx="1152000" cy="1152000"/>
              </a:xfrm>
              <a:grpFill/>
            </p:grpSpPr>
            <p:grpSp>
              <p:nvGrpSpPr>
                <p:cNvPr id="224"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26" name="Rectangle 22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27" name="TextBox 22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25" name="Picture 37"/>
                <p:cNvPicPr>
                  <a:picLocks noChangeAspect="1" noChangeArrowheads="1"/>
                </p:cNvPicPr>
                <p:nvPr/>
              </p:nvPicPr>
              <p:blipFill>
                <a:blip r:embed="rId17"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21" name="Group 220"/>
              <p:cNvGrpSpPr/>
              <p:nvPr/>
            </p:nvGrpSpPr>
            <p:grpSpPr>
              <a:xfrm>
                <a:off x="4357678" y="2521449"/>
                <a:ext cx="1436011" cy="1348965"/>
                <a:chOff x="3051146" y="2600967"/>
                <a:chExt cx="2119949" cy="1991818"/>
              </a:xfrm>
              <a:grpFill/>
            </p:grpSpPr>
            <p:sp>
              <p:nvSpPr>
                <p:cNvPr id="222" name="Rounded Rectangle 22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23" name="TextBox 222">
                  <a:hlinkClick r:id="rId18"/>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219" name="Picture 218" descr="http://i1193.photobucket.com/albums/aa358/KenOHeed/Ken%20Album%2013%20from%2016%20March%202015/IMG_9465_zpsvtovpmfx.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59" name="Group 258"/>
          <p:cNvGrpSpPr/>
          <p:nvPr/>
        </p:nvGrpSpPr>
        <p:grpSpPr>
          <a:xfrm>
            <a:off x="5796142" y="2174871"/>
            <a:ext cx="1534396" cy="1426004"/>
            <a:chOff x="554356" y="3618587"/>
            <a:chExt cx="1534396" cy="1426004"/>
          </a:xfrm>
        </p:grpSpPr>
        <p:grpSp>
          <p:nvGrpSpPr>
            <p:cNvPr id="260" name="Group 259"/>
            <p:cNvGrpSpPr/>
            <p:nvPr/>
          </p:nvGrpSpPr>
          <p:grpSpPr>
            <a:xfrm>
              <a:off x="554356" y="3618587"/>
              <a:ext cx="1534396" cy="1426004"/>
              <a:chOff x="6096259" y="5081827"/>
              <a:chExt cx="1534396" cy="1426004"/>
            </a:xfrm>
            <a:solidFill>
              <a:srgbClr val="6083CB"/>
            </a:solidFill>
          </p:grpSpPr>
          <p:grpSp>
            <p:nvGrpSpPr>
              <p:cNvPr id="262" name="Group 84"/>
              <p:cNvGrpSpPr>
                <a:grpSpLocks/>
              </p:cNvGrpSpPr>
              <p:nvPr/>
            </p:nvGrpSpPr>
            <p:grpSpPr bwMode="auto">
              <a:xfrm>
                <a:off x="6171521" y="5085842"/>
                <a:ext cx="1296987" cy="1220421"/>
                <a:chOff x="7010288" y="4551482"/>
                <a:chExt cx="1296179" cy="1219864"/>
              </a:xfrm>
              <a:grpFill/>
            </p:grpSpPr>
            <p:grpSp>
              <p:nvGrpSpPr>
                <p:cNvPr id="266"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268" name="Rectangle 267"/>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69" name="TextBox 268"/>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267" name="Picture 37"/>
                <p:cNvPicPr>
                  <a:picLocks noChangeAspect="1" noChangeArrowheads="1"/>
                </p:cNvPicPr>
                <p:nvPr/>
              </p:nvPicPr>
              <p:blipFill>
                <a:blip r:embed="rId20"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63" name="Group 262"/>
              <p:cNvGrpSpPr/>
              <p:nvPr/>
            </p:nvGrpSpPr>
            <p:grpSpPr>
              <a:xfrm>
                <a:off x="6096259" y="5081827"/>
                <a:ext cx="1534396" cy="1426004"/>
                <a:chOff x="4122344" y="2247418"/>
                <a:chExt cx="2166046" cy="2019159"/>
              </a:xfrm>
              <a:grpFill/>
            </p:grpSpPr>
            <p:sp>
              <p:nvSpPr>
                <p:cNvPr id="264" name="Rounded Rectangle 263"/>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265" name="TextBox 264">
                  <a:hlinkClick r:id="rId21"/>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261" name="Picture 260"/>
            <p:cNvPicPr>
              <a:picLocks noChangeAspect="1"/>
            </p:cNvPicPr>
            <p:nvPr/>
          </p:nvPicPr>
          <p:blipFill rotWithShape="1">
            <a:blip r:embed="rId22"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70" name="Group 269"/>
          <p:cNvGrpSpPr/>
          <p:nvPr/>
        </p:nvGrpSpPr>
        <p:grpSpPr>
          <a:xfrm>
            <a:off x="2843248" y="2181214"/>
            <a:ext cx="1407918" cy="1440772"/>
            <a:chOff x="2657747" y="5141398"/>
            <a:chExt cx="1407918" cy="1364222"/>
          </a:xfrm>
        </p:grpSpPr>
        <p:grpSp>
          <p:nvGrpSpPr>
            <p:cNvPr id="271" name="Group 270"/>
            <p:cNvGrpSpPr/>
            <p:nvPr/>
          </p:nvGrpSpPr>
          <p:grpSpPr>
            <a:xfrm>
              <a:off x="2657747" y="5141398"/>
              <a:ext cx="1407918" cy="1364222"/>
              <a:chOff x="4211960" y="2634842"/>
              <a:chExt cx="2040703" cy="2019159"/>
            </a:xfrm>
            <a:solidFill>
              <a:srgbClr val="6083CB"/>
            </a:solidFill>
          </p:grpSpPr>
          <p:sp>
            <p:nvSpPr>
              <p:cNvPr id="273" name="Rounded Rectangle 272"/>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274" name="TextBox 53">
                <a:hlinkClick r:id="rId14"/>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272" name="Picture 271"/>
            <p:cNvPicPr>
              <a:picLocks noChangeAspect="1"/>
            </p:cNvPicPr>
            <p:nvPr/>
          </p:nvPicPr>
          <p:blipFill rotWithShape="1">
            <a:blip r:embed="rId23"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75" name="Group 274"/>
          <p:cNvGrpSpPr/>
          <p:nvPr/>
        </p:nvGrpSpPr>
        <p:grpSpPr>
          <a:xfrm>
            <a:off x="1282534" y="2188792"/>
            <a:ext cx="1481634" cy="1418732"/>
            <a:chOff x="3168473" y="5337563"/>
            <a:chExt cx="1392099" cy="1371579"/>
          </a:xfrm>
        </p:grpSpPr>
        <p:grpSp>
          <p:nvGrpSpPr>
            <p:cNvPr id="276" name="Group 275"/>
            <p:cNvGrpSpPr/>
            <p:nvPr/>
          </p:nvGrpSpPr>
          <p:grpSpPr>
            <a:xfrm>
              <a:off x="3168473" y="5337563"/>
              <a:ext cx="1392099" cy="1371579"/>
              <a:chOff x="2947636" y="2196382"/>
              <a:chExt cx="1392099" cy="1371579"/>
            </a:xfrm>
            <a:solidFill>
              <a:srgbClr val="00467E"/>
            </a:solidFill>
          </p:grpSpPr>
          <p:grpSp>
            <p:nvGrpSpPr>
              <p:cNvPr id="278"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282" name="Rectangle 281"/>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83" name="TextBox 282"/>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284" name="Picture 4" descr="Bowsden Court kitchen"/>
                <p:cNvPicPr>
                  <a:picLocks noChangeAspect="1" noChangeArrowheads="1"/>
                </p:cNvPicPr>
                <p:nvPr/>
              </p:nvPicPr>
              <p:blipFill>
                <a:blip r:embed="rId24" cstate="print"/>
                <a:srcRect b="2695"/>
                <a:stretch>
                  <a:fillRect/>
                </a:stretch>
              </p:blipFill>
              <p:spPr bwMode="auto">
                <a:xfrm>
                  <a:off x="2051650" y="1768908"/>
                  <a:ext cx="1440200" cy="891287"/>
                </a:xfrm>
                <a:prstGeom prst="rect">
                  <a:avLst/>
                </a:prstGeom>
                <a:grpFill/>
              </p:spPr>
            </p:pic>
          </p:grpSp>
          <p:grpSp>
            <p:nvGrpSpPr>
              <p:cNvPr id="279" name="Group 278"/>
              <p:cNvGrpSpPr/>
              <p:nvPr/>
            </p:nvGrpSpPr>
            <p:grpSpPr>
              <a:xfrm>
                <a:off x="2947636" y="2196382"/>
                <a:ext cx="1392099" cy="1371579"/>
                <a:chOff x="1821678" y="1996553"/>
                <a:chExt cx="2101259" cy="1991818"/>
              </a:xfrm>
              <a:grpFill/>
            </p:grpSpPr>
            <p:sp>
              <p:nvSpPr>
                <p:cNvPr id="280" name="Rounded Rectangle 279"/>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281" name="TextBox 280">
                  <a:hlinkClick r:id="rId25"/>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277" name="Picture 276"/>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258354" y="5425310"/>
              <a:ext cx="1196791" cy="934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85" name="Group 284"/>
          <p:cNvGrpSpPr/>
          <p:nvPr/>
        </p:nvGrpSpPr>
        <p:grpSpPr>
          <a:xfrm>
            <a:off x="6403834" y="5186747"/>
            <a:ext cx="1436011" cy="1348965"/>
            <a:chOff x="7110341" y="2173480"/>
            <a:chExt cx="1436011" cy="1348965"/>
          </a:xfrm>
        </p:grpSpPr>
        <p:grpSp>
          <p:nvGrpSpPr>
            <p:cNvPr id="286" name="Group 285"/>
            <p:cNvGrpSpPr/>
            <p:nvPr/>
          </p:nvGrpSpPr>
          <p:grpSpPr>
            <a:xfrm>
              <a:off x="7110341" y="2173480"/>
              <a:ext cx="1436011" cy="1348965"/>
              <a:chOff x="4357678" y="2521449"/>
              <a:chExt cx="1436011" cy="1348965"/>
            </a:xfrm>
            <a:solidFill>
              <a:srgbClr val="00467E"/>
            </a:solidFill>
          </p:grpSpPr>
          <p:grpSp>
            <p:nvGrpSpPr>
              <p:cNvPr id="288" name="Group 79"/>
              <p:cNvGrpSpPr>
                <a:grpSpLocks/>
              </p:cNvGrpSpPr>
              <p:nvPr/>
            </p:nvGrpSpPr>
            <p:grpSpPr bwMode="auto">
              <a:xfrm>
                <a:off x="4435475" y="2617788"/>
                <a:ext cx="1152525" cy="1152525"/>
                <a:chOff x="5652150" y="3068950"/>
                <a:chExt cx="1152000" cy="1152000"/>
              </a:xfrm>
              <a:grpFill/>
            </p:grpSpPr>
            <p:grpSp>
              <p:nvGrpSpPr>
                <p:cNvPr id="292"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94" name="Rectangle 293"/>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95" name="TextBox 294"/>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93" name="Picture 37"/>
                <p:cNvPicPr>
                  <a:picLocks noChangeAspect="1" noChangeArrowheads="1"/>
                </p:cNvPicPr>
                <p:nvPr/>
              </p:nvPicPr>
              <p:blipFill>
                <a:blip r:embed="rId17"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89" name="Group 288"/>
              <p:cNvGrpSpPr/>
              <p:nvPr/>
            </p:nvGrpSpPr>
            <p:grpSpPr>
              <a:xfrm>
                <a:off x="4357678" y="2521449"/>
                <a:ext cx="1436011" cy="1348965"/>
                <a:chOff x="3051146" y="2600967"/>
                <a:chExt cx="2119949" cy="1991818"/>
              </a:xfrm>
              <a:grpFill/>
            </p:grpSpPr>
            <p:sp>
              <p:nvSpPr>
                <p:cNvPr id="290" name="Rounded Rectangle 289"/>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91" name="TextBox 290">
                  <a:hlinkClick r:id="rId18"/>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pic>
          <p:nvPicPr>
            <p:cNvPr id="287" name="Picture 286"/>
            <p:cNvPicPr>
              <a:picLocks noChangeAspect="1"/>
            </p:cNvPicPr>
            <p:nvPr/>
          </p:nvPicPr>
          <p:blipFill rotWithShape="1">
            <a:blip r:embed="rId27" cstate="print">
              <a:extLst>
                <a:ext uri="{28A0092B-C50C-407E-A947-70E740481C1C}">
                  <a14:useLocalDpi xmlns:a14="http://schemas.microsoft.com/office/drawing/2010/main" val="0"/>
                </a:ext>
              </a:extLst>
            </a:blip>
            <a:srcRect l="6153" t="-782" r="23685" b="782"/>
            <a:stretch/>
          </p:blipFill>
          <p:spPr>
            <a:xfrm>
              <a:off x="7150805" y="2253038"/>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96" name="Group 295"/>
          <p:cNvGrpSpPr/>
          <p:nvPr/>
        </p:nvGrpSpPr>
        <p:grpSpPr>
          <a:xfrm>
            <a:off x="4894340" y="5178040"/>
            <a:ext cx="1473851" cy="1373678"/>
            <a:chOff x="5755803" y="3616765"/>
            <a:chExt cx="1473851" cy="1373678"/>
          </a:xfrm>
        </p:grpSpPr>
        <p:grpSp>
          <p:nvGrpSpPr>
            <p:cNvPr id="297" name="Group 296"/>
            <p:cNvGrpSpPr/>
            <p:nvPr/>
          </p:nvGrpSpPr>
          <p:grpSpPr>
            <a:xfrm>
              <a:off x="5755803" y="3616765"/>
              <a:ext cx="1473851" cy="1373678"/>
              <a:chOff x="6826344" y="3588717"/>
              <a:chExt cx="1472150" cy="1373678"/>
            </a:xfrm>
            <a:solidFill>
              <a:srgbClr val="00257E"/>
            </a:solidFill>
          </p:grpSpPr>
          <p:grpSp>
            <p:nvGrpSpPr>
              <p:cNvPr id="29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303" name="Rectangle 30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04" name="TextBox 30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305" name="Picture 304"/>
                <p:cNvPicPr>
                  <a:picLocks noChangeAspect="1" noChangeArrowheads="1"/>
                </p:cNvPicPr>
                <p:nvPr/>
              </p:nvPicPr>
              <p:blipFill>
                <a:blip r:embed="rId8"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00" name="Group 299"/>
              <p:cNvGrpSpPr/>
              <p:nvPr/>
            </p:nvGrpSpPr>
            <p:grpSpPr>
              <a:xfrm>
                <a:off x="6826344" y="3588717"/>
                <a:ext cx="1472150" cy="1373678"/>
                <a:chOff x="3581492" y="2609421"/>
                <a:chExt cx="2119949" cy="1991818"/>
              </a:xfrm>
              <a:grpFill/>
            </p:grpSpPr>
            <p:sp>
              <p:nvSpPr>
                <p:cNvPr id="301" name="Rounded Rectangle 30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302" name="TextBox 301">
                  <a:hlinkClick r:id="rId9"/>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298" name="Picture 297"/>
            <p:cNvPicPr>
              <a:picLocks noChangeAspect="1"/>
            </p:cNvPicPr>
            <p:nvPr/>
          </p:nvPicPr>
          <p:blipFill rotWithShape="1">
            <a:blip r:embed="rId28"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06" name="Group 305"/>
          <p:cNvGrpSpPr/>
          <p:nvPr/>
        </p:nvGrpSpPr>
        <p:grpSpPr>
          <a:xfrm>
            <a:off x="3347441" y="5167560"/>
            <a:ext cx="1534396" cy="1403547"/>
            <a:chOff x="4171810" y="5136021"/>
            <a:chExt cx="1534396" cy="1403547"/>
          </a:xfrm>
        </p:grpSpPr>
        <p:grpSp>
          <p:nvGrpSpPr>
            <p:cNvPr id="307" name="Group 306"/>
            <p:cNvGrpSpPr/>
            <p:nvPr/>
          </p:nvGrpSpPr>
          <p:grpSpPr>
            <a:xfrm>
              <a:off x="4171810" y="5136021"/>
              <a:ext cx="1534396" cy="1403547"/>
              <a:chOff x="6096259" y="5081827"/>
              <a:chExt cx="1534396" cy="1426004"/>
            </a:xfrm>
            <a:solidFill>
              <a:srgbClr val="00257E"/>
            </a:solidFill>
          </p:grpSpPr>
          <p:grpSp>
            <p:nvGrpSpPr>
              <p:cNvPr id="309" name="Group 84"/>
              <p:cNvGrpSpPr>
                <a:grpSpLocks/>
              </p:cNvGrpSpPr>
              <p:nvPr/>
            </p:nvGrpSpPr>
            <p:grpSpPr bwMode="auto">
              <a:xfrm>
                <a:off x="6171521" y="5085842"/>
                <a:ext cx="1296987" cy="1220421"/>
                <a:chOff x="7010288" y="4551482"/>
                <a:chExt cx="1296179" cy="1219864"/>
              </a:xfrm>
              <a:grpFill/>
            </p:grpSpPr>
            <p:grpSp>
              <p:nvGrpSpPr>
                <p:cNvPr id="313"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315" name="Rectangle 31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16" name="TextBox 31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314" name="Picture 37"/>
                <p:cNvPicPr>
                  <a:picLocks noChangeAspect="1" noChangeArrowheads="1"/>
                </p:cNvPicPr>
                <p:nvPr/>
              </p:nvPicPr>
              <p:blipFill>
                <a:blip r:embed="rId29"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10" name="Group 309"/>
              <p:cNvGrpSpPr/>
              <p:nvPr/>
            </p:nvGrpSpPr>
            <p:grpSpPr>
              <a:xfrm>
                <a:off x="6096259" y="5081827"/>
                <a:ext cx="1534396" cy="1426004"/>
                <a:chOff x="4122344" y="2247418"/>
                <a:chExt cx="2166046" cy="2019159"/>
              </a:xfrm>
              <a:grpFill/>
            </p:grpSpPr>
            <p:sp>
              <p:nvSpPr>
                <p:cNvPr id="311" name="Rounded Rectangle 31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312" name="TextBox 311">
                  <a:hlinkClick r:id="rId21"/>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pic>
          <p:nvPicPr>
            <p:cNvPr id="308" name="Picture 307"/>
            <p:cNvPicPr>
              <a:picLocks noChangeAspect="1"/>
            </p:cNvPicPr>
            <p:nvPr/>
          </p:nvPicPr>
          <p:blipFill rotWithShape="1">
            <a:blip r:embed="rId30" cstate="print">
              <a:extLst>
                <a:ext uri="{28A0092B-C50C-407E-A947-70E740481C1C}">
                  <a14:useLocalDpi xmlns:a14="http://schemas.microsoft.com/office/drawing/2010/main" val="0"/>
                </a:ext>
              </a:extLst>
            </a:blip>
            <a:srcRect l="37012" r="17274"/>
            <a:stretch/>
          </p:blipFill>
          <p:spPr>
            <a:xfrm>
              <a:off x="4280666" y="52096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17" name="Group 316"/>
          <p:cNvGrpSpPr/>
          <p:nvPr/>
        </p:nvGrpSpPr>
        <p:grpSpPr>
          <a:xfrm>
            <a:off x="911933" y="3703478"/>
            <a:ext cx="1387485" cy="1364208"/>
            <a:chOff x="2700412" y="2150617"/>
            <a:chExt cx="1387485" cy="1348964"/>
          </a:xfrm>
        </p:grpSpPr>
        <p:grpSp>
          <p:nvGrpSpPr>
            <p:cNvPr id="318" name="Group 317"/>
            <p:cNvGrpSpPr/>
            <p:nvPr/>
          </p:nvGrpSpPr>
          <p:grpSpPr>
            <a:xfrm>
              <a:off x="2700412" y="2150617"/>
              <a:ext cx="1387485" cy="1348964"/>
              <a:chOff x="4752203" y="3947721"/>
              <a:chExt cx="1387485" cy="1348964"/>
            </a:xfrm>
            <a:solidFill>
              <a:srgbClr val="002060"/>
            </a:solidFill>
          </p:grpSpPr>
          <p:grpSp>
            <p:nvGrpSpPr>
              <p:cNvPr id="320"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324" name="Rectangle 323"/>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25" name="TextBox 324"/>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326" name="Picture 39" descr="Artist Impression of Victoria Hall Exterior"/>
                <p:cNvPicPr>
                  <a:picLocks noChangeAspect="1" noChangeArrowheads="1"/>
                </p:cNvPicPr>
                <p:nvPr/>
              </p:nvPicPr>
              <p:blipFill>
                <a:blip r:embed="rId31"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321" name="Group 320"/>
              <p:cNvGrpSpPr/>
              <p:nvPr/>
            </p:nvGrpSpPr>
            <p:grpSpPr>
              <a:xfrm>
                <a:off x="4752203" y="3947721"/>
                <a:ext cx="1387485" cy="1348964"/>
                <a:chOff x="4616249" y="788135"/>
                <a:chExt cx="2025502" cy="1991818"/>
              </a:xfrm>
              <a:grpFill/>
            </p:grpSpPr>
            <p:sp>
              <p:nvSpPr>
                <p:cNvPr id="322" name="Rounded Rectangle 321"/>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323" name="TextBox 322">
                  <a:hlinkClick r:id="rId32"/>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319" name="Picture 318"/>
            <p:cNvPicPr>
              <a:picLocks noChangeAspect="1"/>
            </p:cNvPicPr>
            <p:nvPr/>
          </p:nvPicPr>
          <p:blipFill rotWithShape="1">
            <a:blip r:embed="rId33" cstate="print">
              <a:extLst>
                <a:ext uri="{28A0092B-C50C-407E-A947-70E740481C1C}">
                  <a14:useLocalDpi xmlns:a14="http://schemas.microsoft.com/office/drawing/2010/main" val="0"/>
                </a:ext>
              </a:extLst>
            </a:blip>
            <a:srcRect l="24101"/>
            <a:stretch/>
          </p:blipFill>
          <p:spPr>
            <a:xfrm>
              <a:off x="2779007" y="2225663"/>
              <a:ext cx="1254098" cy="1003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372937985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Title 1"/>
          <p:cNvSpPr>
            <a:spLocks noGrp="1"/>
          </p:cNvSpPr>
          <p:nvPr>
            <p:ph type="title"/>
          </p:nvPr>
        </p:nvSpPr>
        <p:spPr>
          <a:xfrm>
            <a:off x="457200" y="274638"/>
            <a:ext cx="8229600" cy="1143000"/>
          </a:xfrm>
        </p:spPr>
        <p:txBody>
          <a:bodyPr/>
          <a:lstStyle/>
          <a:p>
            <a:r>
              <a:rPr lang="en-GB" dirty="0" smtClean="0"/>
              <a:t>Routes from further away.</a:t>
            </a:r>
            <a:endParaRPr lang="en-GB" dirty="0"/>
          </a:p>
        </p:txBody>
      </p:sp>
      <p:pic>
        <p:nvPicPr>
          <p:cNvPr id="3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884" t="18621" r="5437" b="6130"/>
          <a:stretch/>
        </p:blipFill>
        <p:spPr bwMode="auto">
          <a:xfrm>
            <a:off x="-157896" y="7938"/>
            <a:ext cx="9301896"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ounded Rectangle 33"/>
          <p:cNvSpPr/>
          <p:nvPr/>
        </p:nvSpPr>
        <p:spPr>
          <a:xfrm>
            <a:off x="2702828" y="3351761"/>
            <a:ext cx="1024008" cy="58394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Marris House</a:t>
            </a:r>
            <a:endParaRPr lang="en-GB" sz="1600" dirty="0">
              <a:solidFill>
                <a:prstClr val="white"/>
              </a:solidFill>
            </a:endParaRPr>
          </a:p>
        </p:txBody>
      </p:sp>
      <p:cxnSp>
        <p:nvCxnSpPr>
          <p:cNvPr id="35" name="Straight Arrow Connector 34"/>
          <p:cNvCxnSpPr>
            <a:stCxn id="34" idx="2"/>
          </p:cNvCxnSpPr>
          <p:nvPr/>
        </p:nvCxnSpPr>
        <p:spPr>
          <a:xfrm>
            <a:off x="3214832" y="3935706"/>
            <a:ext cx="421064" cy="7174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865344" y="4515042"/>
            <a:ext cx="1557692" cy="97414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Castle </a:t>
            </a:r>
            <a:r>
              <a:rPr lang="en-GB" sz="1600" dirty="0" err="1" smtClean="0">
                <a:solidFill>
                  <a:prstClr val="white"/>
                </a:solidFill>
              </a:rPr>
              <a:t>Leazes</a:t>
            </a:r>
            <a:r>
              <a:rPr lang="en-GB" sz="1600" dirty="0" smtClean="0">
                <a:solidFill>
                  <a:prstClr val="white"/>
                </a:solidFill>
              </a:rPr>
              <a:t>, Castle Court &amp; </a:t>
            </a:r>
            <a:r>
              <a:rPr lang="en-GB" sz="1600" dirty="0" err="1" smtClean="0">
                <a:solidFill>
                  <a:prstClr val="white"/>
                </a:solidFill>
              </a:rPr>
              <a:t>Leazes</a:t>
            </a:r>
            <a:r>
              <a:rPr lang="en-GB" sz="1600" dirty="0" smtClean="0">
                <a:solidFill>
                  <a:prstClr val="white"/>
                </a:solidFill>
              </a:rPr>
              <a:t> Parade</a:t>
            </a:r>
            <a:endParaRPr lang="en-GB" sz="1600" dirty="0">
              <a:solidFill>
                <a:prstClr val="white"/>
              </a:solidFill>
            </a:endParaRPr>
          </a:p>
        </p:txBody>
      </p:sp>
      <p:cxnSp>
        <p:nvCxnSpPr>
          <p:cNvPr id="38" name="Straight Arrow Connector 37"/>
          <p:cNvCxnSpPr/>
          <p:nvPr/>
        </p:nvCxnSpPr>
        <p:spPr>
          <a:xfrm>
            <a:off x="2446317" y="5008500"/>
            <a:ext cx="613515" cy="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hlinkClick r:id="rId4"/>
          </p:cNvPr>
          <p:cNvSpPr/>
          <p:nvPr/>
        </p:nvSpPr>
        <p:spPr>
          <a:xfrm>
            <a:off x="307975" y="3140967"/>
            <a:ext cx="1239690" cy="59492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St Mary’s College</a:t>
            </a:r>
            <a:endParaRPr lang="en-GB" sz="1600" dirty="0">
              <a:solidFill>
                <a:prstClr val="white"/>
              </a:solidFill>
            </a:endParaRPr>
          </a:p>
        </p:txBody>
      </p:sp>
      <p:cxnSp>
        <p:nvCxnSpPr>
          <p:cNvPr id="40" name="Straight Arrow Connector 39"/>
          <p:cNvCxnSpPr/>
          <p:nvPr/>
        </p:nvCxnSpPr>
        <p:spPr>
          <a:xfrm flipH="1">
            <a:off x="239189" y="3740690"/>
            <a:ext cx="330448" cy="10081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hlinkClick r:id="rId5"/>
          </p:cNvPr>
          <p:cNvSpPr/>
          <p:nvPr/>
        </p:nvSpPr>
        <p:spPr>
          <a:xfrm>
            <a:off x="1843412" y="5929280"/>
            <a:ext cx="1434718" cy="739535"/>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Liberty Plaza, Verde &amp; The View</a:t>
            </a:r>
            <a:endParaRPr lang="en-GB" sz="1600" dirty="0">
              <a:solidFill>
                <a:prstClr val="white"/>
              </a:solidFill>
            </a:endParaRPr>
          </a:p>
        </p:txBody>
      </p:sp>
      <p:cxnSp>
        <p:nvCxnSpPr>
          <p:cNvPr id="42" name="Straight Arrow Connector 41"/>
          <p:cNvCxnSpPr>
            <a:stCxn id="41" idx="3"/>
          </p:cNvCxnSpPr>
          <p:nvPr/>
        </p:nvCxnSpPr>
        <p:spPr>
          <a:xfrm flipV="1">
            <a:off x="3278130" y="6093568"/>
            <a:ext cx="357766" cy="205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hlinkClick r:id="rId6"/>
          </p:cNvPr>
          <p:cNvSpPr/>
          <p:nvPr/>
        </p:nvSpPr>
        <p:spPr>
          <a:xfrm>
            <a:off x="3963918" y="3193664"/>
            <a:ext cx="1555120" cy="79402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Park, Windsor &amp; Kensington Terrace</a:t>
            </a:r>
            <a:endParaRPr lang="en-GB" sz="1600" dirty="0">
              <a:solidFill>
                <a:prstClr val="white"/>
              </a:solidFill>
            </a:endParaRPr>
          </a:p>
        </p:txBody>
      </p:sp>
      <p:sp>
        <p:nvSpPr>
          <p:cNvPr id="52" name="Rounded Rectangle 51">
            <a:hlinkClick r:id="rId7"/>
          </p:cNvPr>
          <p:cNvSpPr/>
          <p:nvPr/>
        </p:nvSpPr>
        <p:spPr>
          <a:xfrm>
            <a:off x="4355976" y="908721"/>
            <a:ext cx="1170216" cy="501022"/>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err="1" smtClean="0">
                <a:solidFill>
                  <a:prstClr val="white"/>
                </a:solidFill>
              </a:rPr>
              <a:t>Bowsden</a:t>
            </a:r>
            <a:r>
              <a:rPr lang="en-GB" sz="1600" dirty="0" smtClean="0">
                <a:solidFill>
                  <a:prstClr val="white"/>
                </a:solidFill>
              </a:rPr>
              <a:t> Court</a:t>
            </a:r>
            <a:endParaRPr lang="en-GB" sz="1600" dirty="0">
              <a:solidFill>
                <a:prstClr val="white"/>
              </a:solidFill>
            </a:endParaRPr>
          </a:p>
        </p:txBody>
      </p:sp>
      <p:cxnSp>
        <p:nvCxnSpPr>
          <p:cNvPr id="53" name="Straight Arrow Connector 52"/>
          <p:cNvCxnSpPr/>
          <p:nvPr/>
        </p:nvCxnSpPr>
        <p:spPr>
          <a:xfrm flipH="1">
            <a:off x="4498856" y="4004139"/>
            <a:ext cx="194276" cy="744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241379" y="548681"/>
            <a:ext cx="122709"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5456" y="4614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2962" y="148478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9150" y="26369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1503" y="435671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84368" y="56267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0744" y="594230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6110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52929" y="601298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27452" y="54180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7933" y="907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04448" y="442359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flipH="1" flipV="1">
            <a:off x="5601320" y="6488741"/>
            <a:ext cx="538006" cy="133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a:hlinkClick r:id="rId6"/>
          </p:cNvPr>
          <p:cNvSpPr/>
          <p:nvPr/>
        </p:nvSpPr>
        <p:spPr>
          <a:xfrm>
            <a:off x="5997522" y="6257894"/>
            <a:ext cx="2820933" cy="43514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Manor Bank &amp; Liberty Quay</a:t>
            </a:r>
            <a:endParaRPr lang="en-GB" sz="1600" dirty="0">
              <a:solidFill>
                <a:prstClr val="white"/>
              </a:solidFill>
            </a:endParaRPr>
          </a:p>
        </p:txBody>
      </p:sp>
      <p:sp>
        <p:nvSpPr>
          <p:cNvPr id="68" name="Rounded Rectangle 67">
            <a:hlinkClick r:id="rId10"/>
          </p:cNvPr>
          <p:cNvSpPr/>
          <p:nvPr/>
        </p:nvSpPr>
        <p:spPr>
          <a:xfrm>
            <a:off x="6981076" y="5406891"/>
            <a:ext cx="832085" cy="65301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Turner Court</a:t>
            </a:r>
            <a:endParaRPr lang="en-GB" sz="1600" dirty="0">
              <a:solidFill>
                <a:prstClr val="white"/>
              </a:solidFill>
            </a:endParaRPr>
          </a:p>
        </p:txBody>
      </p:sp>
      <p:cxnSp>
        <p:nvCxnSpPr>
          <p:cNvPr id="69" name="Straight Arrow Connector 68"/>
          <p:cNvCxnSpPr>
            <a:stCxn id="68" idx="1"/>
          </p:cNvCxnSpPr>
          <p:nvPr/>
        </p:nvCxnSpPr>
        <p:spPr>
          <a:xfrm flipH="1">
            <a:off x="6246871" y="5733399"/>
            <a:ext cx="734205" cy="24879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hlinkClick r:id="rId11"/>
          </p:cNvPr>
          <p:cNvSpPr/>
          <p:nvPr/>
        </p:nvSpPr>
        <p:spPr>
          <a:xfrm>
            <a:off x="3744827" y="4811039"/>
            <a:ext cx="1222297" cy="617189"/>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sp>
        <p:nvSpPr>
          <p:cNvPr id="71" name="Rounded Rectangle 70"/>
          <p:cNvSpPr/>
          <p:nvPr/>
        </p:nvSpPr>
        <p:spPr>
          <a:xfrm>
            <a:off x="5826934" y="4914906"/>
            <a:ext cx="838025" cy="63339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Union State</a:t>
            </a:r>
            <a:endParaRPr lang="en-GB" sz="1600" dirty="0">
              <a:solidFill>
                <a:prstClr val="white"/>
              </a:solidFill>
            </a:endParaRPr>
          </a:p>
        </p:txBody>
      </p:sp>
      <p:cxnSp>
        <p:nvCxnSpPr>
          <p:cNvPr id="72" name="Straight Arrow Connector 71"/>
          <p:cNvCxnSpPr>
            <a:stCxn id="71" idx="1"/>
          </p:cNvCxnSpPr>
          <p:nvPr/>
        </p:nvCxnSpPr>
        <p:spPr>
          <a:xfrm flipH="1" flipV="1">
            <a:off x="5405122" y="5220437"/>
            <a:ext cx="421812" cy="11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0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P spid="51" grpId="0" animBg="1"/>
      <p:bldP spid="52" grpId="0" animBg="1"/>
      <p:bldP spid="67" grpId="0" animBg="1"/>
      <p:bldP spid="68" grpId="0" animBg="1"/>
      <p:bldP spid="71"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After Halls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37" name="Group 36"/>
          <p:cNvGrpSpPr/>
          <p:nvPr/>
        </p:nvGrpSpPr>
        <p:grpSpPr>
          <a:xfrm>
            <a:off x="5765248" y="2025480"/>
            <a:ext cx="3096344" cy="983438"/>
            <a:chOff x="3030220" y="1484784"/>
            <a:chExt cx="3096344" cy="983438"/>
          </a:xfrm>
        </p:grpSpPr>
        <p:sp>
          <p:nvSpPr>
            <p:cNvPr id="38" name="Rounded Rectangle 37"/>
            <p:cNvSpPr/>
            <p:nvPr/>
          </p:nvSpPr>
          <p:spPr>
            <a:xfrm>
              <a:off x="3030220" y="1484784"/>
              <a:ext cx="3096344" cy="95410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44" name="TextBox 43"/>
            <p:cNvSpPr txBox="1"/>
            <p:nvPr/>
          </p:nvSpPr>
          <p:spPr>
            <a:xfrm>
              <a:off x="3205438" y="1514115"/>
              <a:ext cx="2664296" cy="954107"/>
            </a:xfrm>
            <a:prstGeom prst="rect">
              <a:avLst/>
            </a:prstGeom>
            <a:noFill/>
          </p:spPr>
          <p:txBody>
            <a:bodyPr wrap="square" rtlCol="0">
              <a:spAutoFit/>
            </a:bodyPr>
            <a:lstStyle/>
            <a:p>
              <a:pPr algn="ctr"/>
              <a:r>
                <a:rPr lang="en-GB" sz="2800" dirty="0" smtClean="0">
                  <a:solidFill>
                    <a:schemeClr val="bg1"/>
                  </a:solidFill>
                </a:rPr>
                <a:t>Remember extra costs</a:t>
              </a:r>
              <a:endParaRPr lang="en-GB" sz="2800" dirty="0">
                <a:solidFill>
                  <a:schemeClr val="bg1"/>
                </a:solidFill>
              </a:endParaRPr>
            </a:p>
          </p:txBody>
        </p:sp>
      </p:grpSp>
      <p:pic>
        <p:nvPicPr>
          <p:cNvPr id="4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86119">
            <a:off x="5847112" y="3403171"/>
            <a:ext cx="2448272" cy="179485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46" name="Group 45"/>
          <p:cNvGrpSpPr/>
          <p:nvPr/>
        </p:nvGrpSpPr>
        <p:grpSpPr>
          <a:xfrm>
            <a:off x="3143734" y="1543688"/>
            <a:ext cx="2079151" cy="1529011"/>
            <a:chOff x="6184935" y="-209148"/>
            <a:chExt cx="2664296" cy="1529011"/>
          </a:xfrm>
          <a:solidFill>
            <a:srgbClr val="6083CB"/>
          </a:solidFill>
        </p:grpSpPr>
        <p:sp>
          <p:nvSpPr>
            <p:cNvPr id="47" name="Rounded Rectangle 46"/>
            <p:cNvSpPr/>
            <p:nvPr/>
          </p:nvSpPr>
          <p:spPr>
            <a:xfrm>
              <a:off x="6184935" y="-209148"/>
              <a:ext cx="2664296" cy="1529011"/>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58" name="TextBox 57"/>
            <p:cNvSpPr txBox="1"/>
            <p:nvPr/>
          </p:nvSpPr>
          <p:spPr>
            <a:xfrm>
              <a:off x="6418837" y="-137141"/>
              <a:ext cx="2232248" cy="1384995"/>
            </a:xfrm>
            <a:prstGeom prst="rect">
              <a:avLst/>
            </a:prstGeom>
            <a:grpFill/>
          </p:spPr>
          <p:txBody>
            <a:bodyPr wrap="square" rtlCol="0">
              <a:spAutoFit/>
            </a:bodyPr>
            <a:lstStyle/>
            <a:p>
              <a:pPr algn="ctr"/>
              <a:r>
                <a:rPr lang="en-GB" sz="2800" dirty="0" smtClean="0">
                  <a:solidFill>
                    <a:schemeClr val="bg1"/>
                  </a:solidFill>
                </a:rPr>
                <a:t>Lots of student properties</a:t>
              </a:r>
              <a:endParaRPr lang="en-GB" sz="2800" dirty="0">
                <a:solidFill>
                  <a:schemeClr val="bg1"/>
                </a:solidFill>
              </a:endParaRPr>
            </a:p>
          </p:txBody>
        </p:sp>
      </p:grpSp>
      <p:grpSp>
        <p:nvGrpSpPr>
          <p:cNvPr id="59" name="Group 58"/>
          <p:cNvGrpSpPr/>
          <p:nvPr/>
        </p:nvGrpSpPr>
        <p:grpSpPr>
          <a:xfrm rot="21068972">
            <a:off x="398195" y="1630526"/>
            <a:ext cx="2243031" cy="2041787"/>
            <a:chOff x="6430341" y="3311119"/>
            <a:chExt cx="2334641" cy="2278120"/>
          </a:xfrm>
        </p:grpSpPr>
        <p:pic>
          <p:nvPicPr>
            <p:cNvPr id="60" name="Picture 4">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30341" y="3311119"/>
              <a:ext cx="1093988" cy="639360"/>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1" name="Picture 5">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32340" y="3311119"/>
              <a:ext cx="1116124" cy="54992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2" name="Picture 6">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430342" y="3950479"/>
              <a:ext cx="1143000" cy="41462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3" name="Picture 7">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13444" y="3950479"/>
              <a:ext cx="1135020" cy="4684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4" name="Picture 8">
              <a:hlinkClick r:id="rId13"/>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430342" y="4479971"/>
              <a:ext cx="1143000" cy="46119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5" name="Picture 9">
              <a:hlinkClick r:id="rId15"/>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613444" y="4418972"/>
              <a:ext cx="1135020" cy="5831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6" name="Picture 10">
              <a:hlinkClick r:id="rId17"/>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6430341" y="5085184"/>
              <a:ext cx="1093987"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7" name="Picture 11">
              <a:hlinkClick r:id="rId19"/>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632340" y="5085184"/>
              <a:ext cx="1132642"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grpSp>
      <p:grpSp>
        <p:nvGrpSpPr>
          <p:cNvPr id="68" name="Group 67"/>
          <p:cNvGrpSpPr/>
          <p:nvPr/>
        </p:nvGrpSpPr>
        <p:grpSpPr>
          <a:xfrm>
            <a:off x="2206053" y="4018306"/>
            <a:ext cx="3096344" cy="626642"/>
            <a:chOff x="380787" y="3033674"/>
            <a:chExt cx="3096344" cy="626642"/>
          </a:xfrm>
          <a:solidFill>
            <a:srgbClr val="00257E"/>
          </a:solidFill>
        </p:grpSpPr>
        <p:sp>
          <p:nvSpPr>
            <p:cNvPr id="69" name="Rounded Rectangle 68"/>
            <p:cNvSpPr/>
            <p:nvPr/>
          </p:nvSpPr>
          <p:spPr>
            <a:xfrm>
              <a:off x="479128" y="3033674"/>
              <a:ext cx="2859314" cy="62664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70" name="TextBox 69"/>
            <p:cNvSpPr txBox="1"/>
            <p:nvPr/>
          </p:nvSpPr>
          <p:spPr>
            <a:xfrm>
              <a:off x="380787" y="3060192"/>
              <a:ext cx="3096344" cy="523220"/>
            </a:xfrm>
            <a:prstGeom prst="rect">
              <a:avLst/>
            </a:prstGeom>
            <a:noFill/>
          </p:spPr>
          <p:txBody>
            <a:bodyPr wrap="square" rtlCol="0">
              <a:spAutoFit/>
            </a:bodyPr>
            <a:lstStyle/>
            <a:p>
              <a:pPr algn="ctr"/>
              <a:r>
                <a:rPr lang="en-GB" sz="2800" dirty="0" smtClean="0">
                  <a:solidFill>
                    <a:schemeClr val="bg1"/>
                  </a:solidFill>
                </a:rPr>
                <a:t>Support available</a:t>
              </a:r>
              <a:endParaRPr lang="en-GB" sz="2800" dirty="0">
                <a:solidFill>
                  <a:schemeClr val="bg1"/>
                </a:solidFill>
              </a:endParaRPr>
            </a:p>
          </p:txBody>
        </p:sp>
      </p:grpSp>
      <p:grpSp>
        <p:nvGrpSpPr>
          <p:cNvPr id="71" name="Group 70"/>
          <p:cNvGrpSpPr/>
          <p:nvPr/>
        </p:nvGrpSpPr>
        <p:grpSpPr>
          <a:xfrm>
            <a:off x="4677095" y="5657143"/>
            <a:ext cx="3136627" cy="1015930"/>
            <a:chOff x="383890" y="1346017"/>
            <a:chExt cx="3136627" cy="1015930"/>
          </a:xfrm>
          <a:solidFill>
            <a:srgbClr val="477CFF"/>
          </a:solidFill>
        </p:grpSpPr>
        <p:sp>
          <p:nvSpPr>
            <p:cNvPr id="72" name="Rounded Rectangle 71"/>
            <p:cNvSpPr/>
            <p:nvPr/>
          </p:nvSpPr>
          <p:spPr>
            <a:xfrm>
              <a:off x="383890" y="1346017"/>
              <a:ext cx="3136627" cy="1015930"/>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solidFill>
                  <a:schemeClr val="bg1"/>
                </a:solidFill>
              </a:endParaRPr>
            </a:p>
          </p:txBody>
        </p:sp>
        <p:sp>
          <p:nvSpPr>
            <p:cNvPr id="73" name="TextBox 72"/>
            <p:cNvSpPr txBox="1"/>
            <p:nvPr/>
          </p:nvSpPr>
          <p:spPr>
            <a:xfrm>
              <a:off x="386252" y="1435354"/>
              <a:ext cx="3114124" cy="86793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Typically 12 month contracts</a:t>
              </a:r>
              <a:endParaRPr lang="en-GB" sz="2800" dirty="0">
                <a:solidFill>
                  <a:schemeClr val="bg1"/>
                </a:solidFill>
              </a:endParaRPr>
            </a:p>
          </p:txBody>
        </p:sp>
      </p:grpSp>
      <p:pic>
        <p:nvPicPr>
          <p:cNvPr id="74" name="Picture 2" descr="http://www.civilliberty.org.uk/images/ncl_students_union.jp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rot="806426">
            <a:off x="622834" y="4806302"/>
            <a:ext cx="1955626" cy="1634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316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ounded Rectangle 27">
            <a:hlinkClick r:id="rId4"/>
          </p:cNvPr>
          <p:cNvSpPr/>
          <p:nvPr/>
        </p:nvSpPr>
        <p:spPr>
          <a:xfrm>
            <a:off x="496771" y="3672068"/>
            <a:ext cx="1386775" cy="43053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Fenham</a:t>
            </a:r>
            <a:endParaRPr lang="en-GB" dirty="0">
              <a:solidFill>
                <a:prstClr val="white"/>
              </a:solidFill>
            </a:endParaRPr>
          </a:p>
        </p:txBody>
      </p:sp>
      <p:cxnSp>
        <p:nvCxnSpPr>
          <p:cNvPr id="29" name="Straight Arrow Connector 28"/>
          <p:cNvCxnSpPr>
            <a:stCxn id="28" idx="0"/>
          </p:cNvCxnSpPr>
          <p:nvPr/>
        </p:nvCxnSpPr>
        <p:spPr>
          <a:xfrm flipV="1">
            <a:off x="1190159" y="3155431"/>
            <a:ext cx="154380"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2912908" y="2413655"/>
            <a:ext cx="635826" cy="311244"/>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flipH="1">
            <a:off x="6261590" y="1261093"/>
            <a:ext cx="508661"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8532440" y="2257400"/>
            <a:ext cx="89807" cy="59553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H="1" flipV="1">
            <a:off x="6884894" y="3155431"/>
            <a:ext cx="279394" cy="9471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Rounded Rectangle 33">
            <a:hlinkClick r:id="rId5"/>
          </p:cNvPr>
          <p:cNvSpPr/>
          <p:nvPr/>
        </p:nvSpPr>
        <p:spPr>
          <a:xfrm>
            <a:off x="6562846" y="4102598"/>
            <a:ext cx="1386775" cy="430531"/>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Sandyford</a:t>
            </a:r>
            <a:endParaRPr lang="en-GB" dirty="0">
              <a:solidFill>
                <a:prstClr val="white"/>
              </a:solidFill>
            </a:endParaRPr>
          </a:p>
        </p:txBody>
      </p:sp>
      <p:sp>
        <p:nvSpPr>
          <p:cNvPr id="35" name="Rounded Rectangle 34">
            <a:hlinkClick r:id="rId6"/>
          </p:cNvPr>
          <p:cNvSpPr/>
          <p:nvPr/>
        </p:nvSpPr>
        <p:spPr>
          <a:xfrm>
            <a:off x="7716919" y="1826869"/>
            <a:ext cx="1386775" cy="43053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Heaton</a:t>
            </a:r>
            <a:endParaRPr lang="en-GB" dirty="0">
              <a:solidFill>
                <a:prstClr val="white"/>
              </a:solidFill>
            </a:endParaRPr>
          </a:p>
        </p:txBody>
      </p:sp>
      <p:sp>
        <p:nvSpPr>
          <p:cNvPr id="36" name="Rounded Rectangle 35">
            <a:hlinkClick r:id="rId7"/>
          </p:cNvPr>
          <p:cNvSpPr/>
          <p:nvPr/>
        </p:nvSpPr>
        <p:spPr>
          <a:xfrm>
            <a:off x="6400797" y="830562"/>
            <a:ext cx="1386775" cy="430531"/>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Jesmond</a:t>
            </a:r>
            <a:endParaRPr lang="en-GB" dirty="0">
              <a:solidFill>
                <a:prstClr val="white"/>
              </a:solidFill>
            </a:endParaRPr>
          </a:p>
        </p:txBody>
      </p:sp>
      <p:sp>
        <p:nvSpPr>
          <p:cNvPr id="37" name="Rounded Rectangle 36">
            <a:hlinkClick r:id="rId8"/>
          </p:cNvPr>
          <p:cNvSpPr/>
          <p:nvPr/>
        </p:nvSpPr>
        <p:spPr>
          <a:xfrm>
            <a:off x="2277083" y="1777731"/>
            <a:ext cx="1271651" cy="633163"/>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Spital</a:t>
            </a:r>
            <a:r>
              <a:rPr lang="en-GB" dirty="0" smtClean="0">
                <a:solidFill>
                  <a:prstClr val="white"/>
                </a:solidFill>
              </a:rPr>
              <a:t> Tongues</a:t>
            </a:r>
            <a:endParaRPr lang="en-GB" dirty="0">
              <a:solidFill>
                <a:prstClr val="white"/>
              </a:solidFill>
            </a:endParaRPr>
          </a:p>
        </p:txBody>
      </p:sp>
      <p:sp>
        <p:nvSpPr>
          <p:cNvPr id="39" name="Rounded Rectangle 38">
            <a:hlinkClick r:id="rId9"/>
          </p:cNvPr>
          <p:cNvSpPr/>
          <p:nvPr/>
        </p:nvSpPr>
        <p:spPr>
          <a:xfrm>
            <a:off x="4637550" y="2985362"/>
            <a:ext cx="1276627" cy="633163"/>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pic>
        <p:nvPicPr>
          <p:cNvPr id="4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5864" y="367855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55528" y="501317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8" y="424123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7" y="272489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00" y="416660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0818" y="43178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8424" y="387470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1" y="10458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63625" y="62373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0" y="29908"/>
            <a:ext cx="265923" cy="30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3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5" grpId="0" animBg="1"/>
      <p:bldP spid="36" grpId="0" animBg="1"/>
      <p:bldP spid="3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University Properties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16" name="Group 15"/>
          <p:cNvGrpSpPr/>
          <p:nvPr/>
        </p:nvGrpSpPr>
        <p:grpSpPr>
          <a:xfrm>
            <a:off x="523382" y="1598401"/>
            <a:ext cx="8132553" cy="1008112"/>
            <a:chOff x="327878" y="1628800"/>
            <a:chExt cx="8601115" cy="1008112"/>
          </a:xfrm>
          <a:solidFill>
            <a:srgbClr val="00467E"/>
          </a:solidFill>
        </p:grpSpPr>
        <p:sp>
          <p:nvSpPr>
            <p:cNvPr id="17" name="Rounded Rectangle 16">
              <a:hlinkClick r:id="rId4"/>
            </p:cNvPr>
            <p:cNvSpPr/>
            <p:nvPr/>
          </p:nvSpPr>
          <p:spPr>
            <a:xfrm>
              <a:off x="327879" y="1628800"/>
              <a:ext cx="8601114" cy="1008112"/>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18" name="TextBox 17">
              <a:hlinkClick r:id="rId4"/>
            </p:cNvPr>
            <p:cNvSpPr txBox="1"/>
            <p:nvPr/>
          </p:nvSpPr>
          <p:spPr>
            <a:xfrm>
              <a:off x="327878" y="1906869"/>
              <a:ext cx="8348578" cy="480131"/>
            </a:xfrm>
            <a:prstGeom prst="rect">
              <a:avLst/>
            </a:prstGeom>
            <a:grpFill/>
          </p:spPr>
          <p:txBody>
            <a:bodyPr wrap="square" rtlCol="0">
              <a:spAutoFit/>
            </a:bodyPr>
            <a:lstStyle/>
            <a:p>
              <a:pPr algn="ctr" defTabSz="533400">
                <a:lnSpc>
                  <a:spcPct val="90000"/>
                </a:lnSpc>
                <a:spcBef>
                  <a:spcPct val="0"/>
                </a:spcBef>
              </a:pPr>
              <a:r>
                <a:rPr lang="en-GB" sz="2800" dirty="0" smtClean="0">
                  <a:solidFill>
                    <a:schemeClr val="bg1"/>
                  </a:solidFill>
                </a:rPr>
                <a:t>Accommodation service - Level 1, Kings Gate</a:t>
              </a:r>
              <a:endParaRPr lang="en-GB" sz="2800" dirty="0">
                <a:solidFill>
                  <a:schemeClr val="bg1"/>
                </a:solidFill>
              </a:endParaRPr>
            </a:p>
          </p:txBody>
        </p:sp>
      </p:grpSp>
      <p:grpSp>
        <p:nvGrpSpPr>
          <p:cNvPr id="19" name="Group 18"/>
          <p:cNvGrpSpPr/>
          <p:nvPr/>
        </p:nvGrpSpPr>
        <p:grpSpPr>
          <a:xfrm>
            <a:off x="4858566" y="2782237"/>
            <a:ext cx="3797370" cy="1965953"/>
            <a:chOff x="5057000" y="2824393"/>
            <a:chExt cx="3528393" cy="1907548"/>
          </a:xfrm>
          <a:solidFill>
            <a:srgbClr val="0F89CF"/>
          </a:solidFill>
        </p:grpSpPr>
        <p:sp>
          <p:nvSpPr>
            <p:cNvPr id="20" name="Rounded Rectangle 19">
              <a:hlinkClick r:id="rId5"/>
            </p:cNvPr>
            <p:cNvSpPr/>
            <p:nvPr/>
          </p:nvSpPr>
          <p:spPr>
            <a:xfrm>
              <a:off x="5057000" y="2824393"/>
              <a:ext cx="3528393" cy="1907548"/>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GB" sz="3400" dirty="0">
                <a:solidFill>
                  <a:schemeClr val="bg1"/>
                </a:solidFill>
              </a:endParaRPr>
            </a:p>
          </p:txBody>
        </p:sp>
        <p:sp>
          <p:nvSpPr>
            <p:cNvPr id="21" name="TextBox 20">
              <a:hlinkClick r:id="rId5"/>
            </p:cNvPr>
            <p:cNvSpPr txBox="1"/>
            <p:nvPr/>
          </p:nvSpPr>
          <p:spPr>
            <a:xfrm>
              <a:off x="5172938" y="2933757"/>
              <a:ext cx="3296516" cy="1761935"/>
            </a:xfrm>
            <a:prstGeom prst="rect">
              <a:avLst/>
            </a:prstGeom>
            <a:noFill/>
          </p:spPr>
          <p:txBody>
            <a:bodyPr wrap="square" rtlCol="0">
              <a:spAutoFit/>
            </a:bodyPr>
            <a:lstStyle/>
            <a:p>
              <a:pPr algn="ctr"/>
              <a:r>
                <a:rPr lang="en-GB" sz="2800" dirty="0">
                  <a:solidFill>
                    <a:schemeClr val="bg1"/>
                  </a:solidFill>
                </a:rPr>
                <a:t>Barker </a:t>
              </a:r>
              <a:r>
                <a:rPr lang="en-GB" sz="2800" dirty="0" smtClean="0">
                  <a:solidFill>
                    <a:schemeClr val="bg1"/>
                  </a:solidFill>
                </a:rPr>
                <a:t>House and Albion House; </a:t>
              </a:r>
              <a:r>
                <a:rPr lang="en-GB" sz="2800" dirty="0">
                  <a:solidFill>
                    <a:schemeClr val="bg1"/>
                  </a:solidFill>
                </a:rPr>
                <a:t>available to all students (</a:t>
              </a:r>
              <a:r>
                <a:rPr lang="en-GB" sz="2800" dirty="0" smtClean="0">
                  <a:solidFill>
                    <a:schemeClr val="bg1"/>
                  </a:solidFill>
                </a:rPr>
                <a:t>Stage 2+)</a:t>
              </a:r>
              <a:endParaRPr lang="en-GB" sz="2800" dirty="0">
                <a:solidFill>
                  <a:schemeClr val="bg1"/>
                </a:solidFill>
              </a:endParaRPr>
            </a:p>
          </p:txBody>
        </p:sp>
      </p:grpSp>
      <p:grpSp>
        <p:nvGrpSpPr>
          <p:cNvPr id="22" name="Group 21"/>
          <p:cNvGrpSpPr/>
          <p:nvPr/>
        </p:nvGrpSpPr>
        <p:grpSpPr>
          <a:xfrm>
            <a:off x="544279" y="2782238"/>
            <a:ext cx="4045379" cy="1965953"/>
            <a:chOff x="452840" y="2795195"/>
            <a:chExt cx="3319060" cy="1814196"/>
          </a:xfrm>
          <a:solidFill>
            <a:srgbClr val="6083CB"/>
          </a:solidFill>
        </p:grpSpPr>
        <p:sp>
          <p:nvSpPr>
            <p:cNvPr id="23" name="Rounded Rectangle 22">
              <a:hlinkClick r:id="rId6" action="ppaction://hlinkfile"/>
            </p:cNvPr>
            <p:cNvSpPr/>
            <p:nvPr/>
          </p:nvSpPr>
          <p:spPr>
            <a:xfrm>
              <a:off x="452840" y="2795195"/>
              <a:ext cx="3319060" cy="1814196"/>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endParaRPr lang="en-GB" sz="3600" dirty="0">
                <a:solidFill>
                  <a:schemeClr val="bg1"/>
                </a:solidFill>
              </a:endParaRPr>
            </a:p>
          </p:txBody>
        </p:sp>
        <p:sp>
          <p:nvSpPr>
            <p:cNvPr id="24" name="TextBox 23">
              <a:hlinkClick r:id="rId6" action="ppaction://hlinkfile"/>
            </p:cNvPr>
            <p:cNvSpPr txBox="1"/>
            <p:nvPr/>
          </p:nvSpPr>
          <p:spPr>
            <a:xfrm>
              <a:off x="611560" y="2965863"/>
              <a:ext cx="3024336" cy="1516659"/>
            </a:xfrm>
            <a:prstGeom prst="rect">
              <a:avLst/>
            </a:prstGeom>
            <a:grpFill/>
          </p:spPr>
          <p:txBody>
            <a:bodyPr wrap="square" rtlCol="0">
              <a:spAutoFit/>
            </a:bodyPr>
            <a:lstStyle/>
            <a:p>
              <a:pPr algn="ctr" defTabSz="533400">
                <a:lnSpc>
                  <a:spcPct val="90000"/>
                </a:lnSpc>
                <a:spcBef>
                  <a:spcPct val="0"/>
                </a:spcBef>
              </a:pPr>
              <a:r>
                <a:rPr lang="en-GB" sz="2800" dirty="0" smtClean="0">
                  <a:solidFill>
                    <a:schemeClr val="bg1"/>
                  </a:solidFill>
                </a:rPr>
                <a:t>NUStudentHomes</a:t>
              </a:r>
            </a:p>
            <a:p>
              <a:pPr algn="ctr" defTabSz="533400">
                <a:lnSpc>
                  <a:spcPct val="90000"/>
                </a:lnSpc>
                <a:spcBef>
                  <a:spcPct val="0"/>
                </a:spcBef>
              </a:pPr>
              <a:r>
                <a:rPr lang="en-GB" sz="2800" dirty="0" smtClean="0">
                  <a:solidFill>
                    <a:schemeClr val="bg1"/>
                  </a:solidFill>
                </a:rPr>
                <a:t>University owned/managed accommodation</a:t>
              </a:r>
              <a:endParaRPr lang="en-GB" sz="2800" dirty="0">
                <a:solidFill>
                  <a:schemeClr val="bg1"/>
                </a:solidFill>
              </a:endParaRPr>
            </a:p>
          </p:txBody>
        </p:sp>
      </p:grpSp>
      <p:pic>
        <p:nvPicPr>
          <p:cNvPr id="25"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332" t="7994" r="4703" b="8083"/>
          <a:stretch/>
        </p:blipFill>
        <p:spPr bwMode="auto">
          <a:xfrm rot="20653511">
            <a:off x="4242994" y="5120241"/>
            <a:ext cx="1231143" cy="1362198"/>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pic>
        <p:nvPicPr>
          <p:cNvPr id="26" name="Picture 2" descr="http://www.ncl.ac.uk/accommodation/assets/photos/External4_00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934177">
            <a:off x="6303423" y="5147234"/>
            <a:ext cx="1806836" cy="135512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2"/>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9793"/>
          <a:stretch/>
        </p:blipFill>
        <p:spPr bwMode="auto">
          <a:xfrm rot="746012">
            <a:off x="1037037" y="5061538"/>
            <a:ext cx="2184930" cy="136818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spTree>
    <p:extLst>
      <p:ext uri="{BB962C8B-B14F-4D97-AF65-F5344CB8AC3E}">
        <p14:creationId xmlns:p14="http://schemas.microsoft.com/office/powerpoint/2010/main" val="48058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Overview</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11" name="Group 10"/>
          <p:cNvGrpSpPr/>
          <p:nvPr/>
        </p:nvGrpSpPr>
        <p:grpSpPr>
          <a:xfrm>
            <a:off x="333377" y="1871703"/>
            <a:ext cx="8501865" cy="1024744"/>
            <a:chOff x="327878" y="1628800"/>
            <a:chExt cx="8601115" cy="1008112"/>
          </a:xfrm>
          <a:solidFill>
            <a:srgbClr val="6083CB"/>
          </a:solidFill>
        </p:grpSpPr>
        <p:sp>
          <p:nvSpPr>
            <p:cNvPr id="18" name="Rounded Rectangle 17">
              <a:hlinkClick r:id="rId4"/>
            </p:cNvPr>
            <p:cNvSpPr/>
            <p:nvPr/>
          </p:nvSpPr>
          <p:spPr>
            <a:xfrm>
              <a:off x="327879" y="1628800"/>
              <a:ext cx="8601114" cy="1008112"/>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20" name="TextBox 19">
              <a:hlinkClick r:id="rId4"/>
            </p:cNvPr>
            <p:cNvSpPr txBox="1"/>
            <p:nvPr/>
          </p:nvSpPr>
          <p:spPr>
            <a:xfrm>
              <a:off x="327878" y="1906869"/>
              <a:ext cx="8348576" cy="66787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Find brief facts and figures for each accommodation on:</a:t>
              </a:r>
              <a:endParaRPr lang="en-GB" sz="2800" dirty="0">
                <a:solidFill>
                  <a:schemeClr val="bg1"/>
                </a:solidFill>
              </a:endParaRPr>
            </a:p>
          </p:txBody>
        </p:sp>
      </p:grpSp>
      <p:sp>
        <p:nvSpPr>
          <p:cNvPr id="21" name="TextBox 20">
            <a:hlinkClick r:id="rId5" action="ppaction://hlinkfile"/>
          </p:cNvPr>
          <p:cNvSpPr txBox="1"/>
          <p:nvPr/>
        </p:nvSpPr>
        <p:spPr>
          <a:xfrm>
            <a:off x="790616" y="5142203"/>
            <a:ext cx="3686160" cy="480131"/>
          </a:xfrm>
          <a:prstGeom prst="rect">
            <a:avLst/>
          </a:prstGeom>
          <a:noFill/>
        </p:spPr>
        <p:txBody>
          <a:bodyPr wrap="square" rtlCol="0">
            <a:spAutoFit/>
          </a:bodyPr>
          <a:lstStyle/>
          <a:p>
            <a:pPr algn="ctr" defTabSz="533400">
              <a:lnSpc>
                <a:spcPct val="90000"/>
              </a:lnSpc>
              <a:spcBef>
                <a:spcPct val="0"/>
              </a:spcBef>
            </a:pPr>
            <a:endParaRPr lang="en-GB" sz="2800" dirty="0">
              <a:solidFill>
                <a:prstClr val="black"/>
              </a:solidFill>
            </a:endParaRPr>
          </a:p>
        </p:txBody>
      </p:sp>
      <p:grpSp>
        <p:nvGrpSpPr>
          <p:cNvPr id="22" name="Group 21"/>
          <p:cNvGrpSpPr/>
          <p:nvPr/>
        </p:nvGrpSpPr>
        <p:grpSpPr>
          <a:xfrm>
            <a:off x="1258166" y="3278184"/>
            <a:ext cx="6768752" cy="2952328"/>
            <a:chOff x="1187624" y="2281527"/>
            <a:chExt cx="6768752" cy="2952328"/>
          </a:xfrm>
          <a:solidFill>
            <a:srgbClr val="00467E"/>
          </a:solidFill>
        </p:grpSpPr>
        <p:sp>
          <p:nvSpPr>
            <p:cNvPr id="23" name="Rounded Rectangle 22">
              <a:hlinkClick r:id="rId6"/>
            </p:cNvPr>
            <p:cNvSpPr/>
            <p:nvPr/>
          </p:nvSpPr>
          <p:spPr>
            <a:xfrm>
              <a:off x="1187624" y="2281527"/>
              <a:ext cx="6768752" cy="295232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24" name="TextBox 23"/>
            <p:cNvSpPr txBox="1"/>
            <p:nvPr/>
          </p:nvSpPr>
          <p:spPr>
            <a:xfrm>
              <a:off x="1689291" y="2963627"/>
              <a:ext cx="5765417" cy="1588127"/>
            </a:xfrm>
            <a:prstGeom prst="rect">
              <a:avLst/>
            </a:prstGeom>
            <a:grpFill/>
          </p:spPr>
          <p:txBody>
            <a:bodyPr wrap="square" rtlCol="0" anchor="ctr">
              <a:spAutoFit/>
            </a:bodyPr>
            <a:lstStyle/>
            <a:p>
              <a:pPr algn="ctr" defTabSz="533400">
                <a:lnSpc>
                  <a:spcPct val="90000"/>
                </a:lnSpc>
                <a:spcBef>
                  <a:spcPct val="0"/>
                </a:spcBef>
              </a:pPr>
              <a:r>
                <a:rPr lang="en-GB" sz="3600" dirty="0" smtClean="0">
                  <a:solidFill>
                    <a:schemeClr val="bg1"/>
                  </a:solidFill>
                </a:rPr>
                <a:t>http</a:t>
              </a:r>
              <a:r>
                <a:rPr lang="en-GB" sz="3600" dirty="0">
                  <a:solidFill>
                    <a:schemeClr val="bg1"/>
                  </a:solidFill>
                </a:rPr>
                <a:t>://www.ncl.ac.uk/accommodation/assets/documents/AccommodationOverview.pdf</a:t>
              </a:r>
            </a:p>
          </p:txBody>
        </p:sp>
      </p:grpSp>
    </p:spTree>
    <p:extLst>
      <p:ext uri="{BB962C8B-B14F-4D97-AF65-F5344CB8AC3E}">
        <p14:creationId xmlns:p14="http://schemas.microsoft.com/office/powerpoint/2010/main" val="40169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Overview</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1" name="TextBox 20">
            <a:hlinkClick r:id="rId4" action="ppaction://hlinkfile"/>
          </p:cNvPr>
          <p:cNvSpPr txBox="1"/>
          <p:nvPr/>
        </p:nvSpPr>
        <p:spPr>
          <a:xfrm>
            <a:off x="790616" y="5142203"/>
            <a:ext cx="3686160" cy="480131"/>
          </a:xfrm>
          <a:prstGeom prst="rect">
            <a:avLst/>
          </a:prstGeom>
          <a:noFill/>
        </p:spPr>
        <p:txBody>
          <a:bodyPr wrap="square" rtlCol="0">
            <a:spAutoFit/>
          </a:bodyPr>
          <a:lstStyle/>
          <a:p>
            <a:pPr algn="ctr" defTabSz="533400">
              <a:lnSpc>
                <a:spcPct val="90000"/>
              </a:lnSpc>
              <a:spcBef>
                <a:spcPct val="0"/>
              </a:spcBef>
            </a:pPr>
            <a:endParaRPr lang="en-GB" sz="2800" dirty="0">
              <a:solidFill>
                <a:prstClr val="black"/>
              </a:solidFill>
            </a:endParaRPr>
          </a:p>
        </p:txBody>
      </p:sp>
      <p:sp>
        <p:nvSpPr>
          <p:cNvPr id="16" name="TextBox 15">
            <a:hlinkClick r:id="rId4" action="ppaction://hlinkfile"/>
          </p:cNvPr>
          <p:cNvSpPr txBox="1"/>
          <p:nvPr/>
        </p:nvSpPr>
        <p:spPr>
          <a:xfrm>
            <a:off x="667190" y="5142203"/>
            <a:ext cx="3686160" cy="480131"/>
          </a:xfrm>
          <a:prstGeom prst="rect">
            <a:avLst/>
          </a:prstGeom>
          <a:noFill/>
        </p:spPr>
        <p:txBody>
          <a:bodyPr wrap="square" rtlCol="0">
            <a:spAutoFit/>
          </a:bodyPr>
          <a:lstStyle/>
          <a:p>
            <a:pPr algn="ctr" defTabSz="533400">
              <a:lnSpc>
                <a:spcPct val="90000"/>
              </a:lnSpc>
              <a:spcBef>
                <a:spcPct val="0"/>
              </a:spcBef>
            </a:pPr>
            <a:endParaRPr lang="en-GB" sz="2800" dirty="0">
              <a:solidFill>
                <a:prstClr val="black"/>
              </a:solidFill>
            </a:endParaRPr>
          </a:p>
        </p:txBody>
      </p:sp>
      <p:grpSp>
        <p:nvGrpSpPr>
          <p:cNvPr id="17" name="Group 16"/>
          <p:cNvGrpSpPr/>
          <p:nvPr/>
        </p:nvGrpSpPr>
        <p:grpSpPr>
          <a:xfrm>
            <a:off x="4299369" y="5142978"/>
            <a:ext cx="4514565" cy="1395967"/>
            <a:chOff x="4715154" y="3605429"/>
            <a:chExt cx="4248472" cy="2016280"/>
          </a:xfrm>
          <a:solidFill>
            <a:srgbClr val="0F89CF"/>
          </a:solidFill>
        </p:grpSpPr>
        <p:sp>
          <p:nvSpPr>
            <p:cNvPr id="19" name="Rounded Rectangle 18"/>
            <p:cNvSpPr/>
            <p:nvPr/>
          </p:nvSpPr>
          <p:spPr>
            <a:xfrm>
              <a:off x="4715154" y="3605429"/>
              <a:ext cx="4248472" cy="201628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25" name="TextBox 24"/>
            <p:cNvSpPr txBox="1"/>
            <p:nvPr/>
          </p:nvSpPr>
          <p:spPr>
            <a:xfrm>
              <a:off x="4769696" y="3780547"/>
              <a:ext cx="4029157" cy="1813724"/>
            </a:xfrm>
            <a:prstGeom prst="rect">
              <a:avLst/>
            </a:prstGeom>
            <a:noFill/>
          </p:spPr>
          <p:txBody>
            <a:bodyPr wrap="square" rtlCol="0" anchor="ctr">
              <a:spAutoFit/>
            </a:bodyPr>
            <a:lstStyle/>
            <a:p>
              <a:pPr algn="ctr" defTabSz="533400">
                <a:lnSpc>
                  <a:spcPct val="90000"/>
                </a:lnSpc>
                <a:spcBef>
                  <a:spcPct val="0"/>
                </a:spcBef>
              </a:pPr>
              <a:r>
                <a:rPr lang="en-GB" sz="2000" dirty="0" smtClean="0">
                  <a:solidFill>
                    <a:schemeClr val="bg1"/>
                  </a:solidFill>
                </a:rPr>
                <a:t>“It was a nice local area and good to have an en-suite without breaking the bank.” </a:t>
              </a:r>
            </a:p>
            <a:p>
              <a:pPr algn="r" defTabSz="533400">
                <a:lnSpc>
                  <a:spcPct val="90000"/>
                </a:lnSpc>
                <a:spcBef>
                  <a:spcPct val="0"/>
                </a:spcBef>
              </a:pPr>
              <a:r>
                <a:rPr lang="en-GB" sz="2400" dirty="0" smtClean="0">
                  <a:solidFill>
                    <a:schemeClr val="bg1"/>
                  </a:solidFill>
                </a:rPr>
                <a:t>Theo, </a:t>
              </a:r>
              <a:r>
                <a:rPr lang="en-GB" sz="2400" dirty="0" err="1" smtClean="0">
                  <a:solidFill>
                    <a:schemeClr val="bg1"/>
                  </a:solidFill>
                </a:rPr>
                <a:t>Bowsden</a:t>
              </a:r>
              <a:r>
                <a:rPr lang="en-GB" sz="2400" dirty="0" smtClean="0">
                  <a:solidFill>
                    <a:schemeClr val="bg1"/>
                  </a:solidFill>
                </a:rPr>
                <a:t> Court</a:t>
              </a:r>
              <a:endParaRPr lang="en-GB" sz="2400" dirty="0">
                <a:solidFill>
                  <a:schemeClr val="bg1"/>
                </a:solidFill>
              </a:endParaRPr>
            </a:p>
          </p:txBody>
        </p:sp>
      </p:grpSp>
      <p:grpSp>
        <p:nvGrpSpPr>
          <p:cNvPr id="26" name="Group 25"/>
          <p:cNvGrpSpPr/>
          <p:nvPr/>
        </p:nvGrpSpPr>
        <p:grpSpPr>
          <a:xfrm>
            <a:off x="3764478" y="1578312"/>
            <a:ext cx="5096820" cy="1815795"/>
            <a:chOff x="4543084" y="3605429"/>
            <a:chExt cx="4428505" cy="2026883"/>
          </a:xfrm>
          <a:solidFill>
            <a:srgbClr val="00467E"/>
          </a:solidFill>
        </p:grpSpPr>
        <p:sp>
          <p:nvSpPr>
            <p:cNvPr id="27" name="Rounded Rectangle 26"/>
            <p:cNvSpPr/>
            <p:nvPr/>
          </p:nvSpPr>
          <p:spPr>
            <a:xfrm>
              <a:off x="4715154" y="3605429"/>
              <a:ext cx="4248472" cy="201628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28" name="TextBox 27"/>
            <p:cNvSpPr txBox="1"/>
            <p:nvPr/>
          </p:nvSpPr>
          <p:spPr>
            <a:xfrm>
              <a:off x="4543084" y="3612204"/>
              <a:ext cx="4428505" cy="2020108"/>
            </a:xfrm>
            <a:prstGeom prst="rect">
              <a:avLst/>
            </a:prstGeom>
            <a:noFill/>
          </p:spPr>
          <p:txBody>
            <a:bodyPr wrap="square" rtlCol="0" anchor="ctr">
              <a:spAutoFit/>
            </a:bodyPr>
            <a:lstStyle/>
            <a:p>
              <a:pPr algn="ctr" defTabSz="533400">
                <a:lnSpc>
                  <a:spcPct val="90000"/>
                </a:lnSpc>
                <a:spcBef>
                  <a:spcPct val="0"/>
                </a:spcBef>
              </a:pPr>
              <a:r>
                <a:rPr lang="en-GB" sz="2000" dirty="0" smtClean="0">
                  <a:solidFill>
                    <a:schemeClr val="bg1"/>
                  </a:solidFill>
                </a:rPr>
                <a:t>“We had a lovely new flat with a great atmosphere and the staff were so helpful. It was nice to be in hall that were shared with Northumbria as I bumped into a lot of friends from school who were studying there.”</a:t>
              </a:r>
              <a:endParaRPr lang="en-GB" sz="2000" dirty="0">
                <a:solidFill>
                  <a:schemeClr val="bg1"/>
                </a:solidFill>
              </a:endParaRPr>
            </a:p>
            <a:p>
              <a:pPr algn="r" defTabSz="533400">
                <a:lnSpc>
                  <a:spcPct val="90000"/>
                </a:lnSpc>
                <a:spcBef>
                  <a:spcPct val="0"/>
                </a:spcBef>
              </a:pPr>
              <a:r>
                <a:rPr lang="en-GB" sz="2400" dirty="0" smtClean="0">
                  <a:solidFill>
                    <a:schemeClr val="bg1"/>
                  </a:solidFill>
                </a:rPr>
                <a:t>Holly, Manor Bank  </a:t>
              </a:r>
              <a:endParaRPr lang="en-GB" sz="2400" dirty="0">
                <a:solidFill>
                  <a:schemeClr val="bg1"/>
                </a:solidFill>
              </a:endParaRPr>
            </a:p>
          </p:txBody>
        </p:sp>
      </p:grpSp>
      <p:grpSp>
        <p:nvGrpSpPr>
          <p:cNvPr id="29" name="Group 28"/>
          <p:cNvGrpSpPr/>
          <p:nvPr/>
        </p:nvGrpSpPr>
        <p:grpSpPr>
          <a:xfrm>
            <a:off x="195262" y="4398497"/>
            <a:ext cx="3773404" cy="2081055"/>
            <a:chOff x="4624094" y="3605429"/>
            <a:chExt cx="4339532" cy="2016280"/>
          </a:xfrm>
          <a:solidFill>
            <a:srgbClr val="00257E"/>
          </a:solidFill>
        </p:grpSpPr>
        <p:sp>
          <p:nvSpPr>
            <p:cNvPr id="30" name="Rounded Rectangle 29"/>
            <p:cNvSpPr/>
            <p:nvPr/>
          </p:nvSpPr>
          <p:spPr>
            <a:xfrm>
              <a:off x="4715154" y="3605429"/>
              <a:ext cx="4248472" cy="201628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31" name="TextBox 30"/>
            <p:cNvSpPr txBox="1"/>
            <p:nvPr/>
          </p:nvSpPr>
          <p:spPr>
            <a:xfrm>
              <a:off x="4624094" y="3637771"/>
              <a:ext cx="4324809" cy="1951595"/>
            </a:xfrm>
            <a:prstGeom prst="rect">
              <a:avLst/>
            </a:prstGeom>
            <a:noFill/>
          </p:spPr>
          <p:txBody>
            <a:bodyPr wrap="square" rtlCol="0" anchor="ctr">
              <a:spAutoFit/>
            </a:bodyPr>
            <a:lstStyle/>
            <a:p>
              <a:pPr algn="ctr"/>
              <a:r>
                <a:rPr lang="en-GB" sz="2000" dirty="0">
                  <a:solidFill>
                    <a:schemeClr val="bg1"/>
                  </a:solidFill>
                </a:rPr>
                <a:t>“Being catered was good, even though it would probably have worked out cheaper cooking for myself, I enjoyed the social aspect of going to the dining </a:t>
              </a:r>
              <a:r>
                <a:rPr lang="en-GB" sz="2000" dirty="0" smtClean="0">
                  <a:solidFill>
                    <a:schemeClr val="bg1"/>
                  </a:solidFill>
                </a:rPr>
                <a:t>hall.”</a:t>
              </a:r>
              <a:endParaRPr lang="en-GB" sz="2000" dirty="0">
                <a:solidFill>
                  <a:schemeClr val="bg1"/>
                </a:solidFill>
              </a:endParaRPr>
            </a:p>
            <a:p>
              <a:pPr algn="r" defTabSz="533400">
                <a:lnSpc>
                  <a:spcPct val="90000"/>
                </a:lnSpc>
                <a:spcBef>
                  <a:spcPct val="0"/>
                </a:spcBef>
              </a:pPr>
              <a:r>
                <a:rPr lang="en-GB" sz="2400" dirty="0" smtClean="0">
                  <a:solidFill>
                    <a:schemeClr val="bg1"/>
                  </a:solidFill>
                </a:rPr>
                <a:t>Georgia, Castle </a:t>
              </a:r>
              <a:r>
                <a:rPr lang="en-GB" sz="2400" dirty="0" err="1" smtClean="0">
                  <a:solidFill>
                    <a:schemeClr val="bg1"/>
                  </a:solidFill>
                </a:rPr>
                <a:t>Leazes</a:t>
              </a:r>
              <a:endParaRPr lang="en-GB" sz="2400" dirty="0">
                <a:solidFill>
                  <a:schemeClr val="bg1"/>
                </a:solidFill>
              </a:endParaRPr>
            </a:p>
          </p:txBody>
        </p:sp>
      </p:grpSp>
      <p:grpSp>
        <p:nvGrpSpPr>
          <p:cNvPr id="32" name="Group 31"/>
          <p:cNvGrpSpPr/>
          <p:nvPr/>
        </p:nvGrpSpPr>
        <p:grpSpPr>
          <a:xfrm>
            <a:off x="274442" y="1574554"/>
            <a:ext cx="3480872" cy="2655423"/>
            <a:chOff x="4624095" y="3605429"/>
            <a:chExt cx="4339531" cy="2016280"/>
          </a:xfrm>
          <a:solidFill>
            <a:srgbClr val="477CFF"/>
          </a:solidFill>
        </p:grpSpPr>
        <p:sp>
          <p:nvSpPr>
            <p:cNvPr id="33" name="Rounded Rectangle 32"/>
            <p:cNvSpPr/>
            <p:nvPr/>
          </p:nvSpPr>
          <p:spPr>
            <a:xfrm>
              <a:off x="4715154" y="3605429"/>
              <a:ext cx="4248472" cy="201628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34" name="TextBox 33"/>
            <p:cNvSpPr txBox="1"/>
            <p:nvPr/>
          </p:nvSpPr>
          <p:spPr>
            <a:xfrm>
              <a:off x="4624095" y="3843698"/>
              <a:ext cx="4324810" cy="1539740"/>
            </a:xfrm>
            <a:prstGeom prst="rect">
              <a:avLst/>
            </a:prstGeom>
            <a:noFill/>
          </p:spPr>
          <p:txBody>
            <a:bodyPr wrap="square" rtlCol="0" anchor="ctr">
              <a:spAutoFit/>
            </a:bodyPr>
            <a:lstStyle/>
            <a:p>
              <a:pPr algn="ctr"/>
              <a:r>
                <a:rPr lang="en-GB" sz="2000" dirty="0" smtClean="0">
                  <a:solidFill>
                    <a:schemeClr val="bg1"/>
                  </a:solidFill>
                </a:rPr>
                <a:t>“</a:t>
              </a:r>
              <a:r>
                <a:rPr lang="en-GB" sz="2000" dirty="0">
                  <a:solidFill>
                    <a:schemeClr val="bg1"/>
                  </a:solidFill>
                </a:rPr>
                <a:t>“The facilities were really nice and my room was huge, there was a really big common room with a pool table and </a:t>
              </a:r>
              <a:r>
                <a:rPr lang="en-GB" sz="2000" dirty="0" err="1">
                  <a:solidFill>
                    <a:schemeClr val="bg1"/>
                  </a:solidFill>
                </a:rPr>
                <a:t>tv’s</a:t>
              </a:r>
              <a:r>
                <a:rPr lang="en-GB" sz="2000" dirty="0">
                  <a:solidFill>
                    <a:schemeClr val="bg1"/>
                  </a:solidFill>
                </a:rPr>
                <a:t>. It was a bit quiet but I enjoyed that</a:t>
              </a:r>
              <a:r>
                <a:rPr lang="en-GB" sz="2000" dirty="0" smtClean="0">
                  <a:solidFill>
                    <a:schemeClr val="bg1"/>
                  </a:solidFill>
                </a:rPr>
                <a:t>.”</a:t>
              </a:r>
              <a:endParaRPr lang="en-GB" sz="2000" dirty="0">
                <a:solidFill>
                  <a:schemeClr val="bg1"/>
                </a:solidFill>
              </a:endParaRPr>
            </a:p>
            <a:p>
              <a:pPr algn="r" defTabSz="533400">
                <a:lnSpc>
                  <a:spcPct val="90000"/>
                </a:lnSpc>
                <a:spcBef>
                  <a:spcPct val="0"/>
                </a:spcBef>
              </a:pPr>
              <a:r>
                <a:rPr lang="en-GB" sz="2400" dirty="0" smtClean="0">
                  <a:solidFill>
                    <a:schemeClr val="bg1"/>
                  </a:solidFill>
                </a:rPr>
                <a:t>Jenny, St Mary’s College</a:t>
              </a:r>
              <a:endParaRPr lang="en-GB" sz="2400" dirty="0">
                <a:solidFill>
                  <a:schemeClr val="bg1"/>
                </a:solidFill>
              </a:endParaRPr>
            </a:p>
          </p:txBody>
        </p:sp>
      </p:grpSp>
      <p:grpSp>
        <p:nvGrpSpPr>
          <p:cNvPr id="35" name="Group 34"/>
          <p:cNvGrpSpPr/>
          <p:nvPr/>
        </p:nvGrpSpPr>
        <p:grpSpPr>
          <a:xfrm>
            <a:off x="4272663" y="3565811"/>
            <a:ext cx="4539937" cy="1395967"/>
            <a:chOff x="4715154" y="3605429"/>
            <a:chExt cx="4248472" cy="2016280"/>
          </a:xfrm>
          <a:solidFill>
            <a:srgbClr val="6083CB"/>
          </a:solidFill>
        </p:grpSpPr>
        <p:sp>
          <p:nvSpPr>
            <p:cNvPr id="36" name="Rounded Rectangle 35"/>
            <p:cNvSpPr/>
            <p:nvPr/>
          </p:nvSpPr>
          <p:spPr>
            <a:xfrm>
              <a:off x="4715154" y="3605429"/>
              <a:ext cx="4248472" cy="201628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schemeClr val="bg1"/>
                </a:solidFill>
              </a:endParaRPr>
            </a:p>
          </p:txBody>
        </p:sp>
        <p:sp>
          <p:nvSpPr>
            <p:cNvPr id="37" name="TextBox 36"/>
            <p:cNvSpPr txBox="1"/>
            <p:nvPr/>
          </p:nvSpPr>
          <p:spPr>
            <a:xfrm>
              <a:off x="4769696" y="3780548"/>
              <a:ext cx="4029157" cy="1813724"/>
            </a:xfrm>
            <a:prstGeom prst="rect">
              <a:avLst/>
            </a:prstGeom>
            <a:noFill/>
          </p:spPr>
          <p:txBody>
            <a:bodyPr wrap="square" rtlCol="0" anchor="ctr">
              <a:spAutoFit/>
            </a:bodyPr>
            <a:lstStyle/>
            <a:p>
              <a:pPr algn="ctr" defTabSz="533400">
                <a:lnSpc>
                  <a:spcPct val="90000"/>
                </a:lnSpc>
                <a:spcBef>
                  <a:spcPct val="0"/>
                </a:spcBef>
              </a:pPr>
              <a:r>
                <a:rPr lang="en-GB" sz="2000" dirty="0" smtClean="0">
                  <a:solidFill>
                    <a:schemeClr val="bg1"/>
                  </a:solidFill>
                </a:rPr>
                <a:t>“Great atmosphere, lovely mix. Great location for going to town and only a 15 minute walk to </a:t>
              </a:r>
              <a:r>
                <a:rPr lang="en-GB" sz="2000" dirty="0" err="1" smtClean="0">
                  <a:solidFill>
                    <a:schemeClr val="bg1"/>
                  </a:solidFill>
                </a:rPr>
                <a:t>uni.</a:t>
              </a:r>
              <a:r>
                <a:rPr lang="en-GB" sz="2000" dirty="0" smtClean="0">
                  <a:solidFill>
                    <a:schemeClr val="bg1"/>
                  </a:solidFill>
                </a:rPr>
                <a:t>” </a:t>
              </a:r>
            </a:p>
            <a:p>
              <a:pPr algn="r" defTabSz="533400">
                <a:lnSpc>
                  <a:spcPct val="90000"/>
                </a:lnSpc>
                <a:spcBef>
                  <a:spcPct val="0"/>
                </a:spcBef>
              </a:pPr>
              <a:r>
                <a:rPr lang="en-GB" sz="2400" dirty="0" smtClean="0">
                  <a:solidFill>
                    <a:schemeClr val="bg1"/>
                  </a:solidFill>
                </a:rPr>
                <a:t>Anna, Liberty Plaza</a:t>
              </a:r>
              <a:endParaRPr lang="en-GB" sz="2400" dirty="0">
                <a:solidFill>
                  <a:schemeClr val="bg1"/>
                </a:solidFill>
              </a:endParaRPr>
            </a:p>
          </p:txBody>
        </p:sp>
      </p:grpSp>
      <p:sp>
        <p:nvSpPr>
          <p:cNvPr id="38" name="Rectangle 37"/>
          <p:cNvSpPr>
            <a:spLocks noChangeArrowheads="1"/>
          </p:cNvSpPr>
          <p:nvPr/>
        </p:nvSpPr>
        <p:spPr bwMode="auto">
          <a:xfrm>
            <a:off x="-3599" y="6507639"/>
            <a:ext cx="9145800" cy="54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1600" dirty="0" smtClean="0"/>
              <a:t>If you have any further questions, feel free to contact us on Twitter:                                          @</a:t>
            </a:r>
            <a:r>
              <a:rPr lang="en-US" sz="1600" dirty="0" err="1" smtClean="0"/>
              <a:t>NCLMathsStats</a:t>
            </a:r>
            <a:endParaRPr lang="en-US" sz="1600" dirty="0"/>
          </a:p>
        </p:txBody>
      </p:sp>
    </p:spTree>
    <p:extLst>
      <p:ext uri="{BB962C8B-B14F-4D97-AF65-F5344CB8AC3E}">
        <p14:creationId xmlns:p14="http://schemas.microsoft.com/office/powerpoint/2010/main" val="157162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6125" y="1"/>
            <a:ext cx="9170125"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08548" y="448501"/>
            <a:ext cx="6858000" cy="687666"/>
          </a:xfrm>
        </p:spPr>
        <p:txBody>
          <a:bodyPr>
            <a:noAutofit/>
          </a:bodyPr>
          <a:lstStyle/>
          <a:p>
            <a:r>
              <a:rPr lang="en-GB" dirty="0" smtClean="0">
                <a:solidFill>
                  <a:schemeClr val="bg1"/>
                </a:solidFill>
                <a:latin typeface="+mn-lt"/>
              </a:rPr>
              <a:t>City and Social</a:t>
            </a:r>
            <a:endParaRPr lang="en-GB" dirty="0">
              <a:solidFill>
                <a:schemeClr val="bg1"/>
              </a:solidFill>
              <a:latin typeface="+mn-lt"/>
            </a:endParaRPr>
          </a:p>
        </p:txBody>
      </p:sp>
      <p:sp>
        <p:nvSpPr>
          <p:cNvPr id="13" name="Subtitle 12"/>
          <p:cNvSpPr>
            <a:spLocks noGrp="1"/>
          </p:cNvSpPr>
          <p:nvPr>
            <p:ph type="subTitle" idx="1"/>
          </p:nvPr>
        </p:nvSpPr>
        <p:spPr>
          <a:xfrm>
            <a:off x="913383" y="1584667"/>
            <a:ext cx="6858000" cy="1241822"/>
          </a:xfrm>
        </p:spPr>
        <p:txBody>
          <a:bodyPr>
            <a:normAutofit/>
          </a:bodyPr>
          <a:lstStyle/>
          <a:p>
            <a:r>
              <a:rPr lang="en-GB" sz="2800" dirty="0">
                <a:solidFill>
                  <a:schemeClr val="bg1"/>
                </a:solidFill>
              </a:rPr>
              <a:t>Bethany Gibson</a:t>
            </a:r>
          </a:p>
          <a:p>
            <a:r>
              <a:rPr lang="en-GB" sz="2800" dirty="0">
                <a:solidFill>
                  <a:schemeClr val="bg1"/>
                </a:solidFill>
              </a:rPr>
              <a:t>Emma Cox</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1"/>
            <a:ext cx="1512168" cy="567983"/>
          </a:xfrm>
          <a:prstGeom prst="rect">
            <a:avLst/>
          </a:prstGeom>
        </p:spPr>
      </p:pic>
    </p:spTree>
    <p:extLst>
      <p:ext uri="{BB962C8B-B14F-4D97-AF65-F5344CB8AC3E}">
        <p14:creationId xmlns:p14="http://schemas.microsoft.com/office/powerpoint/2010/main" val="93144051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5" name="Rectangle 4"/>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5"/>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itle 1"/>
          <p:cNvSpPr>
            <a:spLocks noGrp="1"/>
          </p:cNvSpPr>
          <p:nvPr>
            <p:ph type="title"/>
          </p:nvPr>
        </p:nvSpPr>
        <p:spPr>
          <a:xfrm>
            <a:off x="1681450" y="0"/>
            <a:ext cx="7886700" cy="1325563"/>
          </a:xfrm>
        </p:spPr>
        <p:txBody>
          <a:bodyPr>
            <a:normAutofit/>
          </a:bodyPr>
          <a:lstStyle/>
          <a:p>
            <a:pPr defTabSz="457200"/>
            <a:r>
              <a:rPr lang="en-GB" dirty="0" smtClean="0">
                <a:solidFill>
                  <a:schemeClr val="bg1"/>
                </a:solidFill>
              </a:rPr>
              <a:t>		</a:t>
            </a:r>
            <a:r>
              <a:rPr lang="en-US" sz="4900" dirty="0" err="1" smtClean="0">
                <a:solidFill>
                  <a:schemeClr val="bg1"/>
                </a:solidFill>
              </a:rPr>
              <a:t>Freshers’</a:t>
            </a:r>
            <a:r>
              <a:rPr lang="en-US" sz="4900" dirty="0" smtClean="0">
                <a:solidFill>
                  <a:schemeClr val="bg1"/>
                </a:solidFill>
              </a:rPr>
              <a:t> </a:t>
            </a:r>
            <a:r>
              <a:rPr lang="en-US" sz="4900" dirty="0">
                <a:solidFill>
                  <a:schemeClr val="bg1"/>
                </a:solidFill>
              </a:rPr>
              <a:t>Week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097" y="428186"/>
            <a:ext cx="1728192" cy="567983"/>
          </a:xfrm>
          <a:prstGeom prst="rect">
            <a:avLst/>
          </a:prstGeom>
        </p:spPr>
      </p:pic>
      <p:grpSp>
        <p:nvGrpSpPr>
          <p:cNvPr id="10" name="Group 9"/>
          <p:cNvGrpSpPr/>
          <p:nvPr/>
        </p:nvGrpSpPr>
        <p:grpSpPr>
          <a:xfrm>
            <a:off x="1835696" y="1556792"/>
            <a:ext cx="5186767" cy="4735772"/>
            <a:chOff x="1835696" y="1556792"/>
            <a:chExt cx="5186767" cy="4735772"/>
          </a:xfrm>
        </p:grpSpPr>
        <p:sp>
          <p:nvSpPr>
            <p:cNvPr id="11" name="Rounded Rectangle 10"/>
            <p:cNvSpPr/>
            <p:nvPr/>
          </p:nvSpPr>
          <p:spPr>
            <a:xfrm>
              <a:off x="3284367" y="4365105"/>
              <a:ext cx="2379315" cy="773447"/>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What’s the point? </a:t>
              </a:r>
            </a:p>
          </p:txBody>
        </p:sp>
        <p:cxnSp>
          <p:nvCxnSpPr>
            <p:cNvPr id="12" name="Straight Arrow Connector 11"/>
            <p:cNvCxnSpPr/>
            <p:nvPr/>
          </p:nvCxnSpPr>
          <p:spPr>
            <a:xfrm flipH="1">
              <a:off x="5663682" y="3868561"/>
              <a:ext cx="717029" cy="49654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2485959" y="3828801"/>
              <a:ext cx="798408" cy="5760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p:cNvCxnSpPr/>
            <p:nvPr/>
          </p:nvCxnSpPr>
          <p:spPr>
            <a:xfrm>
              <a:off x="2804855" y="2652653"/>
              <a:ext cx="0" cy="48831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5" name="Straight Arrow Connector 14"/>
            <p:cNvCxnSpPr>
              <a:endCxn id="19" idx="0"/>
            </p:cNvCxnSpPr>
            <p:nvPr/>
          </p:nvCxnSpPr>
          <p:spPr>
            <a:xfrm>
              <a:off x="6216147" y="2652654"/>
              <a:ext cx="1" cy="52807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a:off x="4515146" y="5138552"/>
              <a:ext cx="0" cy="43393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17" name="Group 16"/>
            <p:cNvGrpSpPr/>
            <p:nvPr/>
          </p:nvGrpSpPr>
          <p:grpSpPr>
            <a:xfrm>
              <a:off x="2269935" y="1556792"/>
              <a:ext cx="4397902" cy="1095861"/>
              <a:chOff x="2386035" y="1268760"/>
              <a:chExt cx="4397902" cy="1095861"/>
            </a:xfrm>
          </p:grpSpPr>
          <p:sp>
            <p:nvSpPr>
              <p:cNvPr id="21" name="Rounded Rectangle 20">
                <a:hlinkClick r:id="rId3"/>
              </p:cNvPr>
              <p:cNvSpPr/>
              <p:nvPr/>
            </p:nvSpPr>
            <p:spPr>
              <a:xfrm>
                <a:off x="2386035" y="1268760"/>
                <a:ext cx="4397902" cy="109586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22" name="TextBox 21"/>
              <p:cNvSpPr txBox="1"/>
              <p:nvPr/>
            </p:nvSpPr>
            <p:spPr>
              <a:xfrm>
                <a:off x="2510837" y="1570444"/>
                <a:ext cx="4230541" cy="590931"/>
              </a:xfrm>
              <a:prstGeom prst="rect">
                <a:avLst/>
              </a:prstGeom>
              <a:noFill/>
            </p:spPr>
            <p:txBody>
              <a:bodyPr wrap="square" rtlCol="0">
                <a:spAutoFit/>
              </a:bodyPr>
              <a:lstStyle/>
              <a:p>
                <a:pPr algn="ctr" defTabSz="533400">
                  <a:lnSpc>
                    <a:spcPct val="90000"/>
                  </a:lnSpc>
                  <a:spcBef>
                    <a:spcPct val="0"/>
                  </a:spcBef>
                </a:pPr>
                <a:r>
                  <a:rPr lang="en-GB" sz="3600" dirty="0" err="1" smtClean="0">
                    <a:solidFill>
                      <a:schemeClr val="bg1"/>
                    </a:solidFill>
                  </a:rPr>
                  <a:t>Freshers’</a:t>
                </a:r>
                <a:r>
                  <a:rPr lang="en-GB" sz="3600" dirty="0" smtClean="0">
                    <a:solidFill>
                      <a:schemeClr val="bg1"/>
                    </a:solidFill>
                  </a:rPr>
                  <a:t> </a:t>
                </a:r>
                <a:r>
                  <a:rPr lang="en-GB" sz="3600" dirty="0">
                    <a:solidFill>
                      <a:schemeClr val="bg1"/>
                    </a:solidFill>
                  </a:rPr>
                  <a:t>Wristband</a:t>
                </a:r>
              </a:p>
            </p:txBody>
          </p:sp>
        </p:grpSp>
        <p:sp>
          <p:nvSpPr>
            <p:cNvPr id="18" name="Rounded Rectangle 17"/>
            <p:cNvSpPr/>
            <p:nvPr/>
          </p:nvSpPr>
          <p:spPr>
            <a:xfrm>
              <a:off x="1835696" y="3150707"/>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Price</a:t>
              </a:r>
            </a:p>
          </p:txBody>
        </p:sp>
        <p:sp>
          <p:nvSpPr>
            <p:cNvPr id="19" name="Rounded Rectangle 18"/>
            <p:cNvSpPr/>
            <p:nvPr/>
          </p:nvSpPr>
          <p:spPr>
            <a:xfrm>
              <a:off x="5409832" y="3180729"/>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Ordering</a:t>
              </a:r>
            </a:p>
          </p:txBody>
        </p:sp>
        <p:sp>
          <p:nvSpPr>
            <p:cNvPr id="20" name="Rounded Rectangle 19">
              <a:hlinkClick r:id="rId4"/>
            </p:cNvPr>
            <p:cNvSpPr/>
            <p:nvPr/>
          </p:nvSpPr>
          <p:spPr>
            <a:xfrm>
              <a:off x="3250866" y="5572484"/>
              <a:ext cx="2412816" cy="72008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Activities</a:t>
              </a:r>
            </a:p>
          </p:txBody>
        </p:sp>
      </p:grpSp>
      <p:pic>
        <p:nvPicPr>
          <p:cNvPr id="23" name="Picture 22"/>
          <p:cNvPicPr>
            <a:picLocks noChangeAspect="1"/>
          </p:cNvPicPr>
          <p:nvPr/>
        </p:nvPicPr>
        <p:blipFill rotWithShape="1">
          <a:blip r:embed="rId5"/>
          <a:srcRect l="53403" t="22882" r="17299" b="17837"/>
          <a:stretch/>
        </p:blipFill>
        <p:spPr>
          <a:xfrm>
            <a:off x="423332" y="4477797"/>
            <a:ext cx="1846603" cy="1854163"/>
          </a:xfrm>
          <a:prstGeom prst="rect">
            <a:avLst/>
          </a:prstGeom>
        </p:spPr>
      </p:pic>
    </p:spTree>
    <p:extLst>
      <p:ext uri="{BB962C8B-B14F-4D97-AF65-F5344CB8AC3E}">
        <p14:creationId xmlns:p14="http://schemas.microsoft.com/office/powerpoint/2010/main" val="39755365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5" name="Rectangle 4"/>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5"/>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itle 1"/>
          <p:cNvSpPr txBox="1">
            <a:spLocks/>
          </p:cNvSpPr>
          <p:nvPr/>
        </p:nvSpPr>
        <p:spPr>
          <a:xfrm>
            <a:off x="838800" y="3240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solidFill>
                  <a:schemeClr val="bg1"/>
                </a:solidFill>
              </a:rPr>
              <a:t>		Night Time Activities</a:t>
            </a:r>
            <a:endParaRPr lang="en-GB" dirty="0">
              <a:solidFill>
                <a:schemeClr val="bg1"/>
              </a:solidFill>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23" name="Group 22"/>
          <p:cNvGrpSpPr/>
          <p:nvPr/>
        </p:nvGrpSpPr>
        <p:grpSpPr>
          <a:xfrm>
            <a:off x="287459" y="1502597"/>
            <a:ext cx="8333913" cy="5007386"/>
            <a:chOff x="287459" y="1502597"/>
            <a:chExt cx="8333913" cy="5007386"/>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82837">
              <a:off x="3036071" y="2200905"/>
              <a:ext cx="1443982" cy="25670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b="6070"/>
            <a:stretch/>
          </p:blipFill>
          <p:spPr>
            <a:xfrm rot="21014253">
              <a:off x="484231" y="4063972"/>
              <a:ext cx="1464789" cy="24460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ounded Rectangle 16">
              <a:hlinkClick r:id="rId5"/>
            </p:cNvPr>
            <p:cNvSpPr/>
            <p:nvPr/>
          </p:nvSpPr>
          <p:spPr>
            <a:xfrm>
              <a:off x="287459" y="1592746"/>
              <a:ext cx="2808312" cy="6298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Clash of the Halls</a:t>
              </a:r>
            </a:p>
          </p:txBody>
        </p:sp>
        <p:sp>
          <p:nvSpPr>
            <p:cNvPr id="18" name="Rounded Rectangle 17">
              <a:hlinkClick r:id="rId6"/>
            </p:cNvPr>
            <p:cNvSpPr/>
            <p:nvPr/>
          </p:nvSpPr>
          <p:spPr>
            <a:xfrm>
              <a:off x="4328830" y="1502597"/>
              <a:ext cx="2127708" cy="629847"/>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Grub Crawl</a:t>
              </a:r>
            </a:p>
          </p:txBody>
        </p:sp>
        <p:sp>
          <p:nvSpPr>
            <p:cNvPr id="19" name="Rounded Rectangle 18">
              <a:hlinkClick r:id="rId7"/>
            </p:cNvPr>
            <p:cNvSpPr/>
            <p:nvPr/>
          </p:nvSpPr>
          <p:spPr>
            <a:xfrm>
              <a:off x="2267167" y="5169929"/>
              <a:ext cx="2808312" cy="629847"/>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Pandamonium</a:t>
              </a:r>
            </a:p>
          </p:txBody>
        </p:sp>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366038">
              <a:off x="5621098" y="4529554"/>
              <a:ext cx="2772728" cy="1883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Rounded Rectangle 20">
              <a:hlinkClick r:id="rId9"/>
            </p:cNvPr>
            <p:cNvSpPr/>
            <p:nvPr/>
          </p:nvSpPr>
          <p:spPr>
            <a:xfrm>
              <a:off x="5335662" y="3662638"/>
              <a:ext cx="2271340" cy="6298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smtClean="0">
                  <a:solidFill>
                    <a:schemeClr val="bg1"/>
                  </a:solidFill>
                </a:rPr>
                <a:t>Theatre trips</a:t>
              </a:r>
              <a:endParaRPr lang="en-GB" sz="2800" dirty="0">
                <a:solidFill>
                  <a:schemeClr val="bg1"/>
                </a:solidFill>
              </a:endParaRPr>
            </a:p>
          </p:txBody>
        </p:sp>
        <p:pic>
          <p:nvPicPr>
            <p:cNvPr id="22" name="Picture 21"/>
            <p:cNvPicPr>
              <a:picLocks noChangeAspect="1"/>
            </p:cNvPicPr>
            <p:nvPr/>
          </p:nvPicPr>
          <p:blipFill rotWithShape="1">
            <a:blip r:embed="rId10">
              <a:extLst>
                <a:ext uri="{28A0092B-C50C-407E-A947-70E740481C1C}">
                  <a14:useLocalDpi xmlns:a14="http://schemas.microsoft.com/office/drawing/2010/main" val="0"/>
                </a:ext>
              </a:extLst>
            </a:blip>
            <a:srcRect t="15461"/>
            <a:stretch/>
          </p:blipFill>
          <p:spPr>
            <a:xfrm rot="450007">
              <a:off x="6575461" y="1628723"/>
              <a:ext cx="2045911" cy="1729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21846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0550" r="9033"/>
          <a:stretch/>
        </p:blipFill>
        <p:spPr>
          <a:xfrm rot="20968826">
            <a:off x="5644415" y="3598416"/>
            <a:ext cx="3214089" cy="1800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Daytime Activities</a:t>
            </a:r>
            <a:endParaRPr lang="en-GB" dirty="0">
              <a:solidFill>
                <a:schemeClr val="bg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707571" y="1601416"/>
            <a:ext cx="9983352"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ounded Rectangle 8">
            <a:hlinkClick r:id="rId5"/>
          </p:cNvPr>
          <p:cNvSpPr/>
          <p:nvPr/>
        </p:nvSpPr>
        <p:spPr>
          <a:xfrm>
            <a:off x="570904" y="1678634"/>
            <a:ext cx="2412816" cy="720080"/>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St James’ Tour</a:t>
            </a:r>
          </a:p>
        </p:txBody>
      </p:sp>
      <p:pic>
        <p:nvPicPr>
          <p:cNvPr id="10" name="Picture 2" descr="http://news.bbcimg.co.uk/media/images/63387000/jpg/_63387782_stjames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11"/>
          <a:stretch/>
        </p:blipFill>
        <p:spPr bwMode="auto">
          <a:xfrm rot="1239791">
            <a:off x="3258971" y="1653430"/>
            <a:ext cx="2665854" cy="1533447"/>
          </a:xfrm>
          <a:prstGeom prst="rect">
            <a:avLst/>
          </a:prstGeom>
          <a:solidFill>
            <a:srgbClr val="FFFFFF">
              <a:shade val="85000"/>
            </a:srgbClr>
          </a:solidFill>
          <a:ln w="825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1" name="Rounded Rectangle 10">
            <a:hlinkClick r:id="rId5"/>
          </p:cNvPr>
          <p:cNvSpPr/>
          <p:nvPr/>
        </p:nvSpPr>
        <p:spPr>
          <a:xfrm>
            <a:off x="6115520" y="2512544"/>
            <a:ext cx="2880320" cy="72008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Cocktail Training </a:t>
            </a:r>
          </a:p>
        </p:txBody>
      </p:sp>
      <p:sp>
        <p:nvSpPr>
          <p:cNvPr id="16" name="Rounded Rectangle 15">
            <a:hlinkClick r:id="rId5"/>
          </p:cNvPr>
          <p:cNvSpPr/>
          <p:nvPr/>
        </p:nvSpPr>
        <p:spPr>
          <a:xfrm>
            <a:off x="721466" y="5651962"/>
            <a:ext cx="2412816" cy="72008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Paintball</a:t>
            </a:r>
          </a:p>
        </p:txBody>
      </p:sp>
      <p:sp>
        <p:nvSpPr>
          <p:cNvPr id="17" name="Rounded Rectangle 16"/>
          <p:cNvSpPr/>
          <p:nvPr/>
        </p:nvSpPr>
        <p:spPr>
          <a:xfrm>
            <a:off x="6251169" y="5994490"/>
            <a:ext cx="2412816" cy="720080"/>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Go Ape</a:t>
            </a:r>
          </a:p>
        </p:txBody>
      </p:sp>
      <p:pic>
        <p:nvPicPr>
          <p:cNvPr id="19" name="Picture 8" descr="http://nusufreshers.co.uk/wp-content/uploads/2013/08/Paintball-350x35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296" y="3458049"/>
            <a:ext cx="2037606" cy="2037606"/>
          </a:xfrm>
          <a:prstGeom prst="rect">
            <a:avLst/>
          </a:prstGeom>
          <a:solidFill>
            <a:srgbClr val="FFFFFF">
              <a:shade val="85000"/>
            </a:srgbClr>
          </a:solidFill>
          <a:ln w="825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20" name="Rounded Rectangle 19"/>
          <p:cNvSpPr/>
          <p:nvPr/>
        </p:nvSpPr>
        <p:spPr>
          <a:xfrm>
            <a:off x="551834" y="2450769"/>
            <a:ext cx="864097" cy="646321"/>
          </a:xfrm>
          <a:prstGeom prst="roundRect">
            <a:avLst/>
          </a:prstGeom>
          <a:solidFill>
            <a:srgbClr val="E52F48"/>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£30</a:t>
            </a:r>
            <a:endParaRPr lang="en-GB" sz="2800" dirty="0">
              <a:solidFill>
                <a:schemeClr val="bg1"/>
              </a:solidFill>
            </a:endParaRPr>
          </a:p>
        </p:txBody>
      </p:sp>
      <p:sp>
        <p:nvSpPr>
          <p:cNvPr id="21" name="Rounded Rectangle 20"/>
          <p:cNvSpPr/>
          <p:nvPr/>
        </p:nvSpPr>
        <p:spPr>
          <a:xfrm>
            <a:off x="3979012" y="4191364"/>
            <a:ext cx="1092620" cy="646321"/>
          </a:xfrm>
          <a:prstGeom prst="roundRect">
            <a:avLst/>
          </a:prstGeom>
          <a:solidFill>
            <a:srgbClr val="E52F48"/>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£8.50</a:t>
            </a:r>
            <a:endParaRPr lang="en-GB" sz="2800" dirty="0">
              <a:solidFill>
                <a:schemeClr val="bg1"/>
              </a:solidFill>
            </a:endParaRPr>
          </a:p>
        </p:txBody>
      </p:sp>
      <p:sp>
        <p:nvSpPr>
          <p:cNvPr id="22" name="Rounded Rectangle 21">
            <a:hlinkClick r:id="rId5"/>
          </p:cNvPr>
          <p:cNvSpPr/>
          <p:nvPr/>
        </p:nvSpPr>
        <p:spPr>
          <a:xfrm>
            <a:off x="2668731" y="3409207"/>
            <a:ext cx="2412816" cy="720080"/>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Ice Skating</a:t>
            </a:r>
          </a:p>
        </p:txBody>
      </p:sp>
      <p:sp>
        <p:nvSpPr>
          <p:cNvPr id="23" name="Rounded Rectangle 22"/>
          <p:cNvSpPr/>
          <p:nvPr/>
        </p:nvSpPr>
        <p:spPr>
          <a:xfrm>
            <a:off x="7903220" y="1804448"/>
            <a:ext cx="1092620" cy="646321"/>
          </a:xfrm>
          <a:prstGeom prst="roundRect">
            <a:avLst/>
          </a:prstGeom>
          <a:solidFill>
            <a:srgbClr val="E52F48"/>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£25</a:t>
            </a:r>
            <a:endParaRPr lang="en-GB" sz="2800" dirty="0">
              <a:solidFill>
                <a:schemeClr val="bg1"/>
              </a:solidFill>
            </a:endParaRPr>
          </a:p>
        </p:txBody>
      </p:sp>
      <p:sp>
        <p:nvSpPr>
          <p:cNvPr id="25" name="Rounded Rectangle 24"/>
          <p:cNvSpPr/>
          <p:nvPr/>
        </p:nvSpPr>
        <p:spPr>
          <a:xfrm>
            <a:off x="3173865" y="5708209"/>
            <a:ext cx="864097" cy="646321"/>
          </a:xfrm>
          <a:prstGeom prst="roundRect">
            <a:avLst/>
          </a:prstGeom>
          <a:solidFill>
            <a:srgbClr val="E52F48"/>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£10</a:t>
            </a:r>
            <a:endParaRPr lang="en-GB" sz="2800" dirty="0">
              <a:solidFill>
                <a:schemeClr val="bg1"/>
              </a:solidFill>
            </a:endParaRPr>
          </a:p>
        </p:txBody>
      </p:sp>
      <p:sp>
        <p:nvSpPr>
          <p:cNvPr id="26" name="Rounded Rectangle 25"/>
          <p:cNvSpPr/>
          <p:nvPr/>
        </p:nvSpPr>
        <p:spPr>
          <a:xfrm>
            <a:off x="5256000" y="5961667"/>
            <a:ext cx="933318" cy="752903"/>
          </a:xfrm>
          <a:prstGeom prst="roundRect">
            <a:avLst/>
          </a:prstGeom>
          <a:solidFill>
            <a:srgbClr val="E52F48"/>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£33</a:t>
            </a:r>
            <a:endParaRPr lang="en-GB" sz="2800" dirty="0">
              <a:solidFill>
                <a:schemeClr val="bg1"/>
              </a:solidFill>
            </a:endParaRPr>
          </a:p>
        </p:txBody>
      </p:sp>
      <p:sp>
        <p:nvSpPr>
          <p:cNvPr id="3" name="Rectangle 2"/>
          <p:cNvSpPr/>
          <p:nvPr/>
        </p:nvSpPr>
        <p:spPr>
          <a:xfrm>
            <a:off x="-21118" y="1307370"/>
            <a:ext cx="9145800" cy="56876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ounded Rectangle 26"/>
          <p:cNvSpPr/>
          <p:nvPr/>
        </p:nvSpPr>
        <p:spPr>
          <a:xfrm>
            <a:off x="1583295" y="2963983"/>
            <a:ext cx="5692857" cy="1521110"/>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5400" dirty="0" smtClean="0">
                <a:solidFill>
                  <a:schemeClr val="bg1"/>
                </a:solidFill>
              </a:rPr>
              <a:t>£106.50</a:t>
            </a:r>
            <a:endParaRPr lang="en-GB" sz="5400" dirty="0">
              <a:solidFill>
                <a:schemeClr val="bg1"/>
              </a:solidFill>
            </a:endParaRPr>
          </a:p>
        </p:txBody>
      </p:sp>
    </p:spTree>
    <p:extLst>
      <p:ext uri="{BB962C8B-B14F-4D97-AF65-F5344CB8AC3E}">
        <p14:creationId xmlns:p14="http://schemas.microsoft.com/office/powerpoint/2010/main" val="45875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6" grpId="0" animBg="1"/>
      <p:bldP spid="17" grpId="0" animBg="1"/>
      <p:bldP spid="20" grpId="0" animBg="1"/>
      <p:bldP spid="21" grpId="0" animBg="1"/>
      <p:bldP spid="22" grpId="0" animBg="1"/>
      <p:bldP spid="23" grpId="0" animBg="1"/>
      <p:bldP spid="25" grpId="0" animBg="1"/>
      <p:bldP spid="26" grpId="0" animBg="1"/>
      <p:bldP spid="3" grpId="0" animBg="1"/>
      <p:bldP spid="2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Clubs And Societies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9" name="Rounded Rectangle 8"/>
          <p:cNvSpPr/>
          <p:nvPr/>
        </p:nvSpPr>
        <p:spPr>
          <a:xfrm>
            <a:off x="2267744" y="3375633"/>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Sports</a:t>
            </a:r>
          </a:p>
        </p:txBody>
      </p:sp>
      <p:cxnSp>
        <p:nvCxnSpPr>
          <p:cNvPr id="10" name="Straight Arrow Connector 9"/>
          <p:cNvCxnSpPr>
            <a:endCxn id="9" idx="0"/>
          </p:cNvCxnSpPr>
          <p:nvPr/>
        </p:nvCxnSpPr>
        <p:spPr>
          <a:xfrm flipH="1">
            <a:off x="3074060" y="2505842"/>
            <a:ext cx="403236" cy="869791"/>
          </a:xfrm>
          <a:prstGeom prst="straightConnector1">
            <a:avLst/>
          </a:prstGeom>
          <a:ln cap="flat">
            <a:headEnd type="arrow"/>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a:off x="5325814" y="2494480"/>
            <a:ext cx="916597" cy="93307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3" name="Group 2"/>
          <p:cNvGrpSpPr/>
          <p:nvPr/>
        </p:nvGrpSpPr>
        <p:grpSpPr>
          <a:xfrm>
            <a:off x="2478354" y="1544615"/>
            <a:ext cx="4397902" cy="1095861"/>
            <a:chOff x="2269935" y="1556792"/>
            <a:chExt cx="4397902" cy="1095861"/>
          </a:xfrm>
        </p:grpSpPr>
        <p:sp>
          <p:nvSpPr>
            <p:cNvPr id="17" name="Rounded Rectangle 16"/>
            <p:cNvSpPr/>
            <p:nvPr/>
          </p:nvSpPr>
          <p:spPr>
            <a:xfrm>
              <a:off x="2269935" y="1556792"/>
              <a:ext cx="4397902" cy="1095861"/>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8" name="TextBox 17"/>
            <p:cNvSpPr txBox="1"/>
            <p:nvPr/>
          </p:nvSpPr>
          <p:spPr>
            <a:xfrm>
              <a:off x="2394737" y="1858476"/>
              <a:ext cx="4230541" cy="590931"/>
            </a:xfrm>
            <a:prstGeom prst="rect">
              <a:avLst/>
            </a:prstGeom>
            <a:noFill/>
          </p:spPr>
          <p:txBody>
            <a:bodyPr wrap="square" rtlCol="0">
              <a:spAutoFit/>
            </a:bodyPr>
            <a:lstStyle/>
            <a:p>
              <a:pPr algn="ctr" defTabSz="533400">
                <a:lnSpc>
                  <a:spcPct val="90000"/>
                </a:lnSpc>
                <a:spcBef>
                  <a:spcPct val="0"/>
                </a:spcBef>
              </a:pPr>
              <a:r>
                <a:rPr lang="en-GB" sz="3600" dirty="0">
                  <a:solidFill>
                    <a:schemeClr val="bg1"/>
                  </a:solidFill>
                </a:rPr>
                <a:t>Clubs &amp; Societies</a:t>
              </a:r>
            </a:p>
          </p:txBody>
        </p:sp>
      </p:grpSp>
      <p:sp>
        <p:nvSpPr>
          <p:cNvPr id="19" name="Rounded Rectangle 18"/>
          <p:cNvSpPr/>
          <p:nvPr/>
        </p:nvSpPr>
        <p:spPr>
          <a:xfrm>
            <a:off x="5796136" y="3429000"/>
            <a:ext cx="1612631" cy="77344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800" dirty="0">
                <a:solidFill>
                  <a:schemeClr val="bg1"/>
                </a:solidFill>
              </a:rPr>
              <a:t>Societies</a:t>
            </a:r>
          </a:p>
        </p:txBody>
      </p:sp>
      <p:sp>
        <p:nvSpPr>
          <p:cNvPr id="20" name="Rounded Rectangle 19">
            <a:hlinkClick r:id="rId4"/>
          </p:cNvPr>
          <p:cNvSpPr/>
          <p:nvPr/>
        </p:nvSpPr>
        <p:spPr>
          <a:xfrm>
            <a:off x="6876256" y="4836888"/>
            <a:ext cx="2088232" cy="46432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Give </a:t>
            </a:r>
            <a:r>
              <a:rPr lang="en-GB" sz="2800" dirty="0" smtClean="0">
                <a:solidFill>
                  <a:schemeClr val="bg1"/>
                </a:solidFill>
              </a:rPr>
              <a:t>It </a:t>
            </a:r>
            <a:r>
              <a:rPr lang="en-GB" sz="2800" dirty="0">
                <a:solidFill>
                  <a:schemeClr val="bg1"/>
                </a:solidFill>
              </a:rPr>
              <a:t>A</a:t>
            </a:r>
            <a:r>
              <a:rPr lang="en-GB" sz="2800" dirty="0" smtClean="0">
                <a:solidFill>
                  <a:schemeClr val="bg1"/>
                </a:solidFill>
              </a:rPr>
              <a:t> </a:t>
            </a:r>
            <a:r>
              <a:rPr lang="en-GB" sz="2800" dirty="0">
                <a:solidFill>
                  <a:schemeClr val="bg1"/>
                </a:solidFill>
              </a:rPr>
              <a:t>Go </a:t>
            </a:r>
          </a:p>
        </p:txBody>
      </p:sp>
      <p:sp>
        <p:nvSpPr>
          <p:cNvPr id="21" name="Rounded Rectangle 20">
            <a:hlinkClick r:id="rId5"/>
          </p:cNvPr>
          <p:cNvSpPr/>
          <p:nvPr/>
        </p:nvSpPr>
        <p:spPr>
          <a:xfrm>
            <a:off x="1763688" y="5772992"/>
            <a:ext cx="2088232"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Intra-Mural</a:t>
            </a:r>
            <a:r>
              <a:rPr lang="en-GB" sz="2800" dirty="0">
                <a:solidFill>
                  <a:prstClr val="black"/>
                </a:solidFill>
              </a:rPr>
              <a:t> </a:t>
            </a:r>
          </a:p>
        </p:txBody>
      </p:sp>
      <p:sp>
        <p:nvSpPr>
          <p:cNvPr id="22" name="Rounded Rectangle 21">
            <a:hlinkClick r:id="rId6"/>
          </p:cNvPr>
          <p:cNvSpPr/>
          <p:nvPr/>
        </p:nvSpPr>
        <p:spPr>
          <a:xfrm>
            <a:off x="3588672" y="4725144"/>
            <a:ext cx="1631400" cy="464320"/>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Go Play</a:t>
            </a:r>
          </a:p>
        </p:txBody>
      </p:sp>
      <p:sp>
        <p:nvSpPr>
          <p:cNvPr id="23" name="Rounded Rectangle 22">
            <a:hlinkClick r:id="rId7"/>
          </p:cNvPr>
          <p:cNvSpPr/>
          <p:nvPr/>
        </p:nvSpPr>
        <p:spPr>
          <a:xfrm>
            <a:off x="367915" y="4513011"/>
            <a:ext cx="2187861" cy="860205"/>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Athletic Union </a:t>
            </a:r>
          </a:p>
        </p:txBody>
      </p:sp>
      <p:cxnSp>
        <p:nvCxnSpPr>
          <p:cNvPr id="25" name="Straight Arrow Connector 24"/>
          <p:cNvCxnSpPr>
            <a:stCxn id="9" idx="2"/>
            <a:endCxn id="23" idx="0"/>
          </p:cNvCxnSpPr>
          <p:nvPr/>
        </p:nvCxnSpPr>
        <p:spPr>
          <a:xfrm flipH="1">
            <a:off x="1461846" y="4149080"/>
            <a:ext cx="1612214" cy="36393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9" idx="2"/>
            <a:endCxn id="21" idx="0"/>
          </p:cNvCxnSpPr>
          <p:nvPr/>
        </p:nvCxnSpPr>
        <p:spPr>
          <a:xfrm flipH="1">
            <a:off x="2807804" y="4149080"/>
            <a:ext cx="266256" cy="1623912"/>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9" idx="2"/>
          </p:cNvCxnSpPr>
          <p:nvPr/>
        </p:nvCxnSpPr>
        <p:spPr>
          <a:xfrm>
            <a:off x="3074060" y="4149080"/>
            <a:ext cx="1330312" cy="576064"/>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endCxn id="20" idx="0"/>
          </p:cNvCxnSpPr>
          <p:nvPr/>
        </p:nvCxnSpPr>
        <p:spPr>
          <a:xfrm>
            <a:off x="6667837" y="4202447"/>
            <a:ext cx="1252535" cy="634441"/>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a:hlinkClick r:id="rId8"/>
          </p:cNvPr>
          <p:cNvSpPr/>
          <p:nvPr/>
        </p:nvSpPr>
        <p:spPr>
          <a:xfrm>
            <a:off x="5220072" y="5484960"/>
            <a:ext cx="2044679" cy="82436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Joining </a:t>
            </a:r>
            <a:br>
              <a:rPr lang="en-GB" sz="2800" dirty="0">
                <a:solidFill>
                  <a:schemeClr val="bg1"/>
                </a:solidFill>
              </a:rPr>
            </a:br>
            <a:r>
              <a:rPr lang="en-GB" sz="2800" dirty="0">
                <a:solidFill>
                  <a:schemeClr val="bg1"/>
                </a:solidFill>
              </a:rPr>
              <a:t>Societies</a:t>
            </a:r>
          </a:p>
        </p:txBody>
      </p:sp>
      <p:cxnSp>
        <p:nvCxnSpPr>
          <p:cNvPr id="30" name="Straight Arrow Connector 29"/>
          <p:cNvCxnSpPr>
            <a:endCxn id="29" idx="0"/>
          </p:cNvCxnSpPr>
          <p:nvPr/>
        </p:nvCxnSpPr>
        <p:spPr>
          <a:xfrm flipH="1">
            <a:off x="6242412" y="4202447"/>
            <a:ext cx="425425" cy="1282513"/>
          </a:xfrm>
          <a:prstGeom prst="straightConnector1">
            <a:avLst/>
          </a:prstGeom>
          <a:ln w="190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224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0" grpId="0" animBg="1"/>
      <p:bldP spid="21" grpId="0" animBg="1"/>
      <p:bldP spid="22" grpId="0" animBg="1"/>
      <p:bldP spid="23" grpId="0" animBg="1"/>
      <p:bldP spid="2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Joining</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11" name="Group 10"/>
          <p:cNvGrpSpPr/>
          <p:nvPr/>
        </p:nvGrpSpPr>
        <p:grpSpPr>
          <a:xfrm>
            <a:off x="3320310" y="1698831"/>
            <a:ext cx="3319973" cy="1036246"/>
            <a:chOff x="2386035" y="1268760"/>
            <a:chExt cx="4397902" cy="1095861"/>
          </a:xfrm>
        </p:grpSpPr>
        <p:sp>
          <p:nvSpPr>
            <p:cNvPr id="16" name="Rounded Rectangle 15">
              <a:hlinkClick r:id="rId4"/>
            </p:cNvPr>
            <p:cNvSpPr/>
            <p:nvPr/>
          </p:nvSpPr>
          <p:spPr>
            <a:xfrm>
              <a:off x="2386035" y="1268760"/>
              <a:ext cx="4397902" cy="1095861"/>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dirty="0">
                <a:solidFill>
                  <a:schemeClr val="bg1"/>
                </a:solidFill>
              </a:endParaRPr>
            </a:p>
          </p:txBody>
        </p:sp>
        <p:sp>
          <p:nvSpPr>
            <p:cNvPr id="17" name="TextBox 16"/>
            <p:cNvSpPr txBox="1"/>
            <p:nvPr/>
          </p:nvSpPr>
          <p:spPr>
            <a:xfrm>
              <a:off x="2510837" y="1570444"/>
              <a:ext cx="4230541" cy="634691"/>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Freshers’ </a:t>
              </a:r>
              <a:r>
                <a:rPr lang="en-GB" sz="3600" dirty="0">
                  <a:solidFill>
                    <a:schemeClr val="bg1"/>
                  </a:solidFill>
                </a:rPr>
                <a:t>Fair</a:t>
              </a:r>
            </a:p>
          </p:txBody>
        </p:sp>
      </p:grpSp>
      <p:sp>
        <p:nvSpPr>
          <p:cNvPr id="18" name="Rounded Rectangle 17">
            <a:hlinkClick r:id="rId5"/>
          </p:cNvPr>
          <p:cNvSpPr/>
          <p:nvPr/>
        </p:nvSpPr>
        <p:spPr>
          <a:xfrm>
            <a:off x="395536" y="5517232"/>
            <a:ext cx="2710657" cy="1061479"/>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3600" dirty="0">
                <a:solidFill>
                  <a:schemeClr val="bg1"/>
                </a:solidFill>
              </a:rPr>
              <a:t>NUSU Website</a:t>
            </a:r>
          </a:p>
        </p:txBody>
      </p:sp>
      <p:pic>
        <p:nvPicPr>
          <p:cNvPr id="19"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1118171">
            <a:off x="216988" y="3635548"/>
            <a:ext cx="3298143" cy="1356949"/>
          </a:xfrm>
          <a:prstGeom prst="rect">
            <a:avLst/>
          </a:prstGeom>
          <a:solidFill>
            <a:srgbClr val="FFFFFF">
              <a:shade val="85000"/>
            </a:srgbClr>
          </a:solidFill>
          <a:ln w="762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5" name="Group 4"/>
          <p:cNvGrpSpPr/>
          <p:nvPr/>
        </p:nvGrpSpPr>
        <p:grpSpPr>
          <a:xfrm>
            <a:off x="3755081" y="4808397"/>
            <a:ext cx="5310942" cy="1770314"/>
            <a:chOff x="3755081" y="4808397"/>
            <a:chExt cx="5310942" cy="1770314"/>
          </a:xfrm>
        </p:grpSpPr>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5081" y="4808397"/>
              <a:ext cx="5310942" cy="1770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p:cNvSpPr/>
            <p:nvPr/>
          </p:nvSpPr>
          <p:spPr>
            <a:xfrm>
              <a:off x="7411453" y="5197642"/>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682841" y="5358063"/>
              <a:ext cx="1654570" cy="1604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25"/>
          <p:cNvPicPr>
            <a:picLocks noChangeAspect="1"/>
          </p:cNvPicPr>
          <p:nvPr/>
        </p:nvPicPr>
        <p:blipFill rotWithShape="1">
          <a:blip r:embed="rId8"/>
          <a:srcRect l="53403" t="22882" r="17299" b="17837"/>
          <a:stretch/>
        </p:blipFill>
        <p:spPr>
          <a:xfrm>
            <a:off x="1088655" y="1517984"/>
            <a:ext cx="1846603" cy="1854163"/>
          </a:xfrm>
          <a:prstGeom prst="rect">
            <a:avLst/>
          </a:prstGeom>
        </p:spPr>
      </p:pic>
      <p:pic>
        <p:nvPicPr>
          <p:cNvPr id="6" name="Picture 5"/>
          <p:cNvPicPr>
            <a:picLocks noChangeAspect="1"/>
          </p:cNvPicPr>
          <p:nvPr/>
        </p:nvPicPr>
        <p:blipFill rotWithShape="1">
          <a:blip r:embed="rId9">
            <a:extLst>
              <a:ext uri="{28A0092B-C50C-407E-A947-70E740481C1C}">
                <a14:useLocalDpi xmlns:a14="http://schemas.microsoft.com/office/drawing/2010/main" val="0"/>
              </a:ext>
            </a:extLst>
          </a:blip>
          <a:srcRect t="48882"/>
          <a:stretch/>
        </p:blipFill>
        <p:spPr>
          <a:xfrm rot="20971396">
            <a:off x="4627935" y="2763414"/>
            <a:ext cx="4324593" cy="146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8298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8508" b="18685"/>
          <a:stretch/>
        </p:blipFill>
        <p:spPr>
          <a:xfrm>
            <a:off x="6160478" y="3372077"/>
            <a:ext cx="2794174" cy="17549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054" y="3081990"/>
            <a:ext cx="2409329" cy="2253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Societies</a:t>
            </a:r>
            <a:endParaRPr lang="en-GB" dirty="0">
              <a:solidFill>
                <a:schemeClr val="bg1"/>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0" name="Freeform 9"/>
          <p:cNvSpPr/>
          <p:nvPr/>
        </p:nvSpPr>
        <p:spPr>
          <a:xfrm>
            <a:off x="516588" y="1598401"/>
            <a:ext cx="8208913" cy="115212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467E"/>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3600" dirty="0">
                <a:solidFill>
                  <a:schemeClr val="bg1"/>
                </a:solidFill>
              </a:rPr>
              <a:t>Nearly 200 registered </a:t>
            </a:r>
            <a:r>
              <a:rPr lang="en-GB" sz="3600" dirty="0">
                <a:solidFill>
                  <a:schemeClr val="bg1"/>
                </a:solidFill>
                <a:hlinkClick r:id="rId6"/>
              </a:rPr>
              <a:t>clubs</a:t>
            </a:r>
            <a:r>
              <a:rPr lang="en-GB" sz="3600" dirty="0">
                <a:solidFill>
                  <a:schemeClr val="bg1"/>
                </a:solidFill>
              </a:rPr>
              <a:t> and </a:t>
            </a:r>
            <a:r>
              <a:rPr lang="en-GB" sz="3600" dirty="0">
                <a:solidFill>
                  <a:schemeClr val="bg1"/>
                </a:solidFill>
                <a:hlinkClick r:id="rId7"/>
              </a:rPr>
              <a:t>societies</a:t>
            </a:r>
            <a:r>
              <a:rPr lang="en-GB" sz="3600" dirty="0">
                <a:solidFill>
                  <a:schemeClr val="bg1"/>
                </a:solidFill>
              </a:rPr>
              <a:t> at Newcastle</a:t>
            </a:r>
          </a:p>
        </p:txBody>
      </p:sp>
      <p:pic>
        <p:nvPicPr>
          <p:cNvPr id="16" name="Picture 4" descr="http://www.mrmediatraining.com/wp-content/uploads/2011/01/Countdown-Cloc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91973" y="3040933"/>
            <a:ext cx="2342592" cy="2335842"/>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Rounded Rectangle 16"/>
          <p:cNvSpPr/>
          <p:nvPr/>
        </p:nvSpPr>
        <p:spPr>
          <a:xfrm>
            <a:off x="588596" y="5774865"/>
            <a:ext cx="1944217" cy="485326"/>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Dance</a:t>
            </a:r>
            <a:endParaRPr lang="en-GB" sz="2800" dirty="0">
              <a:solidFill>
                <a:schemeClr val="bg1"/>
              </a:solidFill>
            </a:endParaRPr>
          </a:p>
        </p:txBody>
      </p:sp>
      <p:sp>
        <p:nvSpPr>
          <p:cNvPr id="18" name="Rounded Rectangle 17"/>
          <p:cNvSpPr/>
          <p:nvPr/>
        </p:nvSpPr>
        <p:spPr>
          <a:xfrm>
            <a:off x="3336174" y="5667179"/>
            <a:ext cx="2602533" cy="781742"/>
          </a:xfrm>
          <a:prstGeom prst="roundRect">
            <a:avLst/>
          </a:prstGeom>
          <a:solidFill>
            <a:srgbClr val="0F89C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Twenty Minute Society</a:t>
            </a:r>
          </a:p>
        </p:txBody>
      </p:sp>
      <p:sp>
        <p:nvSpPr>
          <p:cNvPr id="19" name="Rounded Rectangle 18"/>
          <p:cNvSpPr/>
          <p:nvPr/>
        </p:nvSpPr>
        <p:spPr>
          <a:xfrm>
            <a:off x="6448927" y="5704753"/>
            <a:ext cx="2505725" cy="714807"/>
          </a:xfrm>
          <a:prstGeom prst="roundRect">
            <a:avLst/>
          </a:prstGeom>
          <a:solidFill>
            <a:srgbClr val="477C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Cheese &amp; Wine</a:t>
            </a:r>
            <a:endParaRPr lang="en-GB" sz="2800" dirty="0">
              <a:solidFill>
                <a:schemeClr val="bg1"/>
              </a:solidFill>
            </a:endParaRPr>
          </a:p>
        </p:txBody>
      </p:sp>
      <p:sp>
        <p:nvSpPr>
          <p:cNvPr id="20" name="Rectangle 19"/>
          <p:cNvSpPr/>
          <p:nvPr/>
        </p:nvSpPr>
        <p:spPr>
          <a:xfrm>
            <a:off x="-590512" y="1340163"/>
            <a:ext cx="9981127" cy="568767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a:hlinkClick r:id="rId9"/>
          </p:cNvPr>
          <p:cNvSpPr/>
          <p:nvPr/>
        </p:nvSpPr>
        <p:spPr>
          <a:xfrm>
            <a:off x="2045846" y="2629252"/>
            <a:ext cx="5472608" cy="192967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5400" dirty="0">
                <a:solidFill>
                  <a:schemeClr val="bg1"/>
                </a:solidFill>
              </a:rPr>
              <a:t>Or you can create your own!</a:t>
            </a:r>
          </a:p>
        </p:txBody>
      </p:sp>
    </p:spTree>
    <p:extLst>
      <p:ext uri="{BB962C8B-B14F-4D97-AF65-F5344CB8AC3E}">
        <p14:creationId xmlns:p14="http://schemas.microsoft.com/office/powerpoint/2010/main" val="52895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MATHSOC</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6" name="Rounded Rectangle 15"/>
          <p:cNvSpPr/>
          <p:nvPr/>
        </p:nvSpPr>
        <p:spPr>
          <a:xfrm>
            <a:off x="320952" y="1542298"/>
            <a:ext cx="1921487"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a:solidFill>
                  <a:schemeClr val="bg1"/>
                </a:solidFill>
              </a:rPr>
              <a:t>Summer Ball</a:t>
            </a:r>
          </a:p>
        </p:txBody>
      </p:sp>
      <p:sp>
        <p:nvSpPr>
          <p:cNvPr id="17" name="Rounded Rectangle 16"/>
          <p:cNvSpPr/>
          <p:nvPr/>
        </p:nvSpPr>
        <p:spPr>
          <a:xfrm>
            <a:off x="2571030" y="5684844"/>
            <a:ext cx="1921487" cy="1030477"/>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Bowling</a:t>
            </a:r>
          </a:p>
        </p:txBody>
      </p:sp>
      <p:sp>
        <p:nvSpPr>
          <p:cNvPr id="18" name="Rounded Rectangle 17"/>
          <p:cNvSpPr/>
          <p:nvPr/>
        </p:nvSpPr>
        <p:spPr>
          <a:xfrm>
            <a:off x="7107217" y="4404703"/>
            <a:ext cx="1921487" cy="103047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GB" sz="2800" dirty="0">
                <a:solidFill>
                  <a:schemeClr val="bg1"/>
                </a:solidFill>
              </a:rPr>
              <a:t>Ice Skating</a:t>
            </a:r>
          </a:p>
        </p:txBody>
      </p:sp>
      <p:sp>
        <p:nvSpPr>
          <p:cNvPr id="19" name="Rounded Rectangle 18"/>
          <p:cNvSpPr/>
          <p:nvPr/>
        </p:nvSpPr>
        <p:spPr>
          <a:xfrm>
            <a:off x="7107217" y="5635098"/>
            <a:ext cx="1921487" cy="1030477"/>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a:solidFill>
                  <a:schemeClr val="bg1"/>
                </a:solidFill>
              </a:rPr>
              <a:t>Pub Quizzes</a:t>
            </a:r>
          </a:p>
        </p:txBody>
      </p:sp>
      <p:sp>
        <p:nvSpPr>
          <p:cNvPr id="20" name="Rounded Rectangle 19"/>
          <p:cNvSpPr/>
          <p:nvPr/>
        </p:nvSpPr>
        <p:spPr>
          <a:xfrm>
            <a:off x="4868459" y="4493933"/>
            <a:ext cx="1921487" cy="1030477"/>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GB" sz="2800" dirty="0">
                <a:solidFill>
                  <a:schemeClr val="bg1"/>
                </a:solidFill>
              </a:rPr>
              <a:t>Holidays Abroad</a:t>
            </a:r>
          </a:p>
        </p:txBody>
      </p:sp>
      <p:sp>
        <p:nvSpPr>
          <p:cNvPr id="21" name="Rounded Rectangle 20"/>
          <p:cNvSpPr/>
          <p:nvPr/>
        </p:nvSpPr>
        <p:spPr>
          <a:xfrm>
            <a:off x="417600" y="5703083"/>
            <a:ext cx="1921487" cy="1030477"/>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Bar Crawls</a:t>
            </a:r>
          </a:p>
        </p:txBody>
      </p:sp>
      <p:sp>
        <p:nvSpPr>
          <p:cNvPr id="22" name="Rounded Rectangle 21"/>
          <p:cNvSpPr/>
          <p:nvPr/>
        </p:nvSpPr>
        <p:spPr>
          <a:xfrm>
            <a:off x="2593838" y="1542297"/>
            <a:ext cx="1921487" cy="1030477"/>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Public Talks</a:t>
            </a:r>
            <a:endParaRPr lang="en-GB" sz="2800" dirty="0">
              <a:solidFill>
                <a:schemeClr val="bg1"/>
              </a:solidFill>
            </a:endParaRPr>
          </a:p>
        </p:txBody>
      </p:sp>
      <p:sp>
        <p:nvSpPr>
          <p:cNvPr id="26" name="Rounded Rectangle 25"/>
          <p:cNvSpPr/>
          <p:nvPr/>
        </p:nvSpPr>
        <p:spPr>
          <a:xfrm>
            <a:off x="4782150" y="5671505"/>
            <a:ext cx="2094106"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Charity Fundraising</a:t>
            </a:r>
            <a:endParaRPr lang="en-GB" sz="2800" dirty="0">
              <a:solidFill>
                <a:schemeClr val="bg1"/>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316" t="18671" r="16140" b="10819"/>
          <a:stretch/>
        </p:blipFill>
        <p:spPr>
          <a:xfrm>
            <a:off x="511967" y="2900793"/>
            <a:ext cx="4154508" cy="2471124"/>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3650" y="1382519"/>
            <a:ext cx="3349260" cy="2167835"/>
          </a:xfrm>
          <a:prstGeom prst="rect">
            <a:avLst/>
          </a:prstGeom>
        </p:spPr>
      </p:pic>
      <p:sp>
        <p:nvSpPr>
          <p:cNvPr id="27" name="Rounded Rectangle 26"/>
          <p:cNvSpPr/>
          <p:nvPr/>
        </p:nvSpPr>
        <p:spPr>
          <a:xfrm>
            <a:off x="5568583" y="3636871"/>
            <a:ext cx="2382400" cy="681315"/>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Sports teams</a:t>
            </a:r>
            <a:endParaRPr lang="en-GB" sz="2800" dirty="0">
              <a:solidFill>
                <a:schemeClr val="bg1"/>
              </a:solidFill>
            </a:endParaRPr>
          </a:p>
        </p:txBody>
      </p:sp>
    </p:spTree>
    <p:extLst>
      <p:ext uri="{BB962C8B-B14F-4D97-AF65-F5344CB8AC3E}">
        <p14:creationId xmlns:p14="http://schemas.microsoft.com/office/powerpoint/2010/main" val="177943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16" grpId="0" animBg="1"/>
      <p:bldP spid="17" grpId="0" animBg="1"/>
      <p:bldP spid="18" grpId="0" animBg="1"/>
      <p:bldP spid="19" grpId="0" animBg="1"/>
      <p:bldP spid="20" grpId="0" animBg="1"/>
      <p:bldP spid="21" grpId="0" animBg="1"/>
      <p:bldP spid="22" grpId="0" animBg="1"/>
      <p:bldP spid="26" grpId="0" animBg="1"/>
      <p:bldP spid="2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Give It A Go</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cxnSp>
        <p:nvCxnSpPr>
          <p:cNvPr id="10" name="Straight Arrow Connector 9"/>
          <p:cNvCxnSpPr/>
          <p:nvPr/>
        </p:nvCxnSpPr>
        <p:spPr>
          <a:xfrm>
            <a:off x="5436096" y="3769531"/>
            <a:ext cx="122413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flipV="1">
            <a:off x="5436096" y="2421431"/>
            <a:ext cx="1224136" cy="93912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H="1" flipV="1">
            <a:off x="3080454" y="2221993"/>
            <a:ext cx="771466" cy="11385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flipH="1">
            <a:off x="2374027" y="3683717"/>
            <a:ext cx="107086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flipH="1">
            <a:off x="3080455" y="4149080"/>
            <a:ext cx="651019" cy="104599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a:off x="5436096" y="4265399"/>
            <a:ext cx="1008112" cy="92967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0" name="Group 19"/>
          <p:cNvGrpSpPr/>
          <p:nvPr/>
        </p:nvGrpSpPr>
        <p:grpSpPr>
          <a:xfrm>
            <a:off x="3197956" y="3254545"/>
            <a:ext cx="2567080" cy="1029973"/>
            <a:chOff x="2096908" y="3924588"/>
            <a:chExt cx="4502459" cy="681621"/>
          </a:xfrm>
          <a:solidFill>
            <a:srgbClr val="E52F48"/>
          </a:solidFill>
        </p:grpSpPr>
        <p:sp>
          <p:nvSpPr>
            <p:cNvPr id="21" name="Rounded Rectangle 20"/>
            <p:cNvSpPr/>
            <p:nvPr/>
          </p:nvSpPr>
          <p:spPr>
            <a:xfrm>
              <a:off x="2096908" y="3924588"/>
              <a:ext cx="4502459" cy="68162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i="1" dirty="0">
                <a:solidFill>
                  <a:schemeClr val="bg1"/>
                </a:solidFill>
              </a:endParaRPr>
            </a:p>
          </p:txBody>
        </p:sp>
        <p:sp>
          <p:nvSpPr>
            <p:cNvPr id="22" name="Rectangle 21">
              <a:hlinkClick r:id="rId4"/>
            </p:cNvPr>
            <p:cNvSpPr/>
            <p:nvPr/>
          </p:nvSpPr>
          <p:spPr>
            <a:xfrm>
              <a:off x="2203861" y="3994742"/>
              <a:ext cx="4395506" cy="427732"/>
            </a:xfrm>
            <a:prstGeom prst="rect">
              <a:avLst/>
            </a:prstGeom>
            <a:grpFill/>
          </p:spPr>
          <p:txBody>
            <a:bodyPr wrap="square">
              <a:spAutoFit/>
            </a:bodyPr>
            <a:lstStyle/>
            <a:p>
              <a:pPr algn="ctr" defTabSz="457200"/>
              <a:r>
                <a:rPr lang="en-GB" sz="3600" dirty="0">
                  <a:solidFill>
                    <a:schemeClr val="bg1"/>
                  </a:solidFill>
                </a:rPr>
                <a:t>Give it a Go</a:t>
              </a:r>
            </a:p>
          </p:txBody>
        </p:sp>
      </p:grpSp>
      <p:grpSp>
        <p:nvGrpSpPr>
          <p:cNvPr id="25" name="Group 24"/>
          <p:cNvGrpSpPr/>
          <p:nvPr/>
        </p:nvGrpSpPr>
        <p:grpSpPr>
          <a:xfrm>
            <a:off x="403606" y="1651642"/>
            <a:ext cx="3085969" cy="570351"/>
            <a:chOff x="403606" y="1651642"/>
            <a:chExt cx="3085969" cy="570351"/>
          </a:xfrm>
          <a:solidFill>
            <a:srgbClr val="6083CB"/>
          </a:solidFill>
        </p:grpSpPr>
        <p:sp>
          <p:nvSpPr>
            <p:cNvPr id="26" name="Rounded Rectangle 25"/>
            <p:cNvSpPr/>
            <p:nvPr/>
          </p:nvSpPr>
          <p:spPr>
            <a:xfrm>
              <a:off x="403606" y="1651642"/>
              <a:ext cx="3085969" cy="570351"/>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i="1" dirty="0">
                <a:solidFill>
                  <a:schemeClr val="bg1"/>
                </a:solidFill>
              </a:endParaRPr>
            </a:p>
          </p:txBody>
        </p:sp>
        <p:sp>
          <p:nvSpPr>
            <p:cNvPr id="27" name="TextBox 26"/>
            <p:cNvSpPr txBox="1"/>
            <p:nvPr/>
          </p:nvSpPr>
          <p:spPr>
            <a:xfrm>
              <a:off x="434979" y="1688194"/>
              <a:ext cx="3024336" cy="523220"/>
            </a:xfrm>
            <a:prstGeom prst="rect">
              <a:avLst/>
            </a:prstGeom>
            <a:grpFill/>
          </p:spPr>
          <p:txBody>
            <a:bodyPr wrap="square" rtlCol="0">
              <a:spAutoFit/>
            </a:bodyPr>
            <a:lstStyle/>
            <a:p>
              <a:pPr algn="ctr"/>
              <a:r>
                <a:rPr lang="en-GB" sz="2800" dirty="0">
                  <a:solidFill>
                    <a:schemeClr val="bg1"/>
                  </a:solidFill>
                </a:rPr>
                <a:t>Run by the union</a:t>
              </a:r>
            </a:p>
          </p:txBody>
        </p:sp>
      </p:grpSp>
      <p:sp>
        <p:nvSpPr>
          <p:cNvPr id="28" name="Rounded Rectangle 27"/>
          <p:cNvSpPr/>
          <p:nvPr/>
        </p:nvSpPr>
        <p:spPr>
          <a:xfrm>
            <a:off x="6248390" y="1484784"/>
            <a:ext cx="2285981" cy="936647"/>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No need to join societies</a:t>
            </a:r>
          </a:p>
        </p:txBody>
      </p:sp>
      <p:grpSp>
        <p:nvGrpSpPr>
          <p:cNvPr id="29" name="Group 28"/>
          <p:cNvGrpSpPr/>
          <p:nvPr/>
        </p:nvGrpSpPr>
        <p:grpSpPr>
          <a:xfrm>
            <a:off x="5538195" y="5195071"/>
            <a:ext cx="3085969" cy="570351"/>
            <a:chOff x="403606" y="1651642"/>
            <a:chExt cx="3085969" cy="570351"/>
          </a:xfrm>
          <a:solidFill>
            <a:srgbClr val="6083CB"/>
          </a:solidFill>
        </p:grpSpPr>
        <p:sp>
          <p:nvSpPr>
            <p:cNvPr id="30" name="Rounded Rectangle 29"/>
            <p:cNvSpPr/>
            <p:nvPr/>
          </p:nvSpPr>
          <p:spPr>
            <a:xfrm>
              <a:off x="403606" y="1651642"/>
              <a:ext cx="3085969" cy="570351"/>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i="1" dirty="0">
                <a:solidFill>
                  <a:schemeClr val="bg1"/>
                </a:solidFill>
              </a:endParaRPr>
            </a:p>
          </p:txBody>
        </p:sp>
        <p:sp>
          <p:nvSpPr>
            <p:cNvPr id="31" name="TextBox 30"/>
            <p:cNvSpPr txBox="1"/>
            <p:nvPr/>
          </p:nvSpPr>
          <p:spPr>
            <a:xfrm>
              <a:off x="434979" y="1688194"/>
              <a:ext cx="3024336" cy="523220"/>
            </a:xfrm>
            <a:prstGeom prst="rect">
              <a:avLst/>
            </a:prstGeom>
            <a:grpFill/>
          </p:spPr>
          <p:txBody>
            <a:bodyPr wrap="square" rtlCol="0">
              <a:spAutoFit/>
            </a:bodyPr>
            <a:lstStyle/>
            <a:p>
              <a:pPr algn="ctr"/>
              <a:r>
                <a:rPr lang="en-GB" sz="2800" dirty="0">
                  <a:solidFill>
                    <a:schemeClr val="bg1"/>
                  </a:solidFill>
                </a:rPr>
                <a:t>Signing up</a:t>
              </a:r>
            </a:p>
          </p:txBody>
        </p:sp>
      </p:grpSp>
      <p:sp>
        <p:nvSpPr>
          <p:cNvPr id="32" name="Rounded Rectangle 31"/>
          <p:cNvSpPr/>
          <p:nvPr/>
        </p:nvSpPr>
        <p:spPr>
          <a:xfrm>
            <a:off x="1946590" y="5195072"/>
            <a:ext cx="1363138" cy="559772"/>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Trips</a:t>
            </a:r>
          </a:p>
        </p:txBody>
      </p:sp>
      <p:sp>
        <p:nvSpPr>
          <p:cNvPr id="33" name="Rounded Rectangle 32"/>
          <p:cNvSpPr/>
          <p:nvPr/>
        </p:nvSpPr>
        <p:spPr>
          <a:xfrm>
            <a:off x="762000" y="3360552"/>
            <a:ext cx="1612027" cy="559772"/>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Activities </a:t>
            </a:r>
          </a:p>
        </p:txBody>
      </p:sp>
      <p:sp>
        <p:nvSpPr>
          <p:cNvPr id="34" name="Rounded Rectangle 33"/>
          <p:cNvSpPr/>
          <p:nvPr/>
        </p:nvSpPr>
        <p:spPr>
          <a:xfrm>
            <a:off x="6660233" y="3447110"/>
            <a:ext cx="1368152" cy="559772"/>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Tours </a:t>
            </a:r>
          </a:p>
        </p:txBody>
      </p:sp>
    </p:spTree>
    <p:extLst>
      <p:ext uri="{BB962C8B-B14F-4D97-AF65-F5344CB8AC3E}">
        <p14:creationId xmlns:p14="http://schemas.microsoft.com/office/powerpoint/2010/main" val="405350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3" grpId="0" animBg="1"/>
      <p:bldP spid="3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Sports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cxnSp>
        <p:nvCxnSpPr>
          <p:cNvPr id="9" name="Straight Arrow Connector 8"/>
          <p:cNvCxnSpPr/>
          <p:nvPr/>
        </p:nvCxnSpPr>
        <p:spPr>
          <a:xfrm flipH="1">
            <a:off x="3076619" y="2176761"/>
            <a:ext cx="1474484" cy="4590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a:off x="4525041" y="2176761"/>
            <a:ext cx="1597534" cy="5060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11" name="Group 10"/>
          <p:cNvGrpSpPr/>
          <p:nvPr/>
        </p:nvGrpSpPr>
        <p:grpSpPr>
          <a:xfrm>
            <a:off x="621867" y="2635851"/>
            <a:ext cx="2454752" cy="593115"/>
            <a:chOff x="173032" y="1844984"/>
            <a:chExt cx="2736000" cy="1482623"/>
          </a:xfrm>
          <a:solidFill>
            <a:srgbClr val="0F89CF"/>
          </a:solidFill>
        </p:grpSpPr>
        <p:sp>
          <p:nvSpPr>
            <p:cNvPr id="16" name="Rounded Rectangle 15">
              <a:hlinkClick r:id="rId4"/>
            </p:cNvPr>
            <p:cNvSpPr/>
            <p:nvPr/>
          </p:nvSpPr>
          <p:spPr>
            <a:xfrm>
              <a:off x="173032" y="1844984"/>
              <a:ext cx="2736000" cy="1440000"/>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7" name="TextBox 16"/>
            <p:cNvSpPr txBox="1"/>
            <p:nvPr/>
          </p:nvSpPr>
          <p:spPr>
            <a:xfrm>
              <a:off x="255112" y="2127413"/>
              <a:ext cx="2571840" cy="1200194"/>
            </a:xfrm>
            <a:prstGeom prst="rect">
              <a:avLst/>
            </a:prstGeom>
            <a:grpFill/>
          </p:spPr>
          <p:txBody>
            <a:bodyPr wrap="square" rtlCol="0">
              <a:spAutoFit/>
            </a:bodyPr>
            <a:lstStyle/>
            <a:p>
              <a:pPr algn="ctr" defTabSz="533400">
                <a:lnSpc>
                  <a:spcPct val="90000"/>
                </a:lnSpc>
                <a:spcBef>
                  <a:spcPct val="0"/>
                </a:spcBef>
              </a:pPr>
              <a:r>
                <a:rPr lang="en-GB" sz="2800" dirty="0">
                  <a:solidFill>
                    <a:schemeClr val="bg1"/>
                  </a:solidFill>
                </a:rPr>
                <a:t>Athletic Union</a:t>
              </a:r>
            </a:p>
          </p:txBody>
        </p:sp>
      </p:grpSp>
      <p:grpSp>
        <p:nvGrpSpPr>
          <p:cNvPr id="18" name="Group 17"/>
          <p:cNvGrpSpPr/>
          <p:nvPr/>
        </p:nvGrpSpPr>
        <p:grpSpPr>
          <a:xfrm>
            <a:off x="3433377" y="3399598"/>
            <a:ext cx="2088233" cy="555458"/>
            <a:chOff x="3120094" y="1913536"/>
            <a:chExt cx="2708521" cy="1511559"/>
          </a:xfrm>
          <a:solidFill>
            <a:srgbClr val="00467E"/>
          </a:solidFill>
        </p:grpSpPr>
        <p:sp>
          <p:nvSpPr>
            <p:cNvPr id="19" name="Rounded Rectangle 18">
              <a:hlinkClick r:id="rId5"/>
            </p:cNvPr>
            <p:cNvSpPr/>
            <p:nvPr/>
          </p:nvSpPr>
          <p:spPr>
            <a:xfrm>
              <a:off x="3120094" y="1913536"/>
              <a:ext cx="2708521" cy="1439840"/>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20" name="TextBox 19"/>
            <p:cNvSpPr txBox="1"/>
            <p:nvPr/>
          </p:nvSpPr>
          <p:spPr>
            <a:xfrm>
              <a:off x="3179989" y="2118522"/>
              <a:ext cx="2605448" cy="1306573"/>
            </a:xfrm>
            <a:prstGeom prst="rect">
              <a:avLst/>
            </a:prstGeom>
            <a:noFill/>
          </p:spPr>
          <p:txBody>
            <a:bodyPr wrap="square" rtlCol="0">
              <a:spAutoFit/>
            </a:bodyPr>
            <a:lstStyle/>
            <a:p>
              <a:pPr algn="ctr" defTabSz="533400">
                <a:lnSpc>
                  <a:spcPct val="90000"/>
                </a:lnSpc>
                <a:spcBef>
                  <a:spcPct val="0"/>
                </a:spcBef>
              </a:pPr>
              <a:r>
                <a:rPr lang="en-GB" sz="2800" dirty="0">
                  <a:solidFill>
                    <a:schemeClr val="bg1"/>
                  </a:solidFill>
                </a:rPr>
                <a:t>Intra-Mural </a:t>
              </a:r>
            </a:p>
          </p:txBody>
        </p:sp>
      </p:grpSp>
      <p:sp>
        <p:nvSpPr>
          <p:cNvPr id="21" name="Rounded Rectangle 20">
            <a:hlinkClick r:id="rId6"/>
          </p:cNvPr>
          <p:cNvSpPr/>
          <p:nvPr/>
        </p:nvSpPr>
        <p:spPr>
          <a:xfrm>
            <a:off x="6168289" y="2529495"/>
            <a:ext cx="2034207" cy="596950"/>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Go Play</a:t>
            </a:r>
            <a:endParaRPr lang="en-GB" sz="2800" dirty="0">
              <a:solidFill>
                <a:schemeClr val="bg1"/>
              </a:solidFill>
            </a:endParaRPr>
          </a:p>
        </p:txBody>
      </p:sp>
      <p:pic>
        <p:nvPicPr>
          <p:cNvPr id="23" name="Picture 6" descr="http://nusu.co.uk/files/minisites/56093/220px-all_mountain_mountain_bik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531060">
            <a:off x="6652461" y="3669644"/>
            <a:ext cx="1861393" cy="1675254"/>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cxnSp>
        <p:nvCxnSpPr>
          <p:cNvPr id="24" name="Straight Arrow Connector 23"/>
          <p:cNvCxnSpPr/>
          <p:nvPr/>
        </p:nvCxnSpPr>
        <p:spPr>
          <a:xfrm flipH="1">
            <a:off x="4204189" y="2157476"/>
            <a:ext cx="288032" cy="1224136"/>
          </a:xfrm>
          <a:prstGeom prst="straightConnector1">
            <a:avLst/>
          </a:prstGeom>
          <a:ln>
            <a:tailEnd type="triangle"/>
          </a:ln>
          <a:effectLst>
            <a:outerShdw blurRad="50800" dist="38100" algn="l" rotWithShape="0">
              <a:prstClr val="black">
                <a:alpha val="40000"/>
              </a:prstClr>
            </a:outerShdw>
          </a:effectLst>
        </p:spPr>
        <p:style>
          <a:lnRef idx="3">
            <a:schemeClr val="dk1"/>
          </a:lnRef>
          <a:fillRef idx="0">
            <a:schemeClr val="dk1"/>
          </a:fillRef>
          <a:effectRef idx="2">
            <a:schemeClr val="dk1"/>
          </a:effectRef>
          <a:fontRef idx="minor">
            <a:schemeClr val="tx1"/>
          </a:fontRef>
        </p:style>
      </p:cxnSp>
      <p:sp>
        <p:nvSpPr>
          <p:cNvPr id="25" name="Rounded Rectangle 24"/>
          <p:cNvSpPr/>
          <p:nvPr/>
        </p:nvSpPr>
        <p:spPr>
          <a:xfrm>
            <a:off x="3369684" y="1340518"/>
            <a:ext cx="2269629" cy="979763"/>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26" name="TextBox 25"/>
          <p:cNvSpPr txBox="1"/>
          <p:nvPr/>
        </p:nvSpPr>
        <p:spPr>
          <a:xfrm>
            <a:off x="3433377" y="1435362"/>
            <a:ext cx="2181472" cy="757130"/>
          </a:xfrm>
          <a:prstGeom prst="rect">
            <a:avLst/>
          </a:prstGeom>
          <a:solidFill>
            <a:srgbClr val="E52F48"/>
          </a:solidFill>
        </p:spPr>
        <p:txBody>
          <a:bodyPr wrap="square" rtlCol="0">
            <a:spAutoFit/>
          </a:bodyPr>
          <a:lstStyle/>
          <a:p>
            <a:pPr algn="ctr" defTabSz="533400">
              <a:lnSpc>
                <a:spcPct val="90000"/>
              </a:lnSpc>
              <a:spcBef>
                <a:spcPct val="0"/>
              </a:spcBef>
            </a:pPr>
            <a:r>
              <a:rPr lang="en-GB" sz="4800" dirty="0">
                <a:solidFill>
                  <a:schemeClr val="bg1"/>
                </a:solidFill>
              </a:rPr>
              <a:t>Sport</a:t>
            </a:r>
          </a:p>
        </p:txBody>
      </p:sp>
      <p:pic>
        <p:nvPicPr>
          <p:cNvPr id="27" name="Picture 2" descr="https://scontent-lhr3-1.xx.fbcdn.net/hphotos-xfa1/v/t1.0-9/12654542_10208906460441060_5836867816364860857_n.jpg?oh=fbe9568cef148c07391177c6e17284ad&amp;oe=573B25AB"/>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7575" y="4403130"/>
            <a:ext cx="2323637" cy="2265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p:cNvPicPr>
            <a:picLocks noChangeAspect="1"/>
          </p:cNvPicPr>
          <p:nvPr/>
        </p:nvPicPr>
        <p:blipFill rotWithShape="1">
          <a:blip r:embed="rId9">
            <a:extLst>
              <a:ext uri="{28A0092B-C50C-407E-A947-70E740481C1C}">
                <a14:useLocalDpi xmlns:a14="http://schemas.microsoft.com/office/drawing/2010/main" val="0"/>
              </a:ext>
            </a:extLst>
          </a:blip>
          <a:srcRect l="4865" t="26270" r="6727" b="9896"/>
          <a:stretch/>
        </p:blipFill>
        <p:spPr>
          <a:xfrm rot="395996">
            <a:off x="203843" y="3973602"/>
            <a:ext cx="3212399" cy="1188729"/>
          </a:xfrm>
          <a:prstGeom prst="rect">
            <a:avLst/>
          </a:prstGeom>
        </p:spPr>
      </p:pic>
    </p:spTree>
    <p:extLst>
      <p:ext uri="{BB962C8B-B14F-4D97-AF65-F5344CB8AC3E}">
        <p14:creationId xmlns:p14="http://schemas.microsoft.com/office/powerpoint/2010/main" val="180088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Go Play</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cxnSp>
        <p:nvCxnSpPr>
          <p:cNvPr id="10" name="Straight Arrow Connector 9"/>
          <p:cNvCxnSpPr/>
          <p:nvPr/>
        </p:nvCxnSpPr>
        <p:spPr>
          <a:xfrm flipH="1">
            <a:off x="4337867" y="2720567"/>
            <a:ext cx="27046" cy="142925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flipH="1">
            <a:off x="2495729" y="2841099"/>
            <a:ext cx="2400029" cy="118818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a:off x="4082710" y="2977555"/>
            <a:ext cx="2231863" cy="103156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17" name="Group 16"/>
          <p:cNvGrpSpPr/>
          <p:nvPr/>
        </p:nvGrpSpPr>
        <p:grpSpPr>
          <a:xfrm>
            <a:off x="3097753" y="2088761"/>
            <a:ext cx="2567080" cy="1029973"/>
            <a:chOff x="2096908" y="3924588"/>
            <a:chExt cx="4502459" cy="681621"/>
          </a:xfrm>
          <a:solidFill>
            <a:srgbClr val="E52F48"/>
          </a:solidFill>
        </p:grpSpPr>
        <p:sp>
          <p:nvSpPr>
            <p:cNvPr id="18" name="Rounded Rectangle 17"/>
            <p:cNvSpPr/>
            <p:nvPr/>
          </p:nvSpPr>
          <p:spPr>
            <a:xfrm>
              <a:off x="2096908" y="3924588"/>
              <a:ext cx="4502459" cy="68162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i="1" dirty="0">
                <a:solidFill>
                  <a:schemeClr val="bg1"/>
                </a:solidFill>
              </a:endParaRPr>
            </a:p>
          </p:txBody>
        </p:sp>
        <p:sp>
          <p:nvSpPr>
            <p:cNvPr id="19" name="Rectangle 18">
              <a:hlinkClick r:id="rId4"/>
            </p:cNvPr>
            <p:cNvSpPr/>
            <p:nvPr/>
          </p:nvSpPr>
          <p:spPr>
            <a:xfrm>
              <a:off x="2124497" y="3994742"/>
              <a:ext cx="4474870" cy="427732"/>
            </a:xfrm>
            <a:prstGeom prst="rect">
              <a:avLst/>
            </a:prstGeom>
            <a:grpFill/>
          </p:spPr>
          <p:txBody>
            <a:bodyPr wrap="square">
              <a:spAutoFit/>
            </a:bodyPr>
            <a:lstStyle/>
            <a:p>
              <a:pPr algn="ctr" defTabSz="457200"/>
              <a:r>
                <a:rPr lang="en-GB" sz="3600" dirty="0">
                  <a:solidFill>
                    <a:schemeClr val="bg1"/>
                  </a:solidFill>
                </a:rPr>
                <a:t>Go Play</a:t>
              </a:r>
            </a:p>
          </p:txBody>
        </p:sp>
      </p:grpSp>
      <p:sp>
        <p:nvSpPr>
          <p:cNvPr id="25" name="Rounded Rectangle 24"/>
          <p:cNvSpPr/>
          <p:nvPr/>
        </p:nvSpPr>
        <p:spPr>
          <a:xfrm>
            <a:off x="6133212" y="4061915"/>
            <a:ext cx="2592288" cy="773420"/>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Sport just for fun</a:t>
            </a:r>
          </a:p>
        </p:txBody>
      </p:sp>
      <p:sp>
        <p:nvSpPr>
          <p:cNvPr id="26" name="Rounded Rectangle 25"/>
          <p:cNvSpPr/>
          <p:nvPr/>
        </p:nvSpPr>
        <p:spPr>
          <a:xfrm>
            <a:off x="410302" y="4009119"/>
            <a:ext cx="2085427" cy="826216"/>
          </a:xfrm>
          <a:prstGeom prst="roundRect">
            <a:avLst/>
          </a:prstGeom>
          <a:solidFill>
            <a:srgbClr val="0F89CF"/>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 Easy to try new things</a:t>
            </a:r>
          </a:p>
        </p:txBody>
      </p:sp>
      <p:pic>
        <p:nvPicPr>
          <p:cNvPr id="27" name="Picture 6" descr="http://nusu.co.uk/files/goplay-artwor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82965">
            <a:off x="708929" y="1679894"/>
            <a:ext cx="1526685" cy="1532061"/>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8" name="Picture 2" descr="http://nusu.co.uk/files/minisites/56093/syriofencing-copy.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8934" y="1835190"/>
            <a:ext cx="2219715" cy="1480966"/>
          </a:xfrm>
          <a:prstGeom prst="rect">
            <a:avLst/>
          </a:prstGeom>
          <a:solidFill>
            <a:srgbClr val="FFFFFF">
              <a:shade val="85000"/>
            </a:srgbClr>
          </a:solidFill>
          <a:ln w="825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29" name="Rounded Rectangle 28"/>
          <p:cNvSpPr/>
          <p:nvPr/>
        </p:nvSpPr>
        <p:spPr>
          <a:xfrm>
            <a:off x="194278" y="5728994"/>
            <a:ext cx="2841435" cy="559772"/>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Archery</a:t>
            </a:r>
            <a:endParaRPr lang="en-GB" sz="2800" dirty="0">
              <a:solidFill>
                <a:schemeClr val="bg1"/>
              </a:solidFill>
            </a:endParaRPr>
          </a:p>
        </p:txBody>
      </p:sp>
      <p:sp>
        <p:nvSpPr>
          <p:cNvPr id="30" name="Rounded Rectangle 29"/>
          <p:cNvSpPr/>
          <p:nvPr/>
        </p:nvSpPr>
        <p:spPr>
          <a:xfrm>
            <a:off x="3146606" y="5745286"/>
            <a:ext cx="2841435" cy="559772"/>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Basketball</a:t>
            </a:r>
          </a:p>
        </p:txBody>
      </p:sp>
      <p:sp>
        <p:nvSpPr>
          <p:cNvPr id="31" name="Rounded Rectangle 30"/>
          <p:cNvSpPr/>
          <p:nvPr/>
        </p:nvSpPr>
        <p:spPr>
          <a:xfrm>
            <a:off x="6098934" y="5745286"/>
            <a:ext cx="2841435" cy="559772"/>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Fencing</a:t>
            </a:r>
          </a:p>
        </p:txBody>
      </p:sp>
      <p:sp>
        <p:nvSpPr>
          <p:cNvPr id="32" name="Rounded Rectangle 31"/>
          <p:cNvSpPr/>
          <p:nvPr/>
        </p:nvSpPr>
        <p:spPr>
          <a:xfrm>
            <a:off x="2886824" y="4145575"/>
            <a:ext cx="2875957" cy="826216"/>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 </a:t>
            </a:r>
            <a:r>
              <a:rPr lang="en-GB" sz="2800" dirty="0" smtClean="0">
                <a:solidFill>
                  <a:schemeClr val="bg1"/>
                </a:solidFill>
              </a:rPr>
              <a:t>No long term commitment</a:t>
            </a:r>
            <a:endParaRPr lang="en-GB" sz="2800" dirty="0">
              <a:solidFill>
                <a:schemeClr val="bg1"/>
              </a:solidFill>
            </a:endParaRPr>
          </a:p>
        </p:txBody>
      </p:sp>
    </p:spTree>
    <p:extLst>
      <p:ext uri="{BB962C8B-B14F-4D97-AF65-F5344CB8AC3E}">
        <p14:creationId xmlns:p14="http://schemas.microsoft.com/office/powerpoint/2010/main" val="53241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9" grpId="0" animBg="1"/>
      <p:bldP spid="30" grpId="0" animBg="1"/>
      <p:bldP spid="31" grpId="0" animBg="1"/>
      <p:bldP spid="3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Students’ Union</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grpSp>
        <p:nvGrpSpPr>
          <p:cNvPr id="4" name="Group 3"/>
          <p:cNvGrpSpPr/>
          <p:nvPr/>
        </p:nvGrpSpPr>
        <p:grpSpPr>
          <a:xfrm>
            <a:off x="638475" y="1387864"/>
            <a:ext cx="3534280" cy="2151158"/>
            <a:chOff x="638475" y="1387864"/>
            <a:chExt cx="3534280" cy="2151158"/>
          </a:xfrm>
        </p:grpSpPr>
        <p:sp>
          <p:nvSpPr>
            <p:cNvPr id="10" name="Rounded Rectangle 9">
              <a:hlinkClick r:id="rId4"/>
            </p:cNvPr>
            <p:cNvSpPr/>
            <p:nvPr/>
          </p:nvSpPr>
          <p:spPr>
            <a:xfrm>
              <a:off x="638475" y="1387864"/>
              <a:ext cx="3534280" cy="215115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1" name="TextBox 10"/>
            <p:cNvSpPr txBox="1"/>
            <p:nvPr/>
          </p:nvSpPr>
          <p:spPr>
            <a:xfrm>
              <a:off x="737631" y="1533795"/>
              <a:ext cx="3335969" cy="1919050"/>
            </a:xfrm>
            <a:prstGeom prst="rect">
              <a:avLst/>
            </a:prstGeom>
            <a:solidFill>
              <a:srgbClr val="00257E"/>
            </a:solidFill>
          </p:spPr>
          <p:txBody>
            <a:bodyPr wrap="square" rtlCol="0">
              <a:spAutoFit/>
            </a:bodyPr>
            <a:lstStyle/>
            <a:p>
              <a:pPr algn="ctr" defTabSz="457200"/>
              <a:r>
                <a:rPr lang="en-GB" sz="3200" dirty="0">
                  <a:solidFill>
                    <a:schemeClr val="bg1"/>
                  </a:solidFill>
                </a:rPr>
                <a:t>£8 million refurbishment and was re-opened in 2011</a:t>
              </a:r>
            </a:p>
          </p:txBody>
        </p:sp>
      </p:grpSp>
      <p:grpSp>
        <p:nvGrpSpPr>
          <p:cNvPr id="16" name="Group 15"/>
          <p:cNvGrpSpPr/>
          <p:nvPr/>
        </p:nvGrpSpPr>
        <p:grpSpPr>
          <a:xfrm>
            <a:off x="3736710" y="6250107"/>
            <a:ext cx="1305975" cy="468000"/>
            <a:chOff x="3402125" y="4691445"/>
            <a:chExt cx="2195735" cy="798687"/>
          </a:xfrm>
          <a:solidFill>
            <a:srgbClr val="0F89CF"/>
          </a:solidFill>
        </p:grpSpPr>
        <p:sp>
          <p:nvSpPr>
            <p:cNvPr id="17" name="Rounded Rectangle 1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18" name="TextBox 17"/>
            <p:cNvSpPr txBox="1"/>
            <p:nvPr/>
          </p:nvSpPr>
          <p:spPr>
            <a:xfrm>
              <a:off x="3443904" y="4706287"/>
              <a:ext cx="2112178"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Bank</a:t>
              </a:r>
            </a:p>
          </p:txBody>
        </p:sp>
      </p:grpSp>
      <p:grpSp>
        <p:nvGrpSpPr>
          <p:cNvPr id="19" name="Group 18"/>
          <p:cNvGrpSpPr/>
          <p:nvPr/>
        </p:nvGrpSpPr>
        <p:grpSpPr>
          <a:xfrm>
            <a:off x="5114693" y="3736831"/>
            <a:ext cx="1460404" cy="478028"/>
            <a:chOff x="6074337" y="4135740"/>
            <a:chExt cx="2376264" cy="1225048"/>
          </a:xfrm>
          <a:solidFill>
            <a:srgbClr val="6083CB"/>
          </a:solidFill>
        </p:grpSpPr>
        <p:sp>
          <p:nvSpPr>
            <p:cNvPr id="20" name="Rounded Rectangle 1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1" name="TextBox 20"/>
            <p:cNvSpPr txBox="1"/>
            <p:nvPr/>
          </p:nvSpPr>
          <p:spPr>
            <a:xfrm>
              <a:off x="6134620" y="4272322"/>
              <a:ext cx="2285836" cy="108846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Courier</a:t>
              </a:r>
            </a:p>
          </p:txBody>
        </p:sp>
      </p:grpSp>
      <p:grpSp>
        <p:nvGrpSpPr>
          <p:cNvPr id="22" name="Group 21"/>
          <p:cNvGrpSpPr/>
          <p:nvPr/>
        </p:nvGrpSpPr>
        <p:grpSpPr>
          <a:xfrm>
            <a:off x="4682645" y="4466769"/>
            <a:ext cx="1512168" cy="468000"/>
            <a:chOff x="2195736" y="5733256"/>
            <a:chExt cx="2160240" cy="936104"/>
          </a:xfrm>
          <a:solidFill>
            <a:srgbClr val="00467E"/>
          </a:solidFill>
        </p:grpSpPr>
        <p:sp>
          <p:nvSpPr>
            <p:cNvPr id="24" name="Rounded Rectangle 23"/>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5" name="TextBox 24"/>
            <p:cNvSpPr txBox="1"/>
            <p:nvPr/>
          </p:nvSpPr>
          <p:spPr>
            <a:xfrm>
              <a:off x="2256020" y="5796663"/>
              <a:ext cx="2078031" cy="849558"/>
            </a:xfrm>
            <a:prstGeom prst="rect">
              <a:avLst/>
            </a:prstGeom>
            <a:grpFill/>
          </p:spPr>
          <p:txBody>
            <a:bodyPr wrap="square" rtlCol="0">
              <a:spAutoFit/>
            </a:bodyPr>
            <a:lstStyle/>
            <a:p>
              <a:pPr algn="ctr" defTabSz="533400">
                <a:lnSpc>
                  <a:spcPct val="90000"/>
                </a:lnSpc>
                <a:spcBef>
                  <a:spcPct val="0"/>
                </a:spcBef>
              </a:pPr>
              <a:r>
                <a:rPr lang="en-GB" sz="2400" dirty="0" err="1">
                  <a:solidFill>
                    <a:schemeClr val="bg1"/>
                  </a:solidFill>
                </a:rPr>
                <a:t>Mensbar</a:t>
              </a:r>
              <a:endParaRPr lang="en-GB" sz="2400" dirty="0">
                <a:solidFill>
                  <a:schemeClr val="bg1"/>
                </a:solidFill>
              </a:endParaRPr>
            </a:p>
          </p:txBody>
        </p:sp>
      </p:grpSp>
      <p:grpSp>
        <p:nvGrpSpPr>
          <p:cNvPr id="3" name="Group 2"/>
          <p:cNvGrpSpPr/>
          <p:nvPr/>
        </p:nvGrpSpPr>
        <p:grpSpPr>
          <a:xfrm>
            <a:off x="5330718" y="6230913"/>
            <a:ext cx="1224135" cy="468637"/>
            <a:chOff x="5330718" y="6230913"/>
            <a:chExt cx="1224135" cy="468637"/>
          </a:xfrm>
        </p:grpSpPr>
        <p:sp>
          <p:nvSpPr>
            <p:cNvPr id="27" name="Rounded Rectangle 26"/>
            <p:cNvSpPr/>
            <p:nvPr/>
          </p:nvSpPr>
          <p:spPr>
            <a:xfrm>
              <a:off x="5330718" y="6230913"/>
              <a:ext cx="1224135" cy="468000"/>
            </a:xfrm>
            <a:prstGeom prst="roundRect">
              <a:avLst/>
            </a:prstGeom>
            <a:solidFill>
              <a:srgbClr val="0F89CF"/>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8" name="TextBox 27">
              <a:hlinkClick r:id="rId5"/>
            </p:cNvPr>
            <p:cNvSpPr txBox="1"/>
            <p:nvPr/>
          </p:nvSpPr>
          <p:spPr>
            <a:xfrm>
              <a:off x="5354009" y="6268663"/>
              <a:ext cx="1177551" cy="430887"/>
            </a:xfrm>
            <a:prstGeom prst="rect">
              <a:avLst/>
            </a:prstGeom>
            <a:solidFill>
              <a:srgbClr val="0F89CF"/>
            </a:solidFill>
          </p:spPr>
          <p:txBody>
            <a:bodyPr wrap="square" rtlCol="0">
              <a:spAutoFit/>
            </a:bodyPr>
            <a:lstStyle/>
            <a:p>
              <a:pPr algn="ctr" defTabSz="533400">
                <a:lnSpc>
                  <a:spcPct val="90000"/>
                </a:lnSpc>
                <a:spcBef>
                  <a:spcPct val="0"/>
                </a:spcBef>
              </a:pPr>
              <a:r>
                <a:rPr lang="en-GB" sz="2400" dirty="0" smtClean="0">
                  <a:solidFill>
                    <a:schemeClr val="bg1"/>
                  </a:solidFill>
                </a:rPr>
                <a:t>Venue</a:t>
              </a:r>
              <a:endParaRPr lang="en-GB" sz="2400" dirty="0">
                <a:solidFill>
                  <a:schemeClr val="bg1"/>
                </a:solidFill>
              </a:endParaRPr>
            </a:p>
          </p:txBody>
        </p:sp>
      </p:grpSp>
      <p:pic>
        <p:nvPicPr>
          <p:cNvPr id="29" name="Picture 2" descr="http://nusu.co.uk/files/unionwe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67150" y="1406377"/>
            <a:ext cx="3991959" cy="20781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0" name="Freeform 29"/>
          <p:cNvSpPr/>
          <p:nvPr/>
        </p:nvSpPr>
        <p:spPr>
          <a:xfrm>
            <a:off x="251343" y="3638625"/>
            <a:ext cx="2415078" cy="64570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Services</a:t>
            </a:r>
            <a:endParaRPr lang="en-GB" sz="2800" dirty="0">
              <a:solidFill>
                <a:schemeClr val="bg1"/>
              </a:solidFill>
            </a:endParaRPr>
          </a:p>
        </p:txBody>
      </p:sp>
      <p:sp>
        <p:nvSpPr>
          <p:cNvPr id="31" name="Freeform 30"/>
          <p:cNvSpPr/>
          <p:nvPr/>
        </p:nvSpPr>
        <p:spPr>
          <a:xfrm>
            <a:off x="260368" y="4443381"/>
            <a:ext cx="2406053" cy="646100"/>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a:solidFill>
                  <a:schemeClr val="bg1"/>
                </a:solidFill>
              </a:rPr>
              <a:t>Food &amp; Drink</a:t>
            </a:r>
          </a:p>
        </p:txBody>
      </p:sp>
      <p:sp>
        <p:nvSpPr>
          <p:cNvPr id="32" name="Freeform 31"/>
          <p:cNvSpPr/>
          <p:nvPr/>
        </p:nvSpPr>
        <p:spPr>
          <a:xfrm>
            <a:off x="281039" y="5582841"/>
            <a:ext cx="2385382" cy="64502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Facilities</a:t>
            </a:r>
            <a:endParaRPr lang="en-GB" sz="2800" dirty="0">
              <a:solidFill>
                <a:schemeClr val="bg1"/>
              </a:solidFill>
            </a:endParaRPr>
          </a:p>
        </p:txBody>
      </p:sp>
      <p:grpSp>
        <p:nvGrpSpPr>
          <p:cNvPr id="33" name="Group 32"/>
          <p:cNvGrpSpPr/>
          <p:nvPr/>
        </p:nvGrpSpPr>
        <p:grpSpPr>
          <a:xfrm>
            <a:off x="2900207" y="5654850"/>
            <a:ext cx="2664295" cy="468000"/>
            <a:chOff x="1187624" y="3395362"/>
            <a:chExt cx="3168352" cy="1080124"/>
          </a:xfrm>
          <a:solidFill>
            <a:srgbClr val="0F89CF"/>
          </a:solidFill>
        </p:grpSpPr>
        <p:sp>
          <p:nvSpPr>
            <p:cNvPr id="34" name="Rounded Rectangle 33"/>
            <p:cNvSpPr/>
            <p:nvPr/>
          </p:nvSpPr>
          <p:spPr>
            <a:xfrm>
              <a:off x="1187624" y="3395362"/>
              <a:ext cx="3168352" cy="108012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5" name="TextBox 34"/>
            <p:cNvSpPr txBox="1"/>
            <p:nvPr/>
          </p:nvSpPr>
          <p:spPr>
            <a:xfrm>
              <a:off x="1247908" y="3478335"/>
              <a:ext cx="3047781" cy="980263"/>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Computer Cluster</a:t>
              </a:r>
            </a:p>
          </p:txBody>
        </p:sp>
      </p:grpSp>
      <p:grpSp>
        <p:nvGrpSpPr>
          <p:cNvPr id="36" name="Group 35"/>
          <p:cNvGrpSpPr/>
          <p:nvPr/>
        </p:nvGrpSpPr>
        <p:grpSpPr>
          <a:xfrm>
            <a:off x="5690757" y="5654849"/>
            <a:ext cx="1872208" cy="468000"/>
            <a:chOff x="3402125" y="4691445"/>
            <a:chExt cx="2195735" cy="798687"/>
          </a:xfrm>
          <a:solidFill>
            <a:srgbClr val="0F89CF"/>
          </a:solidFill>
        </p:grpSpPr>
        <p:sp>
          <p:nvSpPr>
            <p:cNvPr id="37" name="Rounded Rectangle 3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8" name="TextBox 37"/>
            <p:cNvSpPr txBox="1"/>
            <p:nvPr/>
          </p:nvSpPr>
          <p:spPr>
            <a:xfrm>
              <a:off x="3443903" y="4706287"/>
              <a:ext cx="2112177"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Union Shop</a:t>
              </a:r>
            </a:p>
          </p:txBody>
        </p:sp>
      </p:grpSp>
      <p:grpSp>
        <p:nvGrpSpPr>
          <p:cNvPr id="39" name="Group 38"/>
          <p:cNvGrpSpPr/>
          <p:nvPr/>
        </p:nvGrpSpPr>
        <p:grpSpPr>
          <a:xfrm>
            <a:off x="2868741" y="3719441"/>
            <a:ext cx="2101936" cy="505180"/>
            <a:chOff x="6074337" y="4135740"/>
            <a:chExt cx="2376264" cy="1224618"/>
          </a:xfrm>
          <a:solidFill>
            <a:srgbClr val="6083CB"/>
          </a:solidFill>
        </p:grpSpPr>
        <p:sp>
          <p:nvSpPr>
            <p:cNvPr id="40" name="Rounded Rectangle 3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1" name="TextBox 40"/>
            <p:cNvSpPr txBox="1"/>
            <p:nvPr/>
          </p:nvSpPr>
          <p:spPr>
            <a:xfrm>
              <a:off x="6134622" y="4272322"/>
              <a:ext cx="2285835" cy="1029602"/>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Student Radio</a:t>
              </a:r>
            </a:p>
          </p:txBody>
        </p:sp>
      </p:grpSp>
      <p:grpSp>
        <p:nvGrpSpPr>
          <p:cNvPr id="42" name="Group 41"/>
          <p:cNvGrpSpPr/>
          <p:nvPr/>
        </p:nvGrpSpPr>
        <p:grpSpPr>
          <a:xfrm>
            <a:off x="6698869" y="3758625"/>
            <a:ext cx="2195736" cy="456064"/>
            <a:chOff x="3402125" y="4691445"/>
            <a:chExt cx="2195735" cy="798687"/>
          </a:xfrm>
          <a:solidFill>
            <a:srgbClr val="6083CB"/>
          </a:solidFill>
        </p:grpSpPr>
        <p:sp>
          <p:nvSpPr>
            <p:cNvPr id="43" name="Rounded Rectangle 42"/>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4" name="TextBox 43"/>
            <p:cNvSpPr txBox="1"/>
            <p:nvPr/>
          </p:nvSpPr>
          <p:spPr>
            <a:xfrm>
              <a:off x="3450187" y="4706289"/>
              <a:ext cx="2112177" cy="754596"/>
            </a:xfrm>
            <a:prstGeom prst="rect">
              <a:avLst/>
            </a:prstGeom>
            <a:grpFill/>
          </p:spPr>
          <p:txBody>
            <a:bodyPr wrap="square" rtlCol="0">
              <a:spAutoFit/>
            </a:bodyPr>
            <a:lstStyle/>
            <a:p>
              <a:pPr algn="ctr" defTabSz="533400">
                <a:lnSpc>
                  <a:spcPct val="90000"/>
                </a:lnSpc>
                <a:spcBef>
                  <a:spcPct val="0"/>
                </a:spcBef>
              </a:pPr>
              <a:r>
                <a:rPr lang="en-GB" sz="2400" dirty="0" smtClean="0">
                  <a:solidFill>
                    <a:schemeClr val="bg1"/>
                  </a:solidFill>
                </a:rPr>
                <a:t>Advice Centre</a:t>
              </a:r>
              <a:endParaRPr lang="en-GB" sz="2400" dirty="0">
                <a:solidFill>
                  <a:schemeClr val="bg1"/>
                </a:solidFill>
              </a:endParaRPr>
            </a:p>
          </p:txBody>
        </p:sp>
      </p:grpSp>
      <p:grpSp>
        <p:nvGrpSpPr>
          <p:cNvPr id="45" name="Group 44"/>
          <p:cNvGrpSpPr/>
          <p:nvPr/>
        </p:nvGrpSpPr>
        <p:grpSpPr>
          <a:xfrm>
            <a:off x="3820489" y="5031811"/>
            <a:ext cx="1366212" cy="468000"/>
            <a:chOff x="2195736" y="5733256"/>
            <a:chExt cx="2160240" cy="936104"/>
          </a:xfrm>
          <a:solidFill>
            <a:srgbClr val="00467E"/>
          </a:solidFill>
        </p:grpSpPr>
        <p:sp>
          <p:nvSpPr>
            <p:cNvPr id="46" name="Rounded Rectangle 45"/>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7" name="TextBox 46"/>
            <p:cNvSpPr txBox="1"/>
            <p:nvPr/>
          </p:nvSpPr>
          <p:spPr>
            <a:xfrm>
              <a:off x="2256020" y="5796663"/>
              <a:ext cx="2078032" cy="849558"/>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Subway</a:t>
              </a:r>
            </a:p>
          </p:txBody>
        </p:sp>
      </p:grpSp>
      <p:sp>
        <p:nvSpPr>
          <p:cNvPr id="49" name="Rounded Rectangle 48"/>
          <p:cNvSpPr/>
          <p:nvPr/>
        </p:nvSpPr>
        <p:spPr>
          <a:xfrm>
            <a:off x="6338829" y="4460515"/>
            <a:ext cx="1864465"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0" name="TextBox 49"/>
          <p:cNvSpPr txBox="1"/>
          <p:nvPr/>
        </p:nvSpPr>
        <p:spPr>
          <a:xfrm>
            <a:off x="6374304" y="4473981"/>
            <a:ext cx="1793513"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a:solidFill>
                  <a:schemeClr val="bg1"/>
                </a:solidFill>
              </a:rPr>
              <a:t>Domino’s</a:t>
            </a:r>
          </a:p>
        </p:txBody>
      </p:sp>
      <p:sp>
        <p:nvSpPr>
          <p:cNvPr id="52" name="Rounded Rectangle 51"/>
          <p:cNvSpPr/>
          <p:nvPr/>
        </p:nvSpPr>
        <p:spPr>
          <a:xfrm>
            <a:off x="5331774" y="5031264"/>
            <a:ext cx="251022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3" name="TextBox 52"/>
          <p:cNvSpPr txBox="1"/>
          <p:nvPr/>
        </p:nvSpPr>
        <p:spPr>
          <a:xfrm>
            <a:off x="5384036" y="5061900"/>
            <a:ext cx="2405699"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Organic Food Stall</a:t>
            </a:r>
            <a:endParaRPr lang="en-GB" sz="2400" dirty="0">
              <a:solidFill>
                <a:schemeClr val="bg1"/>
              </a:solidFill>
            </a:endParaRPr>
          </a:p>
        </p:txBody>
      </p:sp>
      <p:sp>
        <p:nvSpPr>
          <p:cNvPr id="55" name="Rounded Rectangle 54"/>
          <p:cNvSpPr/>
          <p:nvPr/>
        </p:nvSpPr>
        <p:spPr>
          <a:xfrm>
            <a:off x="2909877" y="4455747"/>
            <a:ext cx="162644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6" name="TextBox 55"/>
          <p:cNvSpPr txBox="1"/>
          <p:nvPr/>
        </p:nvSpPr>
        <p:spPr>
          <a:xfrm>
            <a:off x="2950900" y="4487447"/>
            <a:ext cx="1570062" cy="420973"/>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Starbucks</a:t>
            </a:r>
            <a:endParaRPr lang="en-GB" sz="2400" dirty="0">
              <a:solidFill>
                <a:schemeClr val="bg1"/>
              </a:solidFill>
            </a:endParaRPr>
          </a:p>
        </p:txBody>
      </p:sp>
    </p:spTree>
    <p:extLst>
      <p:ext uri="{BB962C8B-B14F-4D97-AF65-F5344CB8AC3E}">
        <p14:creationId xmlns:p14="http://schemas.microsoft.com/office/powerpoint/2010/main" val="232863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9" grpId="0" animBg="1"/>
      <p:bldP spid="50" grpId="0" animBg="1"/>
      <p:bldP spid="52" grpId="0" animBg="1"/>
      <p:bldP spid="53" grpId="0" animBg="1"/>
      <p:bldP spid="55" grpId="0" animBg="1"/>
      <p:bldP spid="5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5" name="Rectangle 4"/>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5"/>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Title 1"/>
          <p:cNvSpPr>
            <a:spLocks noGrp="1"/>
          </p:cNvSpPr>
          <p:nvPr>
            <p:ph type="title"/>
          </p:nvPr>
        </p:nvSpPr>
        <p:spPr>
          <a:xfrm>
            <a:off x="838800" y="32400"/>
            <a:ext cx="7886700" cy="1325563"/>
          </a:xfrm>
        </p:spPr>
        <p:txBody>
          <a:bodyPr/>
          <a:lstStyle/>
          <a:p>
            <a:r>
              <a:rPr lang="en-GB" dirty="0" smtClean="0">
                <a:solidFill>
                  <a:schemeClr val="bg1"/>
                </a:solidFill>
              </a:rPr>
              <a:t>		Safety in the City</a:t>
            </a:r>
            <a:endParaRPr lang="en-GB" dirty="0">
              <a:solidFill>
                <a:schemeClr val="bg1"/>
              </a:solidFill>
            </a:endParaRPr>
          </a:p>
        </p:txBody>
      </p:sp>
      <p:pic>
        <p:nvPicPr>
          <p:cNvPr id="10" name="Picture 9"/>
          <p:cNvPicPr>
            <a:picLocks noChangeAspect="1"/>
          </p:cNvPicPr>
          <p:nvPr/>
        </p:nvPicPr>
        <p:blipFill rotWithShape="1">
          <a:blip r:embed="rId3"/>
          <a:srcRect l="21182" t="7814" r="62571" b="84457"/>
          <a:stretch/>
        </p:blipFill>
        <p:spPr>
          <a:xfrm>
            <a:off x="0" y="2997881"/>
            <a:ext cx="2288308" cy="612364"/>
          </a:xfrm>
          <a:prstGeom prst="rect">
            <a:avLst/>
          </a:prstGeom>
        </p:spPr>
      </p:pic>
      <p:sp>
        <p:nvSpPr>
          <p:cNvPr id="11" name="Rounded Rectangle 10"/>
          <p:cNvSpPr/>
          <p:nvPr/>
        </p:nvSpPr>
        <p:spPr>
          <a:xfrm>
            <a:off x="2107974" y="2897651"/>
            <a:ext cx="6828492" cy="887610"/>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Free mobile app allows for emergency alerts, first aid and help calls to a Response Team</a:t>
            </a:r>
            <a:endParaRPr lang="en-GB" sz="2800" dirty="0">
              <a:solidFill>
                <a:schemeClr val="bg1"/>
              </a:solidFill>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755" y="3693141"/>
            <a:ext cx="2102313" cy="1551593"/>
          </a:xfrm>
          <a:prstGeom prst="rect">
            <a:avLst/>
          </a:prstGeom>
        </p:spPr>
      </p:pic>
      <p:sp>
        <p:nvSpPr>
          <p:cNvPr id="13" name="Rounded Rectangle 12"/>
          <p:cNvSpPr/>
          <p:nvPr/>
        </p:nvSpPr>
        <p:spPr>
          <a:xfrm>
            <a:off x="134845" y="4047785"/>
            <a:ext cx="6661910"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Emergency taxi service if stranded with no money, can pay with smartcard</a:t>
            </a:r>
            <a:endParaRPr lang="en-GB" sz="2800" dirty="0">
              <a:solidFill>
                <a:schemeClr val="bg1"/>
              </a:solidFill>
            </a:endParaRPr>
          </a:p>
        </p:txBody>
      </p:sp>
      <p:sp>
        <p:nvSpPr>
          <p:cNvPr id="14" name="Rounded Rectangle 13"/>
          <p:cNvSpPr/>
          <p:nvPr/>
        </p:nvSpPr>
        <p:spPr>
          <a:xfrm>
            <a:off x="2313709" y="5380963"/>
            <a:ext cx="6411791"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Cross- campus CCTV and security staff on duty at all times</a:t>
            </a:r>
            <a:endParaRPr lang="en-GB" sz="2800" dirty="0">
              <a:solidFill>
                <a:prstClr val="white"/>
              </a:solidFill>
            </a:endParaRPr>
          </a:p>
        </p:txBody>
      </p:sp>
      <p:pic>
        <p:nvPicPr>
          <p:cNvPr id="15" name="Picture 14"/>
          <p:cNvPicPr>
            <a:picLocks noChangeAspect="1"/>
          </p:cNvPicPr>
          <p:nvPr/>
        </p:nvPicPr>
        <p:blipFill rotWithShape="1">
          <a:blip r:embed="rId5">
            <a:extLst>
              <a:ext uri="{28A0092B-C50C-407E-A947-70E740481C1C}">
                <a14:useLocalDpi xmlns:a14="http://schemas.microsoft.com/office/drawing/2010/main" val="0"/>
              </a:ext>
            </a:extLst>
          </a:blip>
          <a:srcRect l="12329" r="11923"/>
          <a:stretch/>
        </p:blipFill>
        <p:spPr>
          <a:xfrm>
            <a:off x="1053450" y="5253109"/>
            <a:ext cx="1054524" cy="1392169"/>
          </a:xfrm>
          <a:prstGeom prst="rect">
            <a:avLst/>
          </a:prstGeom>
        </p:spPr>
      </p:pic>
      <p:sp>
        <p:nvSpPr>
          <p:cNvPr id="16" name="Rounded Rectangle 15"/>
          <p:cNvSpPr/>
          <p:nvPr/>
        </p:nvSpPr>
        <p:spPr>
          <a:xfrm>
            <a:off x="134845" y="1435362"/>
            <a:ext cx="6809965" cy="118958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In </a:t>
            </a:r>
            <a:r>
              <a:rPr lang="en-GB" sz="2800" dirty="0" err="1" smtClean="0">
                <a:solidFill>
                  <a:prstClr val="white"/>
                </a:solidFill>
              </a:rPr>
              <a:t>Freshers’</a:t>
            </a:r>
            <a:r>
              <a:rPr lang="en-GB" sz="2800" dirty="0" smtClean="0">
                <a:solidFill>
                  <a:prstClr val="white"/>
                </a:solidFill>
              </a:rPr>
              <a:t> week the crew collect students from their accommodation and walk them back after the events</a:t>
            </a:r>
            <a:endParaRPr lang="en-GB" sz="2800" dirty="0">
              <a:solidFill>
                <a:prstClr val="white"/>
              </a:solidFill>
            </a:endParaRPr>
          </a:p>
        </p:txBody>
      </p:sp>
      <p:pic>
        <p:nvPicPr>
          <p:cNvPr id="17" name="Picture 16"/>
          <p:cNvPicPr>
            <a:picLocks noChangeAspect="1"/>
          </p:cNvPicPr>
          <p:nvPr/>
        </p:nvPicPr>
        <p:blipFill rotWithShape="1">
          <a:blip r:embed="rId6"/>
          <a:srcRect l="53403" t="22882" r="17299" b="17837"/>
          <a:stretch/>
        </p:blipFill>
        <p:spPr>
          <a:xfrm>
            <a:off x="7255136" y="1453450"/>
            <a:ext cx="1185549" cy="1190403"/>
          </a:xfrm>
          <a:prstGeom prst="rect">
            <a:avLst/>
          </a:prstGeom>
        </p:spPr>
      </p:pic>
    </p:spTree>
    <p:extLst>
      <p:ext uri="{BB962C8B-B14F-4D97-AF65-F5344CB8AC3E}">
        <p14:creationId xmlns:p14="http://schemas.microsoft.com/office/powerpoint/2010/main" val="384060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 And Around Newcastle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1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032" t="15234" r="6953" b="5371"/>
          <a:stretch/>
        </p:blipFill>
        <p:spPr bwMode="auto">
          <a:xfrm>
            <a:off x="0" y="1278970"/>
            <a:ext cx="9143999" cy="5579029"/>
          </a:xfrm>
          <a:prstGeom prst="rect">
            <a:avLst/>
          </a:prstGeom>
          <a:solidFill>
            <a:schemeClr val="bg1">
              <a:alpha val="16000"/>
            </a:schemeClr>
          </a:solidFill>
          <a:ln>
            <a:noFill/>
          </a:ln>
          <a:effectLst/>
          <a:extLst/>
        </p:spPr>
      </p:pic>
      <p:cxnSp>
        <p:nvCxnSpPr>
          <p:cNvPr id="16" name="Straight Arrow Connector 15"/>
          <p:cNvCxnSpPr/>
          <p:nvPr/>
        </p:nvCxnSpPr>
        <p:spPr>
          <a:xfrm flipH="1" flipV="1">
            <a:off x="6588225" y="5661248"/>
            <a:ext cx="916752" cy="7555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5016843" y="3383701"/>
            <a:ext cx="2211178" cy="14107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21" idx="3"/>
          </p:cNvCxnSpPr>
          <p:nvPr/>
        </p:nvCxnSpPr>
        <p:spPr>
          <a:xfrm>
            <a:off x="3088898" y="6068050"/>
            <a:ext cx="1138050" cy="1698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20"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0" name="Rounded Rectangle 19">
            <a:hlinkClick r:id="rId5"/>
          </p:cNvPr>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21" name="Rounded Rectangle 20">
            <a:hlinkClick r:id="rId6"/>
          </p:cNvPr>
          <p:cNvSpPr/>
          <p:nvPr/>
        </p:nvSpPr>
        <p:spPr>
          <a:xfrm>
            <a:off x="920654" y="5898247"/>
            <a:ext cx="2168244" cy="339605"/>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Metro Radio Arena</a:t>
            </a:r>
          </a:p>
        </p:txBody>
      </p:sp>
      <p:pic>
        <p:nvPicPr>
          <p:cNvPr id="22" name="Picture 2"/>
          <p:cNvPicPr>
            <a:picLocks noChangeAspect="1" noChangeArrowheads="1"/>
          </p:cNvPicPr>
          <p:nvPr/>
        </p:nvPicPr>
        <p:blipFill>
          <a:blip r:embed="rId7" cstate="print"/>
          <a:srcRect/>
          <a:stretch>
            <a:fillRect/>
          </a:stretch>
        </p:blipFill>
        <p:spPr bwMode="auto">
          <a:xfrm rot="21326499">
            <a:off x="96280" y="4504962"/>
            <a:ext cx="1760880" cy="1342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89151" y="12906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00581" y="198884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2851" y="419524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5558"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23123" y="466748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50415"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76639" y="52542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54497" y="637806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12094" y="338370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90833" y="434650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http://www.info-stades.fr/uploads/stades/newcastle-stadium-aerial-aerienne-34534.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1019676">
            <a:off x="578467" y="1938269"/>
            <a:ext cx="2096286" cy="1497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a:off x="3239669" y="3845933"/>
            <a:ext cx="1459970" cy="73519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Rounded Rectangle 37">
            <a:hlinkClick r:id="rId11"/>
          </p:cNvPr>
          <p:cNvSpPr/>
          <p:nvPr/>
        </p:nvSpPr>
        <p:spPr>
          <a:xfrm>
            <a:off x="2546281" y="3300099"/>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St James’  Park</a:t>
            </a:r>
          </a:p>
        </p:txBody>
      </p:sp>
      <p:sp>
        <p:nvSpPr>
          <p:cNvPr id="40" name="Rounded Rectangle 39">
            <a:hlinkClick r:id="rId12"/>
          </p:cNvPr>
          <p:cNvSpPr/>
          <p:nvPr/>
        </p:nvSpPr>
        <p:spPr>
          <a:xfrm>
            <a:off x="7054479" y="3154018"/>
            <a:ext cx="1386775" cy="35877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Gate</a:t>
            </a:r>
          </a:p>
        </p:txBody>
      </p:sp>
      <p:sp>
        <p:nvSpPr>
          <p:cNvPr id="41" name="Rounded Rectangle 40">
            <a:hlinkClick r:id="rId13"/>
          </p:cNvPr>
          <p:cNvSpPr/>
          <p:nvPr/>
        </p:nvSpPr>
        <p:spPr>
          <a:xfrm>
            <a:off x="7521475" y="6330364"/>
            <a:ext cx="1271651" cy="52763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Baltic</a:t>
            </a:r>
          </a:p>
        </p:txBody>
      </p:sp>
      <p:pic>
        <p:nvPicPr>
          <p:cNvPr id="42" name="Picture 2" descr="http://image.guardian.co.uk/sys-images/Arts/Arts_/Pictures/2007/11/28/baltic460.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20762607">
            <a:off x="7328562" y="5073242"/>
            <a:ext cx="1745638" cy="104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471665">
            <a:off x="6087471" y="1798504"/>
            <a:ext cx="2938151" cy="1147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1713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0" grpId="0" animBg="1"/>
      <p:bldP spid="4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 And Around Newcastle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032" t="15234" r="6953" b="5371"/>
          <a:stretch/>
        </p:blipFill>
        <p:spPr bwMode="auto">
          <a:xfrm>
            <a:off x="0" y="1314984"/>
            <a:ext cx="9143999" cy="554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H="1" flipV="1">
            <a:off x="5580112" y="5013176"/>
            <a:ext cx="792088" cy="108012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55702" y="3091543"/>
            <a:ext cx="1259282" cy="6500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6" name="Rounded Rectangle 15">
            <a:hlinkClick r:id="rId5"/>
          </p:cNvPr>
          <p:cNvSpPr/>
          <p:nvPr/>
        </p:nvSpPr>
        <p:spPr>
          <a:xfrm>
            <a:off x="6084168" y="2564904"/>
            <a:ext cx="1473704" cy="526639"/>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Hancock Museum</a:t>
            </a:r>
          </a:p>
        </p:txBody>
      </p:sp>
      <p:cxnSp>
        <p:nvCxnSpPr>
          <p:cNvPr id="17" name="Straight Arrow Connector 16"/>
          <p:cNvCxnSpPr>
            <a:stCxn id="18"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19" name="Rounded Rectangle 18">
            <a:hlinkClick r:id="rId6"/>
          </p:cNvPr>
          <p:cNvSpPr/>
          <p:nvPr/>
        </p:nvSpPr>
        <p:spPr>
          <a:xfrm>
            <a:off x="5652120" y="5589240"/>
            <a:ext cx="1152128" cy="594096"/>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Theatre Royal</a:t>
            </a:r>
          </a:p>
        </p:txBody>
      </p:sp>
      <p:pic>
        <p:nvPicPr>
          <p:cNvPr id="20"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44989" y="131314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16264" y="193970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65685" y="348652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65685" y="46820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80395" y="636684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639" y="529396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29224" y="468077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62627" y="468923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50169" y="41418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p:cNvPicPr>
            <a:picLocks noChangeAspect="1" noChangeArrowheads="1"/>
          </p:cNvPicPr>
          <p:nvPr/>
        </p:nvPicPr>
        <p:blipFill>
          <a:blip r:embed="rId9" cstate="print"/>
          <a:srcRect/>
          <a:stretch>
            <a:fillRect/>
          </a:stretch>
        </p:blipFill>
        <p:spPr bwMode="auto">
          <a:xfrm rot="21287169">
            <a:off x="2134680" y="1906814"/>
            <a:ext cx="1450434" cy="189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0" name="Straight Arrow Connector 29"/>
          <p:cNvCxnSpPr/>
          <p:nvPr/>
        </p:nvCxnSpPr>
        <p:spPr>
          <a:xfrm>
            <a:off x="4166071" y="4243671"/>
            <a:ext cx="781479" cy="62548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1" name="Rounded Rectangle 30"/>
          <p:cNvSpPr/>
          <p:nvPr/>
        </p:nvSpPr>
        <p:spPr>
          <a:xfrm>
            <a:off x="2810264" y="3884895"/>
            <a:ext cx="1386775" cy="35877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China Town</a:t>
            </a:r>
          </a:p>
        </p:txBody>
      </p:sp>
      <p:pic>
        <p:nvPicPr>
          <p:cNvPr id="32" name="Picture 31"/>
          <p:cNvPicPr>
            <a:picLocks noChangeAspect="1"/>
          </p:cNvPicPr>
          <p:nvPr/>
        </p:nvPicPr>
        <p:blipFill>
          <a:blip r:embed="rId10" cstate="print"/>
          <a:stretch>
            <a:fillRect/>
          </a:stretch>
        </p:blipFill>
        <p:spPr>
          <a:xfrm rot="572564">
            <a:off x="6984748" y="1431819"/>
            <a:ext cx="1978278" cy="117267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hemeClr val="accent1"/>
          </a:lnRef>
          <a:fillRef idx="3">
            <a:schemeClr val="accent1"/>
          </a:fillRef>
          <a:effectRef idx="3">
            <a:schemeClr val="accent1"/>
          </a:effectRef>
          <a:fontRef idx="minor">
            <a:schemeClr val="lt1"/>
          </a:fontRef>
        </p:style>
      </p:pic>
      <p:sp>
        <p:nvSpPr>
          <p:cNvPr id="33" name="Rounded Rectangle 32">
            <a:hlinkClick r:id="rId11"/>
          </p:cNvPr>
          <p:cNvSpPr/>
          <p:nvPr/>
        </p:nvSpPr>
        <p:spPr>
          <a:xfrm>
            <a:off x="7345340" y="4493302"/>
            <a:ext cx="1152128" cy="5940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Tyneside Cinema</a:t>
            </a:r>
          </a:p>
        </p:txBody>
      </p:sp>
      <p:pic>
        <p:nvPicPr>
          <p:cNvPr id="34" name="Picture 2" descr="http://www.bbc.co.uk/tyne/content/images/2008/05/14/tyneside_cinema_1_470x353.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759518">
            <a:off x="7242874" y="5252750"/>
            <a:ext cx="1775132" cy="1333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5" descr="http://t1.gstatic.com/images?q=tbn:ANd9GcTgPtBfG6WqJ_m7JgTshaR9FNkIKFkzR-QWnhAZVKMty0xOuvdH"/>
          <p:cNvPicPr>
            <a:picLocks noChangeAspect="1" noChangeArrowheads="1"/>
          </p:cNvPicPr>
          <p:nvPr/>
        </p:nvPicPr>
        <p:blipFill>
          <a:blip r:embed="rId13" cstate="print"/>
          <a:srcRect/>
          <a:stretch>
            <a:fillRect/>
          </a:stretch>
        </p:blipFill>
        <p:spPr bwMode="auto">
          <a:xfrm rot="211816">
            <a:off x="1424533" y="4785568"/>
            <a:ext cx="1724101" cy="1147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ounded Rectangle 35">
            <a:hlinkClick r:id="rId14"/>
          </p:cNvPr>
          <p:cNvSpPr/>
          <p:nvPr/>
        </p:nvSpPr>
        <p:spPr>
          <a:xfrm>
            <a:off x="1779669" y="6026115"/>
            <a:ext cx="1271651" cy="52763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Sage</a:t>
            </a:r>
          </a:p>
        </p:txBody>
      </p:sp>
      <p:cxnSp>
        <p:nvCxnSpPr>
          <p:cNvPr id="37" name="Straight Arrow Connector 36"/>
          <p:cNvCxnSpPr/>
          <p:nvPr/>
        </p:nvCxnSpPr>
        <p:spPr>
          <a:xfrm flipV="1">
            <a:off x="3065834" y="6244046"/>
            <a:ext cx="2847448" cy="4304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flipV="1">
            <a:off x="6050065" y="4706801"/>
            <a:ext cx="1295274" cy="2343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6925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1" grpId="0" animBg="1"/>
      <p:bldP spid="33" grpId="0" animBg="1"/>
      <p:bldP spid="3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 And Around Newcastle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le 10">
            <a:hlinkClick r:id="rId5"/>
          </p:cNvPr>
          <p:cNvSpPr/>
          <p:nvPr/>
        </p:nvSpPr>
        <p:spPr>
          <a:xfrm>
            <a:off x="1331640" y="5230464"/>
            <a:ext cx="1459971" cy="35877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Metrocentre</a:t>
            </a:r>
            <a:endParaRPr lang="en-GB" dirty="0">
              <a:solidFill>
                <a:prstClr val="white"/>
              </a:solidFill>
            </a:endParaRPr>
          </a:p>
        </p:txBody>
      </p:sp>
      <p:cxnSp>
        <p:nvCxnSpPr>
          <p:cNvPr id="16" name="Straight Arrow Connector 15"/>
          <p:cNvCxnSpPr>
            <a:stCxn id="11" idx="3"/>
          </p:cNvCxnSpPr>
          <p:nvPr/>
        </p:nvCxnSpPr>
        <p:spPr>
          <a:xfrm flipV="1">
            <a:off x="2791611" y="5158456"/>
            <a:ext cx="2068421" cy="25139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19" idx="2"/>
          </p:cNvCxnSpPr>
          <p:nvPr/>
        </p:nvCxnSpPr>
        <p:spPr>
          <a:xfrm flipH="1">
            <a:off x="7482830" y="3459061"/>
            <a:ext cx="736852" cy="97090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a:hlinkClick r:id="rId6"/>
          </p:cNvPr>
          <p:cNvSpPr/>
          <p:nvPr/>
        </p:nvSpPr>
        <p:spPr>
          <a:xfrm>
            <a:off x="7482830" y="2797364"/>
            <a:ext cx="1473704" cy="66169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Tynemouth Beach</a:t>
            </a:r>
          </a:p>
        </p:txBody>
      </p:sp>
      <p:sp>
        <p:nvSpPr>
          <p:cNvPr id="20" name="Rounded Rectangle 19"/>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1" name="Rounded Rectangle 20">
            <a:hlinkClick r:id="rId7"/>
          </p:cNvPr>
          <p:cNvSpPr/>
          <p:nvPr/>
        </p:nvSpPr>
        <p:spPr>
          <a:xfrm>
            <a:off x="1403648" y="2492896"/>
            <a:ext cx="1927428" cy="86409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Northumberland National Park</a:t>
            </a:r>
          </a:p>
        </p:txBody>
      </p:sp>
      <p:cxnSp>
        <p:nvCxnSpPr>
          <p:cNvPr id="22" name="Straight Arrow Connector 21"/>
          <p:cNvCxnSpPr>
            <a:stCxn id="21" idx="1"/>
          </p:cNvCxnSpPr>
          <p:nvPr/>
        </p:nvCxnSpPr>
        <p:spPr>
          <a:xfrm flipH="1" flipV="1">
            <a:off x="179512" y="1340768"/>
            <a:ext cx="1224136" cy="15841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23" name="Picture 7" descr="http://media-cdn.tripadvisor.com/media/photo-s/03/52/b3/1b/cheviot-hill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397058">
            <a:off x="3547868" y="1432554"/>
            <a:ext cx="2048262" cy="15306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9" cstate="print"/>
          <a:stretch>
            <a:fillRect/>
          </a:stretch>
        </p:blipFill>
        <p:spPr>
          <a:xfrm rot="20889907">
            <a:off x="4095477" y="5533968"/>
            <a:ext cx="1459880" cy="109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26" name="Straight Arrow Connector 25"/>
          <p:cNvCxnSpPr/>
          <p:nvPr/>
        </p:nvCxnSpPr>
        <p:spPr>
          <a:xfrm flipH="1" flipV="1">
            <a:off x="5739847" y="5733256"/>
            <a:ext cx="668179" cy="28803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flipH="1" flipV="1">
            <a:off x="7648238" y="4653136"/>
            <a:ext cx="524162" cy="43204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8" name="Rounded Rectangle 27">
            <a:hlinkClick r:id="rId10"/>
          </p:cNvPr>
          <p:cNvSpPr/>
          <p:nvPr/>
        </p:nvSpPr>
        <p:spPr>
          <a:xfrm>
            <a:off x="7524328" y="5013176"/>
            <a:ext cx="1473704" cy="661697"/>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South Shields</a:t>
            </a:r>
            <a:endParaRPr lang="en-GB" dirty="0">
              <a:solidFill>
                <a:prstClr val="white"/>
              </a:solidFill>
            </a:endParaRPr>
          </a:p>
        </p:txBody>
      </p:sp>
      <p:sp>
        <p:nvSpPr>
          <p:cNvPr id="29" name="Rounded Rectangle 28">
            <a:hlinkClick r:id="rId11"/>
          </p:cNvPr>
          <p:cNvSpPr/>
          <p:nvPr/>
        </p:nvSpPr>
        <p:spPr>
          <a:xfrm>
            <a:off x="5739847" y="6021288"/>
            <a:ext cx="1386775" cy="54583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Angel </a:t>
            </a:r>
            <a:r>
              <a:rPr lang="en-GB" dirty="0" smtClean="0">
                <a:solidFill>
                  <a:prstClr val="white"/>
                </a:solidFill>
              </a:rPr>
              <a:t>Of </a:t>
            </a:r>
            <a:r>
              <a:rPr lang="en-GB" dirty="0">
                <a:solidFill>
                  <a:prstClr val="white"/>
                </a:solidFill>
              </a:rPr>
              <a:t>T</a:t>
            </a:r>
            <a:r>
              <a:rPr lang="en-GB" dirty="0" smtClean="0">
                <a:solidFill>
                  <a:prstClr val="white"/>
                </a:solidFill>
              </a:rPr>
              <a:t>he </a:t>
            </a:r>
            <a:r>
              <a:rPr lang="en-GB" dirty="0">
                <a:solidFill>
                  <a:prstClr val="white"/>
                </a:solidFill>
              </a:rPr>
              <a:t>North</a:t>
            </a:r>
          </a:p>
        </p:txBody>
      </p:sp>
      <p:pic>
        <p:nvPicPr>
          <p:cNvPr id="30"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C:\Users\Joe\Documents\nexus-logo-metro.png">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13318" y="1435362"/>
            <a:ext cx="1894211" cy="1259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5" cstate="print">
            <a:extLst>
              <a:ext uri="{28A0092B-C50C-407E-A947-70E740481C1C}">
                <a14:useLocalDpi xmlns:a14="http://schemas.microsoft.com/office/drawing/2010/main" val="0"/>
              </a:ext>
            </a:extLst>
          </a:blip>
          <a:srcRect t="8473"/>
          <a:stretch/>
        </p:blipFill>
        <p:spPr>
          <a:xfrm>
            <a:off x="278971" y="3585320"/>
            <a:ext cx="2299543" cy="1464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7844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1" grpId="0" animBg="1"/>
      <p:bldP spid="28" grpId="0" animBg="1"/>
      <p:bldP spid="2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 And Around Newcastle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flipH="1">
            <a:off x="6585019" y="3528344"/>
            <a:ext cx="561013" cy="125192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3551196" y="1442329"/>
            <a:ext cx="660764" cy="14401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a:hlinkClick r:id="rId5"/>
          </p:cNvPr>
          <p:cNvSpPr/>
          <p:nvPr/>
        </p:nvSpPr>
        <p:spPr>
          <a:xfrm>
            <a:off x="7102392" y="2847136"/>
            <a:ext cx="1743486" cy="70766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Segedunum</a:t>
            </a:r>
            <a:r>
              <a:rPr lang="en-GB" dirty="0">
                <a:solidFill>
                  <a:prstClr val="white"/>
                </a:solidFill>
              </a:rPr>
              <a:t> Roman </a:t>
            </a:r>
            <a:r>
              <a:rPr lang="en-GB" dirty="0" smtClean="0">
                <a:solidFill>
                  <a:prstClr val="white"/>
                </a:solidFill>
              </a:rPr>
              <a:t>Baths</a:t>
            </a:r>
            <a:endParaRPr lang="en-GB" dirty="0">
              <a:solidFill>
                <a:prstClr val="white"/>
              </a:solidFill>
            </a:endParaRPr>
          </a:p>
        </p:txBody>
      </p:sp>
      <p:sp>
        <p:nvSpPr>
          <p:cNvPr id="21" name="Rounded Rectangle 20">
            <a:hlinkClick r:id="rId6"/>
          </p:cNvPr>
          <p:cNvSpPr/>
          <p:nvPr/>
        </p:nvSpPr>
        <p:spPr>
          <a:xfrm>
            <a:off x="5395060" y="5714702"/>
            <a:ext cx="1512168" cy="59409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Durham Cathedral</a:t>
            </a:r>
          </a:p>
        </p:txBody>
      </p:sp>
      <p:cxnSp>
        <p:nvCxnSpPr>
          <p:cNvPr id="22" name="Straight Arrow Connector 21"/>
          <p:cNvCxnSpPr/>
          <p:nvPr/>
        </p:nvCxnSpPr>
        <p:spPr>
          <a:xfrm>
            <a:off x="2699792" y="6453336"/>
            <a:ext cx="2448272" cy="7200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a:off x="6151144" y="6308798"/>
            <a:ext cx="149048" cy="5600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a:hlinkClick r:id="rId7"/>
          </p:cNvPr>
          <p:cNvSpPr/>
          <p:nvPr/>
        </p:nvSpPr>
        <p:spPr>
          <a:xfrm>
            <a:off x="2699792" y="2636912"/>
            <a:ext cx="1702808" cy="75728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Alnwick Castle &amp; Gardens</a:t>
            </a:r>
          </a:p>
        </p:txBody>
      </p:sp>
      <p:pic>
        <p:nvPicPr>
          <p:cNvPr id="26" name="Picture 8" descr="http://www.visitsunderland.com/venuepics/Beamish-street.jpg"/>
          <p:cNvPicPr>
            <a:picLocks noChangeAspect="1" noChangeArrowheads="1"/>
          </p:cNvPicPr>
          <p:nvPr/>
        </p:nvPicPr>
        <p:blipFill>
          <a:blip r:embed="rId8" cstate="print"/>
          <a:srcRect/>
          <a:stretch>
            <a:fillRect/>
          </a:stretch>
        </p:blipFill>
        <p:spPr bwMode="auto">
          <a:xfrm rot="20679273">
            <a:off x="933838" y="4859573"/>
            <a:ext cx="2253433" cy="11065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 descr="http://durhamcasnews.files.wordpress.com/2011/03/alnwick-castle2.jpg?w=50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437680">
            <a:off x="695925" y="1389699"/>
            <a:ext cx="1997786" cy="14562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8" name="Rounded Rectangle 27">
            <a:hlinkClick r:id="rId10"/>
          </p:cNvPr>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Beamish Museum</a:t>
            </a:r>
            <a:endParaRPr lang="en-GB" dirty="0">
              <a:solidFill>
                <a:prstClr val="white"/>
              </a:solidFill>
            </a:endParaRPr>
          </a:p>
        </p:txBody>
      </p:sp>
      <p:pic>
        <p:nvPicPr>
          <p:cNvPr id="29"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2"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13" cstate="print">
            <a:extLst>
              <a:ext uri="{28A0092B-C50C-407E-A947-70E740481C1C}">
                <a14:useLocalDpi xmlns:a14="http://schemas.microsoft.com/office/drawing/2010/main" val="0"/>
              </a:ext>
            </a:extLst>
          </a:blip>
          <a:srcRect l="-567" t="1999" r="7847" b="5886"/>
          <a:stretch/>
        </p:blipFill>
        <p:spPr>
          <a:xfrm>
            <a:off x="7005569" y="5025030"/>
            <a:ext cx="1722260" cy="1614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6073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In And Around Newcastle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676" t="12672" r="17115" b="3902"/>
          <a:stretch/>
        </p:blipFill>
        <p:spPr bwMode="auto">
          <a:xfrm>
            <a:off x="0" y="1279800"/>
            <a:ext cx="9144000" cy="558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17"/>
          <p:cNvSpPr/>
          <p:nvPr/>
        </p:nvSpPr>
        <p:spPr>
          <a:xfrm>
            <a:off x="7448631" y="3478282"/>
            <a:ext cx="1473704" cy="43359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Bigg</a:t>
            </a:r>
            <a:r>
              <a:rPr lang="en-GB" dirty="0" smtClean="0">
                <a:solidFill>
                  <a:prstClr val="white"/>
                </a:solidFill>
              </a:rPr>
              <a:t> Market</a:t>
            </a:r>
            <a:endParaRPr lang="en-GB" dirty="0">
              <a:solidFill>
                <a:prstClr val="white"/>
              </a:solidFill>
            </a:endParaRPr>
          </a:p>
        </p:txBody>
      </p:sp>
      <p:sp>
        <p:nvSpPr>
          <p:cNvPr id="19" name="Rounded Rectangle 18"/>
          <p:cNvSpPr/>
          <p:nvPr/>
        </p:nvSpPr>
        <p:spPr>
          <a:xfrm>
            <a:off x="4303310" y="3459850"/>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p:cNvSpPr/>
          <p:nvPr/>
        </p:nvSpPr>
        <p:spPr>
          <a:xfrm>
            <a:off x="7020272" y="5085184"/>
            <a:ext cx="1743486" cy="624424"/>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Diamond Strip</a:t>
            </a:r>
            <a:endParaRPr lang="en-GB" dirty="0">
              <a:solidFill>
                <a:prstClr val="white"/>
              </a:solidFill>
            </a:endParaRPr>
          </a:p>
        </p:txBody>
      </p:sp>
      <p:sp>
        <p:nvSpPr>
          <p:cNvPr id="21" name="Rounded Rectangle 20"/>
          <p:cNvSpPr/>
          <p:nvPr/>
        </p:nvSpPr>
        <p:spPr>
          <a:xfrm>
            <a:off x="5292080" y="2669808"/>
            <a:ext cx="1512168" cy="29704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SU</a:t>
            </a:r>
            <a:endParaRPr lang="en-GB" dirty="0">
              <a:solidFill>
                <a:prstClr val="white"/>
              </a:solidFill>
            </a:endParaRPr>
          </a:p>
        </p:txBody>
      </p:sp>
      <p:cxnSp>
        <p:nvCxnSpPr>
          <p:cNvPr id="22" name="Straight Arrow Connector 21"/>
          <p:cNvCxnSpPr/>
          <p:nvPr/>
        </p:nvCxnSpPr>
        <p:spPr>
          <a:xfrm flipV="1">
            <a:off x="2699792" y="5085184"/>
            <a:ext cx="2448272" cy="136815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flipH="1">
            <a:off x="5292080" y="2966856"/>
            <a:ext cx="756084" cy="169352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p:cNvSpPr/>
          <p:nvPr/>
        </p:nvSpPr>
        <p:spPr>
          <a:xfrm>
            <a:off x="2699792" y="2852936"/>
            <a:ext cx="1702808" cy="541261"/>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Pink Triangle</a:t>
            </a:r>
            <a:endParaRPr lang="en-GB" dirty="0">
              <a:solidFill>
                <a:prstClr val="white"/>
              </a:solidFill>
            </a:endParaRPr>
          </a:p>
        </p:txBody>
      </p:sp>
      <p:sp>
        <p:nvSpPr>
          <p:cNvPr id="26" name="Rounded Rectangle 25"/>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Digital</a:t>
            </a:r>
            <a:endParaRPr lang="en-GB" dirty="0">
              <a:solidFill>
                <a:prstClr val="white"/>
              </a:solidFill>
            </a:endParaRPr>
          </a:p>
        </p:txBody>
      </p:sp>
      <p:pic>
        <p:nvPicPr>
          <p:cNvPr id="27"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Arrow Connector 24"/>
          <p:cNvCxnSpPr/>
          <p:nvPr/>
        </p:nvCxnSpPr>
        <p:spPr>
          <a:xfrm>
            <a:off x="3551196" y="3406506"/>
            <a:ext cx="1596868" cy="15954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0"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1"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stCxn id="20" idx="1"/>
          </p:cNvCxnSpPr>
          <p:nvPr/>
        </p:nvCxnSpPr>
        <p:spPr>
          <a:xfrm flipH="1" flipV="1">
            <a:off x="5256821" y="5061271"/>
            <a:ext cx="1763451" cy="33612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18" idx="2"/>
          </p:cNvCxnSpPr>
          <p:nvPr/>
        </p:nvCxnSpPr>
        <p:spPr>
          <a:xfrm flipH="1">
            <a:off x="5735182" y="3911878"/>
            <a:ext cx="2450301" cy="8997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3" name="Picture 5" descr="C:\Users\Joe\Documents\nexus-logo-metro.pn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www.freefoto.com/images/1043/42/1043_42_2---The-Bigg-Market--Newcastle-Upon-Tyne_web.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9918"/>
          <a:stretch/>
        </p:blipFill>
        <p:spPr bwMode="auto">
          <a:xfrm rot="751420">
            <a:off x="6842328" y="1624894"/>
            <a:ext cx="2183668" cy="1311396"/>
          </a:xfrm>
          <a:prstGeom prst="roundRect">
            <a:avLst/>
          </a:prstGeom>
          <a:noFill/>
          <a:extLst>
            <a:ext uri="{909E8E84-426E-40DD-AFC4-6F175D3DCCD1}">
              <a14:hiddenFill xmlns:a14="http://schemas.microsoft.com/office/drawing/2010/main">
                <a:solidFill>
                  <a:srgbClr val="FFFFFF"/>
                </a:solidFill>
              </a14:hiddenFill>
            </a:ext>
          </a:extLst>
        </p:spPr>
      </p:pic>
      <p:pic>
        <p:nvPicPr>
          <p:cNvPr id="35" name="Picture 4" descr="http://www.djoybeat.com/wp-content/uploads/2013/01/clubspac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809298">
            <a:off x="762000" y="4409969"/>
            <a:ext cx="2063286" cy="1392987"/>
          </a:xfrm>
          <a:prstGeom prst="roundRect">
            <a:avLst/>
          </a:prstGeom>
          <a:noFill/>
          <a:extLst>
            <a:ext uri="{909E8E84-426E-40DD-AFC4-6F175D3DCCD1}">
              <a14:hiddenFill xmlns:a14="http://schemas.microsoft.com/office/drawing/2010/main">
                <a:solidFill>
                  <a:srgbClr val="FFFFFF"/>
                </a:solidFill>
              </a14:hiddenFill>
            </a:ext>
          </a:extLst>
        </p:spPr>
      </p:pic>
      <p:pic>
        <p:nvPicPr>
          <p:cNvPr id="36" name="Picture 6" descr="http://3.bp.blogspot.com/-4h77aCCZ1dI/Tym1ckypufI/AAAAAAAAAFc/j-B7fTFAcAU/s1600/Newcastle+14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794424">
            <a:off x="1007606" y="1501379"/>
            <a:ext cx="1872207" cy="1404155"/>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10" cstate="print">
            <a:extLst>
              <a:ext uri="{28A0092B-C50C-407E-A947-70E740481C1C}">
                <a14:useLocalDpi xmlns:a14="http://schemas.microsoft.com/office/drawing/2010/main" val="0"/>
              </a:ext>
            </a:extLst>
          </a:blip>
          <a:srcRect t="21112"/>
          <a:stretch/>
        </p:blipFill>
        <p:spPr>
          <a:xfrm rot="515141">
            <a:off x="4789162" y="5518957"/>
            <a:ext cx="2234609" cy="11730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7918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4" grpId="0" animBg="1"/>
      <p:bldP spid="2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5" name="Rectangle 4"/>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5"/>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Title 1"/>
          <p:cNvSpPr>
            <a:spLocks noGrp="1"/>
          </p:cNvSpPr>
          <p:nvPr>
            <p:ph type="title"/>
          </p:nvPr>
        </p:nvSpPr>
        <p:spPr>
          <a:xfrm>
            <a:off x="838800" y="32400"/>
            <a:ext cx="7886700" cy="1325563"/>
          </a:xfrm>
        </p:spPr>
        <p:txBody>
          <a:bodyPr/>
          <a:lstStyle/>
          <a:p>
            <a:pPr algn="ctr"/>
            <a:r>
              <a:rPr lang="en-GB" dirty="0" smtClean="0">
                <a:solidFill>
                  <a:schemeClr val="bg1"/>
                </a:solidFill>
              </a:rPr>
              <a:t>Local Transport</a:t>
            </a:r>
            <a:endParaRPr lang="en-GB" dirty="0">
              <a:solidFill>
                <a:schemeClr val="bg1"/>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12" y="1360730"/>
            <a:ext cx="1047750" cy="1047750"/>
          </a:xfrm>
          <a:prstGeom prst="rect">
            <a:avLst/>
          </a:prstGeom>
        </p:spPr>
      </p:pic>
      <p:sp>
        <p:nvSpPr>
          <p:cNvPr id="12" name="Rounded Rectangle 11"/>
          <p:cNvSpPr/>
          <p:nvPr/>
        </p:nvSpPr>
        <p:spPr>
          <a:xfrm>
            <a:off x="1188662" y="1402890"/>
            <a:ext cx="7744745"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3 metro stations in Newcastle city centre, 1 directly opposite campus. Travel to the coast in 20 minutes</a:t>
            </a:r>
            <a:endParaRPr lang="en-GB" sz="2800" dirty="0">
              <a:solidFill>
                <a:schemeClr val="bg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2865" y="2609131"/>
            <a:ext cx="1560542" cy="1170407"/>
          </a:xfrm>
          <a:prstGeom prst="rect">
            <a:avLst/>
          </a:prstGeom>
        </p:spPr>
      </p:pic>
      <p:sp>
        <p:nvSpPr>
          <p:cNvPr id="14" name="Rounded Rectangle 13"/>
          <p:cNvSpPr/>
          <p:nvPr/>
        </p:nvSpPr>
        <p:spPr>
          <a:xfrm>
            <a:off x="489319" y="2709880"/>
            <a:ext cx="6696243" cy="104057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Central rail station providing local and national rail services</a:t>
            </a:r>
            <a:endParaRPr lang="en-GB" sz="2800" dirty="0">
              <a:solidFill>
                <a:schemeClr val="bg1"/>
              </a:solidFill>
            </a:endParaRP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600" y="4009694"/>
            <a:ext cx="2039697" cy="1352999"/>
          </a:xfrm>
          <a:prstGeom prst="rect">
            <a:avLst/>
          </a:prstGeom>
        </p:spPr>
      </p:pic>
      <p:sp>
        <p:nvSpPr>
          <p:cNvPr id="16" name="Rounded Rectangle 15"/>
          <p:cNvSpPr/>
          <p:nvPr/>
        </p:nvSpPr>
        <p:spPr>
          <a:xfrm>
            <a:off x="2646400" y="4117961"/>
            <a:ext cx="6079100"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Newcastle International Airport flying to worldwide destinations</a:t>
            </a:r>
            <a:endParaRPr lang="en-GB" sz="2800" dirty="0">
              <a:solidFill>
                <a:prstClr val="white"/>
              </a:solidFill>
            </a:endParaRPr>
          </a:p>
        </p:txBody>
      </p:sp>
      <p:sp>
        <p:nvSpPr>
          <p:cNvPr id="17" name="Rounded Rectangle 16"/>
          <p:cNvSpPr/>
          <p:nvPr/>
        </p:nvSpPr>
        <p:spPr>
          <a:xfrm>
            <a:off x="245431" y="5592847"/>
            <a:ext cx="6064754"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Ferry terminal going to Amsterdam and continental Europe</a:t>
            </a:r>
            <a:endParaRPr lang="en-GB" sz="2800" dirty="0">
              <a:solidFill>
                <a:schemeClr val="bg1"/>
              </a:solidFill>
            </a:endParaRPr>
          </a:p>
        </p:txBody>
      </p: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t="31183" b="19493"/>
          <a:stretch/>
        </p:blipFill>
        <p:spPr>
          <a:xfrm>
            <a:off x="6620065" y="5727287"/>
            <a:ext cx="2105435" cy="778869"/>
          </a:xfrm>
          <a:prstGeom prst="rect">
            <a:avLst/>
          </a:prstGeom>
        </p:spPr>
      </p:pic>
    </p:spTree>
    <p:extLst>
      <p:ext uri="{BB962C8B-B14F-4D97-AF65-F5344CB8AC3E}">
        <p14:creationId xmlns:p14="http://schemas.microsoft.com/office/powerpoint/2010/main" val="129281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5" name="Rectangle 4"/>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Triangle 5"/>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Triangle 6"/>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9" name="Title 1"/>
          <p:cNvSpPr>
            <a:spLocks noGrp="1"/>
          </p:cNvSpPr>
          <p:nvPr>
            <p:ph type="title"/>
          </p:nvPr>
        </p:nvSpPr>
        <p:spPr>
          <a:xfrm>
            <a:off x="838800" y="32400"/>
            <a:ext cx="7886700" cy="1325563"/>
          </a:xfrm>
        </p:spPr>
        <p:txBody>
          <a:bodyPr/>
          <a:lstStyle/>
          <a:p>
            <a:pPr algn="ctr"/>
            <a:r>
              <a:rPr lang="en-GB" dirty="0" smtClean="0">
                <a:solidFill>
                  <a:schemeClr val="bg1"/>
                </a:solidFill>
              </a:rPr>
              <a:t>Summary</a:t>
            </a:r>
            <a:endParaRPr lang="en-GB" dirty="0">
              <a:solidFill>
                <a:schemeClr val="bg1"/>
              </a:solidFill>
            </a:endParaRPr>
          </a:p>
        </p:txBody>
      </p:sp>
      <p:sp>
        <p:nvSpPr>
          <p:cNvPr id="10" name="Rounded Rectangle 9"/>
          <p:cNvSpPr/>
          <p:nvPr/>
        </p:nvSpPr>
        <p:spPr>
          <a:xfrm>
            <a:off x="595289" y="1841032"/>
            <a:ext cx="7941035" cy="855336"/>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400" dirty="0" err="1"/>
              <a:t>Freshers’</a:t>
            </a:r>
            <a:r>
              <a:rPr lang="en-GB" sz="2400" dirty="0"/>
              <a:t> Week: order wristband to attend all the activities, meet lots of new people and make </a:t>
            </a:r>
            <a:r>
              <a:rPr lang="en-GB" sz="2400" dirty="0" smtClean="0"/>
              <a:t>friends</a:t>
            </a:r>
            <a:endParaRPr lang="en-GB" sz="2400" dirty="0"/>
          </a:p>
        </p:txBody>
      </p:sp>
      <p:sp>
        <p:nvSpPr>
          <p:cNvPr id="11" name="Rounded Rectangle 10"/>
          <p:cNvSpPr/>
          <p:nvPr/>
        </p:nvSpPr>
        <p:spPr>
          <a:xfrm>
            <a:off x="609600" y="3140308"/>
            <a:ext cx="7941035" cy="785001"/>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400" dirty="0"/>
              <a:t>Join clubs and societies at the fair or on the student union </a:t>
            </a:r>
            <a:r>
              <a:rPr lang="en-GB" sz="2400" dirty="0" smtClean="0"/>
              <a:t>website</a:t>
            </a:r>
            <a:endParaRPr lang="en-GB" sz="2400" dirty="0"/>
          </a:p>
        </p:txBody>
      </p:sp>
      <p:sp>
        <p:nvSpPr>
          <p:cNvPr id="13" name="Rounded Rectangle 12"/>
          <p:cNvSpPr/>
          <p:nvPr/>
        </p:nvSpPr>
        <p:spPr>
          <a:xfrm>
            <a:off x="609600" y="4400550"/>
            <a:ext cx="7955346" cy="77563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400" dirty="0"/>
              <a:t>Voted the most sociable place to study in the UK (Times Higher Education Student Experience Survey 2016</a:t>
            </a:r>
            <a:r>
              <a:rPr lang="en-GB" sz="2400" dirty="0" smtClean="0"/>
              <a:t>)</a:t>
            </a:r>
            <a:endParaRPr lang="en-GB" sz="2400" dirty="0"/>
          </a:p>
        </p:txBody>
      </p:sp>
      <p:sp>
        <p:nvSpPr>
          <p:cNvPr id="15" name="Rounded Rectangle 14"/>
          <p:cNvSpPr/>
          <p:nvPr/>
        </p:nvSpPr>
        <p:spPr>
          <a:xfrm>
            <a:off x="595289" y="5629491"/>
            <a:ext cx="7955346" cy="85913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dirty="0" smtClean="0"/>
              <a:t>Finished 9</a:t>
            </a:r>
            <a:r>
              <a:rPr lang="en-GB" sz="2400" baseline="30000" dirty="0" smtClean="0"/>
              <a:t>th</a:t>
            </a:r>
            <a:r>
              <a:rPr lang="en-GB" sz="2400" dirty="0" smtClean="0"/>
              <a:t> </a:t>
            </a:r>
            <a:r>
              <a:rPr lang="en-GB" sz="2400" dirty="0"/>
              <a:t>overall in 15/16 British Universities and Colleges Sports </a:t>
            </a:r>
            <a:r>
              <a:rPr lang="en-GB" sz="2400" dirty="0" smtClean="0"/>
              <a:t>League</a:t>
            </a:r>
            <a:endParaRPr lang="en-GB" sz="2400" dirty="0"/>
          </a:p>
        </p:txBody>
      </p:sp>
    </p:spTree>
    <p:extLst>
      <p:ext uri="{BB962C8B-B14F-4D97-AF65-F5344CB8AC3E}">
        <p14:creationId xmlns:p14="http://schemas.microsoft.com/office/powerpoint/2010/main" val="251273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y</a:t>
            </a:r>
            <a:endParaRPr lang="en-GB" dirty="0"/>
          </a:p>
        </p:txBody>
      </p:sp>
      <p:sp>
        <p:nvSpPr>
          <p:cNvPr id="3" name="Subtitle 2"/>
          <p:cNvSpPr>
            <a:spLocks noGrp="1"/>
          </p:cNvSpPr>
          <p:nvPr>
            <p:ph type="subTitle" idx="1"/>
          </p:nvPr>
        </p:nvSpPr>
        <p:spPr/>
        <p:txBody>
          <a:bodyPr/>
          <a:lstStyle/>
          <a:p>
            <a:endParaRPr lang="en-GB"/>
          </a:p>
        </p:txBody>
      </p:sp>
      <p:pic>
        <p:nvPicPr>
          <p:cNvPr id="7" name="Picture 2" descr="\\tower3\home18\nmb891\Downloads\22058 (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1"/>
            <a:ext cx="9170125"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677723" y="526230"/>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6000" dirty="0" smtClean="0">
                <a:solidFill>
                  <a:schemeClr val="bg1"/>
                </a:solidFill>
                <a:latin typeface="Calibri" panose="020F0502020204030204" pitchFamily="34" charset="0"/>
              </a:rPr>
              <a:t>Careers</a:t>
            </a:r>
            <a:endParaRPr lang="en-GB" sz="6000" dirty="0">
              <a:solidFill>
                <a:schemeClr val="bg1"/>
              </a:solidFill>
              <a:latin typeface="Calibri" panose="020F0502020204030204" pitchFamily="34" charset="0"/>
            </a:endParaRPr>
          </a:p>
        </p:txBody>
      </p:sp>
      <p:sp>
        <p:nvSpPr>
          <p:cNvPr id="9" name="Title 1"/>
          <p:cNvSpPr txBox="1">
            <a:spLocks/>
          </p:cNvSpPr>
          <p:nvPr/>
        </p:nvSpPr>
        <p:spPr>
          <a:xfrm>
            <a:off x="1677722" y="1518558"/>
            <a:ext cx="5733637" cy="10081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dirty="0">
                <a:solidFill>
                  <a:schemeClr val="bg1"/>
                </a:solidFill>
                <a:latin typeface="Calibri" panose="020F0502020204030204" pitchFamily="34" charset="0"/>
              </a:rPr>
              <a:t>Rachel Binks</a:t>
            </a:r>
          </a:p>
          <a:p>
            <a:r>
              <a:rPr lang="en-GB" sz="2800" dirty="0" smtClean="0">
                <a:solidFill>
                  <a:schemeClr val="bg1"/>
                </a:solidFill>
                <a:latin typeface="Calibri" panose="020F0502020204030204" pitchFamily="34" charset="0"/>
              </a:rPr>
              <a:t>Martha King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1359" y="224351"/>
            <a:ext cx="1512168" cy="567983"/>
          </a:xfrm>
          <a:prstGeom prst="rect">
            <a:avLst/>
          </a:prstGeom>
        </p:spPr>
      </p:pic>
    </p:spTree>
    <p:extLst>
      <p:ext uri="{BB962C8B-B14F-4D97-AF65-F5344CB8AC3E}">
        <p14:creationId xmlns:p14="http://schemas.microsoft.com/office/powerpoint/2010/main" val="113254568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6390" y="-3877451"/>
            <a:ext cx="1171222" cy="9143999"/>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199" y="31766"/>
            <a:ext cx="7886700" cy="1325563"/>
          </a:xfrm>
        </p:spPr>
        <p:txBody>
          <a:bodyPr/>
          <a:lstStyle/>
          <a:p>
            <a:r>
              <a:rPr lang="en-GB" dirty="0" smtClean="0">
                <a:solidFill>
                  <a:schemeClr val="bg1"/>
                </a:solidFill>
              </a:rPr>
              <a:t>		Facts and Figures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97" y="428186"/>
            <a:ext cx="1728192" cy="567983"/>
          </a:xfrm>
          <a:prstGeom prst="rect">
            <a:avLst/>
          </a:prstGeom>
        </p:spPr>
      </p:pic>
      <p:pic>
        <p:nvPicPr>
          <p:cNvPr id="24" name="Picture 2" descr="http://www.bismillahlogistics.com/images/job.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092280" y="5733256"/>
            <a:ext cx="2575569" cy="2575570"/>
          </a:xfrm>
          <a:prstGeom prst="rect">
            <a:avLst/>
          </a:prstGeom>
          <a:noFill/>
          <a:ln w="82550">
            <a:noFill/>
          </a:ln>
          <a:extLst>
            <a:ext uri="{909E8E84-426E-40dd-AFC4-6F175D3DCCD1}">
              <a14:hiddenFill xmlns="" xmlns:a14="http://schemas.microsoft.com/office/drawing/2010/main">
                <a:solidFill>
                  <a:srgbClr val="FFFFFF"/>
                </a:solidFill>
              </a14:hiddenFill>
            </a:ext>
          </a:extLst>
        </p:spPr>
      </p:pic>
      <p:sp>
        <p:nvSpPr>
          <p:cNvPr id="25" name="Rounded Rectangle 24"/>
          <p:cNvSpPr/>
          <p:nvPr/>
        </p:nvSpPr>
        <p:spPr>
          <a:xfrm>
            <a:off x="424456" y="5544839"/>
            <a:ext cx="3307901" cy="1026242"/>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95% of NCL students go into graduate employment or future study within first six months</a:t>
            </a:r>
            <a:endParaRPr lang="en-GB" dirty="0">
              <a:solidFill>
                <a:schemeClr val="bg1"/>
              </a:solidFill>
            </a:endParaRPr>
          </a:p>
        </p:txBody>
      </p:sp>
      <p:sp>
        <p:nvSpPr>
          <p:cNvPr id="26" name="Rounded Rectangle 25"/>
          <p:cNvSpPr/>
          <p:nvPr/>
        </p:nvSpPr>
        <p:spPr>
          <a:xfrm>
            <a:off x="4137917" y="5544839"/>
            <a:ext cx="3101598" cy="1026242"/>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13</a:t>
            </a:r>
            <a:r>
              <a:rPr lang="en-GB" baseline="30000" dirty="0" smtClean="0">
                <a:solidFill>
                  <a:schemeClr val="bg1"/>
                </a:solidFill>
              </a:rPr>
              <a:t>th</a:t>
            </a:r>
            <a:r>
              <a:rPr lang="en-GB" dirty="0" smtClean="0">
                <a:solidFill>
                  <a:schemeClr val="bg1"/>
                </a:solidFill>
              </a:rPr>
              <a:t> in the world for </a:t>
            </a:r>
            <a:r>
              <a:rPr lang="en-GB" dirty="0">
                <a:solidFill>
                  <a:schemeClr val="bg1"/>
                </a:solidFill>
              </a:rPr>
              <a:t>our careers advice</a:t>
            </a:r>
          </a:p>
          <a:p>
            <a:pPr algn="ctr"/>
            <a:r>
              <a:rPr lang="en-GB" dirty="0">
                <a:solidFill>
                  <a:schemeClr val="bg1"/>
                </a:solidFill>
              </a:rPr>
              <a:t>out of 163 </a:t>
            </a:r>
            <a:r>
              <a:rPr lang="en-GB" dirty="0" smtClean="0">
                <a:solidFill>
                  <a:schemeClr val="bg1"/>
                </a:solidFill>
              </a:rPr>
              <a:t>institutions</a:t>
            </a:r>
          </a:p>
          <a:p>
            <a:pPr algn="ctr"/>
            <a:r>
              <a:rPr lang="en-GB" sz="1000" dirty="0" smtClean="0">
                <a:solidFill>
                  <a:schemeClr val="bg1"/>
                </a:solidFill>
              </a:rPr>
              <a:t>(</a:t>
            </a:r>
            <a:r>
              <a:rPr lang="en-GB" sz="1000" dirty="0">
                <a:solidFill>
                  <a:schemeClr val="bg1"/>
                </a:solidFill>
              </a:rPr>
              <a:t>International Student Barometer 2012)</a:t>
            </a:r>
          </a:p>
        </p:txBody>
      </p:sp>
      <p:sp>
        <p:nvSpPr>
          <p:cNvPr id="27" name="Rounded Rectangle 26"/>
          <p:cNvSpPr/>
          <p:nvPr/>
        </p:nvSpPr>
        <p:spPr>
          <a:xfrm>
            <a:off x="445965" y="4130733"/>
            <a:ext cx="2279810" cy="1011995"/>
          </a:xfrm>
          <a:prstGeom prst="roundRect">
            <a:avLst/>
          </a:prstGeom>
          <a:solidFill>
            <a:srgbClr val="00257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1</a:t>
            </a:r>
            <a:r>
              <a:rPr lang="en-GB" baseline="30000" dirty="0" smtClean="0">
                <a:solidFill>
                  <a:schemeClr val="bg1"/>
                </a:solidFill>
              </a:rPr>
              <a:t>st</a:t>
            </a:r>
            <a:r>
              <a:rPr lang="en-GB" dirty="0" smtClean="0">
                <a:solidFill>
                  <a:schemeClr val="bg1"/>
                </a:solidFill>
              </a:rPr>
              <a:t> in the UK for Quality of Social Life</a:t>
            </a:r>
          </a:p>
          <a:p>
            <a:pPr algn="ctr"/>
            <a:r>
              <a:rPr lang="en-GB" sz="1000" dirty="0" smtClean="0">
                <a:solidFill>
                  <a:schemeClr val="bg1"/>
                </a:solidFill>
              </a:rPr>
              <a:t>Lloyds Bank Survey 2014 </a:t>
            </a:r>
            <a:endParaRPr lang="en-GB" sz="1000" dirty="0">
              <a:solidFill>
                <a:schemeClr val="bg1"/>
              </a:solidFill>
            </a:endParaRPr>
          </a:p>
        </p:txBody>
      </p:sp>
      <p:sp>
        <p:nvSpPr>
          <p:cNvPr id="28" name="Rounded Rectangle 27"/>
          <p:cNvSpPr/>
          <p:nvPr/>
        </p:nvSpPr>
        <p:spPr>
          <a:xfrm>
            <a:off x="401640" y="1561156"/>
            <a:ext cx="2682280" cy="2115852"/>
          </a:xfrm>
          <a:prstGeom prst="roundRect">
            <a:avLst/>
          </a:prstGeom>
          <a:solidFill>
            <a:srgbClr val="6083CB"/>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a:solidFill>
                  <a:schemeClr val="bg1"/>
                </a:solidFill>
              </a:rPr>
              <a:t>We are one of the</a:t>
            </a:r>
          </a:p>
          <a:p>
            <a:pPr algn="ctr"/>
            <a:r>
              <a:rPr lang="en-GB" dirty="0" smtClean="0">
                <a:solidFill>
                  <a:schemeClr val="bg1"/>
                </a:solidFill>
              </a:rPr>
              <a:t>Top 20 ‘</a:t>
            </a:r>
            <a:r>
              <a:rPr lang="en-GB" dirty="0">
                <a:solidFill>
                  <a:schemeClr val="bg1"/>
                </a:solidFill>
              </a:rPr>
              <a:t>M</a:t>
            </a:r>
            <a:r>
              <a:rPr lang="en-GB" dirty="0" smtClean="0">
                <a:solidFill>
                  <a:schemeClr val="bg1"/>
                </a:solidFill>
              </a:rPr>
              <a:t>ost</a:t>
            </a:r>
            <a:endParaRPr lang="en-GB" dirty="0">
              <a:solidFill>
                <a:schemeClr val="bg1"/>
              </a:solidFill>
            </a:endParaRPr>
          </a:p>
          <a:p>
            <a:pPr algn="ctr"/>
            <a:r>
              <a:rPr lang="en-GB" dirty="0">
                <a:solidFill>
                  <a:schemeClr val="bg1"/>
                </a:solidFill>
              </a:rPr>
              <a:t>T</a:t>
            </a:r>
            <a:r>
              <a:rPr lang="en-GB" dirty="0" smtClean="0">
                <a:solidFill>
                  <a:schemeClr val="bg1"/>
                </a:solidFill>
              </a:rPr>
              <a:t>argeted</a:t>
            </a:r>
            <a:r>
              <a:rPr lang="en-GB" dirty="0">
                <a:solidFill>
                  <a:schemeClr val="bg1"/>
                </a:solidFill>
              </a:rPr>
              <a:t>’</a:t>
            </a:r>
          </a:p>
          <a:p>
            <a:pPr algn="ctr"/>
            <a:r>
              <a:rPr lang="en-GB" dirty="0">
                <a:solidFill>
                  <a:schemeClr val="bg1"/>
                </a:solidFill>
              </a:rPr>
              <a:t>universities by the UK’s</a:t>
            </a:r>
          </a:p>
          <a:p>
            <a:pPr algn="ctr"/>
            <a:r>
              <a:rPr lang="en-GB" dirty="0">
                <a:solidFill>
                  <a:schemeClr val="bg1"/>
                </a:solidFill>
              </a:rPr>
              <a:t>leading employers</a:t>
            </a:r>
          </a:p>
          <a:p>
            <a:pPr algn="ctr"/>
            <a:r>
              <a:rPr lang="en-GB" sz="1000" dirty="0">
                <a:solidFill>
                  <a:schemeClr val="bg1"/>
                </a:solidFill>
              </a:rPr>
              <a:t>(The Graduate Market Report 2012–13)</a:t>
            </a:r>
          </a:p>
        </p:txBody>
      </p:sp>
      <p:sp>
        <p:nvSpPr>
          <p:cNvPr id="29" name="Rounded Rectangle 28"/>
          <p:cNvSpPr/>
          <p:nvPr/>
        </p:nvSpPr>
        <p:spPr>
          <a:xfrm>
            <a:off x="3029211" y="4143284"/>
            <a:ext cx="2447886" cy="1011995"/>
          </a:xfrm>
          <a:prstGeom prst="roundRect">
            <a:avLst/>
          </a:prstGeom>
          <a:solidFill>
            <a:srgbClr val="6083CB"/>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4</a:t>
            </a:r>
            <a:r>
              <a:rPr lang="en-GB" baseline="30000" dirty="0" smtClean="0">
                <a:solidFill>
                  <a:schemeClr val="bg1"/>
                </a:solidFill>
              </a:rPr>
              <a:t>th</a:t>
            </a:r>
            <a:r>
              <a:rPr lang="en-GB" dirty="0" smtClean="0">
                <a:solidFill>
                  <a:schemeClr val="bg1"/>
                </a:solidFill>
              </a:rPr>
              <a:t> in the UK for Quality of Student Life</a:t>
            </a:r>
          </a:p>
          <a:p>
            <a:pPr algn="ctr"/>
            <a:r>
              <a:rPr lang="en-GB" sz="1000" dirty="0" smtClean="0">
                <a:solidFill>
                  <a:schemeClr val="bg1"/>
                </a:solidFill>
              </a:rPr>
              <a:t>Lloyds Bank Survey 2014</a:t>
            </a:r>
            <a:endParaRPr lang="en-GB" sz="1000" dirty="0">
              <a:solidFill>
                <a:schemeClr val="bg1"/>
              </a:solidFill>
            </a:endParaRPr>
          </a:p>
        </p:txBody>
      </p:sp>
      <p:sp>
        <p:nvSpPr>
          <p:cNvPr id="30" name="Rounded Rectangle 29"/>
          <p:cNvSpPr/>
          <p:nvPr/>
        </p:nvSpPr>
        <p:spPr>
          <a:xfrm>
            <a:off x="6405030" y="2094468"/>
            <a:ext cx="2271426" cy="1011995"/>
          </a:xfrm>
          <a:prstGeom prst="roundRect">
            <a:avLst/>
          </a:prstGeom>
          <a:solidFill>
            <a:srgbClr val="0F89C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6</a:t>
            </a:r>
            <a:r>
              <a:rPr lang="en-GB" baseline="30000" dirty="0" smtClean="0">
                <a:solidFill>
                  <a:schemeClr val="bg1"/>
                </a:solidFill>
              </a:rPr>
              <a:t>th</a:t>
            </a:r>
            <a:r>
              <a:rPr lang="en-GB" dirty="0" smtClean="0">
                <a:solidFill>
                  <a:schemeClr val="bg1"/>
                </a:solidFill>
              </a:rPr>
              <a:t> in the UK for Student Satisfaction</a:t>
            </a:r>
          </a:p>
          <a:p>
            <a:pPr algn="ctr"/>
            <a:r>
              <a:rPr lang="en-GB" sz="1000" dirty="0" smtClean="0">
                <a:solidFill>
                  <a:schemeClr val="bg1"/>
                </a:solidFill>
              </a:rPr>
              <a:t>Lloyds Bank Survey 2014</a:t>
            </a:r>
            <a:endParaRPr lang="en-GB" sz="1000" dirty="0">
              <a:solidFill>
                <a:schemeClr val="bg1"/>
              </a:solidFill>
            </a:endParaRPr>
          </a:p>
        </p:txBody>
      </p:sp>
      <p:sp>
        <p:nvSpPr>
          <p:cNvPr id="31" name="Rounded Rectangle 30"/>
          <p:cNvSpPr/>
          <p:nvPr/>
        </p:nvSpPr>
        <p:spPr>
          <a:xfrm>
            <a:off x="5780533" y="4130733"/>
            <a:ext cx="2895923" cy="1011995"/>
          </a:xfrm>
          <a:prstGeom prst="roundRect">
            <a:avLst/>
          </a:prstGeom>
          <a:solidFill>
            <a:srgbClr val="00257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Top 1% of world universities</a:t>
            </a:r>
          </a:p>
          <a:p>
            <a:pPr algn="ctr"/>
            <a:r>
              <a:rPr lang="en-GB" sz="1000" dirty="0" smtClean="0">
                <a:solidFill>
                  <a:schemeClr val="bg1"/>
                </a:solidFill>
              </a:rPr>
              <a:t>QS World University Rankings 2014/2015</a:t>
            </a:r>
            <a:endParaRPr lang="en-GB" sz="1000" dirty="0">
              <a:solidFill>
                <a:schemeClr val="bg1"/>
              </a:solidFill>
            </a:endParaRPr>
          </a:p>
        </p:txBody>
      </p:sp>
      <p:sp>
        <p:nvSpPr>
          <p:cNvPr id="32" name="Rounded Rectangle 31"/>
          <p:cNvSpPr/>
          <p:nvPr/>
        </p:nvSpPr>
        <p:spPr>
          <a:xfrm>
            <a:off x="3419872" y="2001078"/>
            <a:ext cx="2764883" cy="1195740"/>
          </a:xfrm>
          <a:prstGeom prst="roundRect">
            <a:avLst/>
          </a:prstGeom>
          <a:solidFill>
            <a:srgbClr val="00467E"/>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in the UK for quality of staff and lecturers</a:t>
            </a:r>
          </a:p>
          <a:p>
            <a:pPr algn="ctr"/>
            <a:r>
              <a:rPr lang="en-GB" sz="1000" dirty="0" smtClean="0">
                <a:solidFill>
                  <a:schemeClr val="bg1"/>
                </a:solidFill>
              </a:rPr>
              <a:t>Times Higher Education Student Experience Survey</a:t>
            </a:r>
            <a:endParaRPr lang="en-GB" sz="1000" dirty="0">
              <a:solidFill>
                <a:schemeClr val="bg1"/>
              </a:solidFill>
            </a:endParaRPr>
          </a:p>
        </p:txBody>
      </p:sp>
    </p:spTree>
    <p:extLst>
      <p:ext uri="{BB962C8B-B14F-4D97-AF65-F5344CB8AC3E}">
        <p14:creationId xmlns:p14="http://schemas.microsoft.com/office/powerpoint/2010/main" val="301737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Careers Service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6" name="Rounded Rectangle 15"/>
          <p:cNvSpPr/>
          <p:nvPr/>
        </p:nvSpPr>
        <p:spPr>
          <a:xfrm>
            <a:off x="522899" y="1676667"/>
            <a:ext cx="1800200" cy="86409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Career Advice</a:t>
            </a:r>
            <a:endParaRPr lang="en-GB" dirty="0">
              <a:solidFill>
                <a:schemeClr val="bg1"/>
              </a:solidFill>
            </a:endParaRPr>
          </a:p>
        </p:txBody>
      </p:sp>
      <p:sp>
        <p:nvSpPr>
          <p:cNvPr id="17" name="Rounded Rectangle 16"/>
          <p:cNvSpPr/>
          <p:nvPr/>
        </p:nvSpPr>
        <p:spPr>
          <a:xfrm>
            <a:off x="2656037" y="1676667"/>
            <a:ext cx="1800200" cy="864096"/>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Drop in CV checks</a:t>
            </a:r>
            <a:endParaRPr lang="en-GB" dirty="0">
              <a:solidFill>
                <a:schemeClr val="bg1"/>
              </a:solidFill>
            </a:endParaRPr>
          </a:p>
        </p:txBody>
      </p:sp>
      <p:sp>
        <p:nvSpPr>
          <p:cNvPr id="18" name="Rounded Rectangle 17"/>
          <p:cNvSpPr/>
          <p:nvPr/>
        </p:nvSpPr>
        <p:spPr>
          <a:xfrm>
            <a:off x="527365" y="4217280"/>
            <a:ext cx="1791267" cy="887117"/>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chemeClr val="bg1"/>
                </a:solidFill>
              </a:rPr>
              <a:t>Rise-up</a:t>
            </a:r>
            <a:endParaRPr lang="en-GB" dirty="0">
              <a:solidFill>
                <a:schemeClr val="bg1"/>
              </a:solidFill>
            </a:endParaRPr>
          </a:p>
        </p:txBody>
      </p:sp>
      <p:sp>
        <p:nvSpPr>
          <p:cNvPr id="19" name="Rounded Rectangle 18"/>
          <p:cNvSpPr/>
          <p:nvPr/>
        </p:nvSpPr>
        <p:spPr>
          <a:xfrm>
            <a:off x="504730" y="2931564"/>
            <a:ext cx="1800200" cy="887117"/>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Support after Graduation</a:t>
            </a:r>
            <a:endParaRPr lang="en-GB" dirty="0">
              <a:solidFill>
                <a:schemeClr val="bg1"/>
              </a:solidFill>
            </a:endParaRPr>
          </a:p>
        </p:txBody>
      </p:sp>
      <p:sp>
        <p:nvSpPr>
          <p:cNvPr id="20" name="Rounded Rectangle 19"/>
          <p:cNvSpPr/>
          <p:nvPr/>
        </p:nvSpPr>
        <p:spPr>
          <a:xfrm>
            <a:off x="6925305" y="2931564"/>
            <a:ext cx="1791267" cy="864096"/>
          </a:xfrm>
          <a:prstGeom prst="roundRect">
            <a:avLst/>
          </a:prstGeom>
          <a:solidFill>
            <a:srgbClr val="00257E"/>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dirty="0" smtClean="0">
                <a:solidFill>
                  <a:schemeClr val="bg1"/>
                </a:solidFill>
              </a:rPr>
              <a:t>Careers Workshop</a:t>
            </a:r>
            <a:endParaRPr lang="en-GB" dirty="0">
              <a:solidFill>
                <a:schemeClr val="bg1"/>
              </a:solidFill>
            </a:endParaRPr>
          </a:p>
        </p:txBody>
      </p:sp>
      <p:sp>
        <p:nvSpPr>
          <p:cNvPr id="21" name="Rounded Rectangle 20"/>
          <p:cNvSpPr/>
          <p:nvPr/>
        </p:nvSpPr>
        <p:spPr>
          <a:xfrm>
            <a:off x="6925304" y="4228790"/>
            <a:ext cx="1791267" cy="864096"/>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Vacancies Online</a:t>
            </a:r>
            <a:endParaRPr lang="en-GB" dirty="0">
              <a:solidFill>
                <a:schemeClr val="bg1"/>
              </a:solidFill>
            </a:endParaRPr>
          </a:p>
        </p:txBody>
      </p:sp>
      <p:sp>
        <p:nvSpPr>
          <p:cNvPr id="22" name="Rounded Rectangle 21"/>
          <p:cNvSpPr/>
          <p:nvPr/>
        </p:nvSpPr>
        <p:spPr>
          <a:xfrm>
            <a:off x="2615782" y="5464057"/>
            <a:ext cx="1800200" cy="86409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GB" dirty="0" smtClean="0">
                <a:solidFill>
                  <a:schemeClr val="bg1"/>
                </a:solidFill>
              </a:rPr>
              <a:t>Time Out Advice</a:t>
            </a:r>
            <a:endParaRPr lang="en-GB" dirty="0">
              <a:solidFill>
                <a:schemeClr val="bg1"/>
              </a:solidFill>
            </a:endParaRPr>
          </a:p>
        </p:txBody>
      </p:sp>
      <p:sp>
        <p:nvSpPr>
          <p:cNvPr id="23" name="Rounded Rectangle 22"/>
          <p:cNvSpPr/>
          <p:nvPr/>
        </p:nvSpPr>
        <p:spPr>
          <a:xfrm>
            <a:off x="4732107" y="5464057"/>
            <a:ext cx="1791267" cy="864096"/>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Great Employer Links</a:t>
            </a:r>
            <a:endParaRPr lang="en-GB" dirty="0">
              <a:solidFill>
                <a:schemeClr val="bg1"/>
              </a:solidFill>
            </a:endParaRPr>
          </a:p>
        </p:txBody>
      </p:sp>
      <p:sp>
        <p:nvSpPr>
          <p:cNvPr id="25" name="Rounded Rectangle 24"/>
          <p:cNvSpPr/>
          <p:nvPr/>
        </p:nvSpPr>
        <p:spPr>
          <a:xfrm>
            <a:off x="4768797" y="1676667"/>
            <a:ext cx="1816511" cy="864096"/>
          </a:xfrm>
          <a:prstGeom prst="roundRect">
            <a:avLst/>
          </a:prstGeom>
          <a:solidFill>
            <a:srgbClr val="0F89CF"/>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smtClean="0">
                <a:solidFill>
                  <a:schemeClr val="bg1"/>
                </a:solidFill>
              </a:rPr>
              <a:t>Mock Assessments</a:t>
            </a:r>
            <a:endParaRPr lang="en-GB" dirty="0">
              <a:solidFill>
                <a:schemeClr val="bg1"/>
              </a:solidFill>
            </a:endParaRPr>
          </a:p>
        </p:txBody>
      </p:sp>
      <p:sp>
        <p:nvSpPr>
          <p:cNvPr id="31" name="Rounded Rectangle 30"/>
          <p:cNvSpPr/>
          <p:nvPr/>
        </p:nvSpPr>
        <p:spPr>
          <a:xfrm>
            <a:off x="513663" y="5464057"/>
            <a:ext cx="1791267" cy="864096"/>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Further Advice</a:t>
            </a:r>
            <a:endParaRPr lang="en-GB" dirty="0">
              <a:solidFill>
                <a:schemeClr val="bg1"/>
              </a:solidFill>
            </a:endParaRPr>
          </a:p>
        </p:txBody>
      </p:sp>
      <p:sp>
        <p:nvSpPr>
          <p:cNvPr id="32" name="Rounded Rectangle 31"/>
          <p:cNvSpPr/>
          <p:nvPr/>
        </p:nvSpPr>
        <p:spPr>
          <a:xfrm>
            <a:off x="6925305" y="1699688"/>
            <a:ext cx="1800200" cy="864096"/>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Recruitment Fairs</a:t>
            </a:r>
            <a:endParaRPr lang="en-GB" dirty="0">
              <a:solidFill>
                <a:schemeClr val="bg1"/>
              </a:solidFill>
            </a:endParaRPr>
          </a:p>
        </p:txBody>
      </p:sp>
      <p:sp>
        <p:nvSpPr>
          <p:cNvPr id="34" name="Rounded Rectangle 33"/>
          <p:cNvSpPr/>
          <p:nvPr/>
        </p:nvSpPr>
        <p:spPr>
          <a:xfrm>
            <a:off x="6956896" y="5464057"/>
            <a:ext cx="1791267" cy="86409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Newcastle Work Experience </a:t>
            </a:r>
            <a:endParaRPr lang="en-GB" dirty="0">
              <a:solidFill>
                <a:schemeClr val="bg1"/>
              </a:solidFill>
            </a:endParaRPr>
          </a:p>
        </p:txBody>
      </p:sp>
      <p:cxnSp>
        <p:nvCxnSpPr>
          <p:cNvPr id="35" name="Straight Arrow Connector 34"/>
          <p:cNvCxnSpPr/>
          <p:nvPr/>
        </p:nvCxnSpPr>
        <p:spPr>
          <a:xfrm flipV="1">
            <a:off x="5388621" y="2540763"/>
            <a:ext cx="239119" cy="8343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p:cNvCxnSpPr/>
          <p:nvPr/>
        </p:nvCxnSpPr>
        <p:spPr>
          <a:xfrm flipH="1" flipV="1">
            <a:off x="3708377" y="2559922"/>
            <a:ext cx="539696" cy="81520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p:cNvCxnSpPr>
            <a:endCxn id="20" idx="1"/>
          </p:cNvCxnSpPr>
          <p:nvPr/>
        </p:nvCxnSpPr>
        <p:spPr>
          <a:xfrm flipV="1">
            <a:off x="6544469" y="3363612"/>
            <a:ext cx="380836" cy="38695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a:endCxn id="21" idx="1"/>
          </p:cNvCxnSpPr>
          <p:nvPr/>
        </p:nvCxnSpPr>
        <p:spPr>
          <a:xfrm>
            <a:off x="6544469" y="4037450"/>
            <a:ext cx="380835" cy="6233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9" name="Straight Arrow Connector 38"/>
          <p:cNvCxnSpPr/>
          <p:nvPr/>
        </p:nvCxnSpPr>
        <p:spPr>
          <a:xfrm>
            <a:off x="6477330" y="4367868"/>
            <a:ext cx="479566" cy="11332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p:cNvCxnSpPr>
            <a:endCxn id="23" idx="0"/>
          </p:cNvCxnSpPr>
          <p:nvPr/>
        </p:nvCxnSpPr>
        <p:spPr>
          <a:xfrm>
            <a:off x="5315906" y="4404959"/>
            <a:ext cx="311835" cy="105909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1" name="Straight Arrow Connector 40"/>
          <p:cNvCxnSpPr/>
          <p:nvPr/>
        </p:nvCxnSpPr>
        <p:spPr>
          <a:xfrm flipH="1">
            <a:off x="3556138" y="4389853"/>
            <a:ext cx="295782" cy="10289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2" name="Straight Arrow Connector 41"/>
          <p:cNvCxnSpPr/>
          <p:nvPr/>
        </p:nvCxnSpPr>
        <p:spPr>
          <a:xfrm flipH="1">
            <a:off x="2285489" y="4367868"/>
            <a:ext cx="644884" cy="11332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3" name="Straight Arrow Connector 42"/>
          <p:cNvCxnSpPr/>
          <p:nvPr/>
        </p:nvCxnSpPr>
        <p:spPr>
          <a:xfrm flipH="1">
            <a:off x="2323100" y="4149080"/>
            <a:ext cx="335316" cy="5117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4" name="Straight Arrow Connector 43"/>
          <p:cNvCxnSpPr>
            <a:stCxn id="33" idx="1"/>
          </p:cNvCxnSpPr>
          <p:nvPr/>
        </p:nvCxnSpPr>
        <p:spPr>
          <a:xfrm flipH="1" flipV="1">
            <a:off x="2304930" y="3401164"/>
            <a:ext cx="351107" cy="4755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5" name="Straight Arrow Connector 44"/>
          <p:cNvCxnSpPr/>
          <p:nvPr/>
        </p:nvCxnSpPr>
        <p:spPr>
          <a:xfrm flipH="1" flipV="1">
            <a:off x="2301191" y="2457375"/>
            <a:ext cx="629182" cy="9177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6" name="Straight Arrow Connector 45"/>
          <p:cNvCxnSpPr/>
          <p:nvPr/>
        </p:nvCxnSpPr>
        <p:spPr>
          <a:xfrm flipV="1">
            <a:off x="6412444" y="2457375"/>
            <a:ext cx="544452" cy="9437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3" name="Rounded Rectangle 32">
            <a:hlinkClick r:id="rId4"/>
          </p:cNvPr>
          <p:cNvSpPr/>
          <p:nvPr/>
        </p:nvSpPr>
        <p:spPr>
          <a:xfrm>
            <a:off x="2656037" y="3363612"/>
            <a:ext cx="3888432" cy="1026242"/>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800" dirty="0">
                <a:solidFill>
                  <a:schemeClr val="bg1"/>
                </a:solidFill>
              </a:rPr>
              <a:t>Multi-Award Winning Careers Service</a:t>
            </a:r>
          </a:p>
        </p:txBody>
      </p:sp>
    </p:spTree>
    <p:extLst>
      <p:ext uri="{BB962C8B-B14F-4D97-AF65-F5344CB8AC3E}">
        <p14:creationId xmlns:p14="http://schemas.microsoft.com/office/powerpoint/2010/main" val="328390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5" grpId="0" animBg="1"/>
      <p:bldP spid="31" grpId="0" animBg="1"/>
      <p:bldP spid="32" grpId="0" animBg="1"/>
      <p:bldP spid="34" grpId="0" animBg="1"/>
      <p:bldP spid="3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NCL+ Award</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251520" y="1360078"/>
            <a:ext cx="1584176" cy="864096"/>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Represent the University</a:t>
            </a:r>
            <a:endParaRPr lang="en-GB" dirty="0">
              <a:solidFill>
                <a:schemeClr val="bg1"/>
              </a:solidFill>
            </a:endParaRPr>
          </a:p>
        </p:txBody>
      </p:sp>
      <p:sp>
        <p:nvSpPr>
          <p:cNvPr id="22" name="Rounded Rectangle 21"/>
          <p:cNvSpPr/>
          <p:nvPr/>
        </p:nvSpPr>
        <p:spPr>
          <a:xfrm>
            <a:off x="1979712" y="1365015"/>
            <a:ext cx="1584176" cy="864096"/>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Clubs, Societies and Events</a:t>
            </a:r>
            <a:endParaRPr lang="en-GB" dirty="0">
              <a:solidFill>
                <a:schemeClr val="bg1"/>
              </a:solidFill>
            </a:endParaRPr>
          </a:p>
        </p:txBody>
      </p:sp>
      <p:sp>
        <p:nvSpPr>
          <p:cNvPr id="23" name="Rounded Rectangle 22"/>
          <p:cNvSpPr/>
          <p:nvPr/>
        </p:nvSpPr>
        <p:spPr>
          <a:xfrm>
            <a:off x="3779912" y="1357134"/>
            <a:ext cx="1584176" cy="864096"/>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Earn and Learn</a:t>
            </a:r>
            <a:endParaRPr lang="en-GB" dirty="0">
              <a:solidFill>
                <a:schemeClr val="bg1"/>
              </a:solidFill>
            </a:endParaRPr>
          </a:p>
        </p:txBody>
      </p:sp>
      <p:sp>
        <p:nvSpPr>
          <p:cNvPr id="25" name="Rounded Rectangle 24"/>
          <p:cNvSpPr/>
          <p:nvPr/>
        </p:nvSpPr>
        <p:spPr>
          <a:xfrm>
            <a:off x="5580112" y="1336529"/>
            <a:ext cx="1584176" cy="864096"/>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World and Media</a:t>
            </a:r>
            <a:endParaRPr lang="en-GB" dirty="0">
              <a:solidFill>
                <a:schemeClr val="bg1"/>
              </a:solidFill>
            </a:endParaRPr>
          </a:p>
        </p:txBody>
      </p:sp>
      <p:sp>
        <p:nvSpPr>
          <p:cNvPr id="26" name="Rounded Rectangle 25"/>
          <p:cNvSpPr/>
          <p:nvPr/>
        </p:nvSpPr>
        <p:spPr>
          <a:xfrm>
            <a:off x="7380312" y="1344980"/>
            <a:ext cx="1584176" cy="864096"/>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Volunteering</a:t>
            </a:r>
            <a:endParaRPr lang="en-GB" dirty="0">
              <a:solidFill>
                <a:schemeClr val="bg1"/>
              </a:solidFill>
            </a:endParaRPr>
          </a:p>
        </p:txBody>
      </p:sp>
      <p:sp>
        <p:nvSpPr>
          <p:cNvPr id="33" name="Rounded Rectangle 32"/>
          <p:cNvSpPr/>
          <p:nvPr/>
        </p:nvSpPr>
        <p:spPr>
          <a:xfrm>
            <a:off x="238939" y="4067363"/>
            <a:ext cx="1596751" cy="576064"/>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Mentor</a:t>
            </a:r>
            <a:endParaRPr lang="en-GB" dirty="0">
              <a:solidFill>
                <a:schemeClr val="bg1"/>
              </a:solidFill>
            </a:endParaRPr>
          </a:p>
        </p:txBody>
      </p:sp>
      <p:sp>
        <p:nvSpPr>
          <p:cNvPr id="35" name="Rounded Rectangle 34"/>
          <p:cNvSpPr/>
          <p:nvPr/>
        </p:nvSpPr>
        <p:spPr>
          <a:xfrm>
            <a:off x="238940" y="3381239"/>
            <a:ext cx="1596751" cy="576064"/>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Hall Rep</a:t>
            </a:r>
            <a:endParaRPr lang="en-GB" dirty="0">
              <a:solidFill>
                <a:schemeClr val="bg1"/>
              </a:solidFill>
            </a:endParaRPr>
          </a:p>
        </p:txBody>
      </p:sp>
      <p:sp>
        <p:nvSpPr>
          <p:cNvPr id="36" name="Rounded Rectangle 35"/>
          <p:cNvSpPr/>
          <p:nvPr/>
        </p:nvSpPr>
        <p:spPr>
          <a:xfrm>
            <a:off x="238941" y="2661159"/>
            <a:ext cx="1596751" cy="576064"/>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Course Rep</a:t>
            </a:r>
            <a:endParaRPr lang="en-GB" dirty="0">
              <a:solidFill>
                <a:schemeClr val="bg1"/>
              </a:solidFill>
            </a:endParaRPr>
          </a:p>
        </p:txBody>
      </p:sp>
      <p:sp>
        <p:nvSpPr>
          <p:cNvPr id="37" name="Rounded Rectangle 36"/>
          <p:cNvSpPr/>
          <p:nvPr/>
        </p:nvSpPr>
        <p:spPr>
          <a:xfrm>
            <a:off x="238938" y="4749391"/>
            <a:ext cx="1596751" cy="576064"/>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Ambassador</a:t>
            </a:r>
            <a:endParaRPr lang="en-GB" dirty="0">
              <a:solidFill>
                <a:schemeClr val="bg1"/>
              </a:solidFill>
            </a:endParaRPr>
          </a:p>
        </p:txBody>
      </p:sp>
      <p:sp>
        <p:nvSpPr>
          <p:cNvPr id="38" name="Rounded Rectangle 37"/>
          <p:cNvSpPr/>
          <p:nvPr/>
        </p:nvSpPr>
        <p:spPr>
          <a:xfrm>
            <a:off x="251520" y="5469471"/>
            <a:ext cx="1596751" cy="576064"/>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Union Officer</a:t>
            </a:r>
            <a:endParaRPr lang="en-GB" dirty="0">
              <a:solidFill>
                <a:schemeClr val="bg1"/>
              </a:solidFill>
            </a:endParaRPr>
          </a:p>
        </p:txBody>
      </p:sp>
      <p:sp>
        <p:nvSpPr>
          <p:cNvPr id="39" name="Rounded Rectangle 38"/>
          <p:cNvSpPr/>
          <p:nvPr/>
        </p:nvSpPr>
        <p:spPr>
          <a:xfrm>
            <a:off x="2009671" y="4749391"/>
            <a:ext cx="1596751" cy="576064"/>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Society </a:t>
            </a:r>
            <a:endParaRPr lang="en-GB" dirty="0">
              <a:solidFill>
                <a:schemeClr val="bg1"/>
              </a:solidFill>
            </a:endParaRPr>
          </a:p>
        </p:txBody>
      </p:sp>
      <p:sp>
        <p:nvSpPr>
          <p:cNvPr id="40" name="Rounded Rectangle 39"/>
          <p:cNvSpPr/>
          <p:nvPr/>
        </p:nvSpPr>
        <p:spPr>
          <a:xfrm>
            <a:off x="2009669" y="4067363"/>
            <a:ext cx="1596751" cy="576064"/>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Rise up</a:t>
            </a:r>
            <a:endParaRPr lang="en-GB" dirty="0">
              <a:solidFill>
                <a:schemeClr val="bg1"/>
              </a:solidFill>
            </a:endParaRPr>
          </a:p>
        </p:txBody>
      </p:sp>
      <p:sp>
        <p:nvSpPr>
          <p:cNvPr id="41" name="Rounded Rectangle 40"/>
          <p:cNvSpPr/>
          <p:nvPr/>
        </p:nvSpPr>
        <p:spPr>
          <a:xfrm>
            <a:off x="2009670" y="3381239"/>
            <a:ext cx="1596751" cy="576064"/>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Events Crew</a:t>
            </a:r>
            <a:endParaRPr lang="en-GB" dirty="0">
              <a:solidFill>
                <a:schemeClr val="bg1"/>
              </a:solidFill>
            </a:endParaRPr>
          </a:p>
        </p:txBody>
      </p:sp>
      <p:sp>
        <p:nvSpPr>
          <p:cNvPr id="42" name="Rounded Rectangle 41"/>
          <p:cNvSpPr/>
          <p:nvPr/>
        </p:nvSpPr>
        <p:spPr>
          <a:xfrm>
            <a:off x="2009671" y="2661159"/>
            <a:ext cx="1596751" cy="576064"/>
          </a:xfrm>
          <a:prstGeom prst="roundRect">
            <a:avLst/>
          </a:prstGeom>
          <a:solidFill>
            <a:srgbClr val="0046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Societies Officer</a:t>
            </a:r>
            <a:endParaRPr lang="en-GB" dirty="0">
              <a:solidFill>
                <a:schemeClr val="bg1"/>
              </a:solidFill>
            </a:endParaRPr>
          </a:p>
        </p:txBody>
      </p:sp>
      <p:sp>
        <p:nvSpPr>
          <p:cNvPr id="43" name="Rounded Rectangle 42"/>
          <p:cNvSpPr/>
          <p:nvPr/>
        </p:nvSpPr>
        <p:spPr>
          <a:xfrm>
            <a:off x="3779912" y="2661159"/>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CV Advisor</a:t>
            </a:r>
            <a:endParaRPr lang="en-GB" dirty="0">
              <a:solidFill>
                <a:schemeClr val="bg1"/>
              </a:solidFill>
            </a:endParaRPr>
          </a:p>
        </p:txBody>
      </p:sp>
      <p:sp>
        <p:nvSpPr>
          <p:cNvPr id="44" name="Rounded Rectangle 43"/>
          <p:cNvSpPr/>
          <p:nvPr/>
        </p:nvSpPr>
        <p:spPr>
          <a:xfrm>
            <a:off x="3779912" y="3381239"/>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Jobs OC</a:t>
            </a:r>
            <a:endParaRPr lang="en-GB" dirty="0">
              <a:solidFill>
                <a:schemeClr val="bg1"/>
              </a:solidFill>
            </a:endParaRPr>
          </a:p>
        </p:txBody>
      </p:sp>
      <p:sp>
        <p:nvSpPr>
          <p:cNvPr id="45" name="Rounded Rectangle 44"/>
          <p:cNvSpPr/>
          <p:nvPr/>
        </p:nvSpPr>
        <p:spPr>
          <a:xfrm>
            <a:off x="3779912" y="4067363"/>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Part-time Jobs</a:t>
            </a:r>
            <a:endParaRPr lang="en-GB" dirty="0">
              <a:solidFill>
                <a:schemeClr val="bg1"/>
              </a:solidFill>
            </a:endParaRPr>
          </a:p>
        </p:txBody>
      </p:sp>
      <p:sp>
        <p:nvSpPr>
          <p:cNvPr id="49" name="Rounded Rectangle 48"/>
          <p:cNvSpPr/>
          <p:nvPr/>
        </p:nvSpPr>
        <p:spPr>
          <a:xfrm>
            <a:off x="3773624" y="4749391"/>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Holiday Work</a:t>
            </a:r>
            <a:endParaRPr lang="en-GB" dirty="0">
              <a:solidFill>
                <a:schemeClr val="bg1"/>
              </a:solidFill>
            </a:endParaRPr>
          </a:p>
        </p:txBody>
      </p:sp>
      <p:sp>
        <p:nvSpPr>
          <p:cNvPr id="50" name="Rounded Rectangle 49"/>
          <p:cNvSpPr/>
          <p:nvPr/>
        </p:nvSpPr>
        <p:spPr>
          <a:xfrm>
            <a:off x="3773623" y="5469471"/>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Ambassador</a:t>
            </a:r>
            <a:endParaRPr lang="en-GB" dirty="0">
              <a:solidFill>
                <a:schemeClr val="bg1"/>
              </a:solidFill>
            </a:endParaRPr>
          </a:p>
        </p:txBody>
      </p:sp>
      <p:sp>
        <p:nvSpPr>
          <p:cNvPr id="51" name="Rounded Rectangle 50"/>
          <p:cNvSpPr/>
          <p:nvPr/>
        </p:nvSpPr>
        <p:spPr>
          <a:xfrm>
            <a:off x="3779912" y="6209010"/>
            <a:ext cx="1596751" cy="576064"/>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Sports Centre Jobs</a:t>
            </a:r>
            <a:endParaRPr lang="en-GB" dirty="0">
              <a:solidFill>
                <a:schemeClr val="bg1"/>
              </a:solidFill>
            </a:endParaRPr>
          </a:p>
        </p:txBody>
      </p:sp>
      <p:sp>
        <p:nvSpPr>
          <p:cNvPr id="52" name="Rounded Rectangle 51"/>
          <p:cNvSpPr/>
          <p:nvPr/>
        </p:nvSpPr>
        <p:spPr>
          <a:xfrm>
            <a:off x="5567537" y="2661159"/>
            <a:ext cx="1596751" cy="5760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Careering Ahead Blogger</a:t>
            </a:r>
            <a:endParaRPr lang="en-GB" dirty="0">
              <a:solidFill>
                <a:schemeClr val="bg1"/>
              </a:solidFill>
            </a:endParaRPr>
          </a:p>
        </p:txBody>
      </p:sp>
      <p:sp>
        <p:nvSpPr>
          <p:cNvPr id="55" name="Rounded Rectangle 54"/>
          <p:cNvSpPr/>
          <p:nvPr/>
        </p:nvSpPr>
        <p:spPr>
          <a:xfrm>
            <a:off x="5567537" y="3381239"/>
            <a:ext cx="1596751" cy="5760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Language Learning</a:t>
            </a:r>
            <a:endParaRPr lang="en-GB" dirty="0">
              <a:solidFill>
                <a:schemeClr val="bg1"/>
              </a:solidFill>
            </a:endParaRPr>
          </a:p>
        </p:txBody>
      </p:sp>
      <p:sp>
        <p:nvSpPr>
          <p:cNvPr id="56" name="Rounded Rectangle 55"/>
          <p:cNvSpPr/>
          <p:nvPr/>
        </p:nvSpPr>
        <p:spPr>
          <a:xfrm>
            <a:off x="5567537" y="4067363"/>
            <a:ext cx="1596751" cy="5760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Journalism</a:t>
            </a:r>
            <a:endParaRPr lang="en-GB" dirty="0">
              <a:solidFill>
                <a:schemeClr val="bg1"/>
              </a:solidFill>
            </a:endParaRPr>
          </a:p>
        </p:txBody>
      </p:sp>
      <p:sp>
        <p:nvSpPr>
          <p:cNvPr id="57" name="Rounded Rectangle 56"/>
          <p:cNvSpPr/>
          <p:nvPr/>
        </p:nvSpPr>
        <p:spPr>
          <a:xfrm>
            <a:off x="5561249" y="4749391"/>
            <a:ext cx="1596751" cy="5760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Broadcaster</a:t>
            </a:r>
            <a:endParaRPr lang="en-GB" dirty="0">
              <a:solidFill>
                <a:schemeClr val="bg1"/>
              </a:solidFill>
            </a:endParaRPr>
          </a:p>
        </p:txBody>
      </p:sp>
      <p:sp>
        <p:nvSpPr>
          <p:cNvPr id="58" name="Rounded Rectangle 57"/>
          <p:cNvSpPr/>
          <p:nvPr/>
        </p:nvSpPr>
        <p:spPr>
          <a:xfrm>
            <a:off x="5561248" y="5469471"/>
            <a:ext cx="1596751" cy="576064"/>
          </a:xfrm>
          <a:prstGeom prst="roundRect">
            <a:avLst/>
          </a:prstGeom>
          <a:solidFill>
            <a:srgbClr val="0025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Exchange</a:t>
            </a:r>
            <a:endParaRPr lang="en-GB" dirty="0">
              <a:solidFill>
                <a:schemeClr val="bg1"/>
              </a:solidFill>
            </a:endParaRPr>
          </a:p>
        </p:txBody>
      </p:sp>
      <p:sp>
        <p:nvSpPr>
          <p:cNvPr id="59" name="Rounded Rectangle 58"/>
          <p:cNvSpPr/>
          <p:nvPr/>
        </p:nvSpPr>
        <p:spPr>
          <a:xfrm>
            <a:off x="7387119" y="2661159"/>
            <a:ext cx="1596751" cy="576064"/>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Go Play Coach</a:t>
            </a:r>
            <a:endParaRPr lang="en-GB" dirty="0">
              <a:solidFill>
                <a:schemeClr val="bg1"/>
              </a:solidFill>
            </a:endParaRPr>
          </a:p>
        </p:txBody>
      </p:sp>
      <p:sp>
        <p:nvSpPr>
          <p:cNvPr id="60" name="Rounded Rectangle 59"/>
          <p:cNvSpPr/>
          <p:nvPr/>
        </p:nvSpPr>
        <p:spPr>
          <a:xfrm>
            <a:off x="7387119" y="3381239"/>
            <a:ext cx="1596751" cy="576064"/>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Passport to Work</a:t>
            </a:r>
            <a:endParaRPr lang="en-GB" dirty="0">
              <a:solidFill>
                <a:schemeClr val="bg1"/>
              </a:solidFill>
            </a:endParaRPr>
          </a:p>
        </p:txBody>
      </p:sp>
      <p:sp>
        <p:nvSpPr>
          <p:cNvPr id="61" name="Rounded Rectangle 60"/>
          <p:cNvSpPr/>
          <p:nvPr/>
        </p:nvSpPr>
        <p:spPr>
          <a:xfrm>
            <a:off x="7387119" y="4067363"/>
            <a:ext cx="1596751" cy="576064"/>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Sports Volunteer</a:t>
            </a:r>
            <a:endParaRPr lang="en-GB" dirty="0">
              <a:solidFill>
                <a:schemeClr val="bg1"/>
              </a:solidFill>
            </a:endParaRPr>
          </a:p>
        </p:txBody>
      </p:sp>
      <p:sp>
        <p:nvSpPr>
          <p:cNvPr id="62" name="Rounded Rectangle 61"/>
          <p:cNvSpPr/>
          <p:nvPr/>
        </p:nvSpPr>
        <p:spPr>
          <a:xfrm>
            <a:off x="7380831" y="4749391"/>
            <a:ext cx="1596751" cy="576064"/>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Student Advice Centre</a:t>
            </a:r>
            <a:endParaRPr lang="en-GB" dirty="0">
              <a:solidFill>
                <a:schemeClr val="bg1"/>
              </a:solidFill>
            </a:endParaRPr>
          </a:p>
        </p:txBody>
      </p:sp>
      <p:sp>
        <p:nvSpPr>
          <p:cNvPr id="63" name="Rounded Rectangle 62"/>
          <p:cNvSpPr/>
          <p:nvPr/>
        </p:nvSpPr>
        <p:spPr>
          <a:xfrm>
            <a:off x="7380830" y="5469471"/>
            <a:ext cx="1596751" cy="576064"/>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dirty="0" smtClean="0">
                <a:solidFill>
                  <a:schemeClr val="bg1"/>
                </a:solidFill>
              </a:rPr>
              <a:t>Sustainability Volunteer</a:t>
            </a:r>
            <a:endParaRPr lang="en-GB" dirty="0">
              <a:solidFill>
                <a:schemeClr val="bg1"/>
              </a:solidFill>
            </a:endParaRPr>
          </a:p>
        </p:txBody>
      </p:sp>
    </p:spTree>
    <p:extLst>
      <p:ext uri="{BB962C8B-B14F-4D97-AF65-F5344CB8AC3E}">
        <p14:creationId xmlns:p14="http://schemas.microsoft.com/office/powerpoint/2010/main" val="138623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9" presetClass="emph" presetSubtype="0" grpId="1" nodeType="withEffect">
                                  <p:stCondLst>
                                    <p:cond delay="0"/>
                                  </p:stCondLst>
                                  <p:childTnLst>
                                    <p:set>
                                      <p:cBhvr rctx="PPT">
                                        <p:cTn id="38" dur="indefinite"/>
                                        <p:tgtEl>
                                          <p:spTgt spid="36"/>
                                        </p:tgtEl>
                                        <p:attrNameLst>
                                          <p:attrName>style.opacity</p:attrName>
                                        </p:attrNameLst>
                                      </p:cBhvr>
                                      <p:to>
                                        <p:strVal val="0.5"/>
                                      </p:to>
                                    </p:set>
                                    <p:animEffect filter="image" prLst="opacity: 0.5">
                                      <p:cBhvr rctx="IE">
                                        <p:cTn id="39" dur="indefinite"/>
                                        <p:tgtEl>
                                          <p:spTgt spid="36"/>
                                        </p:tgtEl>
                                      </p:cBhvr>
                                    </p:animEffect>
                                  </p:childTnLst>
                                </p:cTn>
                              </p:par>
                              <p:par>
                                <p:cTn id="40" presetID="9" presetClass="emph" presetSubtype="0" grpId="1" nodeType="withEffect">
                                  <p:stCondLst>
                                    <p:cond delay="0"/>
                                  </p:stCondLst>
                                  <p:childTnLst>
                                    <p:set>
                                      <p:cBhvr rctx="PPT">
                                        <p:cTn id="41" dur="indefinite"/>
                                        <p:tgtEl>
                                          <p:spTgt spid="35"/>
                                        </p:tgtEl>
                                        <p:attrNameLst>
                                          <p:attrName>style.opacity</p:attrName>
                                        </p:attrNameLst>
                                      </p:cBhvr>
                                      <p:to>
                                        <p:strVal val="0.5"/>
                                      </p:to>
                                    </p:set>
                                    <p:animEffect filter="image" prLst="opacity: 0.5">
                                      <p:cBhvr rctx="IE">
                                        <p:cTn id="42" dur="indefinite"/>
                                        <p:tgtEl>
                                          <p:spTgt spid="35"/>
                                        </p:tgtEl>
                                      </p:cBhvr>
                                    </p:animEffect>
                                  </p:childTnLst>
                                </p:cTn>
                              </p:par>
                              <p:par>
                                <p:cTn id="43" presetID="9" presetClass="emph" presetSubtype="0" grpId="1" nodeType="withEffect">
                                  <p:stCondLst>
                                    <p:cond delay="0"/>
                                  </p:stCondLst>
                                  <p:childTnLst>
                                    <p:set>
                                      <p:cBhvr rctx="PPT">
                                        <p:cTn id="44" dur="indefinite"/>
                                        <p:tgtEl>
                                          <p:spTgt spid="33"/>
                                        </p:tgtEl>
                                        <p:attrNameLst>
                                          <p:attrName>style.opacity</p:attrName>
                                        </p:attrNameLst>
                                      </p:cBhvr>
                                      <p:to>
                                        <p:strVal val="0.5"/>
                                      </p:to>
                                    </p:set>
                                    <p:animEffect filter="image" prLst="opacity: 0.5">
                                      <p:cBhvr rctx="IE">
                                        <p:cTn id="45" dur="indefinite"/>
                                        <p:tgtEl>
                                          <p:spTgt spid="33"/>
                                        </p:tgtEl>
                                      </p:cBhvr>
                                    </p:animEffect>
                                  </p:childTnLst>
                                </p:cTn>
                              </p:par>
                              <p:par>
                                <p:cTn id="46" presetID="9" presetClass="emph" presetSubtype="0" grpId="1" nodeType="withEffect">
                                  <p:stCondLst>
                                    <p:cond delay="0"/>
                                  </p:stCondLst>
                                  <p:childTnLst>
                                    <p:set>
                                      <p:cBhvr rctx="PPT">
                                        <p:cTn id="47" dur="indefinite"/>
                                        <p:tgtEl>
                                          <p:spTgt spid="37"/>
                                        </p:tgtEl>
                                        <p:attrNameLst>
                                          <p:attrName>style.opacity</p:attrName>
                                        </p:attrNameLst>
                                      </p:cBhvr>
                                      <p:to>
                                        <p:strVal val="0.5"/>
                                      </p:to>
                                    </p:set>
                                    <p:animEffect filter="image" prLst="opacity: 0.5">
                                      <p:cBhvr rctx="IE">
                                        <p:cTn id="48" dur="indefinite"/>
                                        <p:tgtEl>
                                          <p:spTgt spid="37"/>
                                        </p:tgtEl>
                                      </p:cBhvr>
                                    </p:animEffect>
                                  </p:childTnLst>
                                </p:cTn>
                              </p:par>
                              <p:par>
                                <p:cTn id="49" presetID="9" presetClass="emph" presetSubtype="0" grpId="1" nodeType="withEffect">
                                  <p:stCondLst>
                                    <p:cond delay="0"/>
                                  </p:stCondLst>
                                  <p:childTnLst>
                                    <p:set>
                                      <p:cBhvr rctx="PPT">
                                        <p:cTn id="50" dur="indefinite"/>
                                        <p:tgtEl>
                                          <p:spTgt spid="38"/>
                                        </p:tgtEl>
                                        <p:attrNameLst>
                                          <p:attrName>style.opacity</p:attrName>
                                        </p:attrNameLst>
                                      </p:cBhvr>
                                      <p:to>
                                        <p:strVal val="0.5"/>
                                      </p:to>
                                    </p:set>
                                    <p:animEffect filter="image" prLst="opacity: 0.5">
                                      <p:cBhvr rctx="IE">
                                        <p:cTn id="51" dur="indefinite"/>
                                        <p:tgtEl>
                                          <p:spTgt spid="38"/>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43"/>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1"/>
                                        </p:tgtEl>
                                        <p:attrNameLst>
                                          <p:attrName>style.visibility</p:attrName>
                                        </p:attrNameLst>
                                      </p:cBhvr>
                                      <p:to>
                                        <p:strVal val="visible"/>
                                      </p:to>
                                    </p:set>
                                  </p:childTnLst>
                                </p:cTn>
                              </p:par>
                              <p:par>
                                <p:cTn id="66" presetID="9" presetClass="emph" presetSubtype="0" grpId="1" nodeType="withEffect">
                                  <p:stCondLst>
                                    <p:cond delay="0"/>
                                  </p:stCondLst>
                                  <p:childTnLst>
                                    <p:set>
                                      <p:cBhvr rctx="PPT">
                                        <p:cTn id="67" dur="indefinite"/>
                                        <p:tgtEl>
                                          <p:spTgt spid="42"/>
                                        </p:tgtEl>
                                        <p:attrNameLst>
                                          <p:attrName>style.opacity</p:attrName>
                                        </p:attrNameLst>
                                      </p:cBhvr>
                                      <p:to>
                                        <p:strVal val="0.5"/>
                                      </p:to>
                                    </p:set>
                                    <p:animEffect filter="image" prLst="opacity: 0.5">
                                      <p:cBhvr rctx="IE">
                                        <p:cTn id="68" dur="indefinite"/>
                                        <p:tgtEl>
                                          <p:spTgt spid="42"/>
                                        </p:tgtEl>
                                      </p:cBhvr>
                                    </p:animEffect>
                                  </p:childTnLst>
                                </p:cTn>
                              </p:par>
                              <p:par>
                                <p:cTn id="69" presetID="9" presetClass="emph" presetSubtype="0" grpId="1" nodeType="withEffect">
                                  <p:stCondLst>
                                    <p:cond delay="0"/>
                                  </p:stCondLst>
                                  <p:childTnLst>
                                    <p:set>
                                      <p:cBhvr rctx="PPT">
                                        <p:cTn id="70" dur="indefinite"/>
                                        <p:tgtEl>
                                          <p:spTgt spid="41"/>
                                        </p:tgtEl>
                                        <p:attrNameLst>
                                          <p:attrName>style.opacity</p:attrName>
                                        </p:attrNameLst>
                                      </p:cBhvr>
                                      <p:to>
                                        <p:strVal val="0.5"/>
                                      </p:to>
                                    </p:set>
                                    <p:animEffect filter="image" prLst="opacity: 0.5">
                                      <p:cBhvr rctx="IE">
                                        <p:cTn id="71" dur="indefinite"/>
                                        <p:tgtEl>
                                          <p:spTgt spid="41"/>
                                        </p:tgtEl>
                                      </p:cBhvr>
                                    </p:animEffect>
                                  </p:childTnLst>
                                </p:cTn>
                              </p:par>
                              <p:par>
                                <p:cTn id="72" presetID="9" presetClass="emph" presetSubtype="0" grpId="1" nodeType="withEffect">
                                  <p:stCondLst>
                                    <p:cond delay="0"/>
                                  </p:stCondLst>
                                  <p:childTnLst>
                                    <p:set>
                                      <p:cBhvr rctx="PPT">
                                        <p:cTn id="73" dur="indefinite"/>
                                        <p:tgtEl>
                                          <p:spTgt spid="40"/>
                                        </p:tgtEl>
                                        <p:attrNameLst>
                                          <p:attrName>style.opacity</p:attrName>
                                        </p:attrNameLst>
                                      </p:cBhvr>
                                      <p:to>
                                        <p:strVal val="0.5"/>
                                      </p:to>
                                    </p:set>
                                    <p:animEffect filter="image" prLst="opacity: 0.5">
                                      <p:cBhvr rctx="IE">
                                        <p:cTn id="74" dur="indefinite"/>
                                        <p:tgtEl>
                                          <p:spTgt spid="40"/>
                                        </p:tgtEl>
                                      </p:cBhvr>
                                    </p:animEffect>
                                  </p:childTnLst>
                                </p:cTn>
                              </p:par>
                              <p:par>
                                <p:cTn id="75" presetID="9" presetClass="emph" presetSubtype="0" grpId="1" nodeType="withEffect">
                                  <p:stCondLst>
                                    <p:cond delay="0"/>
                                  </p:stCondLst>
                                  <p:childTnLst>
                                    <p:set>
                                      <p:cBhvr rctx="PPT">
                                        <p:cTn id="76" dur="indefinite"/>
                                        <p:tgtEl>
                                          <p:spTgt spid="39"/>
                                        </p:tgtEl>
                                        <p:attrNameLst>
                                          <p:attrName>style.opacity</p:attrName>
                                        </p:attrNameLst>
                                      </p:cBhvr>
                                      <p:to>
                                        <p:strVal val="0.5"/>
                                      </p:to>
                                    </p:set>
                                    <p:animEffect filter="image" prLst="opacity: 0.5">
                                      <p:cBhvr rctx="IE">
                                        <p:cTn id="77" dur="indefinite"/>
                                        <p:tgtEl>
                                          <p:spTgt spid="39"/>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childTnLst>
                                </p:cTn>
                              </p:par>
                              <p:par>
                                <p:cTn id="90" presetID="9" presetClass="emph" presetSubtype="0" grpId="1" nodeType="withEffect">
                                  <p:stCondLst>
                                    <p:cond delay="0"/>
                                  </p:stCondLst>
                                  <p:childTnLst>
                                    <p:set>
                                      <p:cBhvr rctx="PPT">
                                        <p:cTn id="91" dur="indefinite"/>
                                        <p:tgtEl>
                                          <p:spTgt spid="43"/>
                                        </p:tgtEl>
                                        <p:attrNameLst>
                                          <p:attrName>style.opacity</p:attrName>
                                        </p:attrNameLst>
                                      </p:cBhvr>
                                      <p:to>
                                        <p:strVal val="0.5"/>
                                      </p:to>
                                    </p:set>
                                    <p:animEffect filter="image" prLst="opacity: 0.5">
                                      <p:cBhvr rctx="IE">
                                        <p:cTn id="92" dur="indefinite"/>
                                        <p:tgtEl>
                                          <p:spTgt spid="43"/>
                                        </p:tgtEl>
                                      </p:cBhvr>
                                    </p:animEffect>
                                  </p:childTnLst>
                                </p:cTn>
                              </p:par>
                              <p:par>
                                <p:cTn id="93" presetID="9" presetClass="emph" presetSubtype="0" grpId="1" nodeType="withEffect">
                                  <p:stCondLst>
                                    <p:cond delay="0"/>
                                  </p:stCondLst>
                                  <p:childTnLst>
                                    <p:set>
                                      <p:cBhvr rctx="PPT">
                                        <p:cTn id="94" dur="indefinite"/>
                                        <p:tgtEl>
                                          <p:spTgt spid="44"/>
                                        </p:tgtEl>
                                        <p:attrNameLst>
                                          <p:attrName>style.opacity</p:attrName>
                                        </p:attrNameLst>
                                      </p:cBhvr>
                                      <p:to>
                                        <p:strVal val="0.5"/>
                                      </p:to>
                                    </p:set>
                                    <p:animEffect filter="image" prLst="opacity: 0.5">
                                      <p:cBhvr rctx="IE">
                                        <p:cTn id="95" dur="indefinite"/>
                                        <p:tgtEl>
                                          <p:spTgt spid="44"/>
                                        </p:tgtEl>
                                      </p:cBhvr>
                                    </p:animEffect>
                                  </p:childTnLst>
                                </p:cTn>
                              </p:par>
                              <p:par>
                                <p:cTn id="96" presetID="9" presetClass="emph" presetSubtype="0" grpId="1" nodeType="withEffect">
                                  <p:stCondLst>
                                    <p:cond delay="0"/>
                                  </p:stCondLst>
                                  <p:childTnLst>
                                    <p:set>
                                      <p:cBhvr rctx="PPT">
                                        <p:cTn id="97" dur="indefinite"/>
                                        <p:tgtEl>
                                          <p:spTgt spid="45"/>
                                        </p:tgtEl>
                                        <p:attrNameLst>
                                          <p:attrName>style.opacity</p:attrName>
                                        </p:attrNameLst>
                                      </p:cBhvr>
                                      <p:to>
                                        <p:strVal val="0.5"/>
                                      </p:to>
                                    </p:set>
                                    <p:animEffect filter="image" prLst="opacity: 0.5">
                                      <p:cBhvr rctx="IE">
                                        <p:cTn id="98" dur="indefinite"/>
                                        <p:tgtEl>
                                          <p:spTgt spid="45"/>
                                        </p:tgtEl>
                                      </p:cBhvr>
                                    </p:animEffect>
                                  </p:childTnLst>
                                </p:cTn>
                              </p:par>
                              <p:par>
                                <p:cTn id="99" presetID="9" presetClass="emph" presetSubtype="0" grpId="1" nodeType="withEffect">
                                  <p:stCondLst>
                                    <p:cond delay="0"/>
                                  </p:stCondLst>
                                  <p:childTnLst>
                                    <p:set>
                                      <p:cBhvr rctx="PPT">
                                        <p:cTn id="100" dur="indefinite"/>
                                        <p:tgtEl>
                                          <p:spTgt spid="49"/>
                                        </p:tgtEl>
                                        <p:attrNameLst>
                                          <p:attrName>style.opacity</p:attrName>
                                        </p:attrNameLst>
                                      </p:cBhvr>
                                      <p:to>
                                        <p:strVal val="0.5"/>
                                      </p:to>
                                    </p:set>
                                    <p:animEffect filter="image" prLst="opacity: 0.5">
                                      <p:cBhvr rctx="IE">
                                        <p:cTn id="101" dur="indefinite"/>
                                        <p:tgtEl>
                                          <p:spTgt spid="49"/>
                                        </p:tgtEl>
                                      </p:cBhvr>
                                    </p:animEffect>
                                  </p:childTnLst>
                                </p:cTn>
                              </p:par>
                              <p:par>
                                <p:cTn id="102" presetID="9" presetClass="emph" presetSubtype="0" grpId="1" nodeType="withEffect">
                                  <p:stCondLst>
                                    <p:cond delay="0"/>
                                  </p:stCondLst>
                                  <p:childTnLst>
                                    <p:set>
                                      <p:cBhvr rctx="PPT">
                                        <p:cTn id="103" dur="indefinite"/>
                                        <p:tgtEl>
                                          <p:spTgt spid="50"/>
                                        </p:tgtEl>
                                        <p:attrNameLst>
                                          <p:attrName>style.opacity</p:attrName>
                                        </p:attrNameLst>
                                      </p:cBhvr>
                                      <p:to>
                                        <p:strVal val="0.5"/>
                                      </p:to>
                                    </p:set>
                                    <p:animEffect filter="image" prLst="opacity: 0.5">
                                      <p:cBhvr rctx="IE">
                                        <p:cTn id="104" dur="indefinite"/>
                                        <p:tgtEl>
                                          <p:spTgt spid="50"/>
                                        </p:tgtEl>
                                      </p:cBhvr>
                                    </p:animEffect>
                                  </p:childTnLst>
                                </p:cTn>
                              </p:par>
                              <p:par>
                                <p:cTn id="105" presetID="9" presetClass="emph" presetSubtype="0" grpId="1" nodeType="withEffect">
                                  <p:stCondLst>
                                    <p:cond delay="0"/>
                                  </p:stCondLst>
                                  <p:childTnLst>
                                    <p:set>
                                      <p:cBhvr rctx="PPT">
                                        <p:cTn id="106" dur="indefinite"/>
                                        <p:tgtEl>
                                          <p:spTgt spid="51"/>
                                        </p:tgtEl>
                                        <p:attrNameLst>
                                          <p:attrName>style.opacity</p:attrName>
                                        </p:attrNameLst>
                                      </p:cBhvr>
                                      <p:to>
                                        <p:strVal val="0.5"/>
                                      </p:to>
                                    </p:set>
                                    <p:animEffect filter="image" prLst="opacity: 0.5">
                                      <p:cBhvr rctx="IE">
                                        <p:cTn id="107" dur="indefinite"/>
                                        <p:tgtEl>
                                          <p:spTgt spid="51"/>
                                        </p:tgtEl>
                                      </p:cBhvr>
                                    </p:animEffec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59"/>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60"/>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63"/>
                                        </p:tgtEl>
                                        <p:attrNameLst>
                                          <p:attrName>style.visibility</p:attrName>
                                        </p:attrNameLst>
                                      </p:cBhvr>
                                      <p:to>
                                        <p:strVal val="visible"/>
                                      </p:to>
                                    </p:set>
                                  </p:childTnLst>
                                </p:cTn>
                              </p:par>
                              <p:par>
                                <p:cTn id="120" presetID="9" presetClass="emph" presetSubtype="0" grpId="1" nodeType="withEffect">
                                  <p:stCondLst>
                                    <p:cond delay="0"/>
                                  </p:stCondLst>
                                  <p:childTnLst>
                                    <p:set>
                                      <p:cBhvr rctx="PPT">
                                        <p:cTn id="121" dur="indefinite"/>
                                        <p:tgtEl>
                                          <p:spTgt spid="52"/>
                                        </p:tgtEl>
                                        <p:attrNameLst>
                                          <p:attrName>style.opacity</p:attrName>
                                        </p:attrNameLst>
                                      </p:cBhvr>
                                      <p:to>
                                        <p:strVal val="0.5"/>
                                      </p:to>
                                    </p:set>
                                    <p:animEffect filter="image" prLst="opacity: 0.5">
                                      <p:cBhvr rctx="IE">
                                        <p:cTn id="122" dur="indefinite"/>
                                        <p:tgtEl>
                                          <p:spTgt spid="52"/>
                                        </p:tgtEl>
                                      </p:cBhvr>
                                    </p:animEffect>
                                  </p:childTnLst>
                                </p:cTn>
                              </p:par>
                              <p:par>
                                <p:cTn id="123" presetID="9" presetClass="emph" presetSubtype="0" grpId="1" nodeType="withEffect">
                                  <p:stCondLst>
                                    <p:cond delay="0"/>
                                  </p:stCondLst>
                                  <p:childTnLst>
                                    <p:set>
                                      <p:cBhvr rctx="PPT">
                                        <p:cTn id="124" dur="indefinite"/>
                                        <p:tgtEl>
                                          <p:spTgt spid="55"/>
                                        </p:tgtEl>
                                        <p:attrNameLst>
                                          <p:attrName>style.opacity</p:attrName>
                                        </p:attrNameLst>
                                      </p:cBhvr>
                                      <p:to>
                                        <p:strVal val="0.5"/>
                                      </p:to>
                                    </p:set>
                                    <p:animEffect filter="image" prLst="opacity: 0.5">
                                      <p:cBhvr rctx="IE">
                                        <p:cTn id="125" dur="indefinite"/>
                                        <p:tgtEl>
                                          <p:spTgt spid="55"/>
                                        </p:tgtEl>
                                      </p:cBhvr>
                                    </p:animEffect>
                                  </p:childTnLst>
                                </p:cTn>
                              </p:par>
                              <p:par>
                                <p:cTn id="126" presetID="9" presetClass="emph" presetSubtype="0" grpId="1" nodeType="withEffect">
                                  <p:stCondLst>
                                    <p:cond delay="0"/>
                                  </p:stCondLst>
                                  <p:childTnLst>
                                    <p:set>
                                      <p:cBhvr rctx="PPT">
                                        <p:cTn id="127" dur="indefinite"/>
                                        <p:tgtEl>
                                          <p:spTgt spid="56"/>
                                        </p:tgtEl>
                                        <p:attrNameLst>
                                          <p:attrName>style.opacity</p:attrName>
                                        </p:attrNameLst>
                                      </p:cBhvr>
                                      <p:to>
                                        <p:strVal val="0.5"/>
                                      </p:to>
                                    </p:set>
                                    <p:animEffect filter="image" prLst="opacity: 0.5">
                                      <p:cBhvr rctx="IE">
                                        <p:cTn id="128" dur="indefinite"/>
                                        <p:tgtEl>
                                          <p:spTgt spid="56"/>
                                        </p:tgtEl>
                                      </p:cBhvr>
                                    </p:animEffect>
                                  </p:childTnLst>
                                </p:cTn>
                              </p:par>
                              <p:par>
                                <p:cTn id="129" presetID="9" presetClass="emph" presetSubtype="0" grpId="1" nodeType="withEffect">
                                  <p:stCondLst>
                                    <p:cond delay="0"/>
                                  </p:stCondLst>
                                  <p:childTnLst>
                                    <p:set>
                                      <p:cBhvr rctx="PPT">
                                        <p:cTn id="130" dur="indefinite"/>
                                        <p:tgtEl>
                                          <p:spTgt spid="57"/>
                                        </p:tgtEl>
                                        <p:attrNameLst>
                                          <p:attrName>style.opacity</p:attrName>
                                        </p:attrNameLst>
                                      </p:cBhvr>
                                      <p:to>
                                        <p:strVal val="0.5"/>
                                      </p:to>
                                    </p:set>
                                    <p:animEffect filter="image" prLst="opacity: 0.5">
                                      <p:cBhvr rctx="IE">
                                        <p:cTn id="131" dur="indefinite"/>
                                        <p:tgtEl>
                                          <p:spTgt spid="57"/>
                                        </p:tgtEl>
                                      </p:cBhvr>
                                    </p:animEffect>
                                  </p:childTnLst>
                                </p:cTn>
                              </p:par>
                              <p:par>
                                <p:cTn id="132" presetID="9" presetClass="emph" presetSubtype="0" grpId="1" nodeType="withEffect">
                                  <p:stCondLst>
                                    <p:cond delay="0"/>
                                  </p:stCondLst>
                                  <p:childTnLst>
                                    <p:set>
                                      <p:cBhvr rctx="PPT">
                                        <p:cTn id="133" dur="indefinite"/>
                                        <p:tgtEl>
                                          <p:spTgt spid="58"/>
                                        </p:tgtEl>
                                        <p:attrNameLst>
                                          <p:attrName>style.opacity</p:attrName>
                                        </p:attrNameLst>
                                      </p:cBhvr>
                                      <p:to>
                                        <p:strVal val="0.5"/>
                                      </p:to>
                                    </p:set>
                                    <p:animEffect filter="image" prLst="opacity: 0.5">
                                      <p:cBhvr rctx="IE">
                                        <p:cTn id="134" dur="indefinite"/>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5" grpId="0" animBg="1"/>
      <p:bldP spid="26" grpId="0" animBg="1"/>
      <p:bldP spid="33" grpId="0" animBg="1"/>
      <p:bldP spid="33"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9" grpId="0" animBg="1"/>
      <p:bldP spid="49" grpId="1" animBg="1"/>
      <p:bldP spid="50" grpId="0" animBg="1"/>
      <p:bldP spid="50" grpId="1" animBg="1"/>
      <p:bldP spid="51" grpId="0" animBg="1"/>
      <p:bldP spid="51" grpId="1" animBg="1"/>
      <p:bldP spid="52" grpId="0" animBg="1"/>
      <p:bldP spid="52" grpId="1" animBg="1"/>
      <p:bldP spid="55" grpId="0" animBg="1"/>
      <p:bldP spid="55" grpId="1" animBg="1"/>
      <p:bldP spid="56" grpId="0" animBg="1"/>
      <p:bldP spid="56" grpId="1" animBg="1"/>
      <p:bldP spid="57" grpId="0" animBg="1"/>
      <p:bldP spid="57" grpId="1" animBg="1"/>
      <p:bldP spid="58" grpId="0" animBg="1"/>
      <p:bldP spid="58" grpId="1" animBg="1"/>
      <p:bldP spid="59" grpId="0" animBg="1"/>
      <p:bldP spid="60" grpId="0" animBg="1"/>
      <p:bldP spid="61" grpId="0" animBg="1"/>
      <p:bldP spid="62" grpId="0" animBg="1"/>
      <p:bldP spid="6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606210" y="64678"/>
            <a:ext cx="7886700" cy="1325563"/>
          </a:xfrm>
        </p:spPr>
        <p:txBody>
          <a:bodyPr/>
          <a:lstStyle/>
          <a:p>
            <a:r>
              <a:rPr lang="en-GB" dirty="0" smtClean="0">
                <a:solidFill>
                  <a:schemeClr val="bg1"/>
                </a:solidFill>
              </a:rPr>
              <a:t>		Maths &amp; Stats Specific 					Advice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2771800" y="5301208"/>
            <a:ext cx="2294486" cy="648071"/>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Careers Fairs</a:t>
            </a:r>
            <a:endParaRPr lang="en-GB" dirty="0">
              <a:solidFill>
                <a:schemeClr val="bg1"/>
              </a:solidFill>
            </a:endParaRPr>
          </a:p>
        </p:txBody>
      </p:sp>
      <p:sp>
        <p:nvSpPr>
          <p:cNvPr id="22" name="Rounded Rectangle 21"/>
          <p:cNvSpPr/>
          <p:nvPr/>
        </p:nvSpPr>
        <p:spPr>
          <a:xfrm>
            <a:off x="5436096" y="4095482"/>
            <a:ext cx="2294486" cy="781082"/>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Mathematical Skills and Career Development module</a:t>
            </a:r>
            <a:endParaRPr lang="en-GB" dirty="0">
              <a:solidFill>
                <a:schemeClr val="bg1"/>
              </a:solidFill>
            </a:endParaRPr>
          </a:p>
        </p:txBody>
      </p:sp>
      <p:grpSp>
        <p:nvGrpSpPr>
          <p:cNvPr id="26" name="Group 25"/>
          <p:cNvGrpSpPr/>
          <p:nvPr/>
        </p:nvGrpSpPr>
        <p:grpSpPr>
          <a:xfrm>
            <a:off x="251520" y="1438083"/>
            <a:ext cx="3024336" cy="1121244"/>
            <a:chOff x="2386035" y="1268760"/>
            <a:chExt cx="4397901" cy="1129041"/>
          </a:xfrm>
          <a:solidFill>
            <a:srgbClr val="E52F48"/>
          </a:solidFill>
        </p:grpSpPr>
        <p:sp>
          <p:nvSpPr>
            <p:cNvPr id="27" name="Rounded Rectangle 26"/>
            <p:cNvSpPr/>
            <p:nvPr/>
          </p:nvSpPr>
          <p:spPr>
            <a:xfrm>
              <a:off x="2386035" y="1268760"/>
              <a:ext cx="4397901"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28" name="TextBox 27"/>
            <p:cNvSpPr txBox="1"/>
            <p:nvPr/>
          </p:nvSpPr>
          <p:spPr>
            <a:xfrm>
              <a:off x="2510837" y="1300695"/>
              <a:ext cx="4230541" cy="1097106"/>
            </a:xfrm>
            <a:prstGeom prst="rect">
              <a:avLst/>
            </a:prstGeom>
            <a:noFill/>
          </p:spPr>
          <p:txBody>
            <a:bodyPr wrap="square" rtlCol="0">
              <a:spAutoFit/>
            </a:bodyPr>
            <a:lstStyle/>
            <a:p>
              <a:pPr algn="ctr" defTabSz="533400">
                <a:lnSpc>
                  <a:spcPct val="90000"/>
                </a:lnSpc>
                <a:spcBef>
                  <a:spcPct val="0"/>
                </a:spcBef>
              </a:pPr>
              <a:r>
                <a:rPr lang="en-GB" sz="3600" dirty="0" smtClean="0">
                  <a:solidFill>
                    <a:schemeClr val="bg1"/>
                  </a:solidFill>
                </a:rPr>
                <a:t>Maths &amp; Stats Related Skills</a:t>
              </a:r>
              <a:endParaRPr lang="en-GB" sz="3600" dirty="0">
                <a:solidFill>
                  <a:schemeClr val="bg1"/>
                </a:solidFill>
              </a:endParaRPr>
            </a:p>
          </p:txBody>
        </p:sp>
      </p:grpSp>
      <p:sp>
        <p:nvSpPr>
          <p:cNvPr id="29" name="Rounded Rectangle 28"/>
          <p:cNvSpPr/>
          <p:nvPr/>
        </p:nvSpPr>
        <p:spPr>
          <a:xfrm>
            <a:off x="6152513" y="5148649"/>
            <a:ext cx="2710657" cy="1430061"/>
          </a:xfrm>
          <a:prstGeom prst="roundRect">
            <a:avLst/>
          </a:prstGeom>
          <a:solidFill>
            <a:srgbClr val="E52F48"/>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3600" dirty="0" smtClean="0">
                <a:solidFill>
                  <a:schemeClr val="bg1"/>
                </a:solidFill>
              </a:rPr>
              <a:t>Maths &amp; Stats Careers Help</a:t>
            </a:r>
            <a:endParaRPr lang="en-GB" sz="3600" dirty="0">
              <a:solidFill>
                <a:schemeClr val="bg1"/>
              </a:solidFill>
            </a:endParaRPr>
          </a:p>
        </p:txBody>
      </p:sp>
      <p:sp>
        <p:nvSpPr>
          <p:cNvPr id="30" name="Rounded Rectangle 29"/>
          <p:cNvSpPr/>
          <p:nvPr/>
        </p:nvSpPr>
        <p:spPr>
          <a:xfrm>
            <a:off x="2565122" y="2690366"/>
            <a:ext cx="2302294" cy="667485"/>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Presentation Skills</a:t>
            </a:r>
            <a:endParaRPr lang="en-GB" dirty="0">
              <a:solidFill>
                <a:schemeClr val="bg1"/>
              </a:solidFill>
            </a:endParaRPr>
          </a:p>
        </p:txBody>
      </p:sp>
      <p:sp>
        <p:nvSpPr>
          <p:cNvPr id="31" name="Rounded Rectangle 30"/>
          <p:cNvSpPr/>
          <p:nvPr/>
        </p:nvSpPr>
        <p:spPr>
          <a:xfrm>
            <a:off x="4861554" y="1591645"/>
            <a:ext cx="2294486" cy="685270"/>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Group work Experience</a:t>
            </a:r>
            <a:endParaRPr lang="en-GB" dirty="0">
              <a:solidFill>
                <a:schemeClr val="bg1"/>
              </a:solidFill>
            </a:endParaRPr>
          </a:p>
        </p:txBody>
      </p:sp>
      <p:sp>
        <p:nvSpPr>
          <p:cNvPr id="32" name="Rounded Rectangle 31"/>
          <p:cNvSpPr/>
          <p:nvPr/>
        </p:nvSpPr>
        <p:spPr>
          <a:xfrm>
            <a:off x="251520" y="3679834"/>
            <a:ext cx="2302294" cy="685270"/>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Report Writing Experience</a:t>
            </a:r>
            <a:endParaRPr lang="en-GB" dirty="0">
              <a:solidFill>
                <a:schemeClr val="bg1"/>
              </a:solidFill>
            </a:endParaRPr>
          </a:p>
        </p:txBody>
      </p:sp>
      <p:pic>
        <p:nvPicPr>
          <p:cNvPr id="34" name="Picture 2" descr="http://www.mathscareers.org.uk/_db/_images/mmglogo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5211" y="1529159"/>
            <a:ext cx="1711285" cy="8998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pic>
        <p:nvPicPr>
          <p:cNvPr id="44" name="Picture 2" descr="https://encrypted-tbn2.gstatic.com/images?q=tbn:ANd9GcRwRatdzUQGobrO3sLCBGas4TQkxw7OF5GBe6Kp0uerWn7xGyEsNQ"/>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5474862"/>
            <a:ext cx="1528967" cy="11462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cxnSp>
        <p:nvCxnSpPr>
          <p:cNvPr id="45" name="Straight Connector 44"/>
          <p:cNvCxnSpPr/>
          <p:nvPr/>
        </p:nvCxnSpPr>
        <p:spPr>
          <a:xfrm flipH="1">
            <a:off x="13648" y="2701049"/>
            <a:ext cx="9130353" cy="2662521"/>
          </a:xfrm>
          <a:prstGeom prst="line">
            <a:avLst/>
          </a:prstGeom>
          <a:ln w="63500">
            <a:solidFill>
              <a:schemeClr val="tx1"/>
            </a:solidFill>
            <a:prstDash val="lg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951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9" grpId="0" animBg="1"/>
      <p:bldP spid="30" grpId="0" animBg="1"/>
      <p:bldP spid="31" grpId="0" animBg="1"/>
      <p:bldP spid="3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What Next?</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473513" y="171152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Rounded Rectangle 24">
            <a:hlinkClick r:id="rId4"/>
          </p:cNvPr>
          <p:cNvSpPr/>
          <p:nvPr/>
        </p:nvSpPr>
        <p:spPr>
          <a:xfrm>
            <a:off x="347181" y="1510413"/>
            <a:ext cx="1814117" cy="864096"/>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Further Study</a:t>
            </a:r>
            <a:endParaRPr lang="en-GB" dirty="0">
              <a:solidFill>
                <a:schemeClr val="bg1"/>
              </a:solidFill>
            </a:endParaRPr>
          </a:p>
        </p:txBody>
      </p:sp>
      <p:sp>
        <p:nvSpPr>
          <p:cNvPr id="33" name="Rounded Rectangle 32">
            <a:hlinkClick r:id="rId5"/>
          </p:cNvPr>
          <p:cNvSpPr/>
          <p:nvPr/>
        </p:nvSpPr>
        <p:spPr>
          <a:xfrm>
            <a:off x="6841818" y="4102701"/>
            <a:ext cx="1814117"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Accountant</a:t>
            </a:r>
            <a:endParaRPr lang="en-GB" dirty="0">
              <a:solidFill>
                <a:schemeClr val="bg1"/>
              </a:solidFill>
            </a:endParaRPr>
          </a:p>
        </p:txBody>
      </p:sp>
      <p:sp>
        <p:nvSpPr>
          <p:cNvPr id="35" name="Rounded Rectangle 34">
            <a:hlinkClick r:id="rId6"/>
          </p:cNvPr>
          <p:cNvSpPr/>
          <p:nvPr/>
        </p:nvSpPr>
        <p:spPr>
          <a:xfrm>
            <a:off x="4681577" y="2806557"/>
            <a:ext cx="1814117" cy="864096"/>
          </a:xfrm>
          <a:prstGeom prst="roundRect">
            <a:avLst/>
          </a:prstGeom>
          <a:solidFill>
            <a:srgbClr val="0F89C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Computer Game Designer</a:t>
            </a:r>
            <a:endParaRPr lang="en-GB" dirty="0">
              <a:solidFill>
                <a:schemeClr val="bg1"/>
              </a:solidFill>
            </a:endParaRPr>
          </a:p>
        </p:txBody>
      </p:sp>
      <p:sp>
        <p:nvSpPr>
          <p:cNvPr id="36" name="Rounded Rectangle 35">
            <a:hlinkClick r:id="rId7"/>
          </p:cNvPr>
          <p:cNvSpPr/>
          <p:nvPr/>
        </p:nvSpPr>
        <p:spPr>
          <a:xfrm>
            <a:off x="347181" y="2806557"/>
            <a:ext cx="1814117" cy="864096"/>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Time Out</a:t>
            </a:r>
            <a:endParaRPr lang="en-GB" dirty="0">
              <a:solidFill>
                <a:schemeClr val="bg1"/>
              </a:solidFill>
            </a:endParaRPr>
          </a:p>
        </p:txBody>
      </p:sp>
      <p:sp>
        <p:nvSpPr>
          <p:cNvPr id="37" name="Rounded Rectangle 36">
            <a:hlinkClick r:id="rId8"/>
          </p:cNvPr>
          <p:cNvSpPr/>
          <p:nvPr/>
        </p:nvSpPr>
        <p:spPr>
          <a:xfrm>
            <a:off x="347181" y="5398845"/>
            <a:ext cx="1814117" cy="864096"/>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Cryptographer</a:t>
            </a:r>
            <a:endParaRPr lang="en-GB" dirty="0">
              <a:solidFill>
                <a:schemeClr val="bg1"/>
              </a:solidFill>
            </a:endParaRPr>
          </a:p>
        </p:txBody>
      </p:sp>
      <p:sp>
        <p:nvSpPr>
          <p:cNvPr id="38" name="Rounded Rectangle 37">
            <a:hlinkClick r:id="rId9"/>
          </p:cNvPr>
          <p:cNvSpPr/>
          <p:nvPr/>
        </p:nvSpPr>
        <p:spPr>
          <a:xfrm>
            <a:off x="347181" y="4102701"/>
            <a:ext cx="1814117" cy="864096"/>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Teacher</a:t>
            </a:r>
            <a:endParaRPr lang="en-GB" dirty="0">
              <a:solidFill>
                <a:schemeClr val="bg1"/>
              </a:solidFill>
            </a:endParaRPr>
          </a:p>
        </p:txBody>
      </p:sp>
      <p:sp>
        <p:nvSpPr>
          <p:cNvPr id="39" name="Rounded Rectangle 38">
            <a:hlinkClick r:id="rId10"/>
          </p:cNvPr>
          <p:cNvSpPr/>
          <p:nvPr/>
        </p:nvSpPr>
        <p:spPr>
          <a:xfrm>
            <a:off x="2505030" y="1510413"/>
            <a:ext cx="1814117"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Crime Analyst</a:t>
            </a:r>
            <a:endParaRPr lang="en-GB" dirty="0">
              <a:solidFill>
                <a:schemeClr val="bg1"/>
              </a:solidFill>
            </a:endParaRPr>
          </a:p>
        </p:txBody>
      </p:sp>
      <p:sp>
        <p:nvSpPr>
          <p:cNvPr id="40" name="Rounded Rectangle 39">
            <a:hlinkClick r:id="rId11"/>
          </p:cNvPr>
          <p:cNvSpPr/>
          <p:nvPr/>
        </p:nvSpPr>
        <p:spPr>
          <a:xfrm>
            <a:off x="6841818" y="1510413"/>
            <a:ext cx="1814117"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Investment Banker</a:t>
            </a:r>
            <a:endParaRPr lang="en-GB" dirty="0">
              <a:solidFill>
                <a:schemeClr val="bg1"/>
              </a:solidFill>
            </a:endParaRPr>
          </a:p>
        </p:txBody>
      </p:sp>
      <p:sp>
        <p:nvSpPr>
          <p:cNvPr id="41" name="Rounded Rectangle 40">
            <a:hlinkClick r:id="rId12"/>
          </p:cNvPr>
          <p:cNvSpPr/>
          <p:nvPr/>
        </p:nvSpPr>
        <p:spPr>
          <a:xfrm>
            <a:off x="2521338" y="5398845"/>
            <a:ext cx="1814117"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Air Traffic Controller</a:t>
            </a:r>
            <a:endParaRPr lang="en-GB" dirty="0">
              <a:solidFill>
                <a:schemeClr val="bg1"/>
              </a:solidFill>
            </a:endParaRPr>
          </a:p>
        </p:txBody>
      </p:sp>
      <p:sp>
        <p:nvSpPr>
          <p:cNvPr id="42" name="Rounded Rectangle 41">
            <a:hlinkClick r:id="rId13"/>
          </p:cNvPr>
          <p:cNvSpPr/>
          <p:nvPr/>
        </p:nvSpPr>
        <p:spPr>
          <a:xfrm>
            <a:off x="2507422" y="2770355"/>
            <a:ext cx="1814117"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Statistician</a:t>
            </a:r>
            <a:endParaRPr lang="en-GB" dirty="0">
              <a:solidFill>
                <a:schemeClr val="bg1"/>
              </a:solidFill>
            </a:endParaRPr>
          </a:p>
        </p:txBody>
      </p:sp>
      <p:sp>
        <p:nvSpPr>
          <p:cNvPr id="43" name="Rounded Rectangle 42">
            <a:hlinkClick r:id="rId14"/>
          </p:cNvPr>
          <p:cNvSpPr/>
          <p:nvPr/>
        </p:nvSpPr>
        <p:spPr>
          <a:xfrm>
            <a:off x="6841818" y="2806557"/>
            <a:ext cx="1814117"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Actuary</a:t>
            </a:r>
            <a:endParaRPr lang="en-GB" dirty="0">
              <a:solidFill>
                <a:schemeClr val="bg1"/>
              </a:solidFill>
            </a:endParaRPr>
          </a:p>
        </p:txBody>
      </p:sp>
      <p:sp>
        <p:nvSpPr>
          <p:cNvPr id="49" name="Rounded Rectangle 48">
            <a:hlinkClick r:id="rId15"/>
          </p:cNvPr>
          <p:cNvSpPr/>
          <p:nvPr/>
        </p:nvSpPr>
        <p:spPr>
          <a:xfrm>
            <a:off x="4681577" y="5394221"/>
            <a:ext cx="1814117" cy="864096"/>
          </a:xfrm>
          <a:prstGeom prst="roundRect">
            <a:avLst/>
          </a:prstGeom>
          <a:solidFill>
            <a:srgbClr val="0F89C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Data Analyst</a:t>
            </a:r>
            <a:endParaRPr lang="en-GB" dirty="0">
              <a:solidFill>
                <a:schemeClr val="bg1"/>
              </a:solidFill>
            </a:endParaRPr>
          </a:p>
        </p:txBody>
      </p:sp>
      <p:sp>
        <p:nvSpPr>
          <p:cNvPr id="50" name="Rounded Rectangle 49">
            <a:hlinkClick r:id="rId16"/>
          </p:cNvPr>
          <p:cNvSpPr/>
          <p:nvPr/>
        </p:nvSpPr>
        <p:spPr>
          <a:xfrm>
            <a:off x="4681578" y="1510413"/>
            <a:ext cx="1814117" cy="864096"/>
          </a:xfrm>
          <a:prstGeom prst="roundRect">
            <a:avLst/>
          </a:prstGeom>
          <a:solidFill>
            <a:srgbClr val="0F89C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Software Developer</a:t>
            </a:r>
            <a:endParaRPr lang="en-GB" dirty="0">
              <a:solidFill>
                <a:schemeClr val="bg1"/>
              </a:solidFill>
            </a:endParaRPr>
          </a:p>
        </p:txBody>
      </p:sp>
      <p:sp>
        <p:nvSpPr>
          <p:cNvPr id="51" name="Rounded Rectangle 50">
            <a:hlinkClick r:id="rId17"/>
          </p:cNvPr>
          <p:cNvSpPr/>
          <p:nvPr/>
        </p:nvSpPr>
        <p:spPr>
          <a:xfrm>
            <a:off x="6841818" y="5398845"/>
            <a:ext cx="1814117"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Consultant</a:t>
            </a:r>
            <a:endParaRPr lang="en-GB" dirty="0">
              <a:solidFill>
                <a:schemeClr val="bg1"/>
              </a:solidFill>
            </a:endParaRPr>
          </a:p>
        </p:txBody>
      </p:sp>
      <p:sp>
        <p:nvSpPr>
          <p:cNvPr id="52" name="Rounded Rectangle 51">
            <a:hlinkClick r:id="rId18"/>
          </p:cNvPr>
          <p:cNvSpPr/>
          <p:nvPr/>
        </p:nvSpPr>
        <p:spPr>
          <a:xfrm>
            <a:off x="2526979" y="4102701"/>
            <a:ext cx="1814117"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Sports Betting</a:t>
            </a:r>
            <a:endParaRPr lang="en-GB" dirty="0">
              <a:solidFill>
                <a:schemeClr val="bg1"/>
              </a:solidFill>
            </a:endParaRPr>
          </a:p>
        </p:txBody>
      </p:sp>
      <p:sp>
        <p:nvSpPr>
          <p:cNvPr id="53" name="Rounded Rectangle 52">
            <a:hlinkClick r:id="rId19"/>
          </p:cNvPr>
          <p:cNvSpPr/>
          <p:nvPr/>
        </p:nvSpPr>
        <p:spPr>
          <a:xfrm>
            <a:off x="4681578" y="4102701"/>
            <a:ext cx="1814117" cy="864096"/>
          </a:xfrm>
          <a:prstGeom prst="roundRect">
            <a:avLst/>
          </a:prstGeom>
          <a:solidFill>
            <a:srgbClr val="0F89C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Engineer</a:t>
            </a:r>
            <a:endParaRPr lang="en-GB" dirty="0">
              <a:solidFill>
                <a:schemeClr val="bg1"/>
              </a:solidFill>
            </a:endParaRPr>
          </a:p>
        </p:txBody>
      </p:sp>
    </p:spTree>
    <p:extLst>
      <p:ext uri="{BB962C8B-B14F-4D97-AF65-F5344CB8AC3E}">
        <p14:creationId xmlns:p14="http://schemas.microsoft.com/office/powerpoint/2010/main" val="257033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3" grpId="0" animBg="1"/>
      <p:bldP spid="35" grpId="0" animBg="1"/>
      <p:bldP spid="36" grpId="0" animBg="1"/>
      <p:bldP spid="37" grpId="0" animBg="1"/>
      <p:bldP spid="38" grpId="0" animBg="1"/>
      <p:bldP spid="39" grpId="0" animBg="1"/>
      <p:bldP spid="40" grpId="0" animBg="1"/>
      <p:bldP spid="41" grpId="0" animBg="1"/>
      <p:bldP spid="42" grpId="0" animBg="1"/>
      <p:bldP spid="43" grpId="0" animBg="1"/>
      <p:bldP spid="49" grpId="0" animBg="1"/>
      <p:bldP spid="50" grpId="0" animBg="1"/>
      <p:bldP spid="51" grpId="0" animBg="1"/>
      <p:bldP spid="52" grpId="0" animBg="1"/>
      <p:bldP spid="5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Further Study</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22" name="Picture 2" descr="https://lh3.googleusercontent.com/MlsPxaNscjZpoxo2k12m4J761wCBrh-KnxxXWUclIaCYOtaeKfiBqaPmT_pYsgDnIO4dBWkgSfSCUMpxSyTlJjQOOPwd2Tgp7I4GmOm_qWltfGEXUU7msXxMdxmohtJrIfl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442" y="2413945"/>
            <a:ext cx="2880574" cy="115150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http://www.findaphd.com/custadverts/4year/newcastle/images/neuro-header.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729" y="2413945"/>
            <a:ext cx="3714601" cy="1157799"/>
          </a:xfrm>
          <a:prstGeom prst="rect">
            <a:avLst/>
          </a:prstGeom>
          <a:noFill/>
          <a:extLst>
            <a:ext uri="{909E8E84-426E-40DD-AFC4-6F175D3DCCD1}">
              <a14:hiddenFill xmlns:a14="http://schemas.microsoft.com/office/drawing/2010/main">
                <a:solidFill>
                  <a:srgbClr val="FFFFFF"/>
                </a:solidFill>
              </a14:hiddenFill>
            </a:ext>
          </a:extLst>
        </p:spPr>
      </p:pic>
      <p:sp>
        <p:nvSpPr>
          <p:cNvPr id="26" name="Rounded Rectangle 25"/>
          <p:cNvSpPr/>
          <p:nvPr/>
        </p:nvSpPr>
        <p:spPr>
          <a:xfrm>
            <a:off x="852839" y="3750907"/>
            <a:ext cx="3420380" cy="465630"/>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schemeClr val="bg1"/>
                </a:solidFill>
              </a:rPr>
              <a:t>4 Year PhD Programme – Systems Neuroscience</a:t>
            </a:r>
            <a:endParaRPr lang="en-GB" sz="1400" dirty="0">
              <a:solidFill>
                <a:schemeClr val="bg1"/>
              </a:solidFill>
            </a:endParaRPr>
          </a:p>
        </p:txBody>
      </p:sp>
      <p:sp>
        <p:nvSpPr>
          <p:cNvPr id="27" name="Rounded Rectangle 26"/>
          <p:cNvSpPr/>
          <p:nvPr/>
        </p:nvSpPr>
        <p:spPr>
          <a:xfrm>
            <a:off x="5235555" y="3750907"/>
            <a:ext cx="3132348" cy="681654"/>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schemeClr val="bg1"/>
                </a:solidFill>
              </a:rPr>
              <a:t>4 Year Doctoral Training in Carbon Capture and  Storage, and Cleaner Fossil Energy</a:t>
            </a:r>
            <a:endParaRPr lang="en-GB" sz="1400" dirty="0">
              <a:solidFill>
                <a:schemeClr val="bg1"/>
              </a:solidFill>
            </a:endParaRPr>
          </a:p>
        </p:txBody>
      </p:sp>
      <p:sp>
        <p:nvSpPr>
          <p:cNvPr id="28" name="TextBox 27"/>
          <p:cNvSpPr txBox="1"/>
          <p:nvPr/>
        </p:nvSpPr>
        <p:spPr>
          <a:xfrm>
            <a:off x="711918" y="1676564"/>
            <a:ext cx="3708412" cy="442674"/>
          </a:xfrm>
          <a:prstGeom prst="roundRect">
            <a:avLst/>
          </a:prstGeom>
          <a:solidFill>
            <a:srgbClr val="6083CB"/>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000" dirty="0" smtClean="0">
                <a:solidFill>
                  <a:schemeClr val="bg1"/>
                </a:solidFill>
                <a:latin typeface="+mj-lt"/>
              </a:rPr>
              <a:t>MSc or PhD</a:t>
            </a:r>
            <a:endParaRPr lang="en-GB" sz="2000" dirty="0">
              <a:solidFill>
                <a:schemeClr val="bg1"/>
              </a:solidFill>
            </a:endParaRPr>
          </a:p>
        </p:txBody>
      </p:sp>
      <p:sp>
        <p:nvSpPr>
          <p:cNvPr id="29" name="TextBox 28"/>
          <p:cNvSpPr txBox="1"/>
          <p:nvPr/>
        </p:nvSpPr>
        <p:spPr>
          <a:xfrm>
            <a:off x="4947523" y="1686011"/>
            <a:ext cx="3708412" cy="442674"/>
          </a:xfrm>
          <a:prstGeom prst="roundRect">
            <a:avLst/>
          </a:prstGeom>
          <a:solidFill>
            <a:srgbClr val="6083CB"/>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000" dirty="0" smtClean="0">
                <a:solidFill>
                  <a:schemeClr val="bg1"/>
                </a:solidFill>
                <a:latin typeface="+mj-lt"/>
              </a:rPr>
              <a:t>Expertise in Interesting Subject</a:t>
            </a:r>
            <a:endParaRPr lang="en-GB" sz="2000" dirty="0">
              <a:solidFill>
                <a:schemeClr val="bg1"/>
              </a:solidFill>
            </a:endParaRPr>
          </a:p>
        </p:txBody>
      </p:sp>
      <p:sp>
        <p:nvSpPr>
          <p:cNvPr id="31" name="TextBox 30"/>
          <p:cNvSpPr txBox="1"/>
          <p:nvPr/>
        </p:nvSpPr>
        <p:spPr>
          <a:xfrm>
            <a:off x="711918" y="4583253"/>
            <a:ext cx="3708412" cy="442674"/>
          </a:xfrm>
          <a:prstGeom prst="roundRect">
            <a:avLst/>
          </a:prstGeom>
          <a:solidFill>
            <a:srgbClr val="6083CB"/>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000" dirty="0" smtClean="0">
                <a:solidFill>
                  <a:schemeClr val="bg1"/>
                </a:solidFill>
                <a:latin typeface="+mj-lt"/>
              </a:rPr>
              <a:t>Funding</a:t>
            </a:r>
            <a:endParaRPr lang="en-GB" sz="2000" dirty="0">
              <a:solidFill>
                <a:schemeClr val="bg1"/>
              </a:solidFill>
            </a:endParaRPr>
          </a:p>
        </p:txBody>
      </p:sp>
      <p:sp>
        <p:nvSpPr>
          <p:cNvPr id="32" name="TextBox 31"/>
          <p:cNvSpPr txBox="1"/>
          <p:nvPr/>
        </p:nvSpPr>
        <p:spPr>
          <a:xfrm>
            <a:off x="4947523" y="4583253"/>
            <a:ext cx="3708412" cy="442674"/>
          </a:xfrm>
          <a:prstGeom prst="roundRect">
            <a:avLst/>
          </a:prstGeom>
          <a:solidFill>
            <a:srgbClr val="6083CB"/>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000" dirty="0" smtClean="0">
                <a:solidFill>
                  <a:schemeClr val="bg1"/>
                </a:solidFill>
                <a:latin typeface="+mj-lt"/>
              </a:rPr>
              <a:t>Boost Career Prospects</a:t>
            </a:r>
            <a:endParaRPr lang="en-GB" sz="2000" dirty="0">
              <a:solidFill>
                <a:schemeClr val="bg1"/>
              </a:solidFill>
            </a:endParaRPr>
          </a:p>
        </p:txBody>
      </p:sp>
    </p:spTree>
    <p:extLst>
      <p:ext uri="{BB962C8B-B14F-4D97-AF65-F5344CB8AC3E}">
        <p14:creationId xmlns:p14="http://schemas.microsoft.com/office/powerpoint/2010/main" val="49064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1" grpId="0" animBg="1"/>
      <p:bldP spid="32"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a:hlinkClick r:id="rId3"/>
          </p:cNvPr>
          <p:cNvSpPr/>
          <p:nvPr/>
        </p:nvSpPr>
        <p:spPr>
          <a:xfrm>
            <a:off x="838800" y="1590514"/>
            <a:ext cx="3514303"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b="1" dirty="0" smtClean="0">
                <a:solidFill>
                  <a:schemeClr val="bg1"/>
                </a:solidFill>
              </a:rPr>
              <a:t>Summer Internship</a:t>
            </a:r>
            <a:endParaRPr lang="en-GB" dirty="0" smtClean="0">
              <a:solidFill>
                <a:schemeClr val="bg1"/>
              </a:solidFill>
            </a:endParaRPr>
          </a:p>
        </p:txBody>
      </p:sp>
      <p:sp>
        <p:nvSpPr>
          <p:cNvPr id="24" name="Rounded Rectangle 23">
            <a:hlinkClick r:id="rId3"/>
          </p:cNvPr>
          <p:cNvSpPr/>
          <p:nvPr/>
        </p:nvSpPr>
        <p:spPr>
          <a:xfrm>
            <a:off x="838799" y="2913533"/>
            <a:ext cx="3514304"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4-10 week summer vacation work placement</a:t>
            </a:r>
          </a:p>
        </p:txBody>
      </p:sp>
      <p:sp>
        <p:nvSpPr>
          <p:cNvPr id="25" name="Rounded Rectangle 24">
            <a:hlinkClick r:id="rId3"/>
          </p:cNvPr>
          <p:cNvSpPr/>
          <p:nvPr/>
        </p:nvSpPr>
        <p:spPr>
          <a:xfrm>
            <a:off x="833044" y="4229093"/>
            <a:ext cx="3514304" cy="864096"/>
          </a:xfrm>
          <a:prstGeom prst="roundRect">
            <a:avLst/>
          </a:prstGeom>
          <a:solidFill>
            <a:srgbClr val="00467E"/>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b="1" dirty="0" smtClean="0">
                <a:solidFill>
                  <a:schemeClr val="bg1"/>
                </a:solidFill>
              </a:rPr>
              <a:t>May</a:t>
            </a:r>
            <a:r>
              <a:rPr lang="en-GB" dirty="0" smtClean="0">
                <a:solidFill>
                  <a:schemeClr val="bg1"/>
                </a:solidFill>
              </a:rPr>
              <a:t> lead to conditional offer of employment subject to graduation</a:t>
            </a:r>
          </a:p>
        </p:txBody>
      </p:sp>
      <p:cxnSp>
        <p:nvCxnSpPr>
          <p:cNvPr id="31" name="Straight Arrow Connector 30"/>
          <p:cNvCxnSpPr/>
          <p:nvPr/>
        </p:nvCxnSpPr>
        <p:spPr>
          <a:xfrm>
            <a:off x="2683936" y="3809102"/>
            <a:ext cx="3212" cy="4434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2687148" y="2486083"/>
            <a:ext cx="3212" cy="4434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4" name="Straight Arrow Connector 33"/>
          <p:cNvCxnSpPr/>
          <p:nvPr/>
        </p:nvCxnSpPr>
        <p:spPr>
          <a:xfrm>
            <a:off x="2680725" y="5108653"/>
            <a:ext cx="3211" cy="4628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Employment Routes</a:t>
            </a:r>
            <a:endParaRPr lang="en-GB" dirty="0">
              <a:solidFill>
                <a:schemeClr val="bg1"/>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7" name="Rounded Rectangle 16">
            <a:hlinkClick r:id="rId5"/>
          </p:cNvPr>
          <p:cNvSpPr/>
          <p:nvPr/>
        </p:nvSpPr>
        <p:spPr>
          <a:xfrm>
            <a:off x="5045675" y="1590514"/>
            <a:ext cx="3449960" cy="864096"/>
          </a:xfrm>
          <a:prstGeom prst="roundRect">
            <a:avLst/>
          </a:prstGeom>
          <a:solidFill>
            <a:srgbClr val="6083CB"/>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b="1" dirty="0" smtClean="0">
                <a:solidFill>
                  <a:schemeClr val="bg1"/>
                </a:solidFill>
              </a:rPr>
              <a:t>Graduate Scheme or Job</a:t>
            </a:r>
            <a:endParaRPr lang="en-GB" dirty="0">
              <a:solidFill>
                <a:schemeClr val="bg1"/>
              </a:solidFill>
            </a:endParaRPr>
          </a:p>
        </p:txBody>
      </p:sp>
      <p:sp>
        <p:nvSpPr>
          <p:cNvPr id="19" name="Rounded Rectangle 18">
            <a:hlinkClick r:id="rId6"/>
          </p:cNvPr>
          <p:cNvSpPr/>
          <p:nvPr/>
        </p:nvSpPr>
        <p:spPr>
          <a:xfrm>
            <a:off x="1403648" y="5570981"/>
            <a:ext cx="6336704" cy="864096"/>
          </a:xfrm>
          <a:prstGeom prst="roundRect">
            <a:avLst/>
          </a:prstGeom>
          <a:solidFill>
            <a:srgbClr val="E52F48"/>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400" b="1" dirty="0" smtClean="0">
                <a:solidFill>
                  <a:schemeClr val="bg1"/>
                </a:solidFill>
              </a:rPr>
              <a:t>Employment</a:t>
            </a:r>
            <a:endParaRPr lang="en-GB" sz="2400" dirty="0" smtClean="0">
              <a:solidFill>
                <a:schemeClr val="bg1"/>
              </a:solidFill>
            </a:endParaRPr>
          </a:p>
        </p:txBody>
      </p:sp>
      <p:sp>
        <p:nvSpPr>
          <p:cNvPr id="21" name="Rounded Rectangle 20">
            <a:hlinkClick r:id="rId5"/>
          </p:cNvPr>
          <p:cNvSpPr/>
          <p:nvPr/>
        </p:nvSpPr>
        <p:spPr>
          <a:xfrm>
            <a:off x="5045675" y="3551288"/>
            <a:ext cx="3449960" cy="864096"/>
          </a:xfrm>
          <a:prstGeom prst="roundRect">
            <a:avLst/>
          </a:prstGeom>
          <a:solidFill>
            <a:srgbClr val="6083CB"/>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smtClean="0">
                <a:solidFill>
                  <a:schemeClr val="bg1"/>
                </a:solidFill>
              </a:rPr>
              <a:t>Full-time work beginning September after graduation</a:t>
            </a:r>
            <a:endParaRPr lang="en-GB" dirty="0">
              <a:solidFill>
                <a:schemeClr val="bg1"/>
              </a:solidFill>
            </a:endParaRPr>
          </a:p>
        </p:txBody>
      </p:sp>
      <p:cxnSp>
        <p:nvCxnSpPr>
          <p:cNvPr id="27" name="Straight Arrow Connector 26"/>
          <p:cNvCxnSpPr>
            <a:endCxn id="21" idx="0"/>
          </p:cNvCxnSpPr>
          <p:nvPr/>
        </p:nvCxnSpPr>
        <p:spPr>
          <a:xfrm>
            <a:off x="6767443" y="2477755"/>
            <a:ext cx="3212" cy="107353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6767443" y="4438529"/>
            <a:ext cx="0" cy="11444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0937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17" grpId="0" animBg="1"/>
      <p:bldP spid="19" grpId="0" animBg="1"/>
      <p:bldP spid="21"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Our Advice</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36" name="Rounded Rectangle 35">
            <a:hlinkClick r:id="rId4"/>
          </p:cNvPr>
          <p:cNvSpPr/>
          <p:nvPr/>
        </p:nvSpPr>
        <p:spPr>
          <a:xfrm>
            <a:off x="1403648" y="2132856"/>
            <a:ext cx="6336704" cy="864096"/>
          </a:xfrm>
          <a:prstGeom prst="roundRect">
            <a:avLst/>
          </a:prstGeom>
          <a:solidFill>
            <a:srgbClr val="6083CB"/>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000" b="1" dirty="0" smtClean="0">
                <a:solidFill>
                  <a:schemeClr val="bg1"/>
                </a:solidFill>
              </a:rPr>
              <a:t>Start looking in good time</a:t>
            </a:r>
            <a:endParaRPr lang="en-GB" sz="2000" dirty="0">
              <a:solidFill>
                <a:schemeClr val="bg1"/>
              </a:solidFill>
            </a:endParaRPr>
          </a:p>
          <a:p>
            <a:pPr algn="ctr"/>
            <a:r>
              <a:rPr lang="en-GB" sz="2000" dirty="0" smtClean="0">
                <a:solidFill>
                  <a:schemeClr val="bg1"/>
                </a:solidFill>
              </a:rPr>
              <a:t>Consider preferred sector of employment </a:t>
            </a:r>
            <a:endParaRPr lang="en-GB" sz="2000" dirty="0">
              <a:solidFill>
                <a:schemeClr val="bg1"/>
              </a:solidFill>
            </a:endParaRPr>
          </a:p>
        </p:txBody>
      </p:sp>
      <p:sp>
        <p:nvSpPr>
          <p:cNvPr id="37" name="Rounded Rectangle 36">
            <a:hlinkClick r:id="rId5"/>
          </p:cNvPr>
          <p:cNvSpPr/>
          <p:nvPr/>
        </p:nvSpPr>
        <p:spPr>
          <a:xfrm>
            <a:off x="1403648" y="3412988"/>
            <a:ext cx="6336704" cy="864096"/>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000" b="1" dirty="0" smtClean="0">
                <a:solidFill>
                  <a:schemeClr val="bg1"/>
                </a:solidFill>
              </a:rPr>
              <a:t>Start applying </a:t>
            </a:r>
          </a:p>
          <a:p>
            <a:pPr algn="ctr"/>
            <a:r>
              <a:rPr lang="en-GB" sz="2000" dirty="0" smtClean="0">
                <a:solidFill>
                  <a:schemeClr val="bg1"/>
                </a:solidFill>
              </a:rPr>
              <a:t>Take your time and make each one count!</a:t>
            </a:r>
          </a:p>
        </p:txBody>
      </p:sp>
      <p:sp>
        <p:nvSpPr>
          <p:cNvPr id="38" name="Rounded Rectangle 37">
            <a:hlinkClick r:id="rId6"/>
          </p:cNvPr>
          <p:cNvSpPr/>
          <p:nvPr/>
        </p:nvSpPr>
        <p:spPr>
          <a:xfrm>
            <a:off x="1403648" y="4693120"/>
            <a:ext cx="6336704" cy="936104"/>
          </a:xfrm>
          <a:prstGeom prst="roundRect">
            <a:avLst/>
          </a:prstGeom>
          <a:solidFill>
            <a:srgbClr val="477CFF"/>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2000" b="1" dirty="0" smtClean="0">
                <a:solidFill>
                  <a:schemeClr val="bg1"/>
                </a:solidFill>
              </a:rPr>
              <a:t>Practice and prepare for next stages</a:t>
            </a:r>
          </a:p>
          <a:p>
            <a:pPr algn="ctr"/>
            <a:r>
              <a:rPr lang="en-GB" sz="2000" dirty="0" smtClean="0">
                <a:solidFill>
                  <a:schemeClr val="bg1"/>
                </a:solidFill>
              </a:rPr>
              <a:t>Careers service – mock interviews and psychometric tests</a:t>
            </a:r>
          </a:p>
        </p:txBody>
      </p:sp>
      <p:cxnSp>
        <p:nvCxnSpPr>
          <p:cNvPr id="39" name="Straight Arrow Connector 38"/>
          <p:cNvCxnSpPr/>
          <p:nvPr/>
        </p:nvCxnSpPr>
        <p:spPr>
          <a:xfrm>
            <a:off x="4570394" y="2996952"/>
            <a:ext cx="3212" cy="4434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p:cNvCxnSpPr/>
          <p:nvPr/>
        </p:nvCxnSpPr>
        <p:spPr>
          <a:xfrm>
            <a:off x="4596712" y="4277084"/>
            <a:ext cx="3212" cy="4434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11796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a:t>
            </a:r>
            <a:r>
              <a:rPr lang="en-GB" dirty="0">
                <a:solidFill>
                  <a:schemeClr val="bg1"/>
                </a:solidFill>
              </a:rPr>
              <a:t>	</a:t>
            </a:r>
            <a:r>
              <a:rPr lang="en-GB" dirty="0" smtClean="0">
                <a:solidFill>
                  <a:schemeClr val="bg1"/>
                </a:solidFill>
              </a:rPr>
              <a:t>Societies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5" name="Rounded Rectangle 24">
            <a:hlinkClick r:id="rId4"/>
          </p:cNvPr>
          <p:cNvSpPr/>
          <p:nvPr/>
        </p:nvSpPr>
        <p:spPr>
          <a:xfrm>
            <a:off x="786960" y="5046610"/>
            <a:ext cx="2369840" cy="864096"/>
          </a:xfrm>
          <a:prstGeom prst="roundRect">
            <a:avLst/>
          </a:prstGeom>
          <a:solidFill>
            <a:srgbClr val="6083CB"/>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smtClean="0">
                <a:solidFill>
                  <a:schemeClr val="bg1"/>
                </a:solidFill>
              </a:rPr>
              <a:t>KPMG Careers Insight Night </a:t>
            </a:r>
          </a:p>
        </p:txBody>
      </p:sp>
      <p:sp>
        <p:nvSpPr>
          <p:cNvPr id="31" name="Rounded Rectangle 30">
            <a:hlinkClick r:id="rId5"/>
          </p:cNvPr>
          <p:cNvSpPr/>
          <p:nvPr/>
        </p:nvSpPr>
        <p:spPr>
          <a:xfrm>
            <a:off x="2014835" y="1544500"/>
            <a:ext cx="5534630" cy="864096"/>
          </a:xfrm>
          <a:prstGeom prst="roundRect">
            <a:avLst/>
          </a:prstGeom>
          <a:solidFill>
            <a:srgbClr val="477CFF"/>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b="1" dirty="0" smtClean="0">
                <a:solidFill>
                  <a:schemeClr val="bg1"/>
                </a:solidFill>
              </a:rPr>
              <a:t>Lots of Jobs and opportunities advertised through MathSoc</a:t>
            </a:r>
          </a:p>
        </p:txBody>
      </p:sp>
      <p:sp>
        <p:nvSpPr>
          <p:cNvPr id="32" name="Rounded Rectangle 31">
            <a:hlinkClick r:id="rId5"/>
          </p:cNvPr>
          <p:cNvSpPr/>
          <p:nvPr/>
        </p:nvSpPr>
        <p:spPr>
          <a:xfrm>
            <a:off x="786960" y="3879240"/>
            <a:ext cx="2341861" cy="864096"/>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IMA Careers Presentation</a:t>
            </a:r>
          </a:p>
        </p:txBody>
      </p:sp>
      <p:sp>
        <p:nvSpPr>
          <p:cNvPr id="33" name="Rounded Rectangle 32">
            <a:hlinkClick r:id="rId6"/>
          </p:cNvPr>
          <p:cNvSpPr/>
          <p:nvPr/>
        </p:nvSpPr>
        <p:spPr>
          <a:xfrm>
            <a:off x="800950" y="2711870"/>
            <a:ext cx="2369840"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Talks</a:t>
            </a:r>
            <a:endParaRPr lang="en-GB" dirty="0">
              <a:solidFill>
                <a:schemeClr val="bg1"/>
              </a:solidFill>
            </a:endParaRPr>
          </a:p>
        </p:txBody>
      </p:sp>
      <p:sp>
        <p:nvSpPr>
          <p:cNvPr id="34" name="Rounded Rectangle 33">
            <a:hlinkClick r:id="rId6"/>
          </p:cNvPr>
          <p:cNvSpPr/>
          <p:nvPr/>
        </p:nvSpPr>
        <p:spPr>
          <a:xfrm>
            <a:off x="3385452" y="2711870"/>
            <a:ext cx="2369840"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Graduate Jobs </a:t>
            </a:r>
            <a:endParaRPr lang="en-GB" dirty="0">
              <a:solidFill>
                <a:schemeClr val="bg1"/>
              </a:solidFill>
            </a:endParaRPr>
          </a:p>
        </p:txBody>
      </p:sp>
      <p:sp>
        <p:nvSpPr>
          <p:cNvPr id="35" name="Rounded Rectangle 34">
            <a:hlinkClick r:id="rId6"/>
          </p:cNvPr>
          <p:cNvSpPr/>
          <p:nvPr/>
        </p:nvSpPr>
        <p:spPr>
          <a:xfrm>
            <a:off x="5969954" y="2711870"/>
            <a:ext cx="2369840" cy="864096"/>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smtClean="0">
                <a:solidFill>
                  <a:schemeClr val="bg1"/>
                </a:solidFill>
              </a:rPr>
              <a:t>Voluntary </a:t>
            </a:r>
            <a:endParaRPr lang="en-GB" dirty="0">
              <a:solidFill>
                <a:schemeClr val="bg1"/>
              </a:solidFill>
            </a:endParaRPr>
          </a:p>
        </p:txBody>
      </p:sp>
      <p:sp>
        <p:nvSpPr>
          <p:cNvPr id="18" name="Rounded Rectangle 17">
            <a:hlinkClick r:id="rId5"/>
          </p:cNvPr>
          <p:cNvSpPr/>
          <p:nvPr/>
        </p:nvSpPr>
        <p:spPr>
          <a:xfrm>
            <a:off x="5997933" y="3879240"/>
            <a:ext cx="2341861" cy="864096"/>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Study Support Group </a:t>
            </a:r>
          </a:p>
        </p:txBody>
      </p:sp>
      <p:sp>
        <p:nvSpPr>
          <p:cNvPr id="20" name="Rounded Rectangle 19">
            <a:hlinkClick r:id="rId5"/>
          </p:cNvPr>
          <p:cNvSpPr/>
          <p:nvPr/>
        </p:nvSpPr>
        <p:spPr>
          <a:xfrm>
            <a:off x="3413431" y="3879240"/>
            <a:ext cx="2341861" cy="864096"/>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Public Sectors Audit </a:t>
            </a:r>
          </a:p>
        </p:txBody>
      </p:sp>
      <p:sp>
        <p:nvSpPr>
          <p:cNvPr id="22" name="Rounded Rectangle 21">
            <a:hlinkClick r:id="rId5"/>
          </p:cNvPr>
          <p:cNvSpPr/>
          <p:nvPr/>
        </p:nvSpPr>
        <p:spPr>
          <a:xfrm>
            <a:off x="3399441" y="5046610"/>
            <a:ext cx="2341861" cy="864096"/>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smtClean="0">
                <a:solidFill>
                  <a:schemeClr val="bg1"/>
                </a:solidFill>
              </a:rPr>
              <a:t>Software Developers </a:t>
            </a:r>
          </a:p>
        </p:txBody>
      </p:sp>
    </p:spTree>
    <p:extLst>
      <p:ext uri="{BB962C8B-B14F-4D97-AF65-F5344CB8AC3E}">
        <p14:creationId xmlns:p14="http://schemas.microsoft.com/office/powerpoint/2010/main" val="145925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2" grpId="0" animBg="1"/>
      <p:bldP spid="33" grpId="0" animBg="1"/>
      <p:bldP spid="34" grpId="0" animBg="1"/>
      <p:bldP spid="35" grpId="0" animBg="1"/>
      <p:bldP spid="18" grpId="0" animBg="1"/>
      <p:bldP spid="20" grpId="0" animBg="1"/>
      <p:bldP spid="22"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Graduate Profiles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37" name="Rounded Rectangle 36"/>
          <p:cNvSpPr/>
          <p:nvPr/>
        </p:nvSpPr>
        <p:spPr>
          <a:xfrm>
            <a:off x="1764958" y="144353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400" dirty="0" smtClean="0">
                <a:solidFill>
                  <a:schemeClr val="bg1"/>
                </a:solidFill>
              </a:rPr>
              <a:t>Hannah </a:t>
            </a:r>
            <a:endParaRPr lang="en-GB" sz="2400" dirty="0">
              <a:solidFill>
                <a:schemeClr val="bg1"/>
              </a:solidFill>
            </a:endParaRPr>
          </a:p>
        </p:txBody>
      </p:sp>
      <p:sp>
        <p:nvSpPr>
          <p:cNvPr id="38" name="Rounded Rectangle 37"/>
          <p:cNvSpPr/>
          <p:nvPr/>
        </p:nvSpPr>
        <p:spPr>
          <a:xfrm>
            <a:off x="5850456" y="144353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400" dirty="0" smtClean="0">
                <a:solidFill>
                  <a:schemeClr val="bg1"/>
                </a:solidFill>
              </a:rPr>
              <a:t>Kathryn</a:t>
            </a:r>
            <a:endParaRPr lang="en-GB" sz="2400" dirty="0">
              <a:solidFill>
                <a:schemeClr val="bg1"/>
              </a:solidFill>
            </a:endParaRPr>
          </a:p>
        </p:txBody>
      </p:sp>
      <p:sp>
        <p:nvSpPr>
          <p:cNvPr id="44" name="Rounded Rectangle 43"/>
          <p:cNvSpPr/>
          <p:nvPr/>
        </p:nvSpPr>
        <p:spPr>
          <a:xfrm>
            <a:off x="4788024" y="5028930"/>
            <a:ext cx="3744416" cy="1640429"/>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p>
            <a:r>
              <a:rPr lang="en-GB" sz="2000" dirty="0" smtClean="0">
                <a:solidFill>
                  <a:schemeClr val="bg1"/>
                </a:solidFill>
              </a:rPr>
              <a:t>Graduated in 2012, MMath</a:t>
            </a:r>
          </a:p>
          <a:p>
            <a:endParaRPr lang="en-GB" sz="2000" dirty="0" smtClean="0">
              <a:solidFill>
                <a:schemeClr val="bg1"/>
              </a:solidFill>
            </a:endParaRPr>
          </a:p>
          <a:p>
            <a:r>
              <a:rPr lang="en-GB" sz="2000" dirty="0" smtClean="0">
                <a:solidFill>
                  <a:schemeClr val="bg1"/>
                </a:solidFill>
              </a:rPr>
              <a:t>Atomic Weapons Establishment </a:t>
            </a:r>
            <a:endParaRPr lang="en-GB" sz="2000" dirty="0">
              <a:solidFill>
                <a:schemeClr val="bg1"/>
              </a:solidFill>
            </a:endParaRPr>
          </a:p>
        </p:txBody>
      </p:sp>
      <p:sp>
        <p:nvSpPr>
          <p:cNvPr id="45" name="Rounded Rectangle 44"/>
          <p:cNvSpPr/>
          <p:nvPr/>
        </p:nvSpPr>
        <p:spPr>
          <a:xfrm>
            <a:off x="838800" y="5028929"/>
            <a:ext cx="3593976"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p>
            <a:r>
              <a:rPr lang="en-GB" sz="2000" dirty="0" smtClean="0">
                <a:solidFill>
                  <a:schemeClr val="bg1"/>
                </a:solidFill>
              </a:rPr>
              <a:t>Graduated in 2014, BSc</a:t>
            </a:r>
            <a:endParaRPr lang="en-GB" sz="2000" dirty="0">
              <a:solidFill>
                <a:schemeClr val="bg1"/>
              </a:solidFill>
            </a:endParaRPr>
          </a:p>
          <a:p>
            <a:endParaRPr lang="en-GB" sz="2000" dirty="0" smtClean="0">
              <a:solidFill>
                <a:schemeClr val="bg1"/>
              </a:solidFill>
            </a:endParaRPr>
          </a:p>
          <a:p>
            <a:r>
              <a:rPr lang="en-GB" sz="2000" dirty="0" smtClean="0">
                <a:solidFill>
                  <a:schemeClr val="bg1"/>
                </a:solidFill>
              </a:rPr>
              <a:t>Search Engine Advertising</a:t>
            </a:r>
          </a:p>
        </p:txBody>
      </p:sp>
      <p:pic>
        <p:nvPicPr>
          <p:cNvPr id="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7388" y="2255186"/>
            <a:ext cx="2862319" cy="2520280"/>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4" name="Picture 3"/>
          <p:cNvPicPr>
            <a:picLocks noChangeAspect="1"/>
          </p:cNvPicPr>
          <p:nvPr/>
        </p:nvPicPr>
        <p:blipFill rotWithShape="1">
          <a:blip r:embed="rId5"/>
          <a:srcRect t="2301" b="34119"/>
          <a:stretch/>
        </p:blipFill>
        <p:spPr>
          <a:xfrm>
            <a:off x="1390893" y="2172388"/>
            <a:ext cx="2489790" cy="2603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7117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4" grpId="0" animBg="1"/>
      <p:bldP spid="4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Graduate Profiles</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26" name="Rounded Rectangle 25"/>
          <p:cNvSpPr/>
          <p:nvPr/>
        </p:nvSpPr>
        <p:spPr>
          <a:xfrm>
            <a:off x="1640682" y="1372962"/>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400" dirty="0" smtClean="0">
                <a:solidFill>
                  <a:schemeClr val="bg1"/>
                </a:solidFill>
              </a:rPr>
              <a:t>Will</a:t>
            </a:r>
            <a:endParaRPr lang="en-GB" sz="2400" dirty="0">
              <a:solidFill>
                <a:schemeClr val="bg1"/>
              </a:solidFill>
            </a:endParaRPr>
          </a:p>
        </p:txBody>
      </p:sp>
      <p:sp>
        <p:nvSpPr>
          <p:cNvPr id="27" name="Rounded Rectangle 26"/>
          <p:cNvSpPr/>
          <p:nvPr/>
        </p:nvSpPr>
        <p:spPr>
          <a:xfrm>
            <a:off x="815802" y="5057481"/>
            <a:ext cx="3305944" cy="1368152"/>
          </a:xfrm>
          <a:prstGeom prst="roundRect">
            <a:avLst/>
          </a:prstGeom>
          <a:solidFill>
            <a:srgbClr val="477CFF"/>
          </a:solidFill>
        </p:spPr>
        <p:style>
          <a:lnRef idx="0">
            <a:schemeClr val="accent2"/>
          </a:lnRef>
          <a:fillRef idx="3">
            <a:schemeClr val="accent2"/>
          </a:fillRef>
          <a:effectRef idx="3">
            <a:schemeClr val="accent2"/>
          </a:effectRef>
          <a:fontRef idx="minor">
            <a:schemeClr val="lt1"/>
          </a:fontRef>
        </p:style>
        <p:txBody>
          <a:bodyPr rtlCol="0" anchor="ctr"/>
          <a:lstStyle/>
          <a:p>
            <a:r>
              <a:rPr lang="en-GB" sz="2000" dirty="0" smtClean="0">
                <a:solidFill>
                  <a:schemeClr val="bg1"/>
                </a:solidFill>
              </a:rPr>
              <a:t>Graduated in 2015, BSc</a:t>
            </a:r>
          </a:p>
          <a:p>
            <a:endParaRPr lang="en-GB" sz="2000" dirty="0" smtClean="0">
              <a:solidFill>
                <a:schemeClr val="bg1"/>
              </a:solidFill>
            </a:endParaRPr>
          </a:p>
          <a:p>
            <a:r>
              <a:rPr lang="en-GB" sz="2000" dirty="0" smtClean="0">
                <a:solidFill>
                  <a:schemeClr val="bg1"/>
                </a:solidFill>
              </a:rPr>
              <a:t>Statistical Analyst, </a:t>
            </a:r>
            <a:r>
              <a:rPr lang="en-GB" sz="2000" dirty="0" err="1" smtClean="0">
                <a:solidFill>
                  <a:schemeClr val="bg1"/>
                </a:solidFill>
              </a:rPr>
              <a:t>Servelec</a:t>
            </a:r>
            <a:endParaRPr lang="en-GB" sz="2000" dirty="0">
              <a:solidFill>
                <a:schemeClr val="bg1"/>
              </a:solidFill>
            </a:endParaRPr>
          </a:p>
        </p:txBody>
      </p:sp>
      <p:pic>
        <p:nvPicPr>
          <p:cNvPr id="28" name="Picture 27"/>
          <p:cNvPicPr>
            <a:picLocks noChangeAspect="1"/>
          </p:cNvPicPr>
          <p:nvPr/>
        </p:nvPicPr>
        <p:blipFill>
          <a:blip r:embed="rId4"/>
          <a:stretch>
            <a:fillRect/>
          </a:stretch>
        </p:blipFill>
        <p:spPr>
          <a:xfrm>
            <a:off x="1281696" y="2211763"/>
            <a:ext cx="2562301" cy="2562301"/>
          </a:xfrm>
          <a:prstGeom prst="rect">
            <a:avLst/>
          </a:prstGeom>
          <a:solidFill>
            <a:srgbClr val="FFFFFF">
              <a:shade val="85000"/>
            </a:srgbClr>
          </a:solidFill>
          <a:ln w="82550">
            <a:solidFill>
              <a:schemeClr val="bg1"/>
            </a:solidFill>
            <a:miter lim="800000"/>
          </a:ln>
          <a:effectLst>
            <a:outerShdw blurRad="50038" algn="ctr" rotWithShape="0">
              <a:srgbClr val="000000">
                <a:alpha val="41000"/>
              </a:srgbClr>
            </a:outerShdw>
          </a:effectLst>
          <a:scene3d>
            <a:camera prst="orthographicFront"/>
            <a:lightRig rig="threePt" dir="t"/>
          </a:scene3d>
          <a:sp3d contourW="6350">
            <a:bevelT w="50800" h="16510"/>
            <a:contourClr>
              <a:schemeClr val="bg1"/>
            </a:contourClr>
          </a:sp3d>
        </p:spPr>
      </p:pic>
      <p:sp>
        <p:nvSpPr>
          <p:cNvPr id="29" name="Rounded Rectangle 28"/>
          <p:cNvSpPr/>
          <p:nvPr/>
        </p:nvSpPr>
        <p:spPr>
          <a:xfrm>
            <a:off x="5817146" y="1386318"/>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400">
                <a:solidFill>
                  <a:schemeClr val="bg1"/>
                </a:solidFill>
              </a:rPr>
              <a:t>Kieren</a:t>
            </a:r>
            <a:endParaRPr lang="en-GB" sz="2400" dirty="0">
              <a:solidFill>
                <a:schemeClr val="bg1"/>
              </a:solidFill>
            </a:endParaRPr>
          </a:p>
        </p:txBody>
      </p:sp>
      <p:sp>
        <p:nvSpPr>
          <p:cNvPr id="30" name="Rounded Rectangle 29"/>
          <p:cNvSpPr/>
          <p:nvPr/>
        </p:nvSpPr>
        <p:spPr>
          <a:xfrm>
            <a:off x="4992265" y="5057481"/>
            <a:ext cx="3305944" cy="1368152"/>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rtlCol="0" anchor="ctr"/>
          <a:lstStyle/>
          <a:p>
            <a:r>
              <a:rPr lang="en-GB" sz="2000" dirty="0" smtClean="0">
                <a:solidFill>
                  <a:schemeClr val="bg1"/>
                </a:solidFill>
              </a:rPr>
              <a:t>Graduated in 2015, </a:t>
            </a:r>
            <a:r>
              <a:rPr lang="en-GB" sz="2000" dirty="0" err="1" smtClean="0">
                <a:solidFill>
                  <a:schemeClr val="bg1"/>
                </a:solidFill>
              </a:rPr>
              <a:t>MMath</a:t>
            </a:r>
            <a:r>
              <a:rPr lang="en-GB" sz="2000" dirty="0" smtClean="0">
                <a:solidFill>
                  <a:schemeClr val="bg1"/>
                </a:solidFill>
              </a:rPr>
              <a:t> </a:t>
            </a:r>
          </a:p>
          <a:p>
            <a:endParaRPr lang="en-GB" sz="2000" dirty="0">
              <a:solidFill>
                <a:schemeClr val="bg1"/>
              </a:solidFill>
            </a:endParaRPr>
          </a:p>
          <a:p>
            <a:r>
              <a:rPr lang="en-GB" sz="2000" dirty="0" err="1">
                <a:solidFill>
                  <a:schemeClr val="bg1"/>
                </a:solidFill>
              </a:rPr>
              <a:t>Jagex</a:t>
            </a:r>
            <a:r>
              <a:rPr lang="en-GB" sz="2000" dirty="0">
                <a:solidFill>
                  <a:schemeClr val="bg1"/>
                </a:solidFill>
              </a:rPr>
              <a:t> </a:t>
            </a:r>
            <a:r>
              <a:rPr lang="en-GB" sz="2000" dirty="0" smtClean="0">
                <a:solidFill>
                  <a:schemeClr val="bg1"/>
                </a:solidFill>
              </a:rPr>
              <a:t>Games, Computer Games </a:t>
            </a:r>
            <a:r>
              <a:rPr lang="en-GB" sz="2000" dirty="0">
                <a:solidFill>
                  <a:schemeClr val="bg1"/>
                </a:solidFill>
              </a:rPr>
              <a:t>D</a:t>
            </a:r>
            <a:r>
              <a:rPr lang="en-GB" sz="2000" dirty="0" smtClean="0">
                <a:solidFill>
                  <a:schemeClr val="bg1"/>
                </a:solidFill>
              </a:rPr>
              <a:t>esigner </a:t>
            </a:r>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7223" b="4964"/>
          <a:stretch/>
        </p:blipFill>
        <p:spPr>
          <a:xfrm>
            <a:off x="5364087" y="2234851"/>
            <a:ext cx="2562301" cy="2603593"/>
          </a:xfrm>
          <a:prstGeom prst="rect">
            <a:avLst/>
          </a:prstGeom>
          <a:solidFill>
            <a:srgbClr val="FFFFFF">
              <a:shade val="85000"/>
            </a:srgbClr>
          </a:solidFill>
          <a:ln w="762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67524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animBg="1"/>
      <p:bldP spid="3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rot="16200000">
            <a:off x="3985200" y="-3877200"/>
            <a:ext cx="1170000" cy="9144000"/>
            <a:chOff x="251760" y="-99392"/>
            <a:chExt cx="1943976" cy="6383360"/>
          </a:xfrm>
          <a:gradFill>
            <a:gsLst>
              <a:gs pos="0">
                <a:srgbClr val="00467E"/>
              </a:gs>
              <a:gs pos="100000">
                <a:srgbClr val="0F89CF"/>
              </a:gs>
            </a:gsLst>
            <a:lin ang="5400000" scaled="1"/>
          </a:gradFill>
        </p:grpSpPr>
        <p:sp>
          <p:nvSpPr>
            <p:cNvPr id="13" name="Rectangle 12"/>
            <p:cNvSpPr/>
            <p:nvPr/>
          </p:nvSpPr>
          <p:spPr>
            <a:xfrm>
              <a:off x="251760" y="-99392"/>
              <a:ext cx="1943976" cy="6043902"/>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ight Triangle 13"/>
            <p:cNvSpPr/>
            <p:nvPr/>
          </p:nvSpPr>
          <p:spPr>
            <a:xfrm rot="10800000">
              <a:off x="1223748"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ight Triangle 14"/>
            <p:cNvSpPr/>
            <p:nvPr/>
          </p:nvSpPr>
          <p:spPr>
            <a:xfrm rot="10800000" flipH="1">
              <a:off x="251760" y="5944510"/>
              <a:ext cx="971988" cy="339458"/>
            </a:xfrm>
            <a:prstGeom prst="rtTriangl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8800" y="32400"/>
            <a:ext cx="7886700" cy="1325563"/>
          </a:xfrm>
        </p:spPr>
        <p:txBody>
          <a:bodyPr/>
          <a:lstStyle/>
          <a:p>
            <a:r>
              <a:rPr lang="en-GB" dirty="0" smtClean="0">
                <a:solidFill>
                  <a:schemeClr val="bg1"/>
                </a:solidFill>
              </a:rPr>
              <a:t>		Summary</a:t>
            </a:r>
            <a:endParaRPr lang="en-GB" dirty="0">
              <a:solidFill>
                <a:schemeClr val="bg1"/>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600" y="428400"/>
            <a:ext cx="1728192" cy="567983"/>
          </a:xfrm>
          <a:prstGeom prst="rect">
            <a:avLst/>
          </a:prstGeom>
        </p:spPr>
      </p:pic>
      <p:sp>
        <p:nvSpPr>
          <p:cNvPr id="16" name="Rounded Rectangle 15">
            <a:hlinkClick r:id="rId4"/>
          </p:cNvPr>
          <p:cNvSpPr/>
          <p:nvPr/>
        </p:nvSpPr>
        <p:spPr>
          <a:xfrm>
            <a:off x="1403648" y="2132856"/>
            <a:ext cx="6336704" cy="864096"/>
          </a:xfrm>
          <a:prstGeom prst="roundRect">
            <a:avLst/>
          </a:prstGeom>
          <a:solidFill>
            <a:srgbClr val="6083CB"/>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2000" b="1" dirty="0" smtClean="0">
                <a:solidFill>
                  <a:schemeClr val="bg1"/>
                </a:solidFill>
              </a:rPr>
              <a:t>Maths &amp; Stats opens many doors!</a:t>
            </a:r>
            <a:endParaRPr lang="en-GB" sz="2000" dirty="0">
              <a:solidFill>
                <a:schemeClr val="bg1"/>
              </a:solidFill>
            </a:endParaRPr>
          </a:p>
        </p:txBody>
      </p:sp>
      <p:sp>
        <p:nvSpPr>
          <p:cNvPr id="17" name="Rounded Rectangle 16">
            <a:hlinkClick r:id="rId5"/>
          </p:cNvPr>
          <p:cNvSpPr/>
          <p:nvPr/>
        </p:nvSpPr>
        <p:spPr>
          <a:xfrm>
            <a:off x="1403648" y="3412988"/>
            <a:ext cx="6336704" cy="864096"/>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2000" b="1" dirty="0" smtClean="0">
                <a:solidFill>
                  <a:schemeClr val="bg1"/>
                </a:solidFill>
              </a:rPr>
              <a:t>NCL ensures the best chance for future employment</a:t>
            </a:r>
            <a:endParaRPr lang="en-GB" sz="2000" dirty="0" smtClean="0">
              <a:solidFill>
                <a:schemeClr val="bg1"/>
              </a:solidFill>
            </a:endParaRPr>
          </a:p>
        </p:txBody>
      </p:sp>
      <p:sp>
        <p:nvSpPr>
          <p:cNvPr id="18" name="Rounded Rectangle 17">
            <a:hlinkClick r:id="rId6"/>
          </p:cNvPr>
          <p:cNvSpPr/>
          <p:nvPr/>
        </p:nvSpPr>
        <p:spPr>
          <a:xfrm>
            <a:off x="1403648" y="4693120"/>
            <a:ext cx="6336704" cy="936104"/>
          </a:xfrm>
          <a:prstGeom prst="roundRect">
            <a:avLst/>
          </a:prstGeom>
          <a:solidFill>
            <a:srgbClr val="477CFF"/>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2000" b="1" dirty="0" smtClean="0">
                <a:solidFill>
                  <a:schemeClr val="bg1"/>
                </a:solidFill>
              </a:rPr>
              <a:t>Thank you for listening </a:t>
            </a:r>
          </a:p>
        </p:txBody>
      </p:sp>
    </p:spTree>
    <p:extLst>
      <p:ext uri="{BB962C8B-B14F-4D97-AF65-F5344CB8AC3E}">
        <p14:creationId xmlns:p14="http://schemas.microsoft.com/office/powerpoint/2010/main" val="293860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3840</Words>
  <Application>Microsoft Office PowerPoint</Application>
  <PresentationFormat>On-screen Show (4:3)</PresentationFormat>
  <Paragraphs>1333</Paragraphs>
  <Slides>103</Slides>
  <Notes>92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103</vt:i4>
      </vt:variant>
    </vt:vector>
  </HeadingPairs>
  <TitlesOfParts>
    <vt:vector size="111" baseType="lpstr">
      <vt:lpstr>ＭＳ Ｐゴシック</vt:lpstr>
      <vt:lpstr>Arial</vt:lpstr>
      <vt:lpstr>Arial Bold</vt:lpstr>
      <vt:lpstr>Calibri</vt:lpstr>
      <vt:lpstr>Calibri Light</vt:lpstr>
      <vt:lpstr>MV Boli</vt:lpstr>
      <vt:lpstr>Wingdings</vt:lpstr>
      <vt:lpstr>Office Theme</vt:lpstr>
      <vt:lpstr>PowerPoint Presentation</vt:lpstr>
      <vt:lpstr>  The School</vt:lpstr>
      <vt:lpstr>  Research Projects</vt:lpstr>
      <vt:lpstr>  Offers and Admissions</vt:lpstr>
      <vt:lpstr>PowerPoint Presentation</vt:lpstr>
      <vt:lpstr>  This Talk</vt:lpstr>
      <vt:lpstr>  Single Honours Degrees</vt:lpstr>
      <vt:lpstr>  Other Types of Degree</vt:lpstr>
      <vt:lpstr>  This Talk</vt:lpstr>
      <vt:lpstr>  University Credits</vt:lpstr>
      <vt:lpstr>  Single Honours Structure</vt:lpstr>
      <vt:lpstr>  1st Year Structure</vt:lpstr>
      <vt:lpstr>  2nd Year Structure</vt:lpstr>
      <vt:lpstr>  2nd Year Structure</vt:lpstr>
      <vt:lpstr>  3rd Year Modules</vt:lpstr>
      <vt:lpstr>  4th Year Project</vt:lpstr>
      <vt:lpstr>  4th Year Project</vt:lpstr>
      <vt:lpstr>  This Talk</vt:lpstr>
      <vt:lpstr>  Learning and Assessment</vt:lpstr>
      <vt:lpstr>  Learning and Assessment</vt:lpstr>
      <vt:lpstr>  Grades and Weighting</vt:lpstr>
      <vt:lpstr>  This Talk</vt:lpstr>
      <vt:lpstr>  The Herschel Building</vt:lpstr>
      <vt:lpstr>  Internet Resources</vt:lpstr>
      <vt:lpstr>  Support</vt:lpstr>
      <vt:lpstr>  This Talk</vt:lpstr>
      <vt:lpstr>  Typical Week</vt:lpstr>
      <vt:lpstr>  Typical Week</vt:lpstr>
      <vt:lpstr>  Typical Week</vt:lpstr>
      <vt:lpstr>  Typical Week</vt:lpstr>
      <vt:lpstr>  Typical Week</vt:lpstr>
      <vt:lpstr>  Semester One</vt:lpstr>
      <vt:lpstr>  Semester Two</vt:lpstr>
      <vt:lpstr>  Opportunities Abroad</vt:lpstr>
      <vt:lpstr>  Thanks For Listening</vt:lpstr>
      <vt:lpstr>PowerPoint Presentation</vt:lpstr>
      <vt:lpstr>  Applying In England</vt:lpstr>
      <vt:lpstr>  For Non-English Students</vt:lpstr>
      <vt:lpstr>  Student Loan</vt:lpstr>
      <vt:lpstr>  Maintenance Loan</vt:lpstr>
      <vt:lpstr>  Loan Repayments</vt:lpstr>
      <vt:lpstr>  Interest</vt:lpstr>
      <vt:lpstr>  Non-Repayable Finance</vt:lpstr>
      <vt:lpstr>  Opportunity Scholarships</vt:lpstr>
      <vt:lpstr>  Sports Scholarship</vt:lpstr>
      <vt:lpstr>  Maths &amp; Stats        Scholarships</vt:lpstr>
      <vt:lpstr>  Living Costs</vt:lpstr>
      <vt:lpstr>  Money Management</vt:lpstr>
      <vt:lpstr>  Finance Resources</vt:lpstr>
      <vt:lpstr>  Example: Max</vt:lpstr>
      <vt:lpstr>  Example: Katie</vt:lpstr>
      <vt:lpstr>  Key Facts</vt:lpstr>
      <vt:lpstr>PowerPoint Presentation</vt:lpstr>
      <vt:lpstr>PowerPoint Presentation</vt:lpstr>
      <vt:lpstr>  Accommodation                 Guarantee</vt:lpstr>
      <vt:lpstr>PowerPoint Presentation</vt:lpstr>
      <vt:lpstr>PowerPoint Presentation</vt:lpstr>
      <vt:lpstr>  Typical Rooms</vt:lpstr>
      <vt:lpstr>  Included In All Halls</vt:lpstr>
      <vt:lpstr>  Things To Consider</vt:lpstr>
      <vt:lpstr>  Why Catered Is Best</vt:lpstr>
      <vt:lpstr>  Why Self-Catered Is Best</vt:lpstr>
      <vt:lpstr>  Comparing Price</vt:lpstr>
      <vt:lpstr>  Comparing Size</vt:lpstr>
      <vt:lpstr>Routes from further away.</vt:lpstr>
      <vt:lpstr>  After Halls</vt:lpstr>
      <vt:lpstr>PowerPoint Presentation</vt:lpstr>
      <vt:lpstr>  University Properties</vt:lpstr>
      <vt:lpstr>  Overview</vt:lpstr>
      <vt:lpstr>  Overview</vt:lpstr>
      <vt:lpstr>City and Social</vt:lpstr>
      <vt:lpstr>  Freshers’ Week </vt:lpstr>
      <vt:lpstr>PowerPoint Presentation</vt:lpstr>
      <vt:lpstr>  Daytime Activities</vt:lpstr>
      <vt:lpstr>  Clubs And Societies</vt:lpstr>
      <vt:lpstr>  Joining</vt:lpstr>
      <vt:lpstr>  Societies</vt:lpstr>
      <vt:lpstr>  MATHSOC</vt:lpstr>
      <vt:lpstr>  Give It A Go</vt:lpstr>
      <vt:lpstr>  Sports</vt:lpstr>
      <vt:lpstr>  Go Play</vt:lpstr>
      <vt:lpstr>  Students’ Union</vt:lpstr>
      <vt:lpstr>  Safety in the City</vt:lpstr>
      <vt:lpstr>  In And Around Newcastle</vt:lpstr>
      <vt:lpstr>  In And Around Newcastle</vt:lpstr>
      <vt:lpstr>  In And Around Newcastle</vt:lpstr>
      <vt:lpstr>  In And Around Newcastle</vt:lpstr>
      <vt:lpstr>  In And Around Newcastle</vt:lpstr>
      <vt:lpstr>Local Transport</vt:lpstr>
      <vt:lpstr>Summary</vt:lpstr>
      <vt:lpstr>y</vt:lpstr>
      <vt:lpstr>  Facts and Figures</vt:lpstr>
      <vt:lpstr>  Careers Service</vt:lpstr>
      <vt:lpstr>  NCL+ Award</vt:lpstr>
      <vt:lpstr>  Maths &amp; Stats Specific      Advice</vt:lpstr>
      <vt:lpstr>  What Next?</vt:lpstr>
      <vt:lpstr>  Further Study</vt:lpstr>
      <vt:lpstr>  Employment Routes</vt:lpstr>
      <vt:lpstr>  Our Advice</vt:lpstr>
      <vt:lpstr>  Societies</vt:lpstr>
      <vt:lpstr>  Graduate Profiles</vt:lpstr>
      <vt:lpstr>  Graduate Profiles</vt:lpstr>
      <vt:lpstr>  Summary</vt:lpstr>
    </vt:vector>
  </TitlesOfParts>
  <Company>Newcastle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Fawcett</dc:creator>
  <cp:lastModifiedBy>Lee Fawcett</cp:lastModifiedBy>
  <cp:revision>3</cp:revision>
  <dcterms:created xsi:type="dcterms:W3CDTF">2017-02-10T15:22:26Z</dcterms:created>
  <dcterms:modified xsi:type="dcterms:W3CDTF">2017-04-22T10:06:09Z</dcterms:modified>
</cp:coreProperties>
</file>