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10.xml" ContentType="application/vnd.openxmlformats-officedocument.drawingml.diagramData+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diagrams/data7.xml" ContentType="application/vnd.openxmlformats-officedocument.drawingml.diagramData+xml"/>
  <Override PartName="/ppt/diagrams/colors9.xml" ContentType="application/vnd.openxmlformats-officedocument.drawingml.diagramColors+xml"/>
  <Override PartName="/ppt/notesSlides/notesSlide13.xml" ContentType="application/vnd.openxmlformats-officedocument.presentationml.notesSlide+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charts/chart4.xml" ContentType="application/vnd.openxmlformats-officedocument.drawingml.chart+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diagrams/data9.xml" ContentType="application/vnd.openxmlformats-officedocument.drawingml.diagramData+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diagrams/colors8.xml" ContentType="application/vnd.openxmlformats-officedocument.drawingml.diagramColors+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02"/>
  </p:notesMasterIdLst>
  <p:handoutMasterIdLst>
    <p:handoutMasterId r:id="rId103"/>
  </p:handoutMasterIdLst>
  <p:sldIdLst>
    <p:sldId id="346" r:id="rId3"/>
    <p:sldId id="376" r:id="rId4"/>
    <p:sldId id="400" r:id="rId5"/>
    <p:sldId id="348" r:id="rId6"/>
    <p:sldId id="441" r:id="rId7"/>
    <p:sldId id="314" r:id="rId8"/>
    <p:sldId id="408" r:id="rId9"/>
    <p:sldId id="468" r:id="rId10"/>
    <p:sldId id="405" r:id="rId11"/>
    <p:sldId id="407" r:id="rId12"/>
    <p:sldId id="449" r:id="rId13"/>
    <p:sldId id="469" r:id="rId14"/>
    <p:sldId id="403" r:id="rId15"/>
    <p:sldId id="464" r:id="rId16"/>
    <p:sldId id="465" r:id="rId17"/>
    <p:sldId id="450" r:id="rId18"/>
    <p:sldId id="470" r:id="rId19"/>
    <p:sldId id="409" r:id="rId20"/>
    <p:sldId id="411" r:id="rId21"/>
    <p:sldId id="420" r:id="rId22"/>
    <p:sldId id="421" r:id="rId23"/>
    <p:sldId id="466" r:id="rId24"/>
    <p:sldId id="467" r:id="rId25"/>
    <p:sldId id="422" r:id="rId26"/>
    <p:sldId id="425" r:id="rId27"/>
    <p:sldId id="427" r:id="rId28"/>
    <p:sldId id="428" r:id="rId29"/>
    <p:sldId id="429" r:id="rId30"/>
    <p:sldId id="430" r:id="rId31"/>
    <p:sldId id="431" r:id="rId32"/>
    <p:sldId id="432" r:id="rId33"/>
    <p:sldId id="433" r:id="rId34"/>
    <p:sldId id="434" r:id="rId35"/>
    <p:sldId id="479" r:id="rId36"/>
    <p:sldId id="451" r:id="rId37"/>
    <p:sldId id="471" r:id="rId38"/>
    <p:sldId id="438" r:id="rId39"/>
    <p:sldId id="439" r:id="rId40"/>
    <p:sldId id="440" r:id="rId41"/>
    <p:sldId id="458" r:id="rId42"/>
    <p:sldId id="459" r:id="rId43"/>
    <p:sldId id="460" r:id="rId44"/>
    <p:sldId id="461" r:id="rId45"/>
    <p:sldId id="462" r:id="rId46"/>
    <p:sldId id="463" r:id="rId47"/>
    <p:sldId id="472" r:id="rId48"/>
    <p:sldId id="351" r:id="rId49"/>
    <p:sldId id="442" r:id="rId50"/>
    <p:sldId id="443" r:id="rId51"/>
    <p:sldId id="444" r:id="rId52"/>
    <p:sldId id="445" r:id="rId53"/>
    <p:sldId id="446" r:id="rId54"/>
    <p:sldId id="448" r:id="rId55"/>
    <p:sldId id="452" r:id="rId56"/>
    <p:sldId id="453" r:id="rId57"/>
    <p:sldId id="454" r:id="rId58"/>
    <p:sldId id="455" r:id="rId59"/>
    <p:sldId id="456" r:id="rId60"/>
    <p:sldId id="457" r:id="rId61"/>
    <p:sldId id="478" r:id="rId62"/>
    <p:sldId id="515" r:id="rId63"/>
    <p:sldId id="480" r:id="rId64"/>
    <p:sldId id="481" r:id="rId65"/>
    <p:sldId id="482" r:id="rId66"/>
    <p:sldId id="483" r:id="rId67"/>
    <p:sldId id="484" r:id="rId68"/>
    <p:sldId id="485" r:id="rId69"/>
    <p:sldId id="512" r:id="rId70"/>
    <p:sldId id="487" r:id="rId71"/>
    <p:sldId id="488" r:id="rId72"/>
    <p:sldId id="489" r:id="rId73"/>
    <p:sldId id="490" r:id="rId74"/>
    <p:sldId id="491" r:id="rId75"/>
    <p:sldId id="492" r:id="rId76"/>
    <p:sldId id="493" r:id="rId77"/>
    <p:sldId id="494" r:id="rId78"/>
    <p:sldId id="495" r:id="rId79"/>
    <p:sldId id="496" r:id="rId80"/>
    <p:sldId id="513" r:id="rId81"/>
    <p:sldId id="498" r:id="rId82"/>
    <p:sldId id="499" r:id="rId83"/>
    <p:sldId id="500" r:id="rId84"/>
    <p:sldId id="501" r:id="rId85"/>
    <p:sldId id="502" r:id="rId86"/>
    <p:sldId id="503" r:id="rId87"/>
    <p:sldId id="504" r:id="rId88"/>
    <p:sldId id="505" r:id="rId89"/>
    <p:sldId id="506" r:id="rId90"/>
    <p:sldId id="507" r:id="rId91"/>
    <p:sldId id="508" r:id="rId92"/>
    <p:sldId id="509" r:id="rId93"/>
    <p:sldId id="514" r:id="rId94"/>
    <p:sldId id="511" r:id="rId95"/>
    <p:sldId id="474" r:id="rId96"/>
    <p:sldId id="475" r:id="rId97"/>
    <p:sldId id="476" r:id="rId98"/>
    <p:sldId id="477" r:id="rId99"/>
    <p:sldId id="375" r:id="rId100"/>
    <p:sldId id="354"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4ECB3"/>
    <a:srgbClr val="90F6DB"/>
    <a:srgbClr val="0066FF"/>
    <a:srgbClr val="C16CF0"/>
    <a:srgbClr val="00FFCC"/>
    <a:srgbClr val="4A58DA"/>
    <a:srgbClr val="CC0000"/>
    <a:srgbClr val="003F72"/>
    <a:srgbClr val="00CC00"/>
    <a:srgbClr val="F0A62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305" autoAdjust="0"/>
    <p:restoredTop sz="77500" autoAdjust="0"/>
  </p:normalViewPr>
  <p:slideViewPr>
    <p:cSldViewPr>
      <p:cViewPr varScale="1">
        <p:scale>
          <a:sx n="60" d="100"/>
          <a:sy n="60" d="100"/>
        </p:scale>
        <p:origin x="-1488" y="-90"/>
      </p:cViewPr>
      <p:guideLst>
        <p:guide orient="horz" pos="2160"/>
        <p:guide pos="2880"/>
      </p:guideLst>
    </p:cSldViewPr>
  </p:slideViewPr>
  <p:outlineViewPr>
    <p:cViewPr>
      <p:scale>
        <a:sx n="33" d="100"/>
        <a:sy n="33" d="100"/>
      </p:scale>
      <p:origin x="0" y="984"/>
    </p:cViewPr>
  </p:outlineViewPr>
  <p:notesTextViewPr>
    <p:cViewPr>
      <p:scale>
        <a:sx n="100" d="100"/>
        <a:sy n="100" d="100"/>
      </p:scale>
      <p:origin x="0" y="0"/>
    </p:cViewPr>
  </p:notesTextViewPr>
  <p:sorterViewPr>
    <p:cViewPr>
      <p:scale>
        <a:sx n="50" d="100"/>
        <a:sy n="50" d="100"/>
      </p:scale>
      <p:origin x="0" y="4932"/>
    </p:cViewPr>
  </p:sorterViewPr>
  <p:notesViewPr>
    <p:cSldViewPr>
      <p:cViewPr varScale="1">
        <p:scale>
          <a:sx n="60" d="100"/>
          <a:sy n="60" d="100"/>
        </p:scale>
        <p:origin x="-2490"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tableStyles" Target="tableStyles.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TOWER8\home48\b1008229\Miscillanious\Open%20Days%202015\char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title>
      <c:layout/>
    </c:title>
    <c:plotArea>
      <c:layout/>
      <c:pieChart>
        <c:varyColors val="1"/>
        <c:ser>
          <c:idx val="0"/>
          <c:order val="0"/>
          <c:tx>
            <c:strRef>
              <c:f>Sheet1!$B$1</c:f>
              <c:strCache>
                <c:ptCount val="1"/>
                <c:pt idx="0">
                  <c:v>Grade weighting 3 year degree</c:v>
                </c:pt>
              </c:strCache>
            </c:strRef>
          </c:tx>
          <c:spPr>
            <a:ln w="25400">
              <a:solidFill>
                <a:schemeClr val="tx1"/>
              </a:solidFill>
            </a:ln>
          </c:spPr>
          <c:dPt>
            <c:idx val="0"/>
            <c:spPr>
              <a:solidFill>
                <a:srgbClr val="0070C0"/>
              </a:solidFill>
              <a:ln w="25400">
                <a:solidFill>
                  <a:schemeClr val="tx1"/>
                </a:solidFill>
              </a:ln>
            </c:spPr>
          </c:dPt>
          <c:dPt>
            <c:idx val="1"/>
            <c:spPr>
              <a:solidFill>
                <a:srgbClr val="FF0000">
                  <a:alpha val="72000"/>
                </a:srgbClr>
              </a:solidFill>
              <a:ln w="25400">
                <a:solidFill>
                  <a:schemeClr val="tx1"/>
                </a:solidFill>
              </a:ln>
            </c:spPr>
          </c:dPt>
          <c:cat>
            <c:strRef>
              <c:f>Sheet1!$A$2:$A$3</c:f>
              <c:strCache>
                <c:ptCount val="2"/>
                <c:pt idx="0">
                  <c:v>2nd Year (1/3)</c:v>
                </c:pt>
                <c:pt idx="1">
                  <c:v>3rd Year (2/3)</c:v>
                </c:pt>
              </c:strCache>
            </c:strRef>
          </c:cat>
          <c:val>
            <c:numRef>
              <c:f>Sheet1!$B$2:$B$3</c:f>
              <c:numCache>
                <c:formatCode>General</c:formatCode>
                <c:ptCount val="2"/>
                <c:pt idx="0" formatCode="0.00">
                  <c:v>1</c:v>
                </c:pt>
                <c:pt idx="1">
                  <c:v>2</c:v>
                </c:pt>
              </c:numCache>
            </c:numRef>
          </c:val>
        </c:ser>
        <c:firstSliceAng val="0"/>
      </c:pieChart>
    </c:plotArea>
    <c:legend>
      <c:legendPos val="r"/>
      <c:layout/>
    </c:legend>
    <c:plotVisOnly val="1"/>
    <c:dispBlanksAs val="zero"/>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hart>
    <c:title>
      <c:layout/>
    </c:title>
    <c:plotArea>
      <c:layout/>
      <c:pieChart>
        <c:varyColors val="1"/>
        <c:ser>
          <c:idx val="0"/>
          <c:order val="0"/>
          <c:tx>
            <c:strRef>
              <c:f>Sheet1!$B$1</c:f>
              <c:strCache>
                <c:ptCount val="1"/>
                <c:pt idx="0">
                  <c:v>Grade weighting 4 year degree</c:v>
                </c:pt>
              </c:strCache>
            </c:strRef>
          </c:tx>
          <c:spPr>
            <a:ln w="25400">
              <a:solidFill>
                <a:schemeClr val="tx1"/>
              </a:solidFill>
            </a:ln>
          </c:spPr>
          <c:dPt>
            <c:idx val="0"/>
            <c:spPr>
              <a:solidFill>
                <a:srgbClr val="0070C0">
                  <a:alpha val="99000"/>
                </a:srgbClr>
              </a:solidFill>
              <a:ln w="25400">
                <a:solidFill>
                  <a:schemeClr val="tx1"/>
                </a:solidFill>
              </a:ln>
            </c:spPr>
          </c:dPt>
          <c:dPt>
            <c:idx val="1"/>
            <c:spPr>
              <a:solidFill>
                <a:srgbClr val="DF2F21">
                  <a:alpha val="88000"/>
                </a:srgbClr>
              </a:solidFill>
              <a:ln w="25400">
                <a:solidFill>
                  <a:schemeClr val="tx1"/>
                </a:solidFill>
              </a:ln>
            </c:spPr>
          </c:dPt>
          <c:dPt>
            <c:idx val="2"/>
            <c:spPr>
              <a:solidFill>
                <a:srgbClr val="7030A0">
                  <a:alpha val="96000"/>
                </a:srgbClr>
              </a:solidFill>
              <a:ln w="25400">
                <a:solidFill>
                  <a:schemeClr val="tx1"/>
                </a:solidFill>
              </a:ln>
            </c:spPr>
          </c:dPt>
          <c:cat>
            <c:strRef>
              <c:f>Sheet1!$A$2:$A$4</c:f>
              <c:strCache>
                <c:ptCount val="3"/>
                <c:pt idx="0">
                  <c:v>2nd year (1/6)</c:v>
                </c:pt>
                <c:pt idx="1">
                  <c:v>3rd year (2/6)</c:v>
                </c:pt>
                <c:pt idx="2">
                  <c:v>4th year (3/6)</c:v>
                </c:pt>
              </c:strCache>
            </c:strRef>
          </c:cat>
          <c:val>
            <c:numRef>
              <c:f>Sheet1!$B$2:$B$4</c:f>
              <c:numCache>
                <c:formatCode>General</c:formatCode>
                <c:ptCount val="3"/>
                <c:pt idx="0">
                  <c:v>1</c:v>
                </c:pt>
                <c:pt idx="1">
                  <c:v>2</c:v>
                </c:pt>
                <c:pt idx="2">
                  <c:v>3</c:v>
                </c:pt>
              </c:numCache>
            </c:numRef>
          </c:val>
        </c:ser>
        <c:firstSliceAng val="0"/>
      </c:pieChart>
    </c:plotArea>
    <c:legend>
      <c:legendPos val="r"/>
      <c:layout/>
    </c:legend>
    <c:plotVisOnly val="1"/>
    <c:dispBlanksAs val="zero"/>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4.5826334208224073E-2"/>
          <c:y val="0.10736704811934145"/>
          <c:w val="0.80416795794619311"/>
          <c:h val="0.67933042626662565"/>
        </c:manualLayout>
      </c:layout>
      <c:barChart>
        <c:barDir val="bar"/>
        <c:grouping val="percentStacked"/>
        <c:ser>
          <c:idx val="0"/>
          <c:order val="0"/>
          <c:tx>
            <c:strRef>
              <c:f>Sheet1!$B$1</c:f>
              <c:strCache>
                <c:ptCount val="1"/>
                <c:pt idx="0">
                  <c:v>Fail</c:v>
                </c:pt>
              </c:strCache>
            </c:strRef>
          </c:tx>
          <c:spPr>
            <a:solidFill>
              <a:schemeClr val="bg1">
                <a:lumMod val="65000"/>
              </a:schemeClr>
            </a:solidFill>
            <a:ln>
              <a:noFill/>
            </a:ln>
            <a:effectLst/>
          </c:spPr>
          <c:cat>
            <c:strRef>
              <c:f>Sheet1!$A$2</c:f>
              <c:strCache>
                <c:ptCount val="1"/>
                <c:pt idx="0">
                  <c:v>Module Mark</c:v>
                </c:pt>
              </c:strCache>
            </c:strRef>
          </c:cat>
          <c:val>
            <c:numRef>
              <c:f>Sheet1!$B$2</c:f>
              <c:numCache>
                <c:formatCode>General</c:formatCode>
                <c:ptCount val="1"/>
                <c:pt idx="0">
                  <c:v>4</c:v>
                </c:pt>
              </c:numCache>
            </c:numRef>
          </c:val>
        </c:ser>
        <c:ser>
          <c:idx val="1"/>
          <c:order val="1"/>
          <c:tx>
            <c:strRef>
              <c:f>Sheet1!$C$1</c:f>
              <c:strCache>
                <c:ptCount val="1"/>
                <c:pt idx="0">
                  <c:v>3rd </c:v>
                </c:pt>
              </c:strCache>
            </c:strRef>
          </c:tx>
          <c:spPr>
            <a:solidFill>
              <a:srgbClr val="FF0000"/>
            </a:solidFill>
            <a:ln>
              <a:noFill/>
            </a:ln>
            <a:effectLst/>
          </c:spPr>
          <c:cat>
            <c:strRef>
              <c:f>Sheet1!$A$2</c:f>
              <c:strCache>
                <c:ptCount val="1"/>
                <c:pt idx="0">
                  <c:v>Module Mark</c:v>
                </c:pt>
              </c:strCache>
            </c:strRef>
          </c:cat>
          <c:val>
            <c:numRef>
              <c:f>Sheet1!$C$2</c:f>
              <c:numCache>
                <c:formatCode>General</c:formatCode>
                <c:ptCount val="1"/>
                <c:pt idx="0">
                  <c:v>1</c:v>
                </c:pt>
              </c:numCache>
            </c:numRef>
          </c:val>
        </c:ser>
        <c:ser>
          <c:idx val="2"/>
          <c:order val="2"/>
          <c:tx>
            <c:strRef>
              <c:f>Sheet1!$D$1</c:f>
              <c:strCache>
                <c:ptCount val="1"/>
                <c:pt idx="0">
                  <c:v>2:2</c:v>
                </c:pt>
              </c:strCache>
            </c:strRef>
          </c:tx>
          <c:spPr>
            <a:solidFill>
              <a:srgbClr val="FFC000"/>
            </a:solidFill>
            <a:ln>
              <a:noFill/>
            </a:ln>
            <a:effectLst/>
          </c:spPr>
          <c:cat>
            <c:strRef>
              <c:f>Sheet1!$A$2</c:f>
              <c:strCache>
                <c:ptCount val="1"/>
                <c:pt idx="0">
                  <c:v>Module Mark</c:v>
                </c:pt>
              </c:strCache>
            </c:strRef>
          </c:cat>
          <c:val>
            <c:numRef>
              <c:f>Sheet1!$D$2</c:f>
              <c:numCache>
                <c:formatCode>General</c:formatCode>
                <c:ptCount val="1"/>
                <c:pt idx="0">
                  <c:v>1</c:v>
                </c:pt>
              </c:numCache>
            </c:numRef>
          </c:val>
        </c:ser>
        <c:ser>
          <c:idx val="3"/>
          <c:order val="3"/>
          <c:tx>
            <c:strRef>
              <c:f>Sheet1!$E$1</c:f>
              <c:strCache>
                <c:ptCount val="1"/>
                <c:pt idx="0">
                  <c:v>2:1</c:v>
                </c:pt>
              </c:strCache>
            </c:strRef>
          </c:tx>
          <c:spPr>
            <a:solidFill>
              <a:srgbClr val="FFFF00"/>
            </a:solidFill>
            <a:ln>
              <a:noFill/>
            </a:ln>
            <a:effectLst/>
          </c:spPr>
          <c:cat>
            <c:strRef>
              <c:f>Sheet1!$A$2</c:f>
              <c:strCache>
                <c:ptCount val="1"/>
                <c:pt idx="0">
                  <c:v>Module Mark</c:v>
                </c:pt>
              </c:strCache>
            </c:strRef>
          </c:cat>
          <c:val>
            <c:numRef>
              <c:f>Sheet1!$E$2</c:f>
              <c:numCache>
                <c:formatCode>General</c:formatCode>
                <c:ptCount val="1"/>
                <c:pt idx="0">
                  <c:v>1</c:v>
                </c:pt>
              </c:numCache>
            </c:numRef>
          </c:val>
        </c:ser>
        <c:ser>
          <c:idx val="4"/>
          <c:order val="4"/>
          <c:tx>
            <c:strRef>
              <c:f>Sheet1!$F$1</c:f>
              <c:strCache>
                <c:ptCount val="1"/>
                <c:pt idx="0">
                  <c:v>1st </c:v>
                </c:pt>
              </c:strCache>
            </c:strRef>
          </c:tx>
          <c:spPr>
            <a:solidFill>
              <a:srgbClr val="92D050"/>
            </a:solidFill>
            <a:ln>
              <a:noFill/>
            </a:ln>
            <a:effectLst/>
          </c:spPr>
          <c:cat>
            <c:strRef>
              <c:f>Sheet1!$A$2</c:f>
              <c:strCache>
                <c:ptCount val="1"/>
                <c:pt idx="0">
                  <c:v>Module Mark</c:v>
                </c:pt>
              </c:strCache>
            </c:strRef>
          </c:cat>
          <c:val>
            <c:numRef>
              <c:f>Sheet1!$F$2</c:f>
              <c:numCache>
                <c:formatCode>General</c:formatCode>
                <c:ptCount val="1"/>
                <c:pt idx="0">
                  <c:v>3</c:v>
                </c:pt>
              </c:numCache>
            </c:numRef>
          </c:val>
        </c:ser>
        <c:overlap val="100"/>
        <c:axId val="101326848"/>
        <c:axId val="101328768"/>
      </c:barChart>
      <c:catAx>
        <c:axId val="101326848"/>
        <c:scaling>
          <c:orientation val="minMax"/>
        </c:scaling>
        <c:delete val="1"/>
        <c:axPos val="l"/>
        <c:numFmt formatCode="General" sourceLinked="1"/>
        <c:majorTickMark val="none"/>
        <c:tickLblPos val="none"/>
        <c:crossAx val="101328768"/>
        <c:crosses val="autoZero"/>
        <c:auto val="1"/>
        <c:lblAlgn val="ctr"/>
        <c:lblOffset val="100"/>
      </c:catAx>
      <c:valAx>
        <c:axId val="101328768"/>
        <c:scaling>
          <c:orientation val="minMax"/>
        </c:scaling>
        <c:axPos val="b"/>
        <c:majorGridlines>
          <c:spPr>
            <a:ln w="9525" cap="flat" cmpd="sng" algn="ctr">
              <a:solidFill>
                <a:schemeClr val="tx1">
                  <a:lumMod val="15000"/>
                  <a:lumOff val="85000"/>
                </a:schemeClr>
              </a:solidFill>
              <a:round/>
            </a:ln>
            <a:effectLst/>
          </c:spPr>
        </c:majorGridlines>
        <c:numFmt formatCode="0%" sourceLinked="1"/>
        <c:maj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1326848"/>
        <c:crosses val="autoZero"/>
        <c:crossBetween val="between"/>
      </c:valAx>
      <c:spPr>
        <a:noFill/>
        <a:ln>
          <a:noFill/>
        </a:ln>
        <a:effectLst/>
      </c:spPr>
    </c:plotArea>
    <c:legend>
      <c:legendPos val="b"/>
      <c:layout>
        <c:manualLayout>
          <c:xMode val="edge"/>
          <c:yMode val="edge"/>
          <c:x val="0.90111745406824151"/>
          <c:y val="7.9418476844794597E-2"/>
          <c:w val="7.8320647419072589E-2"/>
          <c:h val="0.89229228000083849"/>
        </c:manualLayout>
      </c:layout>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3.9601482188253677E-2"/>
          <c:y val="0.33746877059535696"/>
          <c:w val="0.8979152643170365"/>
          <c:h val="0.43124149040032173"/>
        </c:manualLayout>
      </c:layout>
      <c:barChart>
        <c:barDir val="bar"/>
        <c:grouping val="percentStacked"/>
        <c:ser>
          <c:idx val="1"/>
          <c:order val="0"/>
          <c:tx>
            <c:strRef>
              <c:f>Sheet2!$B$1</c:f>
              <c:strCache>
                <c:ptCount val="1"/>
                <c:pt idx="0">
                  <c:v>Fail </c:v>
                </c:pt>
              </c:strCache>
            </c:strRef>
          </c:tx>
          <c:spPr>
            <a:solidFill>
              <a:schemeClr val="bg1">
                <a:lumMod val="65000"/>
              </a:schemeClr>
            </a:solidFill>
            <a:ln>
              <a:noFill/>
            </a:ln>
            <a:effectLst/>
          </c:spPr>
          <c:val>
            <c:numRef>
              <c:f>Sheet2!$B$2</c:f>
              <c:numCache>
                <c:formatCode>General</c:formatCode>
                <c:ptCount val="1"/>
                <c:pt idx="0">
                  <c:v>5</c:v>
                </c:pt>
              </c:numCache>
            </c:numRef>
          </c:val>
        </c:ser>
        <c:ser>
          <c:idx val="2"/>
          <c:order val="1"/>
          <c:tx>
            <c:strRef>
              <c:f>Sheet2!$C$1</c:f>
              <c:strCache>
                <c:ptCount val="1"/>
                <c:pt idx="0">
                  <c:v>2:2</c:v>
                </c:pt>
              </c:strCache>
            </c:strRef>
          </c:tx>
          <c:spPr>
            <a:solidFill>
              <a:srgbClr val="FFC000"/>
            </a:solidFill>
            <a:ln>
              <a:noFill/>
            </a:ln>
            <a:effectLst/>
          </c:spPr>
          <c:val>
            <c:numRef>
              <c:f>Sheet2!$C$2</c:f>
              <c:numCache>
                <c:formatCode>General</c:formatCode>
                <c:ptCount val="1"/>
                <c:pt idx="0">
                  <c:v>1</c:v>
                </c:pt>
              </c:numCache>
            </c:numRef>
          </c:val>
        </c:ser>
        <c:ser>
          <c:idx val="3"/>
          <c:order val="2"/>
          <c:tx>
            <c:strRef>
              <c:f>Sheet2!$D$1</c:f>
              <c:strCache>
                <c:ptCount val="1"/>
                <c:pt idx="0">
                  <c:v>2:1</c:v>
                </c:pt>
              </c:strCache>
            </c:strRef>
          </c:tx>
          <c:spPr>
            <a:solidFill>
              <a:srgbClr val="FFFF00"/>
            </a:solidFill>
            <a:ln>
              <a:noFill/>
            </a:ln>
            <a:effectLst/>
          </c:spPr>
          <c:val>
            <c:numRef>
              <c:f>Sheet2!$D$2</c:f>
              <c:numCache>
                <c:formatCode>General</c:formatCode>
                <c:ptCount val="1"/>
                <c:pt idx="0">
                  <c:v>1</c:v>
                </c:pt>
              </c:numCache>
            </c:numRef>
          </c:val>
        </c:ser>
        <c:ser>
          <c:idx val="4"/>
          <c:order val="3"/>
          <c:tx>
            <c:strRef>
              <c:f>Sheet2!$E$1</c:f>
              <c:strCache>
                <c:ptCount val="1"/>
                <c:pt idx="0">
                  <c:v>1st </c:v>
                </c:pt>
              </c:strCache>
            </c:strRef>
          </c:tx>
          <c:spPr>
            <a:solidFill>
              <a:srgbClr val="92D050"/>
            </a:solidFill>
            <a:ln>
              <a:noFill/>
            </a:ln>
            <a:effectLst/>
          </c:spPr>
          <c:val>
            <c:numRef>
              <c:f>Sheet2!$E$2</c:f>
              <c:numCache>
                <c:formatCode>General</c:formatCode>
                <c:ptCount val="1"/>
                <c:pt idx="0">
                  <c:v>3</c:v>
                </c:pt>
              </c:numCache>
            </c:numRef>
          </c:val>
        </c:ser>
        <c:overlap val="100"/>
        <c:axId val="155680128"/>
        <c:axId val="189777024"/>
        <c:extLst>
          <c:ext xmlns:c15="http://schemas.microsoft.com/office/drawing/2012/chart" uri="{02D57815-91ED-43cb-92C2-25804820EDAC}">
            <c15:filteredBarSeries>
              <c15:ser>
                <c:idx val="0"/>
                <c:order val="0"/>
                <c:tx>
                  <c:strRef>
                    <c:extLst>
                      <c:ext uri="{02D57815-91ED-43cb-92C2-25804820EDAC}">
                        <c15:formulaRef>
                          <c15:sqref>Sheet2!$A$1</c15:sqref>
                        </c15:formulaRef>
                      </c:ext>
                    </c:extLst>
                    <c:strCache>
                      <c:ptCount val="1"/>
                    </c:strCache>
                  </c:strRef>
                </c:tx>
                <c:spPr>
                  <a:solidFill>
                    <a:schemeClr val="accent1"/>
                  </a:solidFill>
                  <a:ln>
                    <a:noFill/>
                  </a:ln>
                  <a:effectLst/>
                </c:spPr>
                <c:invertIfNegative val="0"/>
                <c:val>
                  <c:numRef>
                    <c:extLst>
                      <c:ext uri="{02D57815-91ED-43cb-92C2-25804820EDAC}">
                        <c15:formulaRef>
                          <c15:sqref>Sheet2!$A$2</c15:sqref>
                        </c15:formulaRef>
                      </c:ext>
                    </c:extLst>
                    <c:numCache>
                      <c:formatCode>General</c:formatCode>
                      <c:ptCount val="1"/>
                    </c:numCache>
                  </c:numRef>
                </c:val>
              </c15:ser>
            </c15:filteredBarSeries>
          </c:ext>
        </c:extLst>
      </c:barChart>
      <c:catAx>
        <c:axId val="155680128"/>
        <c:scaling>
          <c:orientation val="minMax"/>
        </c:scaling>
        <c:delete val="1"/>
        <c:axPos val="l"/>
        <c:numFmt formatCode="General" sourceLinked="1"/>
        <c:majorTickMark val="none"/>
        <c:tickLblPos val="none"/>
        <c:crossAx val="189777024"/>
        <c:crosses val="autoZero"/>
        <c:auto val="1"/>
        <c:lblAlgn val="ctr"/>
        <c:lblOffset val="100"/>
      </c:catAx>
      <c:valAx>
        <c:axId val="189777024"/>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tickLblPos val="none"/>
        <c:crossAx val="155680128"/>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891AD744-E1F1-47D7-AFBE-2AC10476468D}" type="presOf" srcId="{F24B42C2-6BB8-4800-A4B3-39B99E3145C8}" destId="{E609D75B-08F4-4A34-8C08-080CAD898BC8}" srcOrd="0" destOrd="0" presId="urn:microsoft.com/office/officeart/2005/8/layout/default#1"/>
    <dgm:cxn modelId="{062D965A-B051-4A12-9CD4-E472252240AA}" type="presOf" srcId="{08041C98-1125-47CA-8BCC-3E4466CFD46A}" destId="{B2FF254D-1807-4997-B529-4D22BE83F4B6}"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FA519C51-72A7-4E09-B4CF-51CC6B0F49BF}" srcId="{B59FB685-C271-4AA7-A058-AA8378945055}" destId="{078E2587-3E68-4DAF-83E1-B5639322D51E}" srcOrd="19" destOrd="0" parTransId="{CF18EFF7-5217-408D-9DCC-4F93B009425F}" sibTransId="{D56AF8B4-73F7-4AF0-8354-4C9825A16947}"/>
    <dgm:cxn modelId="{E85EC47B-6C4B-44F5-A12C-85D8472D2B58}" type="presOf" srcId="{88B7839E-98C6-45A3-9D97-9DE5894769C5}" destId="{799043CE-5B11-431A-B3B5-C41A59E2A6F1}" srcOrd="0" destOrd="0" presId="urn:microsoft.com/office/officeart/2005/8/layout/default#1"/>
    <dgm:cxn modelId="{F833444C-747D-4D9C-A01B-2BE9C3B247D5}" type="presOf" srcId="{898BAF43-9855-4FC3-AF9D-08339A89A637}" destId="{0FB3DE42-8F5A-4E33-9ABC-F97FAE8F582B}"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351F3ED8-77D5-4A2F-A414-5D77BDF42261}" type="presOf" srcId="{877DAAA7-2A74-428A-8F7D-408C35F44DF0}" destId="{A0AE2889-76F5-48C1-8CCE-E4EF0DEBB984}"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FF82F140-F61A-48C3-AFC3-50B738198B99}" srcId="{B59FB685-C271-4AA7-A058-AA8378945055}" destId="{F76DA1EC-CA89-4B45-942E-D6CDB50B7005}" srcOrd="6" destOrd="0" parTransId="{07357227-CE82-44D2-B6DA-73C4C707A98E}" sibTransId="{850F1DBC-CA6F-45B4-8CE0-F7F840850E55}"/>
    <dgm:cxn modelId="{71C86BAC-E78E-4275-81EC-709B17294880}" srcId="{B59FB685-C271-4AA7-A058-AA8378945055}" destId="{74C008F6-4BF1-48F9-833F-9479AF9070F1}" srcOrd="17" destOrd="0" parTransId="{242B0C7C-F891-4F96-B3CD-2927F23B3353}" sibTransId="{F5D90F02-C931-4BE8-9E56-54FC23C5F818}"/>
    <dgm:cxn modelId="{A43612A4-85DB-4CEB-BB84-704EC799FD7F}" type="presOf" srcId="{B59FB685-C271-4AA7-A058-AA8378945055}" destId="{0E45CCA5-BC61-4BD5-A45D-2462C2D6279E}"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1EFBCCCC-BA3A-43B0-B75C-28973ABCB081}" type="presOf" srcId="{60DF0C8A-B373-4EFF-B8EC-4432885D1F0D}" destId="{6633F441-DAB6-4089-8921-B42814015183}" srcOrd="0" destOrd="0" presId="urn:microsoft.com/office/officeart/2005/8/layout/default#1"/>
    <dgm:cxn modelId="{6D554509-77B5-47DA-B5FF-5F7C0E8FEAB3}" type="presOf" srcId="{F40B1C3F-339D-4645-906C-509541570181}" destId="{AF012718-FD94-4BD3-A93D-6578E6ED276C}" srcOrd="0" destOrd="0" presId="urn:microsoft.com/office/officeart/2005/8/layout/default#1"/>
    <dgm:cxn modelId="{2B6C54EB-2570-4DF5-9D37-F7A00DB101D7}" type="presOf" srcId="{64DFFAE5-F057-4E27-B0B8-20A2F0D1E4A6}" destId="{7998347B-5094-4A20-AA52-3E4E13AD47B7}" srcOrd="0" destOrd="0" presId="urn:microsoft.com/office/officeart/2005/8/layout/default#1"/>
    <dgm:cxn modelId="{DF4ECB70-1776-497E-9A81-11A8C1CD96C5}" type="presOf" srcId="{C394E07B-3AA4-4AC0-BC23-085A99D89C41}" destId="{AFD65D33-9D9D-45E8-B41C-62A76EB1FCA3}"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16FEF33-B863-42A1-A529-0DADE8994E86}" srcId="{B59FB685-C271-4AA7-A058-AA8378945055}" destId="{08041C98-1125-47CA-8BCC-3E4466CFD46A}" srcOrd="22" destOrd="0" parTransId="{ABBC7678-8294-4AB6-A4D4-03ED8AE27893}" sibTransId="{BDF0861F-959D-4ED0-8A73-A40B63B5BAD7}"/>
    <dgm:cxn modelId="{5FFF599E-F75D-461D-8EDB-CC787967703E}" type="presOf" srcId="{F76DA1EC-CA89-4B45-942E-D6CDB50B7005}" destId="{332B9BB7-5718-4180-A4E5-580EE615FB8C}"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A574F002-E200-40DE-8DBF-17143198B1AC}" type="presOf" srcId="{D57C3F56-A0AA-4A03-9000-55C68D1B49ED}" destId="{35A8B2B4-C4B6-431A-9BFB-2BD880ADF711}" srcOrd="0" destOrd="0" presId="urn:microsoft.com/office/officeart/2005/8/layout/default#1"/>
    <dgm:cxn modelId="{F86C9389-7C91-4BC9-9E74-3F53A5F28D2A}" type="presOf" srcId="{078E2587-3E68-4DAF-83E1-B5639322D51E}" destId="{71DE0CA7-0D47-4C54-BCD1-76F114F7CE0A}" srcOrd="0" destOrd="0" presId="urn:microsoft.com/office/officeart/2005/8/layout/default#1"/>
    <dgm:cxn modelId="{C5D4F65C-16D1-472B-AC5D-473818D696E4}" type="presOf" srcId="{FD39874A-68CA-421C-B8A3-40E155D21D00}" destId="{12748C21-E005-4113-BA5B-67CEDF5CFCFB}"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E1A378AE-9379-401A-9634-E481DF11C7D9}" type="presOf" srcId="{FC856514-A291-41E0-8DC5-14C3BE73C98F}" destId="{C194D5C7-CD91-4E35-8075-4DE6FEC95B11}" srcOrd="0" destOrd="0" presId="urn:microsoft.com/office/officeart/2005/8/layout/default#1"/>
    <dgm:cxn modelId="{82CF6B2F-2E4C-4671-B191-4AB78B73F479}" type="presOf" srcId="{22C64342-F5A1-473C-BB85-AE6B21E2FB18}" destId="{BE595840-733F-410E-9CE1-F65D1025C275}" srcOrd="0" destOrd="0" presId="urn:microsoft.com/office/officeart/2005/8/layout/default#1"/>
    <dgm:cxn modelId="{FD342CCF-0A26-447D-B630-7CDD118D67DF}" type="presOf" srcId="{C9200414-ABCA-46A2-8359-6F844C2B8860}" destId="{3FB9A58D-1A5D-4CB6-87D1-321559292EBA}"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14F3A6E0-7051-43A7-8A76-3E3AD4731681}" srcId="{B59FB685-C271-4AA7-A058-AA8378945055}" destId="{88B7839E-98C6-45A3-9D97-9DE5894769C5}" srcOrd="14" destOrd="0" parTransId="{F979D737-FDCE-47D9-9426-3D3216F116F1}" sibTransId="{A63477D6-2F4B-4AD9-B61A-3178FF89F6C6}"/>
    <dgm:cxn modelId="{555687C4-DC86-45AA-B3DA-0DE12E322562}" srcId="{B59FB685-C271-4AA7-A058-AA8378945055}" destId="{D57C3F56-A0AA-4A03-9000-55C68D1B49ED}" srcOrd="3" destOrd="0" parTransId="{560DF5D8-C433-4A56-B6C6-303A068D7096}" sibTransId="{3ECD1B2A-FEB7-4618-9BFD-057198F72B08}"/>
    <dgm:cxn modelId="{BB738E07-0B5D-4632-ADAD-4E4FCDF1A24A}" srcId="{B59FB685-C271-4AA7-A058-AA8378945055}" destId="{036AB73F-29F4-485B-A982-604169B21C33}" srcOrd="2" destOrd="0" parTransId="{E2B1C422-88A0-434E-AD4D-3B4A03BFEE07}" sibTransId="{7B505C51-A42F-48BE-B88F-45421E8A64A7}"/>
    <dgm:cxn modelId="{3B4F3650-6D2B-476E-B04C-0A4D346D1999}" type="presOf" srcId="{B80D9D3A-611A-48AB-B219-3A12E412BF0C}" destId="{16AF956C-9FAC-4BB3-98EC-D754C8BBD90F}"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B3681806-FD95-4FBD-9D38-DEAA7BE2E2FB}" srcId="{B59FB685-C271-4AA7-A058-AA8378945055}" destId="{B80D9D3A-611A-48AB-B219-3A12E412BF0C}" srcOrd="0" destOrd="0" parTransId="{8445ABD6-1969-4C9D-8A2E-5A24C0488E5E}" sibTransId="{4DF3C55B-5EB5-44C5-8370-E14DCA691DAF}"/>
    <dgm:cxn modelId="{6D399686-6154-4818-97D5-96A0AE8D9A20}" type="presOf" srcId="{1D087992-3907-41E1-A877-45CE6E0AC820}" destId="{90C1C259-6B5F-4A9C-AF82-5C4D7AA036D6}" srcOrd="0" destOrd="0" presId="urn:microsoft.com/office/officeart/2005/8/layout/default#1"/>
    <dgm:cxn modelId="{1A9355EC-9EF9-4A6A-BCF0-EF06FB578835}" type="presOf" srcId="{B903B26E-D0D5-4B76-B38C-1FF3EF68CC70}" destId="{B4D957BD-89FB-4945-A868-D13858FE6340}"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49C90AE0-01AC-42F4-B1A5-FE85DDF49B24}" type="presOf" srcId="{00E55DA1-2656-4464-8470-B07838A338F1}" destId="{8CE1DC27-7870-49CB-B8AB-EEFD9C6C286D}" srcOrd="0" destOrd="0" presId="urn:microsoft.com/office/officeart/2005/8/layout/default#1"/>
    <dgm:cxn modelId="{B52C3D04-4A2F-42C0-9FA9-AF58A8C0C364}" type="presOf" srcId="{74C008F6-4BF1-48F9-833F-9479AF9070F1}" destId="{B3A14E8D-FD54-4991-BD47-7A6EDFF80883}" srcOrd="0" destOrd="0" presId="urn:microsoft.com/office/officeart/2005/8/layout/default#1"/>
    <dgm:cxn modelId="{2E0E4933-E9A4-4BE7-8821-895963CE9532}" type="presOf" srcId="{5940CAC1-19E1-424E-A77D-BBC9F19AFCBE}" destId="{733425BE-92DF-4F17-ABE6-3F1BEE2F18EB}"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4C3197A4-804C-4215-8CD7-BBDA78BA767D}" srcId="{B59FB685-C271-4AA7-A058-AA8378945055}" destId="{FD39874A-68CA-421C-B8A3-40E155D21D00}" srcOrd="10" destOrd="0" parTransId="{5C8FA34E-0E44-4CCF-82EA-2E05D37F72F6}" sibTransId="{604118F5-EC27-423A-AE7D-CA02407E93A7}"/>
    <dgm:cxn modelId="{5ABDA736-E0AA-4BE4-AF5E-6A5B33DE2D1C}" srcId="{B59FB685-C271-4AA7-A058-AA8378945055}" destId="{64DFFAE5-F057-4E27-B0B8-20A2F0D1E4A6}" srcOrd="12" destOrd="0" parTransId="{37FCEC0F-5EB2-450E-9B82-AC402F093A6F}" sibTransId="{54E3E3CB-197B-44C5-93A6-A28A3CA43BC0}"/>
    <dgm:cxn modelId="{C0E5B6F0-68DD-4E5C-8B42-73125DA85AB9}" srcId="{B59FB685-C271-4AA7-A058-AA8378945055}" destId="{898BAF43-9855-4FC3-AF9D-08339A89A637}" srcOrd="5" destOrd="0" parTransId="{232D664B-95B8-40C1-9BBB-BE2C057AE153}" sibTransId="{BAE6F809-EB6C-4EB6-B100-30DEC06157A6}"/>
    <dgm:cxn modelId="{A1BA5FDB-7CAE-4433-80F7-D117850AE7E0}" type="presOf" srcId="{205AC28C-3A7E-4CD1-868A-13B90A563A58}" destId="{3497142F-0CD5-4F35-AB40-ECB7C39582CA}" srcOrd="0" destOrd="0" presId="urn:microsoft.com/office/officeart/2005/8/layout/default#1"/>
    <dgm:cxn modelId="{787DF689-6D36-4310-AEB8-72E9310C9DF9}" type="presOf" srcId="{B899CB0F-A905-46C7-84ED-4D97FF0A6809}" destId="{6867A4C3-2D83-4171-81F7-2D3E06B55482}" srcOrd="0" destOrd="0" presId="urn:microsoft.com/office/officeart/2005/8/layout/default#1"/>
    <dgm:cxn modelId="{FC4244A5-228D-43BD-B0EC-46540FB6514A}" srcId="{B59FB685-C271-4AA7-A058-AA8378945055}" destId="{C394E07B-3AA4-4AC0-BC23-085A99D89C41}" srcOrd="20" destOrd="0" parTransId="{5F4B6032-8A3E-426D-B851-837B9A2DC703}" sibTransId="{3EC33849-E98D-4D45-86ED-B0292DCFADA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D63A1D94-4FE4-41E1-B191-C10434326051}" type="presOf" srcId="{036AB73F-29F4-485B-A982-604169B21C33}" destId="{C8DC03F9-1B10-44FF-BBD1-311F35E3E19B}" srcOrd="0" destOrd="0" presId="urn:microsoft.com/office/officeart/2005/8/layout/default#1"/>
    <dgm:cxn modelId="{DDF8A1DD-E386-4A74-9BC2-E2E99BCFFA6D}" type="presParOf" srcId="{0E45CCA5-BC61-4BD5-A45D-2462C2D6279E}" destId="{16AF956C-9FAC-4BB3-98EC-D754C8BBD90F}" srcOrd="0" destOrd="0" presId="urn:microsoft.com/office/officeart/2005/8/layout/default#1"/>
    <dgm:cxn modelId="{0AE2B5EF-C625-4820-8974-E7030F65C1A6}" type="presParOf" srcId="{0E45CCA5-BC61-4BD5-A45D-2462C2D6279E}" destId="{D6313183-C060-42BC-9951-C97D6B336D54}" srcOrd="1" destOrd="0" presId="urn:microsoft.com/office/officeart/2005/8/layout/default#1"/>
    <dgm:cxn modelId="{51676A36-4286-4CC9-B2D6-70F9E7104959}" type="presParOf" srcId="{0E45CCA5-BC61-4BD5-A45D-2462C2D6279E}" destId="{A0AE2889-76F5-48C1-8CCE-E4EF0DEBB984}" srcOrd="2" destOrd="0" presId="urn:microsoft.com/office/officeart/2005/8/layout/default#1"/>
    <dgm:cxn modelId="{03305DF2-6012-4355-8373-78D654FDF757}" type="presParOf" srcId="{0E45CCA5-BC61-4BD5-A45D-2462C2D6279E}" destId="{6432E739-3438-4F79-82C8-76D990FD2388}" srcOrd="3" destOrd="0" presId="urn:microsoft.com/office/officeart/2005/8/layout/default#1"/>
    <dgm:cxn modelId="{18FB6A80-FF06-4FE8-B0D4-8F958B8992A5}" type="presParOf" srcId="{0E45CCA5-BC61-4BD5-A45D-2462C2D6279E}" destId="{C8DC03F9-1B10-44FF-BBD1-311F35E3E19B}" srcOrd="4" destOrd="0" presId="urn:microsoft.com/office/officeart/2005/8/layout/default#1"/>
    <dgm:cxn modelId="{43AF9CC5-048B-47E9-8311-39B612936768}" type="presParOf" srcId="{0E45CCA5-BC61-4BD5-A45D-2462C2D6279E}" destId="{98FAF142-9F0F-44BD-BEAA-F5E5EC7A8D06}" srcOrd="5" destOrd="0" presId="urn:microsoft.com/office/officeart/2005/8/layout/default#1"/>
    <dgm:cxn modelId="{397CB186-EC38-42E6-BF15-BA4FD6833CB2}" type="presParOf" srcId="{0E45CCA5-BC61-4BD5-A45D-2462C2D6279E}" destId="{35A8B2B4-C4B6-431A-9BFB-2BD880ADF711}" srcOrd="6" destOrd="0" presId="urn:microsoft.com/office/officeart/2005/8/layout/default#1"/>
    <dgm:cxn modelId="{3F9C9A63-2057-4D51-95D1-D51601A968DE}" type="presParOf" srcId="{0E45CCA5-BC61-4BD5-A45D-2462C2D6279E}" destId="{47002228-21F8-41D6-85DF-A2EA928BDED8}" srcOrd="7" destOrd="0" presId="urn:microsoft.com/office/officeart/2005/8/layout/default#1"/>
    <dgm:cxn modelId="{D96C2293-F2BD-49C4-8B3E-2633F7452A99}" type="presParOf" srcId="{0E45CCA5-BC61-4BD5-A45D-2462C2D6279E}" destId="{3FB9A58D-1A5D-4CB6-87D1-321559292EBA}" srcOrd="8" destOrd="0" presId="urn:microsoft.com/office/officeart/2005/8/layout/default#1"/>
    <dgm:cxn modelId="{D099CF76-4532-48F2-9DD9-73FE2D36B6F6}" type="presParOf" srcId="{0E45CCA5-BC61-4BD5-A45D-2462C2D6279E}" destId="{D443D227-44F5-4564-8EA9-B9D25D9B781A}" srcOrd="9" destOrd="0" presId="urn:microsoft.com/office/officeart/2005/8/layout/default#1"/>
    <dgm:cxn modelId="{D65D379E-7785-496B-8AFA-A922EFE44127}" type="presParOf" srcId="{0E45CCA5-BC61-4BD5-A45D-2462C2D6279E}" destId="{0FB3DE42-8F5A-4E33-9ABC-F97FAE8F582B}" srcOrd="10" destOrd="0" presId="urn:microsoft.com/office/officeart/2005/8/layout/default#1"/>
    <dgm:cxn modelId="{7EE55B08-FE00-46E1-BB61-600E96FC0B0F}" type="presParOf" srcId="{0E45CCA5-BC61-4BD5-A45D-2462C2D6279E}" destId="{3A646CEA-AF27-4221-A69E-E8453EDF9319}" srcOrd="11" destOrd="0" presId="urn:microsoft.com/office/officeart/2005/8/layout/default#1"/>
    <dgm:cxn modelId="{682E6B63-40DB-4D85-9F40-B696E7F22F5F}" type="presParOf" srcId="{0E45CCA5-BC61-4BD5-A45D-2462C2D6279E}" destId="{332B9BB7-5718-4180-A4E5-580EE615FB8C}" srcOrd="12" destOrd="0" presId="urn:microsoft.com/office/officeart/2005/8/layout/default#1"/>
    <dgm:cxn modelId="{40FBEFE9-E6EF-4A37-8C29-143BE74BBD9F}" type="presParOf" srcId="{0E45CCA5-BC61-4BD5-A45D-2462C2D6279E}" destId="{3CD8B7CC-01F1-4E0A-BA12-ACDC92F125E3}" srcOrd="13" destOrd="0" presId="urn:microsoft.com/office/officeart/2005/8/layout/default#1"/>
    <dgm:cxn modelId="{089FB6B3-4269-4DC1-B8BA-85CE6826F8B7}" type="presParOf" srcId="{0E45CCA5-BC61-4BD5-A45D-2462C2D6279E}" destId="{90C1C259-6B5F-4A9C-AF82-5C4D7AA036D6}" srcOrd="14" destOrd="0" presId="urn:microsoft.com/office/officeart/2005/8/layout/default#1"/>
    <dgm:cxn modelId="{DC028613-C729-4DE7-86AE-FB7C78856B85}" type="presParOf" srcId="{0E45CCA5-BC61-4BD5-A45D-2462C2D6279E}" destId="{A2E40B82-3F98-4354-9E55-7FB4AADCFD07}" srcOrd="15" destOrd="0" presId="urn:microsoft.com/office/officeart/2005/8/layout/default#1"/>
    <dgm:cxn modelId="{DFE22135-20B3-4657-B9E6-5F7482035BD1}" type="presParOf" srcId="{0E45CCA5-BC61-4BD5-A45D-2462C2D6279E}" destId="{8CE1DC27-7870-49CB-B8AB-EEFD9C6C286D}" srcOrd="16" destOrd="0" presId="urn:microsoft.com/office/officeart/2005/8/layout/default#1"/>
    <dgm:cxn modelId="{68CC0AC8-44ED-44E9-A1AA-85162CE94571}" type="presParOf" srcId="{0E45CCA5-BC61-4BD5-A45D-2462C2D6279E}" destId="{E76A78F5-0997-4183-8B07-FF39F0ECA187}" srcOrd="17" destOrd="0" presId="urn:microsoft.com/office/officeart/2005/8/layout/default#1"/>
    <dgm:cxn modelId="{6EBD9280-E135-4D90-82F9-2EC292A02B2E}" type="presParOf" srcId="{0E45CCA5-BC61-4BD5-A45D-2462C2D6279E}" destId="{E609D75B-08F4-4A34-8C08-080CAD898BC8}" srcOrd="18" destOrd="0" presId="urn:microsoft.com/office/officeart/2005/8/layout/default#1"/>
    <dgm:cxn modelId="{12FC2306-9B91-446A-A01A-728E3E5C062D}" type="presParOf" srcId="{0E45CCA5-BC61-4BD5-A45D-2462C2D6279E}" destId="{296898ED-67F0-4812-9062-016E01425380}" srcOrd="19" destOrd="0" presId="urn:microsoft.com/office/officeart/2005/8/layout/default#1"/>
    <dgm:cxn modelId="{4FA47F50-F6C8-4EBC-9BBF-06D1D67143B6}" type="presParOf" srcId="{0E45CCA5-BC61-4BD5-A45D-2462C2D6279E}" destId="{12748C21-E005-4113-BA5B-67CEDF5CFCFB}" srcOrd="20" destOrd="0" presId="urn:microsoft.com/office/officeart/2005/8/layout/default#1"/>
    <dgm:cxn modelId="{D34D16B2-C39A-42DA-BC71-9AC90D3ED428}" type="presParOf" srcId="{0E45CCA5-BC61-4BD5-A45D-2462C2D6279E}" destId="{A3881B80-93C9-4F5C-9728-A771A5823419}" srcOrd="21" destOrd="0" presId="urn:microsoft.com/office/officeart/2005/8/layout/default#1"/>
    <dgm:cxn modelId="{44C45C9E-B5C7-4A4C-B089-C8906BF691B4}" type="presParOf" srcId="{0E45CCA5-BC61-4BD5-A45D-2462C2D6279E}" destId="{3497142F-0CD5-4F35-AB40-ECB7C39582CA}" srcOrd="22" destOrd="0" presId="urn:microsoft.com/office/officeart/2005/8/layout/default#1"/>
    <dgm:cxn modelId="{69185C61-5144-48FB-BAF8-1DC94D324BD1}" type="presParOf" srcId="{0E45CCA5-BC61-4BD5-A45D-2462C2D6279E}" destId="{8E8F7F68-D4F6-4637-BA14-44FA0F57AB01}" srcOrd="23" destOrd="0" presId="urn:microsoft.com/office/officeart/2005/8/layout/default#1"/>
    <dgm:cxn modelId="{A9DB2DDB-8414-40B3-9651-3DB1C60609A2}" type="presParOf" srcId="{0E45CCA5-BC61-4BD5-A45D-2462C2D6279E}" destId="{7998347B-5094-4A20-AA52-3E4E13AD47B7}" srcOrd="24" destOrd="0" presId="urn:microsoft.com/office/officeart/2005/8/layout/default#1"/>
    <dgm:cxn modelId="{235D8E06-E87F-440C-B525-D199EDD1CE3B}" type="presParOf" srcId="{0E45CCA5-BC61-4BD5-A45D-2462C2D6279E}" destId="{9F333231-2FFC-489D-AA2E-E481B72AB45A}" srcOrd="25" destOrd="0" presId="urn:microsoft.com/office/officeart/2005/8/layout/default#1"/>
    <dgm:cxn modelId="{7EA08532-1EE3-4DE3-A3BC-607718917A69}" type="presParOf" srcId="{0E45CCA5-BC61-4BD5-A45D-2462C2D6279E}" destId="{BE595840-733F-410E-9CE1-F65D1025C275}" srcOrd="26" destOrd="0" presId="urn:microsoft.com/office/officeart/2005/8/layout/default#1"/>
    <dgm:cxn modelId="{4E1CC7B5-F540-448D-B68D-9E4EC5A612DE}" type="presParOf" srcId="{0E45CCA5-BC61-4BD5-A45D-2462C2D6279E}" destId="{7672BB56-5BD4-4D6F-9F6B-F072DE4E929C}" srcOrd="27" destOrd="0" presId="urn:microsoft.com/office/officeart/2005/8/layout/default#1"/>
    <dgm:cxn modelId="{C0D79389-1CC6-4595-A23B-B98AB9E41450}" type="presParOf" srcId="{0E45CCA5-BC61-4BD5-A45D-2462C2D6279E}" destId="{799043CE-5B11-431A-B3B5-C41A59E2A6F1}" srcOrd="28" destOrd="0" presId="urn:microsoft.com/office/officeart/2005/8/layout/default#1"/>
    <dgm:cxn modelId="{40D6A437-4BD7-4268-A0F1-AF78B039BE8A}" type="presParOf" srcId="{0E45CCA5-BC61-4BD5-A45D-2462C2D6279E}" destId="{C4BC0AD3-8469-48B0-8DF9-648B2D4DEF83}" srcOrd="29" destOrd="0" presId="urn:microsoft.com/office/officeart/2005/8/layout/default#1"/>
    <dgm:cxn modelId="{7B749A58-37AE-4C35-A77B-EE161A5887CC}" type="presParOf" srcId="{0E45CCA5-BC61-4BD5-A45D-2462C2D6279E}" destId="{6867A4C3-2D83-4171-81F7-2D3E06B55482}" srcOrd="30" destOrd="0" presId="urn:microsoft.com/office/officeart/2005/8/layout/default#1"/>
    <dgm:cxn modelId="{814FF371-1BBD-4769-B39F-DC8F0AB277C9}" type="presParOf" srcId="{0E45CCA5-BC61-4BD5-A45D-2462C2D6279E}" destId="{596ABAE4-80D0-4917-83B7-87656F77C441}" srcOrd="31" destOrd="0" presId="urn:microsoft.com/office/officeart/2005/8/layout/default#1"/>
    <dgm:cxn modelId="{FD3C8105-C2AD-4AA3-8A09-E1B1FAAFDB9C}" type="presParOf" srcId="{0E45CCA5-BC61-4BD5-A45D-2462C2D6279E}" destId="{733425BE-92DF-4F17-ABE6-3F1BEE2F18EB}" srcOrd="32" destOrd="0" presId="urn:microsoft.com/office/officeart/2005/8/layout/default#1"/>
    <dgm:cxn modelId="{C37E1136-4283-462B-B6F9-0AA357256608}" type="presParOf" srcId="{0E45CCA5-BC61-4BD5-A45D-2462C2D6279E}" destId="{165A3E62-3E80-4935-95EF-48DC44426F5A}" srcOrd="33" destOrd="0" presId="urn:microsoft.com/office/officeart/2005/8/layout/default#1"/>
    <dgm:cxn modelId="{D5ED11AF-0317-4D46-BFDA-7CEAAAB5915A}" type="presParOf" srcId="{0E45CCA5-BC61-4BD5-A45D-2462C2D6279E}" destId="{B3A14E8D-FD54-4991-BD47-7A6EDFF80883}" srcOrd="34" destOrd="0" presId="urn:microsoft.com/office/officeart/2005/8/layout/default#1"/>
    <dgm:cxn modelId="{08D3CEC8-594D-4181-9E9E-23B5F550FEC0}" type="presParOf" srcId="{0E45CCA5-BC61-4BD5-A45D-2462C2D6279E}" destId="{8A287B34-D6C9-4DD8-A277-FAFDFC914D27}" srcOrd="35" destOrd="0" presId="urn:microsoft.com/office/officeart/2005/8/layout/default#1"/>
    <dgm:cxn modelId="{D0C45D7D-3346-4AF2-9C0F-6D27E028ED3C}" type="presParOf" srcId="{0E45CCA5-BC61-4BD5-A45D-2462C2D6279E}" destId="{B4D957BD-89FB-4945-A868-D13858FE6340}" srcOrd="36" destOrd="0" presId="urn:microsoft.com/office/officeart/2005/8/layout/default#1"/>
    <dgm:cxn modelId="{846A70E9-A32D-4BEE-A29C-19D962A592A6}" type="presParOf" srcId="{0E45CCA5-BC61-4BD5-A45D-2462C2D6279E}" destId="{74A5490D-E629-4592-9BE7-C9B92974E055}" srcOrd="37" destOrd="0" presId="urn:microsoft.com/office/officeart/2005/8/layout/default#1"/>
    <dgm:cxn modelId="{18592056-F1C8-4DF0-8B4C-41A5FE8811BF}" type="presParOf" srcId="{0E45CCA5-BC61-4BD5-A45D-2462C2D6279E}" destId="{71DE0CA7-0D47-4C54-BCD1-76F114F7CE0A}" srcOrd="38" destOrd="0" presId="urn:microsoft.com/office/officeart/2005/8/layout/default#1"/>
    <dgm:cxn modelId="{72955934-B1C4-4D74-A633-4C70A5DA28F8}" type="presParOf" srcId="{0E45CCA5-BC61-4BD5-A45D-2462C2D6279E}" destId="{B73BC0F7-2CDB-48C2-9DD7-AF7D515B030A}" srcOrd="39" destOrd="0" presId="urn:microsoft.com/office/officeart/2005/8/layout/default#1"/>
    <dgm:cxn modelId="{AB5374D0-3273-4C39-84C9-37DB94728556}" type="presParOf" srcId="{0E45CCA5-BC61-4BD5-A45D-2462C2D6279E}" destId="{AFD65D33-9D9D-45E8-B41C-62A76EB1FCA3}" srcOrd="40" destOrd="0" presId="urn:microsoft.com/office/officeart/2005/8/layout/default#1"/>
    <dgm:cxn modelId="{E420DC85-C9BA-40D7-BC91-D2647C665835}" type="presParOf" srcId="{0E45CCA5-BC61-4BD5-A45D-2462C2D6279E}" destId="{DC272959-226F-4791-9101-456FFAC3A4A5}" srcOrd="41" destOrd="0" presId="urn:microsoft.com/office/officeart/2005/8/layout/default#1"/>
    <dgm:cxn modelId="{81B96369-0887-41DB-A998-01C67A2496A2}" type="presParOf" srcId="{0E45CCA5-BC61-4BD5-A45D-2462C2D6279E}" destId="{C194D5C7-CD91-4E35-8075-4DE6FEC95B11}" srcOrd="42" destOrd="0" presId="urn:microsoft.com/office/officeart/2005/8/layout/default#1"/>
    <dgm:cxn modelId="{184BCC78-529B-4CEF-9CC5-94F259EBCD38}" type="presParOf" srcId="{0E45CCA5-BC61-4BD5-A45D-2462C2D6279E}" destId="{B6704E36-7169-4A1A-8DA3-6A39A9A9C849}" srcOrd="43" destOrd="0" presId="urn:microsoft.com/office/officeart/2005/8/layout/default#1"/>
    <dgm:cxn modelId="{2097DA18-0E87-4A79-B437-4FE75422183C}" type="presParOf" srcId="{0E45CCA5-BC61-4BD5-A45D-2462C2D6279E}" destId="{B2FF254D-1807-4997-B529-4D22BE83F4B6}" srcOrd="44" destOrd="0" presId="urn:microsoft.com/office/officeart/2005/8/layout/default#1"/>
    <dgm:cxn modelId="{BEFD84F1-6F3D-4FFD-A0B0-4BE9228B5601}" type="presParOf" srcId="{0E45CCA5-BC61-4BD5-A45D-2462C2D6279E}" destId="{A93B378F-4C00-499B-8756-D89B94B6679E}" srcOrd="45" destOrd="0" presId="urn:microsoft.com/office/officeart/2005/8/layout/default#1"/>
    <dgm:cxn modelId="{F0572173-A976-4DCE-8C14-C1E9C89AAF63}" type="presParOf" srcId="{0E45CCA5-BC61-4BD5-A45D-2462C2D6279E}" destId="{AF012718-FD94-4BD3-A93D-6578E6ED276C}" srcOrd="46" destOrd="0" presId="urn:microsoft.com/office/officeart/2005/8/layout/default#1"/>
    <dgm:cxn modelId="{D2C565E1-BE4E-40A0-938C-E5CE0EE89340}" type="presParOf" srcId="{0E45CCA5-BC61-4BD5-A45D-2462C2D6279E}" destId="{D2F836A9-261D-43CD-B622-302FD7EEC064}" srcOrd="47" destOrd="0" presId="urn:microsoft.com/office/officeart/2005/8/layout/default#1"/>
    <dgm:cxn modelId="{29B8F2E6-C07E-4126-B8F5-5CE7E4CEC2FC}" type="presParOf" srcId="{0E45CCA5-BC61-4BD5-A45D-2462C2D6279E}" destId="{6633F441-DAB6-4089-8921-B42814015183}" srcOrd="48" destOrd="0" presId="urn:microsoft.com/office/officeart/2005/8/layout/default#1"/>
  </dgm:cxnLst>
  <dgm:bg>
    <a:noFill/>
  </dgm:bg>
  <dgm:whole/>
</dgm:dataModel>
</file>

<file path=ppt/diagrams/data2.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67CC219A-1AC5-47FB-ADA6-2DF3EC4CF935}" type="presOf" srcId="{B59FB685-C271-4AA7-A058-AA8378945055}" destId="{0E45CCA5-BC61-4BD5-A45D-2462C2D6279E}" srcOrd="0" destOrd="0" presId="urn:microsoft.com/office/officeart/2005/8/layout/default#1"/>
    <dgm:cxn modelId="{4D98ACB6-24DA-4962-922F-83E9E18A868C}" type="presOf" srcId="{D57C3F56-A0AA-4A03-9000-55C68D1B49ED}" destId="{35A8B2B4-C4B6-431A-9BFB-2BD880ADF711}" srcOrd="0" destOrd="0" presId="urn:microsoft.com/office/officeart/2005/8/layout/default#1"/>
    <dgm:cxn modelId="{EF4F2CBD-DD97-4758-AD88-7EEDFB0B83D4}" type="presOf" srcId="{F24B42C2-6BB8-4800-A4B3-39B99E3145C8}" destId="{E609D75B-08F4-4A34-8C08-080CAD898BC8}"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5E07F9DE-C188-48D4-8960-1AF44736810F}" srcId="{B59FB685-C271-4AA7-A058-AA8378945055}" destId="{B903B26E-D0D5-4B76-B38C-1FF3EF68CC70}" srcOrd="18" destOrd="0" parTransId="{21B66BD3-E518-4BBF-A92C-096FE3EEC41D}" sibTransId="{DB7106CF-0812-4E14-A57A-460926680F90}"/>
    <dgm:cxn modelId="{E5C7EE0C-FEA5-4E64-BBDB-7597BD7E8430}" srcId="{B59FB685-C271-4AA7-A058-AA8378945055}" destId="{F40B1C3F-339D-4645-906C-509541570181}" srcOrd="23" destOrd="0" parTransId="{62026A40-E2A2-4A7D-9105-B39367FE9B80}" sibTransId="{5E2EAA4C-26E3-49DE-B795-01A0E139DFA6}"/>
    <dgm:cxn modelId="{DF4DA615-48B1-4E82-8AA3-D9B7A2396082}" type="presOf" srcId="{877DAAA7-2A74-428A-8F7D-408C35F44DF0}" destId="{A0AE2889-76F5-48C1-8CCE-E4EF0DEBB984}" srcOrd="0" destOrd="0" presId="urn:microsoft.com/office/officeart/2005/8/layout/default#1"/>
    <dgm:cxn modelId="{3AB1084A-7A38-4E0C-AB0C-1B33E8D87046}" type="presOf" srcId="{F40B1C3F-339D-4645-906C-509541570181}" destId="{AF012718-FD94-4BD3-A93D-6578E6ED276C}"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6CD39C98-E2F2-4AB7-8A68-B59DA5AF5DCA}" srcId="{B59FB685-C271-4AA7-A058-AA8378945055}" destId="{877DAAA7-2A74-428A-8F7D-408C35F44DF0}" srcOrd="1" destOrd="0" parTransId="{432F9DF9-D906-4F0D-8373-328B24AB6555}" sibTransId="{BC1E1433-C8EA-40AA-A117-E557014EFEC6}"/>
    <dgm:cxn modelId="{B5E6EB72-26A4-4FDE-9CCD-AEC954417C01}" type="presOf" srcId="{5940CAC1-19E1-424E-A77D-BBC9F19AFCBE}" destId="{733425BE-92DF-4F17-ABE6-3F1BEE2F18EB}"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F669D345-FEC6-4F61-B841-7A94BB52EC57}" type="presOf" srcId="{22C64342-F5A1-473C-BB85-AE6B21E2FB18}" destId="{BE595840-733F-410E-9CE1-F65D1025C275}"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C4B274F2-1CE7-4362-951F-51A4EF2B8BFF}" type="presOf" srcId="{898BAF43-9855-4FC3-AF9D-08339A89A637}" destId="{0FB3DE42-8F5A-4E33-9ABC-F97FAE8F582B}" srcOrd="0" destOrd="0" presId="urn:microsoft.com/office/officeart/2005/8/layout/default#1"/>
    <dgm:cxn modelId="{A5D8DD46-AA61-4E30-B513-80EA18F2F091}" type="presOf" srcId="{1D087992-3907-41E1-A877-45CE6E0AC820}" destId="{90C1C259-6B5F-4A9C-AF82-5C4D7AA036D6}"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A7A9B1D6-75B6-4656-9CA7-E80A647BC5A4}" srcId="{B59FB685-C271-4AA7-A058-AA8378945055}" destId="{B899CB0F-A905-46C7-84ED-4D97FF0A6809}" srcOrd="15" destOrd="0" parTransId="{AC211726-5B15-433A-85DF-ACF1D7E83A21}" sibTransId="{CEFAFD6F-1D83-4602-AE50-03E54C4C7DC4}"/>
    <dgm:cxn modelId="{9EFC5B20-6EE4-42BA-8535-5BC1EE022429}" srcId="{B59FB685-C271-4AA7-A058-AA8378945055}" destId="{1D087992-3907-41E1-A877-45CE6E0AC820}" srcOrd="7" destOrd="0" parTransId="{12ECA080-9AD0-43B6-A715-CFDD888DEDAC}" sibTransId="{F66284CB-834C-4B53-9A66-8EE595D77450}"/>
    <dgm:cxn modelId="{B3681806-FD95-4FBD-9D38-DEAA7BE2E2FB}" srcId="{B59FB685-C271-4AA7-A058-AA8378945055}" destId="{B80D9D3A-611A-48AB-B219-3A12E412BF0C}" srcOrd="0" destOrd="0" parTransId="{8445ABD6-1969-4C9D-8A2E-5A24C0488E5E}" sibTransId="{4DF3C55B-5EB5-44C5-8370-E14DCA691DAF}"/>
    <dgm:cxn modelId="{FF82F140-F61A-48C3-AFC3-50B738198B99}" srcId="{B59FB685-C271-4AA7-A058-AA8378945055}" destId="{F76DA1EC-CA89-4B45-942E-D6CDB50B7005}" srcOrd="6" destOrd="0" parTransId="{07357227-CE82-44D2-B6DA-73C4C707A98E}" sibTransId="{850F1DBC-CA6F-45B4-8CE0-F7F840850E55}"/>
    <dgm:cxn modelId="{34E9F359-E14D-4922-8014-99F0DA08C87C}" type="presOf" srcId="{205AC28C-3A7E-4CD1-868A-13B90A563A58}" destId="{3497142F-0CD5-4F35-AB40-ECB7C39582CA}"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E575387B-140B-4037-813C-D4085556B59A}" type="presOf" srcId="{C9200414-ABCA-46A2-8359-6F844C2B8860}" destId="{3FB9A58D-1A5D-4CB6-87D1-321559292EBA}" srcOrd="0" destOrd="0" presId="urn:microsoft.com/office/officeart/2005/8/layout/default#1"/>
    <dgm:cxn modelId="{7ACB125C-5D79-48FF-8278-2F860F9F365C}" type="presOf" srcId="{08041C98-1125-47CA-8BCC-3E4466CFD46A}" destId="{B2FF254D-1807-4997-B529-4D22BE83F4B6}"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FEEEF72F-6AB7-4417-840E-0D9AA0F65E28}" type="presOf" srcId="{C394E07B-3AA4-4AC0-BC23-085A99D89C41}" destId="{AFD65D33-9D9D-45E8-B41C-62A76EB1FCA3}" srcOrd="0" destOrd="0" presId="urn:microsoft.com/office/officeart/2005/8/layout/default#1"/>
    <dgm:cxn modelId="{ABC06874-9259-4500-9172-AA1288D43381}" type="presOf" srcId="{F76DA1EC-CA89-4B45-942E-D6CDB50B7005}" destId="{332B9BB7-5718-4180-A4E5-580EE615FB8C}" srcOrd="0" destOrd="0" presId="urn:microsoft.com/office/officeart/2005/8/layout/default#1"/>
    <dgm:cxn modelId="{E4AAF180-591F-4A43-BA0E-FA0F641DA8CA}" type="presOf" srcId="{B903B26E-D0D5-4B76-B38C-1FF3EF68CC70}" destId="{B4D957BD-89FB-4945-A868-D13858FE6340}"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7F79E20E-C51C-4CC8-BD89-D68F8DC3283D}" type="presOf" srcId="{036AB73F-29F4-485B-A982-604169B21C33}" destId="{C8DC03F9-1B10-44FF-BBD1-311F35E3E19B}"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0619DC68-B653-4DB8-867D-BC392E90DEC1}" srcId="{B59FB685-C271-4AA7-A058-AA8378945055}" destId="{F24B42C2-6BB8-4800-A4B3-39B99E3145C8}" srcOrd="9" destOrd="0" parTransId="{EF45CCC7-F350-4E3C-87A5-23BC387CADFD}" sibTransId="{E8574D21-44FC-412D-BCDB-023764933611}"/>
    <dgm:cxn modelId="{D306919B-9DC4-44BB-8790-595304BB8B17}" type="presOf" srcId="{60DF0C8A-B373-4EFF-B8EC-4432885D1F0D}" destId="{6633F441-DAB6-4089-8921-B42814015183}"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6B7B5291-B5F3-4B7E-86EB-DCDD2F5CECFD}" type="presOf" srcId="{FC856514-A291-41E0-8DC5-14C3BE73C98F}" destId="{C194D5C7-CD91-4E35-8075-4DE6FEC95B11}" srcOrd="0" destOrd="0" presId="urn:microsoft.com/office/officeart/2005/8/layout/default#1"/>
    <dgm:cxn modelId="{0152149E-CD16-4048-80A9-7257E3345D54}" type="presOf" srcId="{078E2587-3E68-4DAF-83E1-B5639322D51E}" destId="{71DE0CA7-0D47-4C54-BCD1-76F114F7CE0A}"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71C86BAC-E78E-4275-81EC-709B17294880}" srcId="{B59FB685-C271-4AA7-A058-AA8378945055}" destId="{74C008F6-4BF1-48F9-833F-9479AF9070F1}" srcOrd="17" destOrd="0" parTransId="{242B0C7C-F891-4F96-B3CD-2927F23B3353}" sibTransId="{F5D90F02-C931-4BE8-9E56-54FC23C5F818}"/>
    <dgm:cxn modelId="{6C4704F7-816A-4E79-AA02-FE72ADDB5866}" type="presOf" srcId="{FD39874A-68CA-421C-B8A3-40E155D21D00}" destId="{12748C21-E005-4113-BA5B-67CEDF5CFCFB}"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3070AF1E-44A2-4809-8654-80CF89F7D673}" type="presOf" srcId="{74C008F6-4BF1-48F9-833F-9479AF9070F1}" destId="{B3A14E8D-FD54-4991-BD47-7A6EDFF80883}" srcOrd="0" destOrd="0" presId="urn:microsoft.com/office/officeart/2005/8/layout/default#1"/>
    <dgm:cxn modelId="{D8C045C9-2388-4F38-9249-0A1E7E58C767}" type="presOf" srcId="{B80D9D3A-611A-48AB-B219-3A12E412BF0C}" destId="{16AF956C-9FAC-4BB3-98EC-D754C8BBD90F}"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D490417A-571A-4F81-AF76-C12E107095CF}" type="presOf" srcId="{64DFFAE5-F057-4E27-B0B8-20A2F0D1E4A6}" destId="{7998347B-5094-4A20-AA52-3E4E13AD47B7}" srcOrd="0" destOrd="0" presId="urn:microsoft.com/office/officeart/2005/8/layout/default#1"/>
    <dgm:cxn modelId="{B94A3CE0-C5FB-40F5-8109-BEFDD69EF56F}" type="presOf" srcId="{B899CB0F-A905-46C7-84ED-4D97FF0A6809}" destId="{6867A4C3-2D83-4171-81F7-2D3E06B55482}"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C8285873-D425-477E-B146-60996837890A}" type="presOf" srcId="{88B7839E-98C6-45A3-9D97-9DE5894769C5}" destId="{799043CE-5B11-431A-B3B5-C41A59E2A6F1}"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1146BAAA-26AF-419B-94A1-0C81C917600A}" type="presOf" srcId="{00E55DA1-2656-4464-8470-B07838A338F1}" destId="{8CE1DC27-7870-49CB-B8AB-EEFD9C6C286D}" srcOrd="0" destOrd="0" presId="urn:microsoft.com/office/officeart/2005/8/layout/default#1"/>
    <dgm:cxn modelId="{FC4244A5-228D-43BD-B0EC-46540FB6514A}" srcId="{B59FB685-C271-4AA7-A058-AA8378945055}" destId="{C394E07B-3AA4-4AC0-BC23-085A99D89C41}" srcOrd="20" destOrd="0" parTransId="{5F4B6032-8A3E-426D-B851-837B9A2DC703}" sibTransId="{3EC33849-E98D-4D45-86ED-B0292DCFADA1}"/>
    <dgm:cxn modelId="{9620E0DD-93FA-485D-8C2C-472D9CF64F60}" type="presParOf" srcId="{0E45CCA5-BC61-4BD5-A45D-2462C2D6279E}" destId="{16AF956C-9FAC-4BB3-98EC-D754C8BBD90F}" srcOrd="0" destOrd="0" presId="urn:microsoft.com/office/officeart/2005/8/layout/default#1"/>
    <dgm:cxn modelId="{6E145E24-828A-44BD-B095-059CF8DB3BAF}" type="presParOf" srcId="{0E45CCA5-BC61-4BD5-A45D-2462C2D6279E}" destId="{D6313183-C060-42BC-9951-C97D6B336D54}" srcOrd="1" destOrd="0" presId="urn:microsoft.com/office/officeart/2005/8/layout/default#1"/>
    <dgm:cxn modelId="{B7B1DA4D-2705-4932-AC0A-D0D1669404C9}" type="presParOf" srcId="{0E45CCA5-BC61-4BD5-A45D-2462C2D6279E}" destId="{A0AE2889-76F5-48C1-8CCE-E4EF0DEBB984}" srcOrd="2" destOrd="0" presId="urn:microsoft.com/office/officeart/2005/8/layout/default#1"/>
    <dgm:cxn modelId="{67D60B6E-DCA8-463B-8D9B-DB8FF006E8F5}" type="presParOf" srcId="{0E45CCA5-BC61-4BD5-A45D-2462C2D6279E}" destId="{6432E739-3438-4F79-82C8-76D990FD2388}" srcOrd="3" destOrd="0" presId="urn:microsoft.com/office/officeart/2005/8/layout/default#1"/>
    <dgm:cxn modelId="{5542DC4C-CEA3-4F6B-8C44-48E5E2A5AF2E}" type="presParOf" srcId="{0E45CCA5-BC61-4BD5-A45D-2462C2D6279E}" destId="{C8DC03F9-1B10-44FF-BBD1-311F35E3E19B}" srcOrd="4" destOrd="0" presId="urn:microsoft.com/office/officeart/2005/8/layout/default#1"/>
    <dgm:cxn modelId="{B41EDFFE-BDB0-4803-8C8A-1FFBA746C56B}" type="presParOf" srcId="{0E45CCA5-BC61-4BD5-A45D-2462C2D6279E}" destId="{98FAF142-9F0F-44BD-BEAA-F5E5EC7A8D06}" srcOrd="5" destOrd="0" presId="urn:microsoft.com/office/officeart/2005/8/layout/default#1"/>
    <dgm:cxn modelId="{0E09EAAA-6113-413E-B090-E8182680AC53}" type="presParOf" srcId="{0E45CCA5-BC61-4BD5-A45D-2462C2D6279E}" destId="{35A8B2B4-C4B6-431A-9BFB-2BD880ADF711}" srcOrd="6" destOrd="0" presId="urn:microsoft.com/office/officeart/2005/8/layout/default#1"/>
    <dgm:cxn modelId="{F850A681-920A-4578-B768-3737B709F826}" type="presParOf" srcId="{0E45CCA5-BC61-4BD5-A45D-2462C2D6279E}" destId="{47002228-21F8-41D6-85DF-A2EA928BDED8}" srcOrd="7" destOrd="0" presId="urn:microsoft.com/office/officeart/2005/8/layout/default#1"/>
    <dgm:cxn modelId="{33C104B0-8960-4F66-A02A-4A32B69DEC4E}" type="presParOf" srcId="{0E45CCA5-BC61-4BD5-A45D-2462C2D6279E}" destId="{3FB9A58D-1A5D-4CB6-87D1-321559292EBA}" srcOrd="8" destOrd="0" presId="urn:microsoft.com/office/officeart/2005/8/layout/default#1"/>
    <dgm:cxn modelId="{216E943E-5E8E-4D92-B75A-1C4E4271B5AB}" type="presParOf" srcId="{0E45CCA5-BC61-4BD5-A45D-2462C2D6279E}" destId="{D443D227-44F5-4564-8EA9-B9D25D9B781A}" srcOrd="9" destOrd="0" presId="urn:microsoft.com/office/officeart/2005/8/layout/default#1"/>
    <dgm:cxn modelId="{DA70FFCD-86ED-4B4D-85EE-D2B3A82EEF7D}" type="presParOf" srcId="{0E45CCA5-BC61-4BD5-A45D-2462C2D6279E}" destId="{0FB3DE42-8F5A-4E33-9ABC-F97FAE8F582B}" srcOrd="10" destOrd="0" presId="urn:microsoft.com/office/officeart/2005/8/layout/default#1"/>
    <dgm:cxn modelId="{344BE8B6-4851-4D48-A6BC-F58A3DAACF2A}" type="presParOf" srcId="{0E45CCA5-BC61-4BD5-A45D-2462C2D6279E}" destId="{3A646CEA-AF27-4221-A69E-E8453EDF9319}" srcOrd="11" destOrd="0" presId="urn:microsoft.com/office/officeart/2005/8/layout/default#1"/>
    <dgm:cxn modelId="{9CE2B182-7ABA-4342-AF4B-0545E6075462}" type="presParOf" srcId="{0E45CCA5-BC61-4BD5-A45D-2462C2D6279E}" destId="{332B9BB7-5718-4180-A4E5-580EE615FB8C}" srcOrd="12" destOrd="0" presId="urn:microsoft.com/office/officeart/2005/8/layout/default#1"/>
    <dgm:cxn modelId="{7819D2DC-8FC7-450F-A8AC-40FD7473D6D6}" type="presParOf" srcId="{0E45CCA5-BC61-4BD5-A45D-2462C2D6279E}" destId="{3CD8B7CC-01F1-4E0A-BA12-ACDC92F125E3}" srcOrd="13" destOrd="0" presId="urn:microsoft.com/office/officeart/2005/8/layout/default#1"/>
    <dgm:cxn modelId="{84FA0750-6CC6-4443-9B45-FD56C77A781B}" type="presParOf" srcId="{0E45CCA5-BC61-4BD5-A45D-2462C2D6279E}" destId="{90C1C259-6B5F-4A9C-AF82-5C4D7AA036D6}" srcOrd="14" destOrd="0" presId="urn:microsoft.com/office/officeart/2005/8/layout/default#1"/>
    <dgm:cxn modelId="{80F8243D-E405-446D-B361-2D44CBBF1CCF}" type="presParOf" srcId="{0E45CCA5-BC61-4BD5-A45D-2462C2D6279E}" destId="{A2E40B82-3F98-4354-9E55-7FB4AADCFD07}" srcOrd="15" destOrd="0" presId="urn:microsoft.com/office/officeart/2005/8/layout/default#1"/>
    <dgm:cxn modelId="{61B5C83B-F49B-47A5-8C59-86C60F73219C}" type="presParOf" srcId="{0E45CCA5-BC61-4BD5-A45D-2462C2D6279E}" destId="{8CE1DC27-7870-49CB-B8AB-EEFD9C6C286D}" srcOrd="16" destOrd="0" presId="urn:microsoft.com/office/officeart/2005/8/layout/default#1"/>
    <dgm:cxn modelId="{BD8D3B1F-5B15-4F19-A444-D28B9BA17E02}" type="presParOf" srcId="{0E45CCA5-BC61-4BD5-A45D-2462C2D6279E}" destId="{E76A78F5-0997-4183-8B07-FF39F0ECA187}" srcOrd="17" destOrd="0" presId="urn:microsoft.com/office/officeart/2005/8/layout/default#1"/>
    <dgm:cxn modelId="{C9FBCAB7-6007-402F-8622-56EE0E3DD558}" type="presParOf" srcId="{0E45CCA5-BC61-4BD5-A45D-2462C2D6279E}" destId="{E609D75B-08F4-4A34-8C08-080CAD898BC8}" srcOrd="18" destOrd="0" presId="urn:microsoft.com/office/officeart/2005/8/layout/default#1"/>
    <dgm:cxn modelId="{B75EFE93-AE02-4AFA-8416-A7DB31E0566A}" type="presParOf" srcId="{0E45CCA5-BC61-4BD5-A45D-2462C2D6279E}" destId="{296898ED-67F0-4812-9062-016E01425380}" srcOrd="19" destOrd="0" presId="urn:microsoft.com/office/officeart/2005/8/layout/default#1"/>
    <dgm:cxn modelId="{411E6A56-43D0-4A5A-BC1F-AA89B5E240E1}" type="presParOf" srcId="{0E45CCA5-BC61-4BD5-A45D-2462C2D6279E}" destId="{12748C21-E005-4113-BA5B-67CEDF5CFCFB}" srcOrd="20" destOrd="0" presId="urn:microsoft.com/office/officeart/2005/8/layout/default#1"/>
    <dgm:cxn modelId="{17823265-57F6-409E-AF48-5E372C9A678A}" type="presParOf" srcId="{0E45CCA5-BC61-4BD5-A45D-2462C2D6279E}" destId="{A3881B80-93C9-4F5C-9728-A771A5823419}" srcOrd="21" destOrd="0" presId="urn:microsoft.com/office/officeart/2005/8/layout/default#1"/>
    <dgm:cxn modelId="{2FFA7552-0D00-42F1-B34F-7D508C217FDA}" type="presParOf" srcId="{0E45CCA5-BC61-4BD5-A45D-2462C2D6279E}" destId="{3497142F-0CD5-4F35-AB40-ECB7C39582CA}" srcOrd="22" destOrd="0" presId="urn:microsoft.com/office/officeart/2005/8/layout/default#1"/>
    <dgm:cxn modelId="{E0C4460E-AB99-4CAC-B11D-01C491EFAE67}" type="presParOf" srcId="{0E45CCA5-BC61-4BD5-A45D-2462C2D6279E}" destId="{8E8F7F68-D4F6-4637-BA14-44FA0F57AB01}" srcOrd="23" destOrd="0" presId="urn:microsoft.com/office/officeart/2005/8/layout/default#1"/>
    <dgm:cxn modelId="{79B453CD-9ADD-4363-B97E-0E3882BBB88B}" type="presParOf" srcId="{0E45CCA5-BC61-4BD5-A45D-2462C2D6279E}" destId="{7998347B-5094-4A20-AA52-3E4E13AD47B7}" srcOrd="24" destOrd="0" presId="urn:microsoft.com/office/officeart/2005/8/layout/default#1"/>
    <dgm:cxn modelId="{7918A4FF-EB1D-4A97-BE57-B70CC6F117DB}" type="presParOf" srcId="{0E45CCA5-BC61-4BD5-A45D-2462C2D6279E}" destId="{9F333231-2FFC-489D-AA2E-E481B72AB45A}" srcOrd="25" destOrd="0" presId="urn:microsoft.com/office/officeart/2005/8/layout/default#1"/>
    <dgm:cxn modelId="{156F25D2-BB89-4F53-AC4D-17050CD581A6}" type="presParOf" srcId="{0E45CCA5-BC61-4BD5-A45D-2462C2D6279E}" destId="{BE595840-733F-410E-9CE1-F65D1025C275}" srcOrd="26" destOrd="0" presId="urn:microsoft.com/office/officeart/2005/8/layout/default#1"/>
    <dgm:cxn modelId="{B0251526-6A19-450A-B9E7-65FA551B4D6C}" type="presParOf" srcId="{0E45CCA5-BC61-4BD5-A45D-2462C2D6279E}" destId="{7672BB56-5BD4-4D6F-9F6B-F072DE4E929C}" srcOrd="27" destOrd="0" presId="urn:microsoft.com/office/officeart/2005/8/layout/default#1"/>
    <dgm:cxn modelId="{66C95014-4A6D-4C38-BE99-729FADA2D8EE}" type="presParOf" srcId="{0E45CCA5-BC61-4BD5-A45D-2462C2D6279E}" destId="{799043CE-5B11-431A-B3B5-C41A59E2A6F1}" srcOrd="28" destOrd="0" presId="urn:microsoft.com/office/officeart/2005/8/layout/default#1"/>
    <dgm:cxn modelId="{1F891C11-A131-4DC3-B7CB-2C92018DAAEE}" type="presParOf" srcId="{0E45CCA5-BC61-4BD5-A45D-2462C2D6279E}" destId="{C4BC0AD3-8469-48B0-8DF9-648B2D4DEF83}" srcOrd="29" destOrd="0" presId="urn:microsoft.com/office/officeart/2005/8/layout/default#1"/>
    <dgm:cxn modelId="{F09168A1-B61D-442C-85A9-2F5EDA74E4C5}" type="presParOf" srcId="{0E45CCA5-BC61-4BD5-A45D-2462C2D6279E}" destId="{6867A4C3-2D83-4171-81F7-2D3E06B55482}" srcOrd="30" destOrd="0" presId="urn:microsoft.com/office/officeart/2005/8/layout/default#1"/>
    <dgm:cxn modelId="{5360EAAC-162D-4358-A5E4-D652456C7388}" type="presParOf" srcId="{0E45CCA5-BC61-4BD5-A45D-2462C2D6279E}" destId="{596ABAE4-80D0-4917-83B7-87656F77C441}" srcOrd="31" destOrd="0" presId="urn:microsoft.com/office/officeart/2005/8/layout/default#1"/>
    <dgm:cxn modelId="{4A382318-CC53-4B5A-976B-62CFC3BA2FF0}" type="presParOf" srcId="{0E45CCA5-BC61-4BD5-A45D-2462C2D6279E}" destId="{733425BE-92DF-4F17-ABE6-3F1BEE2F18EB}" srcOrd="32" destOrd="0" presId="urn:microsoft.com/office/officeart/2005/8/layout/default#1"/>
    <dgm:cxn modelId="{DB32A9EB-812E-4B52-BB60-F24545974035}" type="presParOf" srcId="{0E45CCA5-BC61-4BD5-A45D-2462C2D6279E}" destId="{165A3E62-3E80-4935-95EF-48DC44426F5A}" srcOrd="33" destOrd="0" presId="urn:microsoft.com/office/officeart/2005/8/layout/default#1"/>
    <dgm:cxn modelId="{5FB9BFDA-FDB4-462C-971C-687E340B69A9}" type="presParOf" srcId="{0E45CCA5-BC61-4BD5-A45D-2462C2D6279E}" destId="{B3A14E8D-FD54-4991-BD47-7A6EDFF80883}" srcOrd="34" destOrd="0" presId="urn:microsoft.com/office/officeart/2005/8/layout/default#1"/>
    <dgm:cxn modelId="{81AD599A-FB4F-47BF-A384-6AA3E79E4822}" type="presParOf" srcId="{0E45CCA5-BC61-4BD5-A45D-2462C2D6279E}" destId="{8A287B34-D6C9-4DD8-A277-FAFDFC914D27}" srcOrd="35" destOrd="0" presId="urn:microsoft.com/office/officeart/2005/8/layout/default#1"/>
    <dgm:cxn modelId="{09178A09-A25D-431C-A28C-2FA59AF23D27}" type="presParOf" srcId="{0E45CCA5-BC61-4BD5-A45D-2462C2D6279E}" destId="{B4D957BD-89FB-4945-A868-D13858FE6340}" srcOrd="36" destOrd="0" presId="urn:microsoft.com/office/officeart/2005/8/layout/default#1"/>
    <dgm:cxn modelId="{2E3AE359-C783-4329-A132-B5B7A9D30E3E}" type="presParOf" srcId="{0E45CCA5-BC61-4BD5-A45D-2462C2D6279E}" destId="{74A5490D-E629-4592-9BE7-C9B92974E055}" srcOrd="37" destOrd="0" presId="urn:microsoft.com/office/officeart/2005/8/layout/default#1"/>
    <dgm:cxn modelId="{9DB2F74A-DD90-47FC-B3AB-E3577F54139D}" type="presParOf" srcId="{0E45CCA5-BC61-4BD5-A45D-2462C2D6279E}" destId="{71DE0CA7-0D47-4C54-BCD1-76F114F7CE0A}" srcOrd="38" destOrd="0" presId="urn:microsoft.com/office/officeart/2005/8/layout/default#1"/>
    <dgm:cxn modelId="{1236761C-D165-4001-A708-620E22C87E32}" type="presParOf" srcId="{0E45CCA5-BC61-4BD5-A45D-2462C2D6279E}" destId="{B73BC0F7-2CDB-48C2-9DD7-AF7D515B030A}" srcOrd="39" destOrd="0" presId="urn:microsoft.com/office/officeart/2005/8/layout/default#1"/>
    <dgm:cxn modelId="{74C451AE-B03C-4AFA-8893-EF21D4C1DAF8}" type="presParOf" srcId="{0E45CCA5-BC61-4BD5-A45D-2462C2D6279E}" destId="{AFD65D33-9D9D-45E8-B41C-62A76EB1FCA3}" srcOrd="40" destOrd="0" presId="urn:microsoft.com/office/officeart/2005/8/layout/default#1"/>
    <dgm:cxn modelId="{23E2BD0A-C5CA-49BF-A199-A1E4453B6080}" type="presParOf" srcId="{0E45CCA5-BC61-4BD5-A45D-2462C2D6279E}" destId="{DC272959-226F-4791-9101-456FFAC3A4A5}" srcOrd="41" destOrd="0" presId="urn:microsoft.com/office/officeart/2005/8/layout/default#1"/>
    <dgm:cxn modelId="{7878D33B-4C54-4CF5-B74D-EEA241020621}" type="presParOf" srcId="{0E45CCA5-BC61-4BD5-A45D-2462C2D6279E}" destId="{C194D5C7-CD91-4E35-8075-4DE6FEC95B11}" srcOrd="42" destOrd="0" presId="urn:microsoft.com/office/officeart/2005/8/layout/default#1"/>
    <dgm:cxn modelId="{DFBF6EB9-01F1-41A9-A41C-DEECE255B863}" type="presParOf" srcId="{0E45CCA5-BC61-4BD5-A45D-2462C2D6279E}" destId="{B6704E36-7169-4A1A-8DA3-6A39A9A9C849}" srcOrd="43" destOrd="0" presId="urn:microsoft.com/office/officeart/2005/8/layout/default#1"/>
    <dgm:cxn modelId="{9748544A-9E41-4B90-87B3-FE4D15E761B9}" type="presParOf" srcId="{0E45CCA5-BC61-4BD5-A45D-2462C2D6279E}" destId="{B2FF254D-1807-4997-B529-4D22BE83F4B6}" srcOrd="44" destOrd="0" presId="urn:microsoft.com/office/officeart/2005/8/layout/default#1"/>
    <dgm:cxn modelId="{C4C8097C-D9B9-46BA-A127-F0AD386CB810}" type="presParOf" srcId="{0E45CCA5-BC61-4BD5-A45D-2462C2D6279E}" destId="{A93B378F-4C00-499B-8756-D89B94B6679E}" srcOrd="45" destOrd="0" presId="urn:microsoft.com/office/officeart/2005/8/layout/default#1"/>
    <dgm:cxn modelId="{A4BE65C0-3F6D-41F8-905C-494F7D23C84F}" type="presParOf" srcId="{0E45CCA5-BC61-4BD5-A45D-2462C2D6279E}" destId="{AF012718-FD94-4BD3-A93D-6578E6ED276C}" srcOrd="46" destOrd="0" presId="urn:microsoft.com/office/officeart/2005/8/layout/default#1"/>
    <dgm:cxn modelId="{4DAF64DB-4622-401D-A8C6-DFAA7CA9B36D}" type="presParOf" srcId="{0E45CCA5-BC61-4BD5-A45D-2462C2D6279E}" destId="{D2F836A9-261D-43CD-B622-302FD7EEC064}" srcOrd="47" destOrd="0" presId="urn:microsoft.com/office/officeart/2005/8/layout/default#1"/>
    <dgm:cxn modelId="{8E3270B5-A72E-432B-B4D2-18FF97DE1E53}" type="presParOf" srcId="{0E45CCA5-BC61-4BD5-A45D-2462C2D6279E}" destId="{6633F441-DAB6-4089-8921-B42814015183}" srcOrd="48" destOrd="0" presId="urn:microsoft.com/office/officeart/2005/8/layout/default#1"/>
  </dgm:cxnLst>
  <dgm:bg>
    <a:noFill/>
  </dgm:bg>
  <dgm:whole/>
</dgm:dataModel>
</file>

<file path=ppt/diagrams/data3.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F655A04B-C2E0-4ADA-BDC1-7BE15C2B50D4}" type="presOf" srcId="{B59FB685-C271-4AA7-A058-AA8378945055}" destId="{0E45CCA5-BC61-4BD5-A45D-2462C2D6279E}" srcOrd="0" destOrd="0" presId="urn:microsoft.com/office/officeart/2005/8/layout/default#1"/>
    <dgm:cxn modelId="{ED8339FB-BE91-441E-A5BD-36AA799B80DE}"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D1CAFC0-FF01-4F0F-836E-6A8B51BAD666}" type="presParOf" srcId="{0E45CCA5-BC61-4BD5-A45D-2462C2D6279E}" destId="{16AF956C-9FAC-4BB3-98EC-D754C8BBD90F}" srcOrd="0" destOrd="0" presId="urn:microsoft.com/office/officeart/2005/8/layout/default#1"/>
  </dgm:cxnLst>
  <dgm:bg/>
  <dgm:whole/>
</dgm:dataModel>
</file>

<file path=ppt/diagrams/data4.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27C13A7-13F7-47EB-8B3A-2687238C86C6}" type="presOf" srcId="{60DF0C8A-B373-4EFF-B8EC-4432885D1F0D}" destId="{6633F441-DAB6-4089-8921-B42814015183}"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14F3A6E0-7051-43A7-8A76-3E3AD4731681}" srcId="{B59FB685-C271-4AA7-A058-AA8378945055}" destId="{88B7839E-98C6-45A3-9D97-9DE5894769C5}" srcOrd="14" destOrd="0" parTransId="{F979D737-FDCE-47D9-9426-3D3216F116F1}" sibTransId="{A63477D6-2F4B-4AD9-B61A-3178FF89F6C6}"/>
    <dgm:cxn modelId="{E5C7EE0C-FEA5-4E64-BBDB-7597BD7E8430}" srcId="{B59FB685-C271-4AA7-A058-AA8378945055}" destId="{F40B1C3F-339D-4645-906C-509541570181}" srcOrd="23" destOrd="0" parTransId="{62026A40-E2A2-4A7D-9105-B39367FE9B80}" sibTransId="{5E2EAA4C-26E3-49DE-B795-01A0E139DFA6}"/>
    <dgm:cxn modelId="{1FF23216-5462-4366-B4DE-975D8F8B6E17}" type="presOf" srcId="{88B7839E-98C6-45A3-9D97-9DE5894769C5}" destId="{799043CE-5B11-431A-B3B5-C41A59E2A6F1}"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FC4244A5-228D-43BD-B0EC-46540FB6514A}" srcId="{B59FB685-C271-4AA7-A058-AA8378945055}" destId="{C394E07B-3AA4-4AC0-BC23-085A99D89C41}" srcOrd="20" destOrd="0" parTransId="{5F4B6032-8A3E-426D-B851-837B9A2DC703}" sibTransId="{3EC33849-E98D-4D45-86ED-B0292DCFADA1}"/>
    <dgm:cxn modelId="{4BC43CDD-1899-4000-8700-C88C327477F2}" srcId="{B59FB685-C271-4AA7-A058-AA8378945055}" destId="{00E55DA1-2656-4464-8470-B07838A338F1}" srcOrd="8" destOrd="0" parTransId="{7DE1887C-3487-4E60-9E98-D752914FEBA1}" sibTransId="{0E08FCD5-530D-402B-9499-E1513DE3887A}"/>
    <dgm:cxn modelId="{8891F7F0-8D30-495B-9B30-B115E60A214F}" type="presOf" srcId="{F24B42C2-6BB8-4800-A4B3-39B99E3145C8}" destId="{E609D75B-08F4-4A34-8C08-080CAD898BC8}" srcOrd="0" destOrd="0" presId="urn:microsoft.com/office/officeart/2005/8/layout/default#1"/>
    <dgm:cxn modelId="{0CE71FD5-052E-46E9-9C85-BAD1507F9113}" type="presOf" srcId="{C394E07B-3AA4-4AC0-BC23-085A99D89C41}" destId="{AFD65D33-9D9D-45E8-B41C-62A76EB1FCA3}" srcOrd="0" destOrd="0" presId="urn:microsoft.com/office/officeart/2005/8/layout/default#1"/>
    <dgm:cxn modelId="{345880F7-5EFF-468E-8DFB-70B36536C8D8}" type="presOf" srcId="{FD39874A-68CA-421C-B8A3-40E155D21D00}" destId="{12748C21-E005-4113-BA5B-67CEDF5CFCFB}"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BB738E07-0B5D-4632-ADAD-4E4FCDF1A24A}" srcId="{B59FB685-C271-4AA7-A058-AA8378945055}" destId="{036AB73F-29F4-485B-A982-604169B21C33}" srcOrd="2" destOrd="0" parTransId="{E2B1C422-88A0-434E-AD4D-3B4A03BFEE07}" sibTransId="{7B505C51-A42F-48BE-B88F-45421E8A64A7}"/>
    <dgm:cxn modelId="{4C3197A4-804C-4215-8CD7-BBDA78BA767D}" srcId="{B59FB685-C271-4AA7-A058-AA8378945055}" destId="{FD39874A-68CA-421C-B8A3-40E155D21D00}" srcOrd="10" destOrd="0" parTransId="{5C8FA34E-0E44-4CCF-82EA-2E05D37F72F6}" sibTransId="{604118F5-EC27-423A-AE7D-CA02407E93A7}"/>
    <dgm:cxn modelId="{CF634016-23F5-4C71-9F6B-25739FFDC8B3}" srcId="{B59FB685-C271-4AA7-A058-AA8378945055}" destId="{205AC28C-3A7E-4CD1-868A-13B90A563A58}" srcOrd="11" destOrd="0" parTransId="{D7120EAC-E417-4598-9A33-3BD75E43D75E}" sibTransId="{E4F1BC96-D334-4A11-AA46-539C79BED274}"/>
    <dgm:cxn modelId="{4BDEA6E9-B07A-4E70-B909-8E5C1D1C044A}" type="presOf" srcId="{877DAAA7-2A74-428A-8F7D-408C35F44DF0}" destId="{A0AE2889-76F5-48C1-8CCE-E4EF0DEBB984}"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851C862C-9E8A-440C-A6D3-F547237448E3}" type="presOf" srcId="{B899CB0F-A905-46C7-84ED-4D97FF0A6809}" destId="{6867A4C3-2D83-4171-81F7-2D3E06B55482}" srcOrd="0" destOrd="0" presId="urn:microsoft.com/office/officeart/2005/8/layout/default#1"/>
    <dgm:cxn modelId="{0619DC68-B653-4DB8-867D-BC392E90DEC1}" srcId="{B59FB685-C271-4AA7-A058-AA8378945055}" destId="{F24B42C2-6BB8-4800-A4B3-39B99E3145C8}" srcOrd="9" destOrd="0" parTransId="{EF45CCC7-F350-4E3C-87A5-23BC387CADFD}" sibTransId="{E8574D21-44FC-412D-BCDB-023764933611}"/>
    <dgm:cxn modelId="{3AB71B3C-9FCB-44D5-A775-5DA66D5B68C1}" type="presOf" srcId="{FC856514-A291-41E0-8DC5-14C3BE73C98F}" destId="{C194D5C7-CD91-4E35-8075-4DE6FEC95B11}" srcOrd="0" destOrd="0" presId="urn:microsoft.com/office/officeart/2005/8/layout/default#1"/>
    <dgm:cxn modelId="{FBC2C444-9772-4F93-A776-CADDF749C5D5}" type="presOf" srcId="{5940CAC1-19E1-424E-A77D-BBC9F19AFCBE}" destId="{733425BE-92DF-4F17-ABE6-3F1BEE2F18EB}" srcOrd="0" destOrd="0" presId="urn:microsoft.com/office/officeart/2005/8/layout/default#1"/>
    <dgm:cxn modelId="{BCA81821-6E67-4652-AAC8-206C325E0D75}" type="presOf" srcId="{74C008F6-4BF1-48F9-833F-9479AF9070F1}" destId="{B3A14E8D-FD54-4991-BD47-7A6EDFF80883}" srcOrd="0" destOrd="0" presId="urn:microsoft.com/office/officeart/2005/8/layout/default#1"/>
    <dgm:cxn modelId="{95E827D2-CF59-4AEE-BF31-6E88C5F63B0C}" type="presOf" srcId="{1D087992-3907-41E1-A877-45CE6E0AC820}" destId="{90C1C259-6B5F-4A9C-AF82-5C4D7AA036D6}" srcOrd="0" destOrd="0" presId="urn:microsoft.com/office/officeart/2005/8/layout/default#1"/>
    <dgm:cxn modelId="{A49E010F-FE73-4FB5-A5A7-91FD0AD51323}" type="presOf" srcId="{D57C3F56-A0AA-4A03-9000-55C68D1B49ED}" destId="{35A8B2B4-C4B6-431A-9BFB-2BD880ADF711}" srcOrd="0" destOrd="0" presId="urn:microsoft.com/office/officeart/2005/8/layout/default#1"/>
    <dgm:cxn modelId="{110EA466-AFCE-4015-9D4B-8235957344A9}" type="presOf" srcId="{C9200414-ABCA-46A2-8359-6F844C2B8860}" destId="{3FB9A58D-1A5D-4CB6-87D1-321559292EBA}"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316FEF33-B863-42A1-A529-0DADE8994E86}" srcId="{B59FB685-C271-4AA7-A058-AA8378945055}" destId="{08041C98-1125-47CA-8BCC-3E4466CFD46A}" srcOrd="22" destOrd="0" parTransId="{ABBC7678-8294-4AB6-A4D4-03ED8AE27893}" sibTransId="{BDF0861F-959D-4ED0-8A73-A40B63B5BAD7}"/>
    <dgm:cxn modelId="{9E78E82E-1A85-4751-B78C-8220E65887A2}" type="presOf" srcId="{B80D9D3A-611A-48AB-B219-3A12E412BF0C}" destId="{16AF956C-9FAC-4BB3-98EC-D754C8BBD90F}" srcOrd="0" destOrd="0" presId="urn:microsoft.com/office/officeart/2005/8/layout/default#1"/>
    <dgm:cxn modelId="{1C33C12E-4952-481F-91C9-26B50235DE38}" type="presOf" srcId="{036AB73F-29F4-485B-A982-604169B21C33}" destId="{C8DC03F9-1B10-44FF-BBD1-311F35E3E19B}" srcOrd="0" destOrd="0" presId="urn:microsoft.com/office/officeart/2005/8/layout/default#1"/>
    <dgm:cxn modelId="{B8B9C272-F91F-4A0A-A34E-5776667E4135}" type="presOf" srcId="{078E2587-3E68-4DAF-83E1-B5639322D51E}" destId="{71DE0CA7-0D47-4C54-BCD1-76F114F7CE0A}" srcOrd="0" destOrd="0" presId="urn:microsoft.com/office/officeart/2005/8/layout/default#1"/>
    <dgm:cxn modelId="{A1639245-A8BE-46F6-BC89-CE9D110C97A7}" type="presOf" srcId="{205AC28C-3A7E-4CD1-868A-13B90A563A58}" destId="{3497142F-0CD5-4F35-AB40-ECB7C39582CA}"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689B2BB4-DC97-4A74-A7E8-9117C31CC503}" type="presOf" srcId="{898BAF43-9855-4FC3-AF9D-08339A89A637}" destId="{0FB3DE42-8F5A-4E33-9ABC-F97FAE8F582B}"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E58A765A-3115-444A-B449-947A6BEEEDE2}" type="presOf" srcId="{08041C98-1125-47CA-8BCC-3E4466CFD46A}" destId="{B2FF254D-1807-4997-B529-4D22BE83F4B6}"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BDA9A562-70C8-4F9E-8C96-19B98A445462}" type="presOf" srcId="{F40B1C3F-339D-4645-906C-509541570181}" destId="{AF012718-FD94-4BD3-A93D-6578E6ED276C}" srcOrd="0" destOrd="0" presId="urn:microsoft.com/office/officeart/2005/8/layout/default#1"/>
    <dgm:cxn modelId="{1706BEB2-B6FA-49ED-83E2-8C7E62930C0C}" type="presOf" srcId="{F76DA1EC-CA89-4B45-942E-D6CDB50B7005}" destId="{332B9BB7-5718-4180-A4E5-580EE615FB8C}" srcOrd="0" destOrd="0" presId="urn:microsoft.com/office/officeart/2005/8/layout/default#1"/>
    <dgm:cxn modelId="{750A9654-BB51-4B73-9E38-C37033E6E810}" type="presOf" srcId="{B59FB685-C271-4AA7-A058-AA8378945055}" destId="{0E45CCA5-BC61-4BD5-A45D-2462C2D6279E}"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C0E5B6F0-68DD-4E5C-8B42-73125DA85AB9}" srcId="{B59FB685-C271-4AA7-A058-AA8378945055}" destId="{898BAF43-9855-4FC3-AF9D-08339A89A637}" srcOrd="5" destOrd="0" parTransId="{232D664B-95B8-40C1-9BBB-BE2C057AE153}" sibTransId="{BAE6F809-EB6C-4EB6-B100-30DEC06157A6}"/>
    <dgm:cxn modelId="{8F0EA629-0CDC-434B-B73E-DA8DF69D104E}" type="presOf" srcId="{22C64342-F5A1-473C-BB85-AE6B21E2FB18}" destId="{BE595840-733F-410E-9CE1-F65D1025C275}"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524AA1DC-EF93-4C73-9A64-38549DEF943D}" type="presOf" srcId="{00E55DA1-2656-4464-8470-B07838A338F1}" destId="{8CE1DC27-7870-49CB-B8AB-EEFD9C6C286D}"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8B9339ED-11AB-4E71-9E90-D580F15E12EF}" type="presOf" srcId="{B903B26E-D0D5-4B76-B38C-1FF3EF68CC70}" destId="{B4D957BD-89FB-4945-A868-D13858FE6340}"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FA519C51-72A7-4E09-B4CF-51CC6B0F49BF}" srcId="{B59FB685-C271-4AA7-A058-AA8378945055}" destId="{078E2587-3E68-4DAF-83E1-B5639322D51E}" srcOrd="19" destOrd="0" parTransId="{CF18EFF7-5217-408D-9DCC-4F93B009425F}" sibTransId="{D56AF8B4-73F7-4AF0-8354-4C9825A16947}"/>
    <dgm:cxn modelId="{90A5CD9F-CB6B-4AA4-AEA8-C2266D419313}" srcId="{B59FB685-C271-4AA7-A058-AA8378945055}" destId="{5940CAC1-19E1-424E-A77D-BBC9F19AFCBE}" srcOrd="16" destOrd="0" parTransId="{60DE0BA3-4FDE-4A5A-9CC9-934C82EB906D}" sibTransId="{D110A9B6-3753-4BC3-862B-2490FC544AA8}"/>
    <dgm:cxn modelId="{B3681806-FD95-4FBD-9D38-DEAA7BE2E2FB}" srcId="{B59FB685-C271-4AA7-A058-AA8378945055}" destId="{B80D9D3A-611A-48AB-B219-3A12E412BF0C}" srcOrd="0" destOrd="0" parTransId="{8445ABD6-1969-4C9D-8A2E-5A24C0488E5E}" sibTransId="{4DF3C55B-5EB5-44C5-8370-E14DCA691DAF}"/>
    <dgm:cxn modelId="{9240FFDB-C125-4DDB-8BB5-F9CA75A27DB2}" type="presOf" srcId="{64DFFAE5-F057-4E27-B0B8-20A2F0D1E4A6}" destId="{7998347B-5094-4A20-AA52-3E4E13AD47B7}" srcOrd="0" destOrd="0" presId="urn:microsoft.com/office/officeart/2005/8/layout/default#1"/>
    <dgm:cxn modelId="{1598BD9B-297B-44D3-AF4A-8C917329461E}" type="presParOf" srcId="{0E45CCA5-BC61-4BD5-A45D-2462C2D6279E}" destId="{16AF956C-9FAC-4BB3-98EC-D754C8BBD90F}" srcOrd="0" destOrd="0" presId="urn:microsoft.com/office/officeart/2005/8/layout/default#1"/>
    <dgm:cxn modelId="{3F11FA1F-48CA-4C93-B4CD-3AAF8AFCCAFA}" type="presParOf" srcId="{0E45CCA5-BC61-4BD5-A45D-2462C2D6279E}" destId="{D6313183-C060-42BC-9951-C97D6B336D54}" srcOrd="1" destOrd="0" presId="urn:microsoft.com/office/officeart/2005/8/layout/default#1"/>
    <dgm:cxn modelId="{AD7AE035-AD66-4AEF-9B85-B506668E97E4}" type="presParOf" srcId="{0E45CCA5-BC61-4BD5-A45D-2462C2D6279E}" destId="{A0AE2889-76F5-48C1-8CCE-E4EF0DEBB984}" srcOrd="2" destOrd="0" presId="urn:microsoft.com/office/officeart/2005/8/layout/default#1"/>
    <dgm:cxn modelId="{25B65491-7CB0-43D0-A0D3-15E48CCB8624}" type="presParOf" srcId="{0E45CCA5-BC61-4BD5-A45D-2462C2D6279E}" destId="{6432E739-3438-4F79-82C8-76D990FD2388}" srcOrd="3" destOrd="0" presId="urn:microsoft.com/office/officeart/2005/8/layout/default#1"/>
    <dgm:cxn modelId="{58E456A5-389A-4E0D-99DA-C36E68966786}" type="presParOf" srcId="{0E45CCA5-BC61-4BD5-A45D-2462C2D6279E}" destId="{C8DC03F9-1B10-44FF-BBD1-311F35E3E19B}" srcOrd="4" destOrd="0" presId="urn:microsoft.com/office/officeart/2005/8/layout/default#1"/>
    <dgm:cxn modelId="{191D4CE5-C632-40A9-B1BD-10BE1AE7A6A8}" type="presParOf" srcId="{0E45CCA5-BC61-4BD5-A45D-2462C2D6279E}" destId="{98FAF142-9F0F-44BD-BEAA-F5E5EC7A8D06}" srcOrd="5" destOrd="0" presId="urn:microsoft.com/office/officeart/2005/8/layout/default#1"/>
    <dgm:cxn modelId="{EE956797-D1EC-42D5-85C2-DD9BF00CE992}" type="presParOf" srcId="{0E45CCA5-BC61-4BD5-A45D-2462C2D6279E}" destId="{35A8B2B4-C4B6-431A-9BFB-2BD880ADF711}" srcOrd="6" destOrd="0" presId="urn:microsoft.com/office/officeart/2005/8/layout/default#1"/>
    <dgm:cxn modelId="{1E1B14E3-AE29-467A-99D5-E26A91A1F119}" type="presParOf" srcId="{0E45CCA5-BC61-4BD5-A45D-2462C2D6279E}" destId="{47002228-21F8-41D6-85DF-A2EA928BDED8}" srcOrd="7" destOrd="0" presId="urn:microsoft.com/office/officeart/2005/8/layout/default#1"/>
    <dgm:cxn modelId="{F3991929-270A-4EB4-98FE-C58DC51F9CB0}" type="presParOf" srcId="{0E45CCA5-BC61-4BD5-A45D-2462C2D6279E}" destId="{3FB9A58D-1A5D-4CB6-87D1-321559292EBA}" srcOrd="8" destOrd="0" presId="urn:microsoft.com/office/officeart/2005/8/layout/default#1"/>
    <dgm:cxn modelId="{025A946E-FC97-44C6-93F5-1C98E39543C6}" type="presParOf" srcId="{0E45CCA5-BC61-4BD5-A45D-2462C2D6279E}" destId="{D443D227-44F5-4564-8EA9-B9D25D9B781A}" srcOrd="9" destOrd="0" presId="urn:microsoft.com/office/officeart/2005/8/layout/default#1"/>
    <dgm:cxn modelId="{F08C3E38-7451-4794-8ECE-3FE78D570699}" type="presParOf" srcId="{0E45CCA5-BC61-4BD5-A45D-2462C2D6279E}" destId="{0FB3DE42-8F5A-4E33-9ABC-F97FAE8F582B}" srcOrd="10" destOrd="0" presId="urn:microsoft.com/office/officeart/2005/8/layout/default#1"/>
    <dgm:cxn modelId="{516DE19C-A621-4578-AC6E-2747EA8805A1}" type="presParOf" srcId="{0E45CCA5-BC61-4BD5-A45D-2462C2D6279E}" destId="{3A646CEA-AF27-4221-A69E-E8453EDF9319}" srcOrd="11" destOrd="0" presId="urn:microsoft.com/office/officeart/2005/8/layout/default#1"/>
    <dgm:cxn modelId="{1D8F9046-0D1A-42E1-94B2-3DF6CE8C8A73}" type="presParOf" srcId="{0E45CCA5-BC61-4BD5-A45D-2462C2D6279E}" destId="{332B9BB7-5718-4180-A4E5-580EE615FB8C}" srcOrd="12" destOrd="0" presId="urn:microsoft.com/office/officeart/2005/8/layout/default#1"/>
    <dgm:cxn modelId="{F7611FA0-DF5A-45C5-BEC0-15870CE1558E}" type="presParOf" srcId="{0E45CCA5-BC61-4BD5-A45D-2462C2D6279E}" destId="{3CD8B7CC-01F1-4E0A-BA12-ACDC92F125E3}" srcOrd="13" destOrd="0" presId="urn:microsoft.com/office/officeart/2005/8/layout/default#1"/>
    <dgm:cxn modelId="{7F14B462-C21B-492E-8C22-05FD1693B523}" type="presParOf" srcId="{0E45CCA5-BC61-4BD5-A45D-2462C2D6279E}" destId="{90C1C259-6B5F-4A9C-AF82-5C4D7AA036D6}" srcOrd="14" destOrd="0" presId="urn:microsoft.com/office/officeart/2005/8/layout/default#1"/>
    <dgm:cxn modelId="{E37F3C97-5E61-4595-9588-15C4D2944702}" type="presParOf" srcId="{0E45CCA5-BC61-4BD5-A45D-2462C2D6279E}" destId="{A2E40B82-3F98-4354-9E55-7FB4AADCFD07}" srcOrd="15" destOrd="0" presId="urn:microsoft.com/office/officeart/2005/8/layout/default#1"/>
    <dgm:cxn modelId="{8B6C7EBE-2521-42DE-8019-776E6D3F3BF8}" type="presParOf" srcId="{0E45CCA5-BC61-4BD5-A45D-2462C2D6279E}" destId="{8CE1DC27-7870-49CB-B8AB-EEFD9C6C286D}" srcOrd="16" destOrd="0" presId="urn:microsoft.com/office/officeart/2005/8/layout/default#1"/>
    <dgm:cxn modelId="{BB33DD02-A9EC-417C-990C-E5874871E50E}" type="presParOf" srcId="{0E45CCA5-BC61-4BD5-A45D-2462C2D6279E}" destId="{E76A78F5-0997-4183-8B07-FF39F0ECA187}" srcOrd="17" destOrd="0" presId="urn:microsoft.com/office/officeart/2005/8/layout/default#1"/>
    <dgm:cxn modelId="{4D87AD46-1D2D-4A1D-9EDA-9850D33C43D7}" type="presParOf" srcId="{0E45CCA5-BC61-4BD5-A45D-2462C2D6279E}" destId="{E609D75B-08F4-4A34-8C08-080CAD898BC8}" srcOrd="18" destOrd="0" presId="urn:microsoft.com/office/officeart/2005/8/layout/default#1"/>
    <dgm:cxn modelId="{9B3F2C0D-5624-4043-B279-57E0837833A3}" type="presParOf" srcId="{0E45CCA5-BC61-4BD5-A45D-2462C2D6279E}" destId="{296898ED-67F0-4812-9062-016E01425380}" srcOrd="19" destOrd="0" presId="urn:microsoft.com/office/officeart/2005/8/layout/default#1"/>
    <dgm:cxn modelId="{8655D29D-7714-488A-9166-D2AEFF8ECC37}" type="presParOf" srcId="{0E45CCA5-BC61-4BD5-A45D-2462C2D6279E}" destId="{12748C21-E005-4113-BA5B-67CEDF5CFCFB}" srcOrd="20" destOrd="0" presId="urn:microsoft.com/office/officeart/2005/8/layout/default#1"/>
    <dgm:cxn modelId="{859F5E44-9AA0-432C-AA4B-90288172A62E}" type="presParOf" srcId="{0E45CCA5-BC61-4BD5-A45D-2462C2D6279E}" destId="{A3881B80-93C9-4F5C-9728-A771A5823419}" srcOrd="21" destOrd="0" presId="urn:microsoft.com/office/officeart/2005/8/layout/default#1"/>
    <dgm:cxn modelId="{0005AF12-6EDD-46BA-8DCD-A1F3706F2F74}" type="presParOf" srcId="{0E45CCA5-BC61-4BD5-A45D-2462C2D6279E}" destId="{3497142F-0CD5-4F35-AB40-ECB7C39582CA}" srcOrd="22" destOrd="0" presId="urn:microsoft.com/office/officeart/2005/8/layout/default#1"/>
    <dgm:cxn modelId="{45D0F326-3780-4BFD-B200-627D7C4DFF6D}" type="presParOf" srcId="{0E45CCA5-BC61-4BD5-A45D-2462C2D6279E}" destId="{8E8F7F68-D4F6-4637-BA14-44FA0F57AB01}" srcOrd="23" destOrd="0" presId="urn:microsoft.com/office/officeart/2005/8/layout/default#1"/>
    <dgm:cxn modelId="{4B97DF63-A5DC-446D-9807-9F5E4669682F}" type="presParOf" srcId="{0E45CCA5-BC61-4BD5-A45D-2462C2D6279E}" destId="{7998347B-5094-4A20-AA52-3E4E13AD47B7}" srcOrd="24" destOrd="0" presId="urn:microsoft.com/office/officeart/2005/8/layout/default#1"/>
    <dgm:cxn modelId="{D843E5AB-38E7-460C-80B7-DEB6ED491775}" type="presParOf" srcId="{0E45CCA5-BC61-4BD5-A45D-2462C2D6279E}" destId="{9F333231-2FFC-489D-AA2E-E481B72AB45A}" srcOrd="25" destOrd="0" presId="urn:microsoft.com/office/officeart/2005/8/layout/default#1"/>
    <dgm:cxn modelId="{A97339D3-27A5-4C3F-9488-060D8AFB2F14}" type="presParOf" srcId="{0E45CCA5-BC61-4BD5-A45D-2462C2D6279E}" destId="{BE595840-733F-410E-9CE1-F65D1025C275}" srcOrd="26" destOrd="0" presId="urn:microsoft.com/office/officeart/2005/8/layout/default#1"/>
    <dgm:cxn modelId="{2862654A-D261-4820-B215-7A0B463512E8}" type="presParOf" srcId="{0E45CCA5-BC61-4BD5-A45D-2462C2D6279E}" destId="{7672BB56-5BD4-4D6F-9F6B-F072DE4E929C}" srcOrd="27" destOrd="0" presId="urn:microsoft.com/office/officeart/2005/8/layout/default#1"/>
    <dgm:cxn modelId="{6CCCD34A-6D21-4424-A6FC-AADBCA8D37B2}" type="presParOf" srcId="{0E45CCA5-BC61-4BD5-A45D-2462C2D6279E}" destId="{799043CE-5B11-431A-B3B5-C41A59E2A6F1}" srcOrd="28" destOrd="0" presId="urn:microsoft.com/office/officeart/2005/8/layout/default#1"/>
    <dgm:cxn modelId="{E76A7AE5-F166-4F67-95D9-DF06FC8D3399}" type="presParOf" srcId="{0E45CCA5-BC61-4BD5-A45D-2462C2D6279E}" destId="{C4BC0AD3-8469-48B0-8DF9-648B2D4DEF83}" srcOrd="29" destOrd="0" presId="urn:microsoft.com/office/officeart/2005/8/layout/default#1"/>
    <dgm:cxn modelId="{B1DFE7A0-2561-49A3-A333-3D57A13BA7F9}" type="presParOf" srcId="{0E45CCA5-BC61-4BD5-A45D-2462C2D6279E}" destId="{6867A4C3-2D83-4171-81F7-2D3E06B55482}" srcOrd="30" destOrd="0" presId="urn:microsoft.com/office/officeart/2005/8/layout/default#1"/>
    <dgm:cxn modelId="{FEBAB37F-AE7B-450A-BC2A-A5E1CC2D0622}" type="presParOf" srcId="{0E45CCA5-BC61-4BD5-A45D-2462C2D6279E}" destId="{596ABAE4-80D0-4917-83B7-87656F77C441}" srcOrd="31" destOrd="0" presId="urn:microsoft.com/office/officeart/2005/8/layout/default#1"/>
    <dgm:cxn modelId="{EDE2E45F-E72B-4F93-9689-3DCA1A7A311D}" type="presParOf" srcId="{0E45CCA5-BC61-4BD5-A45D-2462C2D6279E}" destId="{733425BE-92DF-4F17-ABE6-3F1BEE2F18EB}" srcOrd="32" destOrd="0" presId="urn:microsoft.com/office/officeart/2005/8/layout/default#1"/>
    <dgm:cxn modelId="{529129AB-7CEA-4690-B456-5DC853C10E0F}" type="presParOf" srcId="{0E45CCA5-BC61-4BD5-A45D-2462C2D6279E}" destId="{165A3E62-3E80-4935-95EF-48DC44426F5A}" srcOrd="33" destOrd="0" presId="urn:microsoft.com/office/officeart/2005/8/layout/default#1"/>
    <dgm:cxn modelId="{16B672DF-29D3-4B3D-B404-862993A4CAFF}" type="presParOf" srcId="{0E45CCA5-BC61-4BD5-A45D-2462C2D6279E}" destId="{B3A14E8D-FD54-4991-BD47-7A6EDFF80883}" srcOrd="34" destOrd="0" presId="urn:microsoft.com/office/officeart/2005/8/layout/default#1"/>
    <dgm:cxn modelId="{547F6BD3-9EF4-4257-8EBF-676E68FAA8EA}" type="presParOf" srcId="{0E45CCA5-BC61-4BD5-A45D-2462C2D6279E}" destId="{8A287B34-D6C9-4DD8-A277-FAFDFC914D27}" srcOrd="35" destOrd="0" presId="urn:microsoft.com/office/officeart/2005/8/layout/default#1"/>
    <dgm:cxn modelId="{CE2D61AB-8577-4FE5-AC75-C5EDD99CD6FB}" type="presParOf" srcId="{0E45CCA5-BC61-4BD5-A45D-2462C2D6279E}" destId="{B4D957BD-89FB-4945-A868-D13858FE6340}" srcOrd="36" destOrd="0" presId="urn:microsoft.com/office/officeart/2005/8/layout/default#1"/>
    <dgm:cxn modelId="{B32A4719-FD04-4295-A04C-18BD92879831}" type="presParOf" srcId="{0E45CCA5-BC61-4BD5-A45D-2462C2D6279E}" destId="{74A5490D-E629-4592-9BE7-C9B92974E055}" srcOrd="37" destOrd="0" presId="urn:microsoft.com/office/officeart/2005/8/layout/default#1"/>
    <dgm:cxn modelId="{4BF3E9EC-E23F-4FBF-BE23-3FA783C61410}" type="presParOf" srcId="{0E45CCA5-BC61-4BD5-A45D-2462C2D6279E}" destId="{71DE0CA7-0D47-4C54-BCD1-76F114F7CE0A}" srcOrd="38" destOrd="0" presId="urn:microsoft.com/office/officeart/2005/8/layout/default#1"/>
    <dgm:cxn modelId="{401EA836-BC0B-439A-85B7-8640F2869981}" type="presParOf" srcId="{0E45CCA5-BC61-4BD5-A45D-2462C2D6279E}" destId="{B73BC0F7-2CDB-48C2-9DD7-AF7D515B030A}" srcOrd="39" destOrd="0" presId="urn:microsoft.com/office/officeart/2005/8/layout/default#1"/>
    <dgm:cxn modelId="{E8B9D357-4E8B-42CB-819E-AE8CC234707B}" type="presParOf" srcId="{0E45CCA5-BC61-4BD5-A45D-2462C2D6279E}" destId="{AFD65D33-9D9D-45E8-B41C-62A76EB1FCA3}" srcOrd="40" destOrd="0" presId="urn:microsoft.com/office/officeart/2005/8/layout/default#1"/>
    <dgm:cxn modelId="{D1A43DF6-063A-41E7-BF1B-0D0971F8FEC7}" type="presParOf" srcId="{0E45CCA5-BC61-4BD5-A45D-2462C2D6279E}" destId="{DC272959-226F-4791-9101-456FFAC3A4A5}" srcOrd="41" destOrd="0" presId="urn:microsoft.com/office/officeart/2005/8/layout/default#1"/>
    <dgm:cxn modelId="{B5818518-6002-48FB-B3CB-87EC4321E79C}" type="presParOf" srcId="{0E45CCA5-BC61-4BD5-A45D-2462C2D6279E}" destId="{C194D5C7-CD91-4E35-8075-4DE6FEC95B11}" srcOrd="42" destOrd="0" presId="urn:microsoft.com/office/officeart/2005/8/layout/default#1"/>
    <dgm:cxn modelId="{39B935A9-2079-4F65-B783-440075633567}" type="presParOf" srcId="{0E45CCA5-BC61-4BD5-A45D-2462C2D6279E}" destId="{B6704E36-7169-4A1A-8DA3-6A39A9A9C849}" srcOrd="43" destOrd="0" presId="urn:microsoft.com/office/officeart/2005/8/layout/default#1"/>
    <dgm:cxn modelId="{89CEE252-7645-4A00-9B09-123D16876275}" type="presParOf" srcId="{0E45CCA5-BC61-4BD5-A45D-2462C2D6279E}" destId="{B2FF254D-1807-4997-B529-4D22BE83F4B6}" srcOrd="44" destOrd="0" presId="urn:microsoft.com/office/officeart/2005/8/layout/default#1"/>
    <dgm:cxn modelId="{0581810E-3C78-4823-9EBB-15E761309605}" type="presParOf" srcId="{0E45CCA5-BC61-4BD5-A45D-2462C2D6279E}" destId="{A93B378F-4C00-499B-8756-D89B94B6679E}" srcOrd="45" destOrd="0" presId="urn:microsoft.com/office/officeart/2005/8/layout/default#1"/>
    <dgm:cxn modelId="{FA7010CE-CFF0-4584-9D14-48ACF09882C8}" type="presParOf" srcId="{0E45CCA5-BC61-4BD5-A45D-2462C2D6279E}" destId="{AF012718-FD94-4BD3-A93D-6578E6ED276C}" srcOrd="46" destOrd="0" presId="urn:microsoft.com/office/officeart/2005/8/layout/default#1"/>
    <dgm:cxn modelId="{02EBEEF6-0F6C-42DB-94D8-797FFCA31CD0}" type="presParOf" srcId="{0E45CCA5-BC61-4BD5-A45D-2462C2D6279E}" destId="{D2F836A9-261D-43CD-B622-302FD7EEC064}" srcOrd="47" destOrd="0" presId="urn:microsoft.com/office/officeart/2005/8/layout/default#1"/>
    <dgm:cxn modelId="{9F5834B4-BC90-4DE6-94EB-9B647B549687}" type="presParOf" srcId="{0E45CCA5-BC61-4BD5-A45D-2462C2D6279E}" destId="{6633F441-DAB6-4089-8921-B42814015183}" srcOrd="48" destOrd="0" presId="urn:microsoft.com/office/officeart/2005/8/layout/default#1"/>
  </dgm:cxnLst>
  <dgm:bg/>
  <dgm:whole/>
</dgm:dataModel>
</file>

<file path=ppt/diagrams/data5.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0F1845F9-D393-4192-B3A6-9AB2BE1CBF5D}" type="presOf" srcId="{74C008F6-4BF1-48F9-833F-9479AF9070F1}" destId="{B3A14E8D-FD54-4991-BD47-7A6EDFF80883}"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CC03AE21-4D41-4D0E-BFF0-20EC8B2BCB75}" type="presOf" srcId="{FC856514-A291-41E0-8DC5-14C3BE73C98F}" destId="{C194D5C7-CD91-4E35-8075-4DE6FEC95B11}"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E5C7EE0C-FEA5-4E64-BBDB-7597BD7E8430}" srcId="{B59FB685-C271-4AA7-A058-AA8378945055}" destId="{F40B1C3F-339D-4645-906C-509541570181}" srcOrd="23" destOrd="0" parTransId="{62026A40-E2A2-4A7D-9105-B39367FE9B80}" sibTransId="{5E2EAA4C-26E3-49DE-B795-01A0E139DFA6}"/>
    <dgm:cxn modelId="{6CD39C98-E2F2-4AB7-8A68-B59DA5AF5DCA}" srcId="{B59FB685-C271-4AA7-A058-AA8378945055}" destId="{877DAAA7-2A74-428A-8F7D-408C35F44DF0}" srcOrd="1" destOrd="0" parTransId="{432F9DF9-D906-4F0D-8373-328B24AB6555}" sibTransId="{BC1E1433-C8EA-40AA-A117-E557014EFEC6}"/>
    <dgm:cxn modelId="{490AD624-C319-40A4-8065-4B884028811A}" srcId="{B59FB685-C271-4AA7-A058-AA8378945055}" destId="{C9200414-ABCA-46A2-8359-6F844C2B8860}" srcOrd="4" destOrd="0" parTransId="{4B832B4E-B821-4A21-9AEF-B31F62EE7115}" sibTransId="{0A951231-373D-45FF-9393-46EB6AF4319A}"/>
    <dgm:cxn modelId="{9C0B8B99-D011-422D-BB0A-5161F9704333}" type="presOf" srcId="{B59FB685-C271-4AA7-A058-AA8378945055}" destId="{0E45CCA5-BC61-4BD5-A45D-2462C2D6279E}" srcOrd="0" destOrd="0" presId="urn:microsoft.com/office/officeart/2005/8/layout/default#1"/>
    <dgm:cxn modelId="{B5BC0027-EAEC-446F-81C8-0638B50BFA08}" type="presOf" srcId="{D57C3F56-A0AA-4A03-9000-55C68D1B49ED}" destId="{35A8B2B4-C4B6-431A-9BFB-2BD880ADF711}"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172F93FB-EA36-4E80-9298-3136F11C7C8D}" type="presOf" srcId="{FD39874A-68CA-421C-B8A3-40E155D21D00}" destId="{12748C21-E005-4113-BA5B-67CEDF5CFCFB}"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E9CDC875-18A2-41E6-AE58-6F91BE922000}" type="presOf" srcId="{F40B1C3F-339D-4645-906C-509541570181}" destId="{AF012718-FD94-4BD3-A93D-6578E6ED276C}" srcOrd="0" destOrd="0" presId="urn:microsoft.com/office/officeart/2005/8/layout/default#1"/>
    <dgm:cxn modelId="{7DB1C8C1-2D9E-4850-9282-27A17867CF9F}" type="presOf" srcId="{08041C98-1125-47CA-8BCC-3E4466CFD46A}" destId="{B2FF254D-1807-4997-B529-4D22BE83F4B6}" srcOrd="0" destOrd="0" presId="urn:microsoft.com/office/officeart/2005/8/layout/default#1"/>
    <dgm:cxn modelId="{2DE2A6EE-D329-4F5D-B6AC-6FC9D9CC12B3}" type="presOf" srcId="{898BAF43-9855-4FC3-AF9D-08339A89A637}" destId="{0FB3DE42-8F5A-4E33-9ABC-F97FAE8F582B}"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A7A9B1D6-75B6-4656-9CA7-E80A647BC5A4}" srcId="{B59FB685-C271-4AA7-A058-AA8378945055}" destId="{B899CB0F-A905-46C7-84ED-4D97FF0A6809}" srcOrd="15" destOrd="0" parTransId="{AC211726-5B15-433A-85DF-ACF1D7E83A21}" sibTransId="{CEFAFD6F-1D83-4602-AE50-03E54C4C7DC4}"/>
    <dgm:cxn modelId="{26A0FC80-0E13-4B3B-9704-BD1D6333E0C2}" type="presOf" srcId="{64DFFAE5-F057-4E27-B0B8-20A2F0D1E4A6}" destId="{7998347B-5094-4A20-AA52-3E4E13AD47B7}" srcOrd="0" destOrd="0" presId="urn:microsoft.com/office/officeart/2005/8/layout/default#1"/>
    <dgm:cxn modelId="{9419D5EC-E40F-4CE9-995B-6815962F735F}" type="presOf" srcId="{078E2587-3E68-4DAF-83E1-B5639322D51E}" destId="{71DE0CA7-0D47-4C54-BCD1-76F114F7CE0A}" srcOrd="0" destOrd="0" presId="urn:microsoft.com/office/officeart/2005/8/layout/default#1"/>
    <dgm:cxn modelId="{70A1C96A-3DAD-4CD8-B8E6-F41060BA5CEF}" type="presOf" srcId="{B903B26E-D0D5-4B76-B38C-1FF3EF68CC70}" destId="{B4D957BD-89FB-4945-A868-D13858FE6340}"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3681806-FD95-4FBD-9D38-DEAA7BE2E2FB}" srcId="{B59FB685-C271-4AA7-A058-AA8378945055}" destId="{B80D9D3A-611A-48AB-B219-3A12E412BF0C}" srcOrd="0" destOrd="0" parTransId="{8445ABD6-1969-4C9D-8A2E-5A24C0488E5E}" sibTransId="{4DF3C55B-5EB5-44C5-8370-E14DCA691DAF}"/>
    <dgm:cxn modelId="{FF82F140-F61A-48C3-AFC3-50B738198B99}" srcId="{B59FB685-C271-4AA7-A058-AA8378945055}" destId="{F76DA1EC-CA89-4B45-942E-D6CDB50B7005}" srcOrd="6" destOrd="0" parTransId="{07357227-CE82-44D2-B6DA-73C4C707A98E}" sibTransId="{850F1DBC-CA6F-45B4-8CE0-F7F840850E55}"/>
    <dgm:cxn modelId="{7458EF15-F408-4BA1-A6E6-41A725C71ED5}" type="presOf" srcId="{F76DA1EC-CA89-4B45-942E-D6CDB50B7005}" destId="{332B9BB7-5718-4180-A4E5-580EE615FB8C}" srcOrd="0" destOrd="0" presId="urn:microsoft.com/office/officeart/2005/8/layout/default#1"/>
    <dgm:cxn modelId="{E3D1341C-778C-4891-9347-08A6F455C8F7}" type="presOf" srcId="{C9200414-ABCA-46A2-8359-6F844C2B8860}" destId="{3FB9A58D-1A5D-4CB6-87D1-321559292EBA}"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E90109E1-932C-477E-A2BC-9118C12F301A}" type="presOf" srcId="{B80D9D3A-611A-48AB-B219-3A12E412BF0C}" destId="{16AF956C-9FAC-4BB3-98EC-D754C8BBD90F}"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600305F4-AFF6-4CCC-92CE-24D0E82F6627}" type="presOf" srcId="{5940CAC1-19E1-424E-A77D-BBC9F19AFCBE}" destId="{733425BE-92DF-4F17-ABE6-3F1BEE2F18EB}" srcOrd="0" destOrd="0" presId="urn:microsoft.com/office/officeart/2005/8/layout/default#1"/>
    <dgm:cxn modelId="{D1420D45-E649-4FBC-AA1F-FE55E74EB230}" type="presOf" srcId="{88B7839E-98C6-45A3-9D97-9DE5894769C5}" destId="{799043CE-5B11-431A-B3B5-C41A59E2A6F1}" srcOrd="0" destOrd="0" presId="urn:microsoft.com/office/officeart/2005/8/layout/default#1"/>
    <dgm:cxn modelId="{4FCE76CB-53CD-4B7C-AD0F-DACD5B71CBF1}" type="presOf" srcId="{22C64342-F5A1-473C-BB85-AE6B21E2FB18}" destId="{BE595840-733F-410E-9CE1-F65D1025C275}" srcOrd="0" destOrd="0" presId="urn:microsoft.com/office/officeart/2005/8/layout/default#1"/>
    <dgm:cxn modelId="{934BC8C6-E1F1-4589-8F4A-87E24B0180DC}" type="presOf" srcId="{00E55DA1-2656-4464-8470-B07838A338F1}" destId="{8CE1DC27-7870-49CB-B8AB-EEFD9C6C286D}" srcOrd="0" destOrd="0" presId="urn:microsoft.com/office/officeart/2005/8/layout/default#1"/>
    <dgm:cxn modelId="{37EC4526-EDE0-434F-A26C-A8732252C228}" type="presOf" srcId="{036AB73F-29F4-485B-A982-604169B21C33}" destId="{C8DC03F9-1B10-44FF-BBD1-311F35E3E19B}" srcOrd="0" destOrd="0" presId="urn:microsoft.com/office/officeart/2005/8/layout/default#1"/>
    <dgm:cxn modelId="{7DE5E465-A7E9-41B8-AA58-1B4B922847A0}" type="presOf" srcId="{1D087992-3907-41E1-A877-45CE6E0AC820}" destId="{90C1C259-6B5F-4A9C-AF82-5C4D7AA036D6}"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C0E5B6F0-68DD-4E5C-8B42-73125DA85AB9}" srcId="{B59FB685-C271-4AA7-A058-AA8378945055}" destId="{898BAF43-9855-4FC3-AF9D-08339A89A637}" srcOrd="5" destOrd="0" parTransId="{232D664B-95B8-40C1-9BBB-BE2C057AE153}" sibTransId="{BAE6F809-EB6C-4EB6-B100-30DEC06157A6}"/>
    <dgm:cxn modelId="{B54E210F-944D-45B3-891C-755CB9E9E781}" type="presOf" srcId="{60DF0C8A-B373-4EFF-B8EC-4432885D1F0D}" destId="{6633F441-DAB6-4089-8921-B42814015183}" srcOrd="0" destOrd="0" presId="urn:microsoft.com/office/officeart/2005/8/layout/default#1"/>
    <dgm:cxn modelId="{0F698EA0-EE10-4236-B277-FC8B10489F0C}" type="presOf" srcId="{F24B42C2-6BB8-4800-A4B3-39B99E3145C8}" destId="{E609D75B-08F4-4A34-8C08-080CAD898BC8}"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0619DC68-B653-4DB8-867D-BC392E90DEC1}" srcId="{B59FB685-C271-4AA7-A058-AA8378945055}" destId="{F24B42C2-6BB8-4800-A4B3-39B99E3145C8}" srcOrd="9" destOrd="0" parTransId="{EF45CCC7-F350-4E3C-87A5-23BC387CADFD}" sibTransId="{E8574D21-44FC-412D-BCDB-023764933611}"/>
    <dgm:cxn modelId="{4BC43CDD-1899-4000-8700-C88C327477F2}" srcId="{B59FB685-C271-4AA7-A058-AA8378945055}" destId="{00E55DA1-2656-4464-8470-B07838A338F1}" srcOrd="8" destOrd="0" parTransId="{7DE1887C-3487-4E60-9E98-D752914FEBA1}" sibTransId="{0E08FCD5-530D-402B-9499-E1513DE3887A}"/>
    <dgm:cxn modelId="{7C6C009A-05A6-4406-A3FB-C08459CFAF39}" type="presOf" srcId="{205AC28C-3A7E-4CD1-868A-13B90A563A58}" destId="{3497142F-0CD5-4F35-AB40-ECB7C39582CA}"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4C3197A4-804C-4215-8CD7-BBDA78BA767D}" srcId="{B59FB685-C271-4AA7-A058-AA8378945055}" destId="{FD39874A-68CA-421C-B8A3-40E155D21D00}" srcOrd="10" destOrd="0" parTransId="{5C8FA34E-0E44-4CCF-82EA-2E05D37F72F6}" sibTransId="{604118F5-EC27-423A-AE7D-CA02407E93A7}"/>
    <dgm:cxn modelId="{BF95F6CD-8B16-4FDA-8630-E16527053558}" type="presOf" srcId="{C394E07B-3AA4-4AC0-BC23-085A99D89C41}" destId="{AFD65D33-9D9D-45E8-B41C-62A76EB1FCA3}" srcOrd="0" destOrd="0" presId="urn:microsoft.com/office/officeart/2005/8/layout/default#1"/>
    <dgm:cxn modelId="{D64D5940-F474-41C4-94BE-A8CB6C02EC5F}" type="presOf" srcId="{B899CB0F-A905-46C7-84ED-4D97FF0A6809}" destId="{6867A4C3-2D83-4171-81F7-2D3E06B55482}"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CF634016-23F5-4C71-9F6B-25739FFDC8B3}" srcId="{B59FB685-C271-4AA7-A058-AA8378945055}" destId="{205AC28C-3A7E-4CD1-868A-13B90A563A58}" srcOrd="11" destOrd="0" parTransId="{D7120EAC-E417-4598-9A33-3BD75E43D75E}" sibTransId="{E4F1BC96-D334-4A11-AA46-539C79BED274}"/>
    <dgm:cxn modelId="{5ABDA736-E0AA-4BE4-AF5E-6A5B33DE2D1C}" srcId="{B59FB685-C271-4AA7-A058-AA8378945055}" destId="{64DFFAE5-F057-4E27-B0B8-20A2F0D1E4A6}" srcOrd="12" destOrd="0" parTransId="{37FCEC0F-5EB2-450E-9B82-AC402F093A6F}" sibTransId="{54E3E3CB-197B-44C5-93A6-A28A3CA43BC0}"/>
    <dgm:cxn modelId="{FC4244A5-228D-43BD-B0EC-46540FB6514A}" srcId="{B59FB685-C271-4AA7-A058-AA8378945055}" destId="{C394E07B-3AA4-4AC0-BC23-085A99D89C41}" srcOrd="20" destOrd="0" parTransId="{5F4B6032-8A3E-426D-B851-837B9A2DC703}" sibTransId="{3EC33849-E98D-4D45-86ED-B0292DCFADA1}"/>
    <dgm:cxn modelId="{4E87DBF4-FEED-4E7C-AAA8-D8D2FD5E0E5D}" type="presOf" srcId="{877DAAA7-2A74-428A-8F7D-408C35F44DF0}" destId="{A0AE2889-76F5-48C1-8CCE-E4EF0DEBB984}" srcOrd="0" destOrd="0" presId="urn:microsoft.com/office/officeart/2005/8/layout/default#1"/>
    <dgm:cxn modelId="{B88ED894-D8AB-4B20-9F31-0DBDFCE9E876}" type="presParOf" srcId="{0E45CCA5-BC61-4BD5-A45D-2462C2D6279E}" destId="{16AF956C-9FAC-4BB3-98EC-D754C8BBD90F}" srcOrd="0" destOrd="0" presId="urn:microsoft.com/office/officeart/2005/8/layout/default#1"/>
    <dgm:cxn modelId="{5321AE3A-C477-4BEF-B6A8-57BA7758F43D}" type="presParOf" srcId="{0E45CCA5-BC61-4BD5-A45D-2462C2D6279E}" destId="{D6313183-C060-42BC-9951-C97D6B336D54}" srcOrd="1" destOrd="0" presId="urn:microsoft.com/office/officeart/2005/8/layout/default#1"/>
    <dgm:cxn modelId="{8B2136DD-EA79-459D-AEA1-A07CCBAF6846}" type="presParOf" srcId="{0E45CCA5-BC61-4BD5-A45D-2462C2D6279E}" destId="{A0AE2889-76F5-48C1-8CCE-E4EF0DEBB984}" srcOrd="2" destOrd="0" presId="urn:microsoft.com/office/officeart/2005/8/layout/default#1"/>
    <dgm:cxn modelId="{E2DC02F7-BA71-4934-B429-9DD96C0843AE}" type="presParOf" srcId="{0E45CCA5-BC61-4BD5-A45D-2462C2D6279E}" destId="{6432E739-3438-4F79-82C8-76D990FD2388}" srcOrd="3" destOrd="0" presId="urn:microsoft.com/office/officeart/2005/8/layout/default#1"/>
    <dgm:cxn modelId="{5A54E155-EA85-4273-98D3-B549EE500D6E}" type="presParOf" srcId="{0E45CCA5-BC61-4BD5-A45D-2462C2D6279E}" destId="{C8DC03F9-1B10-44FF-BBD1-311F35E3E19B}" srcOrd="4" destOrd="0" presId="urn:microsoft.com/office/officeart/2005/8/layout/default#1"/>
    <dgm:cxn modelId="{C668631B-0C3C-4F4B-BE9D-7DB995E4D2CA}" type="presParOf" srcId="{0E45CCA5-BC61-4BD5-A45D-2462C2D6279E}" destId="{98FAF142-9F0F-44BD-BEAA-F5E5EC7A8D06}" srcOrd="5" destOrd="0" presId="urn:microsoft.com/office/officeart/2005/8/layout/default#1"/>
    <dgm:cxn modelId="{5D688997-2515-4EF4-A3D8-F360A36A09E6}" type="presParOf" srcId="{0E45CCA5-BC61-4BD5-A45D-2462C2D6279E}" destId="{35A8B2B4-C4B6-431A-9BFB-2BD880ADF711}" srcOrd="6" destOrd="0" presId="urn:microsoft.com/office/officeart/2005/8/layout/default#1"/>
    <dgm:cxn modelId="{89CE1A33-F989-436F-B8EF-E8953A0D3B18}" type="presParOf" srcId="{0E45CCA5-BC61-4BD5-A45D-2462C2D6279E}" destId="{47002228-21F8-41D6-85DF-A2EA928BDED8}" srcOrd="7" destOrd="0" presId="urn:microsoft.com/office/officeart/2005/8/layout/default#1"/>
    <dgm:cxn modelId="{4D72ED04-F738-45AF-92BF-D24981A6D3BD}" type="presParOf" srcId="{0E45CCA5-BC61-4BD5-A45D-2462C2D6279E}" destId="{3FB9A58D-1A5D-4CB6-87D1-321559292EBA}" srcOrd="8" destOrd="0" presId="urn:microsoft.com/office/officeart/2005/8/layout/default#1"/>
    <dgm:cxn modelId="{1D15239E-2630-43B0-9EC3-39266C43F159}" type="presParOf" srcId="{0E45CCA5-BC61-4BD5-A45D-2462C2D6279E}" destId="{D443D227-44F5-4564-8EA9-B9D25D9B781A}" srcOrd="9" destOrd="0" presId="urn:microsoft.com/office/officeart/2005/8/layout/default#1"/>
    <dgm:cxn modelId="{F8A4286C-241B-4713-8B2C-FCD472E46BFB}" type="presParOf" srcId="{0E45CCA5-BC61-4BD5-A45D-2462C2D6279E}" destId="{0FB3DE42-8F5A-4E33-9ABC-F97FAE8F582B}" srcOrd="10" destOrd="0" presId="urn:microsoft.com/office/officeart/2005/8/layout/default#1"/>
    <dgm:cxn modelId="{49A6206C-2F02-4D19-A9B9-161F89136760}" type="presParOf" srcId="{0E45CCA5-BC61-4BD5-A45D-2462C2D6279E}" destId="{3A646CEA-AF27-4221-A69E-E8453EDF9319}" srcOrd="11" destOrd="0" presId="urn:microsoft.com/office/officeart/2005/8/layout/default#1"/>
    <dgm:cxn modelId="{21BCFF1A-D772-400C-8378-D24D23135E97}" type="presParOf" srcId="{0E45CCA5-BC61-4BD5-A45D-2462C2D6279E}" destId="{332B9BB7-5718-4180-A4E5-580EE615FB8C}" srcOrd="12" destOrd="0" presId="urn:microsoft.com/office/officeart/2005/8/layout/default#1"/>
    <dgm:cxn modelId="{8F919F55-D3F2-49FB-BB5B-6E6881067DB5}" type="presParOf" srcId="{0E45CCA5-BC61-4BD5-A45D-2462C2D6279E}" destId="{3CD8B7CC-01F1-4E0A-BA12-ACDC92F125E3}" srcOrd="13" destOrd="0" presId="urn:microsoft.com/office/officeart/2005/8/layout/default#1"/>
    <dgm:cxn modelId="{19EB7043-A90B-4242-A549-AE49455849BA}" type="presParOf" srcId="{0E45CCA5-BC61-4BD5-A45D-2462C2D6279E}" destId="{90C1C259-6B5F-4A9C-AF82-5C4D7AA036D6}" srcOrd="14" destOrd="0" presId="urn:microsoft.com/office/officeart/2005/8/layout/default#1"/>
    <dgm:cxn modelId="{1C1E666E-B861-4DE8-ABC1-61E4DF33DF4F}" type="presParOf" srcId="{0E45CCA5-BC61-4BD5-A45D-2462C2D6279E}" destId="{A2E40B82-3F98-4354-9E55-7FB4AADCFD07}" srcOrd="15" destOrd="0" presId="urn:microsoft.com/office/officeart/2005/8/layout/default#1"/>
    <dgm:cxn modelId="{0BD9CC76-0DF3-40CD-B37E-C837C5E98A10}" type="presParOf" srcId="{0E45CCA5-BC61-4BD5-A45D-2462C2D6279E}" destId="{8CE1DC27-7870-49CB-B8AB-EEFD9C6C286D}" srcOrd="16" destOrd="0" presId="urn:microsoft.com/office/officeart/2005/8/layout/default#1"/>
    <dgm:cxn modelId="{4B4A584C-1233-47F6-BA43-6CA383194E20}" type="presParOf" srcId="{0E45CCA5-BC61-4BD5-A45D-2462C2D6279E}" destId="{E76A78F5-0997-4183-8B07-FF39F0ECA187}" srcOrd="17" destOrd="0" presId="urn:microsoft.com/office/officeart/2005/8/layout/default#1"/>
    <dgm:cxn modelId="{6FAD6DA5-7207-42F7-8F88-2924270E830B}" type="presParOf" srcId="{0E45CCA5-BC61-4BD5-A45D-2462C2D6279E}" destId="{E609D75B-08F4-4A34-8C08-080CAD898BC8}" srcOrd="18" destOrd="0" presId="urn:microsoft.com/office/officeart/2005/8/layout/default#1"/>
    <dgm:cxn modelId="{918EC4F4-E2C8-4171-A6A2-746D9EFB571E}" type="presParOf" srcId="{0E45CCA5-BC61-4BD5-A45D-2462C2D6279E}" destId="{296898ED-67F0-4812-9062-016E01425380}" srcOrd="19" destOrd="0" presId="urn:microsoft.com/office/officeart/2005/8/layout/default#1"/>
    <dgm:cxn modelId="{16BC4559-3363-4912-9B47-DB9C90017A2C}" type="presParOf" srcId="{0E45CCA5-BC61-4BD5-A45D-2462C2D6279E}" destId="{12748C21-E005-4113-BA5B-67CEDF5CFCFB}" srcOrd="20" destOrd="0" presId="urn:microsoft.com/office/officeart/2005/8/layout/default#1"/>
    <dgm:cxn modelId="{A89CF43A-E959-4C1C-BF95-05BB2D494577}" type="presParOf" srcId="{0E45CCA5-BC61-4BD5-A45D-2462C2D6279E}" destId="{A3881B80-93C9-4F5C-9728-A771A5823419}" srcOrd="21" destOrd="0" presId="urn:microsoft.com/office/officeart/2005/8/layout/default#1"/>
    <dgm:cxn modelId="{412754C8-F855-4401-8957-74B7842B6E69}" type="presParOf" srcId="{0E45CCA5-BC61-4BD5-A45D-2462C2D6279E}" destId="{3497142F-0CD5-4F35-AB40-ECB7C39582CA}" srcOrd="22" destOrd="0" presId="urn:microsoft.com/office/officeart/2005/8/layout/default#1"/>
    <dgm:cxn modelId="{91983CB4-02C9-4A06-8989-687E4B2B69CC}" type="presParOf" srcId="{0E45CCA5-BC61-4BD5-A45D-2462C2D6279E}" destId="{8E8F7F68-D4F6-4637-BA14-44FA0F57AB01}" srcOrd="23" destOrd="0" presId="urn:microsoft.com/office/officeart/2005/8/layout/default#1"/>
    <dgm:cxn modelId="{789FF032-4786-4DB5-AED7-B6FF9BC0D527}" type="presParOf" srcId="{0E45CCA5-BC61-4BD5-A45D-2462C2D6279E}" destId="{7998347B-5094-4A20-AA52-3E4E13AD47B7}" srcOrd="24" destOrd="0" presId="urn:microsoft.com/office/officeart/2005/8/layout/default#1"/>
    <dgm:cxn modelId="{A15A196B-C0C4-43D7-9837-E0DECECFD1A2}" type="presParOf" srcId="{0E45CCA5-BC61-4BD5-A45D-2462C2D6279E}" destId="{9F333231-2FFC-489D-AA2E-E481B72AB45A}" srcOrd="25" destOrd="0" presId="urn:microsoft.com/office/officeart/2005/8/layout/default#1"/>
    <dgm:cxn modelId="{6FFD37C7-4A67-478F-95FE-F1F9815EDBFF}" type="presParOf" srcId="{0E45CCA5-BC61-4BD5-A45D-2462C2D6279E}" destId="{BE595840-733F-410E-9CE1-F65D1025C275}" srcOrd="26" destOrd="0" presId="urn:microsoft.com/office/officeart/2005/8/layout/default#1"/>
    <dgm:cxn modelId="{9F8969B9-37E0-4EB3-91C2-89F81C1FA91B}" type="presParOf" srcId="{0E45CCA5-BC61-4BD5-A45D-2462C2D6279E}" destId="{7672BB56-5BD4-4D6F-9F6B-F072DE4E929C}" srcOrd="27" destOrd="0" presId="urn:microsoft.com/office/officeart/2005/8/layout/default#1"/>
    <dgm:cxn modelId="{6F03A70C-2099-41B4-926D-D8EED05D284E}" type="presParOf" srcId="{0E45CCA5-BC61-4BD5-A45D-2462C2D6279E}" destId="{799043CE-5B11-431A-B3B5-C41A59E2A6F1}" srcOrd="28" destOrd="0" presId="urn:microsoft.com/office/officeart/2005/8/layout/default#1"/>
    <dgm:cxn modelId="{EF114500-3B97-4A91-8564-D264F56BA36A}" type="presParOf" srcId="{0E45CCA5-BC61-4BD5-A45D-2462C2D6279E}" destId="{C4BC0AD3-8469-48B0-8DF9-648B2D4DEF83}" srcOrd="29" destOrd="0" presId="urn:microsoft.com/office/officeart/2005/8/layout/default#1"/>
    <dgm:cxn modelId="{35CE2065-E970-4C1F-B242-2CAC213B810C}" type="presParOf" srcId="{0E45CCA5-BC61-4BD5-A45D-2462C2D6279E}" destId="{6867A4C3-2D83-4171-81F7-2D3E06B55482}" srcOrd="30" destOrd="0" presId="urn:microsoft.com/office/officeart/2005/8/layout/default#1"/>
    <dgm:cxn modelId="{F743A4B2-E349-4399-97D6-28F899E0E958}" type="presParOf" srcId="{0E45CCA5-BC61-4BD5-A45D-2462C2D6279E}" destId="{596ABAE4-80D0-4917-83B7-87656F77C441}" srcOrd="31" destOrd="0" presId="urn:microsoft.com/office/officeart/2005/8/layout/default#1"/>
    <dgm:cxn modelId="{89536FA8-7056-4221-99F4-E70B425EA542}" type="presParOf" srcId="{0E45CCA5-BC61-4BD5-A45D-2462C2D6279E}" destId="{733425BE-92DF-4F17-ABE6-3F1BEE2F18EB}" srcOrd="32" destOrd="0" presId="urn:microsoft.com/office/officeart/2005/8/layout/default#1"/>
    <dgm:cxn modelId="{83110D4E-BD04-4487-9D28-D9D0A8BBD056}" type="presParOf" srcId="{0E45CCA5-BC61-4BD5-A45D-2462C2D6279E}" destId="{165A3E62-3E80-4935-95EF-48DC44426F5A}" srcOrd="33" destOrd="0" presId="urn:microsoft.com/office/officeart/2005/8/layout/default#1"/>
    <dgm:cxn modelId="{307411CD-9A72-4BB5-B6F1-0FF4CF41B031}" type="presParOf" srcId="{0E45CCA5-BC61-4BD5-A45D-2462C2D6279E}" destId="{B3A14E8D-FD54-4991-BD47-7A6EDFF80883}" srcOrd="34" destOrd="0" presId="urn:microsoft.com/office/officeart/2005/8/layout/default#1"/>
    <dgm:cxn modelId="{30C948FD-84C5-481A-9CE8-BFF3D1E216A8}" type="presParOf" srcId="{0E45CCA5-BC61-4BD5-A45D-2462C2D6279E}" destId="{8A287B34-D6C9-4DD8-A277-FAFDFC914D27}" srcOrd="35" destOrd="0" presId="urn:microsoft.com/office/officeart/2005/8/layout/default#1"/>
    <dgm:cxn modelId="{539FF232-E5A2-40D2-8831-4A03E99B609F}" type="presParOf" srcId="{0E45CCA5-BC61-4BD5-A45D-2462C2D6279E}" destId="{B4D957BD-89FB-4945-A868-D13858FE6340}" srcOrd="36" destOrd="0" presId="urn:microsoft.com/office/officeart/2005/8/layout/default#1"/>
    <dgm:cxn modelId="{B947A556-4DBD-4FCB-9098-97072235830B}" type="presParOf" srcId="{0E45CCA5-BC61-4BD5-A45D-2462C2D6279E}" destId="{74A5490D-E629-4592-9BE7-C9B92974E055}" srcOrd="37" destOrd="0" presId="urn:microsoft.com/office/officeart/2005/8/layout/default#1"/>
    <dgm:cxn modelId="{31BA6736-86D8-46CF-9ED3-65DDE58CBB68}" type="presParOf" srcId="{0E45CCA5-BC61-4BD5-A45D-2462C2D6279E}" destId="{71DE0CA7-0D47-4C54-BCD1-76F114F7CE0A}" srcOrd="38" destOrd="0" presId="urn:microsoft.com/office/officeart/2005/8/layout/default#1"/>
    <dgm:cxn modelId="{832237AA-D7C2-4057-B6D5-15A5A31C1B4F}" type="presParOf" srcId="{0E45CCA5-BC61-4BD5-A45D-2462C2D6279E}" destId="{B73BC0F7-2CDB-48C2-9DD7-AF7D515B030A}" srcOrd="39" destOrd="0" presId="urn:microsoft.com/office/officeart/2005/8/layout/default#1"/>
    <dgm:cxn modelId="{CFE2C220-7663-4169-ADE4-F7805321EC4F}" type="presParOf" srcId="{0E45CCA5-BC61-4BD5-A45D-2462C2D6279E}" destId="{AFD65D33-9D9D-45E8-B41C-62A76EB1FCA3}" srcOrd="40" destOrd="0" presId="urn:microsoft.com/office/officeart/2005/8/layout/default#1"/>
    <dgm:cxn modelId="{2B41F6CA-2BD4-4EC7-8758-15416A7150E3}" type="presParOf" srcId="{0E45CCA5-BC61-4BD5-A45D-2462C2D6279E}" destId="{DC272959-226F-4791-9101-456FFAC3A4A5}" srcOrd="41" destOrd="0" presId="urn:microsoft.com/office/officeart/2005/8/layout/default#1"/>
    <dgm:cxn modelId="{922C4893-C2B6-43FB-91D7-E8DDFA28A8A0}" type="presParOf" srcId="{0E45CCA5-BC61-4BD5-A45D-2462C2D6279E}" destId="{C194D5C7-CD91-4E35-8075-4DE6FEC95B11}" srcOrd="42" destOrd="0" presId="urn:microsoft.com/office/officeart/2005/8/layout/default#1"/>
    <dgm:cxn modelId="{7CB12172-D905-482F-B670-F0D0E0F3B29A}" type="presParOf" srcId="{0E45CCA5-BC61-4BD5-A45D-2462C2D6279E}" destId="{B6704E36-7169-4A1A-8DA3-6A39A9A9C849}" srcOrd="43" destOrd="0" presId="urn:microsoft.com/office/officeart/2005/8/layout/default#1"/>
    <dgm:cxn modelId="{63301AA8-8331-44B2-8DC2-DAC08AEF3E89}" type="presParOf" srcId="{0E45CCA5-BC61-4BD5-A45D-2462C2D6279E}" destId="{B2FF254D-1807-4997-B529-4D22BE83F4B6}" srcOrd="44" destOrd="0" presId="urn:microsoft.com/office/officeart/2005/8/layout/default#1"/>
    <dgm:cxn modelId="{9A8C67C7-6AE3-4188-AC1D-EA80D432FF2A}" type="presParOf" srcId="{0E45CCA5-BC61-4BD5-A45D-2462C2D6279E}" destId="{A93B378F-4C00-499B-8756-D89B94B6679E}" srcOrd="45" destOrd="0" presId="urn:microsoft.com/office/officeart/2005/8/layout/default#1"/>
    <dgm:cxn modelId="{6C1A108D-64A1-4A37-A39F-3FFA3C1E7E74}" type="presParOf" srcId="{0E45CCA5-BC61-4BD5-A45D-2462C2D6279E}" destId="{AF012718-FD94-4BD3-A93D-6578E6ED276C}" srcOrd="46" destOrd="0" presId="urn:microsoft.com/office/officeart/2005/8/layout/default#1"/>
    <dgm:cxn modelId="{760386B5-F6CA-484D-8F3C-25A73887BFD8}" type="presParOf" srcId="{0E45CCA5-BC61-4BD5-A45D-2462C2D6279E}" destId="{D2F836A9-261D-43CD-B622-302FD7EEC064}" srcOrd="47" destOrd="0" presId="urn:microsoft.com/office/officeart/2005/8/layout/default#1"/>
    <dgm:cxn modelId="{96D795C5-B004-455E-B2D2-55DFACD6E524}" type="presParOf" srcId="{0E45CCA5-BC61-4BD5-A45D-2462C2D6279E}" destId="{6633F441-DAB6-4089-8921-B42814015183}" srcOrd="48" destOrd="0" presId="urn:microsoft.com/office/officeart/2005/8/layout/default#1"/>
  </dgm:cxnLst>
  <dgm:bg/>
  <dgm:whole/>
</dgm:dataModel>
</file>

<file path=ppt/diagrams/data6.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D4B5CC5E-1539-4ED4-B4A1-7A6F8F160CFF}" type="presOf" srcId="{B59FB685-C271-4AA7-A058-AA8378945055}" destId="{0E45CCA5-BC61-4BD5-A45D-2462C2D6279E}" srcOrd="0" destOrd="0" presId="urn:microsoft.com/office/officeart/2005/8/layout/default#1"/>
    <dgm:cxn modelId="{B88F05FD-BA82-4E29-BAE0-3ACA630AE966}"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E6715596-E789-4975-A923-D92B551D70D0}" type="presParOf" srcId="{0E45CCA5-BC61-4BD5-A45D-2462C2D6279E}" destId="{16AF956C-9FAC-4BB3-98EC-D754C8BBD90F}" srcOrd="0" destOrd="0" presId="urn:microsoft.com/office/officeart/2005/8/layout/default#1"/>
  </dgm:cxnLst>
  <dgm:bg/>
  <dgm:whole/>
</dgm:dataModel>
</file>

<file path=ppt/diagrams/data7.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4C3197A4-804C-4215-8CD7-BBDA78BA767D}" srcId="{B59FB685-C271-4AA7-A058-AA8378945055}" destId="{FD39874A-68CA-421C-B8A3-40E155D21D00}" srcOrd="10" destOrd="0" parTransId="{5C8FA34E-0E44-4CCF-82EA-2E05D37F72F6}" sibTransId="{604118F5-EC27-423A-AE7D-CA02407E93A7}"/>
    <dgm:cxn modelId="{8681919C-9656-42A7-983A-6AF2AA7851FB}" type="presOf" srcId="{F40B1C3F-339D-4645-906C-509541570181}" destId="{AF012718-FD94-4BD3-A93D-6578E6ED276C}"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6F04AFA-AB7D-4F56-A9B0-E95EF86EC9EB}" type="presOf" srcId="{D57C3F56-A0AA-4A03-9000-55C68D1B49ED}" destId="{35A8B2B4-C4B6-431A-9BFB-2BD880ADF711}"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75216315-7DAF-4523-811F-3FA629230070}" type="presOf" srcId="{B80D9D3A-611A-48AB-B219-3A12E412BF0C}" destId="{16AF956C-9FAC-4BB3-98EC-D754C8BBD90F}" srcOrd="0" destOrd="0" presId="urn:microsoft.com/office/officeart/2005/8/layout/default#1"/>
    <dgm:cxn modelId="{DFA2319D-200A-45EA-84BA-BA8A40756E76}" type="presOf" srcId="{00E55DA1-2656-4464-8470-B07838A338F1}" destId="{8CE1DC27-7870-49CB-B8AB-EEFD9C6C286D}" srcOrd="0" destOrd="0" presId="urn:microsoft.com/office/officeart/2005/8/layout/default#1"/>
    <dgm:cxn modelId="{AEC9F97C-2851-499D-9649-7D50E3A82F18}" type="presOf" srcId="{078E2587-3E68-4DAF-83E1-B5639322D51E}" destId="{71DE0CA7-0D47-4C54-BCD1-76F114F7CE0A}" srcOrd="0" destOrd="0" presId="urn:microsoft.com/office/officeart/2005/8/layout/default#1"/>
    <dgm:cxn modelId="{8F16BC45-53C9-4E69-9B3D-E4D9B6D73066}" type="presOf" srcId="{08041C98-1125-47CA-8BCC-3E4466CFD46A}" destId="{B2FF254D-1807-4997-B529-4D22BE83F4B6}" srcOrd="0" destOrd="0" presId="urn:microsoft.com/office/officeart/2005/8/layout/default#1"/>
    <dgm:cxn modelId="{8231033A-36D3-4DFA-A6BF-6167A13D599F}" type="presOf" srcId="{60DF0C8A-B373-4EFF-B8EC-4432885D1F0D}" destId="{6633F441-DAB6-4089-8921-B42814015183}" srcOrd="0" destOrd="0" presId="urn:microsoft.com/office/officeart/2005/8/layout/default#1"/>
    <dgm:cxn modelId="{A641F670-1452-4115-ABFE-C7FB2DE366CA}" type="presOf" srcId="{877DAAA7-2A74-428A-8F7D-408C35F44DF0}" destId="{A0AE2889-76F5-48C1-8CCE-E4EF0DEBB984}" srcOrd="0" destOrd="0" presId="urn:microsoft.com/office/officeart/2005/8/layout/default#1"/>
    <dgm:cxn modelId="{93DB5DD1-F6D0-42D7-9221-29DCC7C83FC6}" type="presOf" srcId="{B59FB685-C271-4AA7-A058-AA8378945055}" destId="{0E45CCA5-BC61-4BD5-A45D-2462C2D6279E}"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68852CEE-5E65-445C-89E4-0A8D0C35FC00}" type="presOf" srcId="{22C64342-F5A1-473C-BB85-AE6B21E2FB18}" destId="{BE595840-733F-410E-9CE1-F65D1025C275}" srcOrd="0" destOrd="0" presId="urn:microsoft.com/office/officeart/2005/8/layout/default#1"/>
    <dgm:cxn modelId="{7C93BB76-45AD-4E34-AB30-9ACEFBDC1A11}" type="presOf" srcId="{FD39874A-68CA-421C-B8A3-40E155D21D00}" destId="{12748C21-E005-4113-BA5B-67CEDF5CFCFB}"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FC4244A5-228D-43BD-B0EC-46540FB6514A}" srcId="{B59FB685-C271-4AA7-A058-AA8378945055}" destId="{C394E07B-3AA4-4AC0-BC23-085A99D89C41}" srcOrd="20" destOrd="0" parTransId="{5F4B6032-8A3E-426D-B851-837B9A2DC703}" sibTransId="{3EC33849-E98D-4D45-86ED-B0292DCFADA1}"/>
    <dgm:cxn modelId="{C6293B51-E2C1-4996-A1E3-DA9A18A6EA77}" type="presOf" srcId="{5940CAC1-19E1-424E-A77D-BBC9F19AFCBE}" destId="{733425BE-92DF-4F17-ABE6-3F1BEE2F18EB}"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179A1D4B-70A4-4152-B6FA-582DECE37654}" type="presOf" srcId="{B903B26E-D0D5-4B76-B38C-1FF3EF68CC70}" destId="{B4D957BD-89FB-4945-A868-D13858FE6340}"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E91A3A00-4161-44D2-ACEB-1D55BC5743F0}" srcId="{B59FB685-C271-4AA7-A058-AA8378945055}" destId="{22C64342-F5A1-473C-BB85-AE6B21E2FB18}" srcOrd="13" destOrd="0" parTransId="{469BB16E-06A6-43D9-9A41-08D9CA038AE4}" sibTransId="{5CD3EACD-4902-4D51-9329-3F246731D78E}"/>
    <dgm:cxn modelId="{4507075F-E233-4071-9686-9675D24BAD1E}" type="presOf" srcId="{C394E07B-3AA4-4AC0-BC23-085A99D89C41}" destId="{AFD65D33-9D9D-45E8-B41C-62A76EB1FCA3}" srcOrd="0" destOrd="0" presId="urn:microsoft.com/office/officeart/2005/8/layout/default#1"/>
    <dgm:cxn modelId="{0619DC68-B653-4DB8-867D-BC392E90DEC1}" srcId="{B59FB685-C271-4AA7-A058-AA8378945055}" destId="{F24B42C2-6BB8-4800-A4B3-39B99E3145C8}" srcOrd="9" destOrd="0" parTransId="{EF45CCC7-F350-4E3C-87A5-23BC387CADFD}" sibTransId="{E8574D21-44FC-412D-BCDB-023764933611}"/>
    <dgm:cxn modelId="{71C86BAC-E78E-4275-81EC-709B17294880}" srcId="{B59FB685-C271-4AA7-A058-AA8378945055}" destId="{74C008F6-4BF1-48F9-833F-9479AF9070F1}" srcOrd="17" destOrd="0" parTransId="{242B0C7C-F891-4F96-B3CD-2927F23B3353}" sibTransId="{F5D90F02-C931-4BE8-9E56-54FC23C5F818}"/>
    <dgm:cxn modelId="{FF82F140-F61A-48C3-AFC3-50B738198B99}" srcId="{B59FB685-C271-4AA7-A058-AA8378945055}" destId="{F76DA1EC-CA89-4B45-942E-D6CDB50B7005}" srcOrd="6" destOrd="0" parTransId="{07357227-CE82-44D2-B6DA-73C4C707A98E}" sibTransId="{850F1DBC-CA6F-45B4-8CE0-F7F840850E55}"/>
    <dgm:cxn modelId="{43C8E233-DCDB-4785-99C7-7623E33B5CD0}" srcId="{B59FB685-C271-4AA7-A058-AA8378945055}" destId="{FC856514-A291-41E0-8DC5-14C3BE73C98F}" srcOrd="21" destOrd="0" parTransId="{621DE2AF-8225-48B9-AD58-E9C67E43ABC6}" sibTransId="{CC659FC7-4E25-4094-A4EF-F27C8953DBE7}"/>
    <dgm:cxn modelId="{BE95E69A-78A8-4875-8F13-421C5DFE3566}" type="presOf" srcId="{74C008F6-4BF1-48F9-833F-9479AF9070F1}" destId="{B3A14E8D-FD54-4991-BD47-7A6EDFF80883}"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684337FC-8D93-415A-9EE4-F6286907738A}" type="presOf" srcId="{64DFFAE5-F057-4E27-B0B8-20A2F0D1E4A6}" destId="{7998347B-5094-4A20-AA52-3E4E13AD47B7}" srcOrd="0" destOrd="0" presId="urn:microsoft.com/office/officeart/2005/8/layout/default#1"/>
    <dgm:cxn modelId="{6A074B3A-F88A-4C91-A4CC-FCCCC2778A5B}" type="presOf" srcId="{F76DA1EC-CA89-4B45-942E-D6CDB50B7005}" destId="{332B9BB7-5718-4180-A4E5-580EE615FB8C}" srcOrd="0" destOrd="0" presId="urn:microsoft.com/office/officeart/2005/8/layout/default#1"/>
    <dgm:cxn modelId="{4A7C0CE2-DB71-48E6-A538-F6EA6A0435B2}" type="presOf" srcId="{F24B42C2-6BB8-4800-A4B3-39B99E3145C8}" destId="{E609D75B-08F4-4A34-8C08-080CAD898BC8}"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16947AC9-9F73-4680-AEC4-3DB935D3E19E}" type="presOf" srcId="{B899CB0F-A905-46C7-84ED-4D97FF0A6809}" destId="{6867A4C3-2D83-4171-81F7-2D3E06B55482}"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9EFC5B20-6EE4-42BA-8535-5BC1EE022429}" srcId="{B59FB685-C271-4AA7-A058-AA8378945055}" destId="{1D087992-3907-41E1-A877-45CE6E0AC820}" srcOrd="7" destOrd="0" parTransId="{12ECA080-9AD0-43B6-A715-CFDD888DEDAC}" sibTransId="{F66284CB-834C-4B53-9A66-8EE595D77450}"/>
    <dgm:cxn modelId="{4BC43CDD-1899-4000-8700-C88C327477F2}" srcId="{B59FB685-C271-4AA7-A058-AA8378945055}" destId="{00E55DA1-2656-4464-8470-B07838A338F1}" srcOrd="8" destOrd="0" parTransId="{7DE1887C-3487-4E60-9E98-D752914FEBA1}" sibTransId="{0E08FCD5-530D-402B-9499-E1513DE3887A}"/>
    <dgm:cxn modelId="{C9CFA6E9-B93D-4EFE-B38A-1A1981B30B30}" type="presOf" srcId="{898BAF43-9855-4FC3-AF9D-08339A89A637}" destId="{0FB3DE42-8F5A-4E33-9ABC-F97FAE8F582B}" srcOrd="0" destOrd="0" presId="urn:microsoft.com/office/officeart/2005/8/layout/default#1"/>
    <dgm:cxn modelId="{579F0097-36CB-4100-A1D2-8483861A032B}" type="presOf" srcId="{FC856514-A291-41E0-8DC5-14C3BE73C98F}" destId="{C194D5C7-CD91-4E35-8075-4DE6FEC95B11}"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BB738E07-0B5D-4632-ADAD-4E4FCDF1A24A}" srcId="{B59FB685-C271-4AA7-A058-AA8378945055}" destId="{036AB73F-29F4-485B-A982-604169B21C33}" srcOrd="2" destOrd="0" parTransId="{E2B1C422-88A0-434E-AD4D-3B4A03BFEE07}" sibTransId="{7B505C51-A42F-48BE-B88F-45421E8A64A7}"/>
    <dgm:cxn modelId="{DDBAD44D-A57D-4ED7-901F-0461A50544E8}" type="presOf" srcId="{036AB73F-29F4-485B-A982-604169B21C33}" destId="{C8DC03F9-1B10-44FF-BBD1-311F35E3E19B}" srcOrd="0" destOrd="0" presId="urn:microsoft.com/office/officeart/2005/8/layout/default#1"/>
    <dgm:cxn modelId="{5BE9B2EB-3487-4FD0-9832-92251FF9A5C6}" type="presOf" srcId="{88B7839E-98C6-45A3-9D97-9DE5894769C5}" destId="{799043CE-5B11-431A-B3B5-C41A59E2A6F1}"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CE276F64-EA45-4840-80FE-72F79E12BC6B}" type="presOf" srcId="{205AC28C-3A7E-4CD1-868A-13B90A563A58}" destId="{3497142F-0CD5-4F35-AB40-ECB7C39582CA}"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16FEF33-B863-42A1-A529-0DADE8994E86}" srcId="{B59FB685-C271-4AA7-A058-AA8378945055}" destId="{08041C98-1125-47CA-8BCC-3E4466CFD46A}" srcOrd="22" destOrd="0" parTransId="{ABBC7678-8294-4AB6-A4D4-03ED8AE27893}" sibTransId="{BDF0861F-959D-4ED0-8A73-A40B63B5BAD7}"/>
    <dgm:cxn modelId="{B7454973-91C1-4B80-8F9F-C4370CC8644D}" type="presOf" srcId="{C9200414-ABCA-46A2-8359-6F844C2B8860}" destId="{3FB9A58D-1A5D-4CB6-87D1-321559292EBA}"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FCEAF76A-04B0-4394-9C88-19D2B55DCC84}" type="presOf" srcId="{1D087992-3907-41E1-A877-45CE6E0AC820}" destId="{90C1C259-6B5F-4A9C-AF82-5C4D7AA036D6}"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5F868A85-50D8-441E-ADC7-1475C82D630C}" type="presParOf" srcId="{0E45CCA5-BC61-4BD5-A45D-2462C2D6279E}" destId="{16AF956C-9FAC-4BB3-98EC-D754C8BBD90F}" srcOrd="0" destOrd="0" presId="urn:microsoft.com/office/officeart/2005/8/layout/default#1"/>
    <dgm:cxn modelId="{CEFB0338-FA95-4B77-91A6-D3F587DEC8E5}" type="presParOf" srcId="{0E45CCA5-BC61-4BD5-A45D-2462C2D6279E}" destId="{D6313183-C060-42BC-9951-C97D6B336D54}" srcOrd="1" destOrd="0" presId="urn:microsoft.com/office/officeart/2005/8/layout/default#1"/>
    <dgm:cxn modelId="{2C64A53C-E874-45D3-8834-A99ED17DC4DA}" type="presParOf" srcId="{0E45CCA5-BC61-4BD5-A45D-2462C2D6279E}" destId="{A0AE2889-76F5-48C1-8CCE-E4EF0DEBB984}" srcOrd="2" destOrd="0" presId="urn:microsoft.com/office/officeart/2005/8/layout/default#1"/>
    <dgm:cxn modelId="{8907E1CC-14B7-4B9F-9555-AEE9B36F224A}" type="presParOf" srcId="{0E45CCA5-BC61-4BD5-A45D-2462C2D6279E}" destId="{6432E739-3438-4F79-82C8-76D990FD2388}" srcOrd="3" destOrd="0" presId="urn:microsoft.com/office/officeart/2005/8/layout/default#1"/>
    <dgm:cxn modelId="{73D77ADE-5402-4B3B-8236-CEF568ACAF23}" type="presParOf" srcId="{0E45CCA5-BC61-4BD5-A45D-2462C2D6279E}" destId="{C8DC03F9-1B10-44FF-BBD1-311F35E3E19B}" srcOrd="4" destOrd="0" presId="urn:microsoft.com/office/officeart/2005/8/layout/default#1"/>
    <dgm:cxn modelId="{A5F82EB2-4F3A-420A-9566-9F1F9C4C637D}" type="presParOf" srcId="{0E45CCA5-BC61-4BD5-A45D-2462C2D6279E}" destId="{98FAF142-9F0F-44BD-BEAA-F5E5EC7A8D06}" srcOrd="5" destOrd="0" presId="urn:microsoft.com/office/officeart/2005/8/layout/default#1"/>
    <dgm:cxn modelId="{1171C3EA-724E-4131-8281-362D1E9D2496}" type="presParOf" srcId="{0E45CCA5-BC61-4BD5-A45D-2462C2D6279E}" destId="{35A8B2B4-C4B6-431A-9BFB-2BD880ADF711}" srcOrd="6" destOrd="0" presId="urn:microsoft.com/office/officeart/2005/8/layout/default#1"/>
    <dgm:cxn modelId="{3A95E86C-67B7-4C1D-9A84-D6E51AA5214A}" type="presParOf" srcId="{0E45CCA5-BC61-4BD5-A45D-2462C2D6279E}" destId="{47002228-21F8-41D6-85DF-A2EA928BDED8}" srcOrd="7" destOrd="0" presId="urn:microsoft.com/office/officeart/2005/8/layout/default#1"/>
    <dgm:cxn modelId="{A4D770F5-9CE6-4650-9649-81B986E7761D}" type="presParOf" srcId="{0E45CCA5-BC61-4BD5-A45D-2462C2D6279E}" destId="{3FB9A58D-1A5D-4CB6-87D1-321559292EBA}" srcOrd="8" destOrd="0" presId="urn:microsoft.com/office/officeart/2005/8/layout/default#1"/>
    <dgm:cxn modelId="{DB5E2DE5-9C5E-4140-91F7-00E05E7D9972}" type="presParOf" srcId="{0E45CCA5-BC61-4BD5-A45D-2462C2D6279E}" destId="{D443D227-44F5-4564-8EA9-B9D25D9B781A}" srcOrd="9" destOrd="0" presId="urn:microsoft.com/office/officeart/2005/8/layout/default#1"/>
    <dgm:cxn modelId="{03868E75-FEA8-4B03-A186-F3C034CC5F69}" type="presParOf" srcId="{0E45CCA5-BC61-4BD5-A45D-2462C2D6279E}" destId="{0FB3DE42-8F5A-4E33-9ABC-F97FAE8F582B}" srcOrd="10" destOrd="0" presId="urn:microsoft.com/office/officeart/2005/8/layout/default#1"/>
    <dgm:cxn modelId="{3234F3FA-7943-4376-95BB-828A77B0D9A2}" type="presParOf" srcId="{0E45CCA5-BC61-4BD5-A45D-2462C2D6279E}" destId="{3A646CEA-AF27-4221-A69E-E8453EDF9319}" srcOrd="11" destOrd="0" presId="urn:microsoft.com/office/officeart/2005/8/layout/default#1"/>
    <dgm:cxn modelId="{46D852F6-732A-4936-BA41-0ECBF8E094AC}" type="presParOf" srcId="{0E45CCA5-BC61-4BD5-A45D-2462C2D6279E}" destId="{332B9BB7-5718-4180-A4E5-580EE615FB8C}" srcOrd="12" destOrd="0" presId="urn:microsoft.com/office/officeart/2005/8/layout/default#1"/>
    <dgm:cxn modelId="{A472BC8F-B500-4496-99FA-E3B15BAFA434}" type="presParOf" srcId="{0E45CCA5-BC61-4BD5-A45D-2462C2D6279E}" destId="{3CD8B7CC-01F1-4E0A-BA12-ACDC92F125E3}" srcOrd="13" destOrd="0" presId="urn:microsoft.com/office/officeart/2005/8/layout/default#1"/>
    <dgm:cxn modelId="{9463E6E8-E816-472A-BA54-EB6DE59D3CF7}" type="presParOf" srcId="{0E45CCA5-BC61-4BD5-A45D-2462C2D6279E}" destId="{90C1C259-6B5F-4A9C-AF82-5C4D7AA036D6}" srcOrd="14" destOrd="0" presId="urn:microsoft.com/office/officeart/2005/8/layout/default#1"/>
    <dgm:cxn modelId="{7E61F1C7-6E1F-4A56-BBD4-A71AF28BF8AA}" type="presParOf" srcId="{0E45CCA5-BC61-4BD5-A45D-2462C2D6279E}" destId="{A2E40B82-3F98-4354-9E55-7FB4AADCFD07}" srcOrd="15" destOrd="0" presId="urn:microsoft.com/office/officeart/2005/8/layout/default#1"/>
    <dgm:cxn modelId="{361A3B37-0815-4587-86C2-BC61D86DB40E}" type="presParOf" srcId="{0E45CCA5-BC61-4BD5-A45D-2462C2D6279E}" destId="{8CE1DC27-7870-49CB-B8AB-EEFD9C6C286D}" srcOrd="16" destOrd="0" presId="urn:microsoft.com/office/officeart/2005/8/layout/default#1"/>
    <dgm:cxn modelId="{9609DC32-9230-4F5F-8247-21938069EFF1}" type="presParOf" srcId="{0E45CCA5-BC61-4BD5-A45D-2462C2D6279E}" destId="{E76A78F5-0997-4183-8B07-FF39F0ECA187}" srcOrd="17" destOrd="0" presId="urn:microsoft.com/office/officeart/2005/8/layout/default#1"/>
    <dgm:cxn modelId="{10CA4038-4D2E-415C-B783-E59074D486A7}" type="presParOf" srcId="{0E45CCA5-BC61-4BD5-A45D-2462C2D6279E}" destId="{E609D75B-08F4-4A34-8C08-080CAD898BC8}" srcOrd="18" destOrd="0" presId="urn:microsoft.com/office/officeart/2005/8/layout/default#1"/>
    <dgm:cxn modelId="{A904418A-DFD1-4F22-A008-50B11D8E8675}" type="presParOf" srcId="{0E45CCA5-BC61-4BD5-A45D-2462C2D6279E}" destId="{296898ED-67F0-4812-9062-016E01425380}" srcOrd="19" destOrd="0" presId="urn:microsoft.com/office/officeart/2005/8/layout/default#1"/>
    <dgm:cxn modelId="{723B8FC1-4FAB-4966-A7B0-50109C910A57}" type="presParOf" srcId="{0E45CCA5-BC61-4BD5-A45D-2462C2D6279E}" destId="{12748C21-E005-4113-BA5B-67CEDF5CFCFB}" srcOrd="20" destOrd="0" presId="urn:microsoft.com/office/officeart/2005/8/layout/default#1"/>
    <dgm:cxn modelId="{3DA9B965-DB66-4917-9444-B77D451392CA}" type="presParOf" srcId="{0E45CCA5-BC61-4BD5-A45D-2462C2D6279E}" destId="{A3881B80-93C9-4F5C-9728-A771A5823419}" srcOrd="21" destOrd="0" presId="urn:microsoft.com/office/officeart/2005/8/layout/default#1"/>
    <dgm:cxn modelId="{F9B32AB5-E679-4BC2-9857-75E8089E9EEF}" type="presParOf" srcId="{0E45CCA5-BC61-4BD5-A45D-2462C2D6279E}" destId="{3497142F-0CD5-4F35-AB40-ECB7C39582CA}" srcOrd="22" destOrd="0" presId="urn:microsoft.com/office/officeart/2005/8/layout/default#1"/>
    <dgm:cxn modelId="{1C8A8AF7-500E-4F37-8AE9-74DDDCD8E313}" type="presParOf" srcId="{0E45CCA5-BC61-4BD5-A45D-2462C2D6279E}" destId="{8E8F7F68-D4F6-4637-BA14-44FA0F57AB01}" srcOrd="23" destOrd="0" presId="urn:microsoft.com/office/officeart/2005/8/layout/default#1"/>
    <dgm:cxn modelId="{E5858CBC-1CE1-4F53-8CEB-073133217DB7}" type="presParOf" srcId="{0E45CCA5-BC61-4BD5-A45D-2462C2D6279E}" destId="{7998347B-5094-4A20-AA52-3E4E13AD47B7}" srcOrd="24" destOrd="0" presId="urn:microsoft.com/office/officeart/2005/8/layout/default#1"/>
    <dgm:cxn modelId="{62BE0CB2-978C-43E5-91EA-D4316E2370FE}" type="presParOf" srcId="{0E45CCA5-BC61-4BD5-A45D-2462C2D6279E}" destId="{9F333231-2FFC-489D-AA2E-E481B72AB45A}" srcOrd="25" destOrd="0" presId="urn:microsoft.com/office/officeart/2005/8/layout/default#1"/>
    <dgm:cxn modelId="{BAF722E0-5925-4C47-873A-1501C5FC8EFD}" type="presParOf" srcId="{0E45CCA5-BC61-4BD5-A45D-2462C2D6279E}" destId="{BE595840-733F-410E-9CE1-F65D1025C275}" srcOrd="26" destOrd="0" presId="urn:microsoft.com/office/officeart/2005/8/layout/default#1"/>
    <dgm:cxn modelId="{FBCD0FC2-D2D8-46A6-AE02-9DD0CB48415B}" type="presParOf" srcId="{0E45CCA5-BC61-4BD5-A45D-2462C2D6279E}" destId="{7672BB56-5BD4-4D6F-9F6B-F072DE4E929C}" srcOrd="27" destOrd="0" presId="urn:microsoft.com/office/officeart/2005/8/layout/default#1"/>
    <dgm:cxn modelId="{B50DC400-BBB1-405F-9948-5014EE8D09BE}" type="presParOf" srcId="{0E45CCA5-BC61-4BD5-A45D-2462C2D6279E}" destId="{799043CE-5B11-431A-B3B5-C41A59E2A6F1}" srcOrd="28" destOrd="0" presId="urn:microsoft.com/office/officeart/2005/8/layout/default#1"/>
    <dgm:cxn modelId="{A0FA8369-28B6-49E6-982B-6A6CDBC01247}" type="presParOf" srcId="{0E45CCA5-BC61-4BD5-A45D-2462C2D6279E}" destId="{C4BC0AD3-8469-48B0-8DF9-648B2D4DEF83}" srcOrd="29" destOrd="0" presId="urn:microsoft.com/office/officeart/2005/8/layout/default#1"/>
    <dgm:cxn modelId="{E9C7F7D8-928E-459F-97D2-26DC1A2C7843}" type="presParOf" srcId="{0E45CCA5-BC61-4BD5-A45D-2462C2D6279E}" destId="{6867A4C3-2D83-4171-81F7-2D3E06B55482}" srcOrd="30" destOrd="0" presId="urn:microsoft.com/office/officeart/2005/8/layout/default#1"/>
    <dgm:cxn modelId="{B0622087-6F66-43DB-B24C-70F7A7841FAA}" type="presParOf" srcId="{0E45CCA5-BC61-4BD5-A45D-2462C2D6279E}" destId="{596ABAE4-80D0-4917-83B7-87656F77C441}" srcOrd="31" destOrd="0" presId="urn:microsoft.com/office/officeart/2005/8/layout/default#1"/>
    <dgm:cxn modelId="{EAF5E6F8-1C63-41B2-A24D-50C58B9EF570}" type="presParOf" srcId="{0E45CCA5-BC61-4BD5-A45D-2462C2D6279E}" destId="{733425BE-92DF-4F17-ABE6-3F1BEE2F18EB}" srcOrd="32" destOrd="0" presId="urn:microsoft.com/office/officeart/2005/8/layout/default#1"/>
    <dgm:cxn modelId="{B957AAD7-5BCA-48E6-AD6E-01BBEA5CD319}" type="presParOf" srcId="{0E45CCA5-BC61-4BD5-A45D-2462C2D6279E}" destId="{165A3E62-3E80-4935-95EF-48DC44426F5A}" srcOrd="33" destOrd="0" presId="urn:microsoft.com/office/officeart/2005/8/layout/default#1"/>
    <dgm:cxn modelId="{84CDCC0C-E69E-4301-8B3B-5CB5675CC99E}" type="presParOf" srcId="{0E45CCA5-BC61-4BD5-A45D-2462C2D6279E}" destId="{B3A14E8D-FD54-4991-BD47-7A6EDFF80883}" srcOrd="34" destOrd="0" presId="urn:microsoft.com/office/officeart/2005/8/layout/default#1"/>
    <dgm:cxn modelId="{3D5681BD-1839-4A68-BF7E-B1C7467EF3DB}" type="presParOf" srcId="{0E45CCA5-BC61-4BD5-A45D-2462C2D6279E}" destId="{8A287B34-D6C9-4DD8-A277-FAFDFC914D27}" srcOrd="35" destOrd="0" presId="urn:microsoft.com/office/officeart/2005/8/layout/default#1"/>
    <dgm:cxn modelId="{80152048-E2D5-42E2-88E5-77E3ECE6B311}" type="presParOf" srcId="{0E45CCA5-BC61-4BD5-A45D-2462C2D6279E}" destId="{B4D957BD-89FB-4945-A868-D13858FE6340}" srcOrd="36" destOrd="0" presId="urn:microsoft.com/office/officeart/2005/8/layout/default#1"/>
    <dgm:cxn modelId="{73662F8A-F742-47B2-8B56-EB93AC3D7FE9}" type="presParOf" srcId="{0E45CCA5-BC61-4BD5-A45D-2462C2D6279E}" destId="{74A5490D-E629-4592-9BE7-C9B92974E055}" srcOrd="37" destOrd="0" presId="urn:microsoft.com/office/officeart/2005/8/layout/default#1"/>
    <dgm:cxn modelId="{6336AEE6-1B6A-46A2-9525-9B2A093DA66F}" type="presParOf" srcId="{0E45CCA5-BC61-4BD5-A45D-2462C2D6279E}" destId="{71DE0CA7-0D47-4C54-BCD1-76F114F7CE0A}" srcOrd="38" destOrd="0" presId="urn:microsoft.com/office/officeart/2005/8/layout/default#1"/>
    <dgm:cxn modelId="{2A29D871-3D92-43CD-B0D0-F5F2BC2AE951}" type="presParOf" srcId="{0E45CCA5-BC61-4BD5-A45D-2462C2D6279E}" destId="{B73BC0F7-2CDB-48C2-9DD7-AF7D515B030A}" srcOrd="39" destOrd="0" presId="urn:microsoft.com/office/officeart/2005/8/layout/default#1"/>
    <dgm:cxn modelId="{7704D518-5108-45C1-AB2B-C91437D3855A}" type="presParOf" srcId="{0E45CCA5-BC61-4BD5-A45D-2462C2D6279E}" destId="{AFD65D33-9D9D-45E8-B41C-62A76EB1FCA3}" srcOrd="40" destOrd="0" presId="urn:microsoft.com/office/officeart/2005/8/layout/default#1"/>
    <dgm:cxn modelId="{C0C7ABEF-2147-4808-B457-09DC5FFB3436}" type="presParOf" srcId="{0E45CCA5-BC61-4BD5-A45D-2462C2D6279E}" destId="{DC272959-226F-4791-9101-456FFAC3A4A5}" srcOrd="41" destOrd="0" presId="urn:microsoft.com/office/officeart/2005/8/layout/default#1"/>
    <dgm:cxn modelId="{2F3B6DB7-6D87-4844-944C-54B5A102FC08}" type="presParOf" srcId="{0E45CCA5-BC61-4BD5-A45D-2462C2D6279E}" destId="{C194D5C7-CD91-4E35-8075-4DE6FEC95B11}" srcOrd="42" destOrd="0" presId="urn:microsoft.com/office/officeart/2005/8/layout/default#1"/>
    <dgm:cxn modelId="{3B3A109E-A1DC-404C-9232-64DD196A3126}" type="presParOf" srcId="{0E45CCA5-BC61-4BD5-A45D-2462C2D6279E}" destId="{B6704E36-7169-4A1A-8DA3-6A39A9A9C849}" srcOrd="43" destOrd="0" presId="urn:microsoft.com/office/officeart/2005/8/layout/default#1"/>
    <dgm:cxn modelId="{6F290BC5-030D-486C-9853-9534F1F65185}" type="presParOf" srcId="{0E45CCA5-BC61-4BD5-A45D-2462C2D6279E}" destId="{B2FF254D-1807-4997-B529-4D22BE83F4B6}" srcOrd="44" destOrd="0" presId="urn:microsoft.com/office/officeart/2005/8/layout/default#1"/>
    <dgm:cxn modelId="{0279B888-6739-4208-A0A4-B028F17F1A19}" type="presParOf" srcId="{0E45CCA5-BC61-4BD5-A45D-2462C2D6279E}" destId="{A93B378F-4C00-499B-8756-D89B94B6679E}" srcOrd="45" destOrd="0" presId="urn:microsoft.com/office/officeart/2005/8/layout/default#1"/>
    <dgm:cxn modelId="{BBD02009-7BAB-4669-B9AD-04268F2EB4D4}" type="presParOf" srcId="{0E45CCA5-BC61-4BD5-A45D-2462C2D6279E}" destId="{AF012718-FD94-4BD3-A93D-6578E6ED276C}" srcOrd="46" destOrd="0" presId="urn:microsoft.com/office/officeart/2005/8/layout/default#1"/>
    <dgm:cxn modelId="{F840C704-86D4-47E7-8721-DED433B15F0E}" type="presParOf" srcId="{0E45CCA5-BC61-4BD5-A45D-2462C2D6279E}" destId="{D2F836A9-261D-43CD-B622-302FD7EEC064}" srcOrd="47" destOrd="0" presId="urn:microsoft.com/office/officeart/2005/8/layout/default#1"/>
    <dgm:cxn modelId="{56043C7D-8F68-434A-A14B-78B35BA7127D}" type="presParOf" srcId="{0E45CCA5-BC61-4BD5-A45D-2462C2D6279E}" destId="{6633F441-DAB6-4089-8921-B42814015183}" srcOrd="48" destOrd="0" presId="urn:microsoft.com/office/officeart/2005/8/layout/default#1"/>
  </dgm:cxnLst>
  <dgm:bg/>
  <dgm:whole/>
</dgm:dataModel>
</file>

<file path=ppt/diagrams/data8.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rgbClr val="14ECB3"/>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CFA6B07A-E73C-41B6-BFAE-EFAED2B049F6}" type="presOf" srcId="{D57C3F56-A0AA-4A03-9000-55C68D1B49ED}" destId="{35A8B2B4-C4B6-431A-9BFB-2BD880ADF711}" srcOrd="0" destOrd="0" presId="urn:microsoft.com/office/officeart/2005/8/layout/default#1"/>
    <dgm:cxn modelId="{840C0996-BA75-4F60-8A0E-892F8E40EC17}" type="presOf" srcId="{00E55DA1-2656-4464-8470-B07838A338F1}" destId="{8CE1DC27-7870-49CB-B8AB-EEFD9C6C286D}" srcOrd="0" destOrd="0" presId="urn:microsoft.com/office/officeart/2005/8/layout/default#1"/>
    <dgm:cxn modelId="{F98BC8AD-3F0E-47E7-A931-6DF0C794F830}" type="presOf" srcId="{205AC28C-3A7E-4CD1-868A-13B90A563A58}" destId="{3497142F-0CD5-4F35-AB40-ECB7C39582CA}" srcOrd="0" destOrd="0" presId="urn:microsoft.com/office/officeart/2005/8/layout/default#1"/>
    <dgm:cxn modelId="{077B2DC1-BC83-4B1F-BD49-2AE2FA88AA63}" type="presOf" srcId="{5940CAC1-19E1-424E-A77D-BBC9F19AFCBE}" destId="{733425BE-92DF-4F17-ABE6-3F1BEE2F18EB}"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F504BC47-A69E-4A98-A371-DBB5C1087EFC}" type="presOf" srcId="{877DAAA7-2A74-428A-8F7D-408C35F44DF0}" destId="{A0AE2889-76F5-48C1-8CCE-E4EF0DEBB984}"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B05A7D00-12D5-4785-A86D-A7636894E80D}" type="presOf" srcId="{F76DA1EC-CA89-4B45-942E-D6CDB50B7005}" destId="{332B9BB7-5718-4180-A4E5-580EE615FB8C}" srcOrd="0" destOrd="0" presId="urn:microsoft.com/office/officeart/2005/8/layout/default#1"/>
    <dgm:cxn modelId="{9EFF48DB-ABCF-4F3B-97AC-2F2D7658D9D7}" type="presOf" srcId="{64DFFAE5-F057-4E27-B0B8-20A2F0D1E4A6}" destId="{7998347B-5094-4A20-AA52-3E4E13AD47B7}"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490AD624-C319-40A4-8065-4B884028811A}" srcId="{B59FB685-C271-4AA7-A058-AA8378945055}" destId="{C9200414-ABCA-46A2-8359-6F844C2B8860}" srcOrd="4" destOrd="0" parTransId="{4B832B4E-B821-4A21-9AEF-B31F62EE7115}" sibTransId="{0A951231-373D-45FF-9393-46EB6AF4319A}"/>
    <dgm:cxn modelId="{FBA2C0CC-3529-49A8-BAF4-6099AE4F89A5}" type="presOf" srcId="{B59FB685-C271-4AA7-A058-AA8378945055}" destId="{0E45CCA5-BC61-4BD5-A45D-2462C2D6279E}" srcOrd="0" destOrd="0" presId="urn:microsoft.com/office/officeart/2005/8/layout/default#1"/>
    <dgm:cxn modelId="{6888037F-8463-477B-B48D-E18325A75255}" type="presOf" srcId="{036AB73F-29F4-485B-A982-604169B21C33}" destId="{C8DC03F9-1B10-44FF-BBD1-311F35E3E19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71C86BAC-E78E-4275-81EC-709B17294880}" srcId="{B59FB685-C271-4AA7-A058-AA8378945055}" destId="{74C008F6-4BF1-48F9-833F-9479AF9070F1}" srcOrd="17" destOrd="0" parTransId="{242B0C7C-F891-4F96-B3CD-2927F23B3353}" sibTransId="{F5D90F02-C931-4BE8-9E56-54FC23C5F818}"/>
    <dgm:cxn modelId="{A7A9B1D6-75B6-4656-9CA7-E80A647BC5A4}" srcId="{B59FB685-C271-4AA7-A058-AA8378945055}" destId="{B899CB0F-A905-46C7-84ED-4D97FF0A6809}" srcOrd="15" destOrd="0" parTransId="{AC211726-5B15-433A-85DF-ACF1D7E83A21}" sibTransId="{CEFAFD6F-1D83-4602-AE50-03E54C4C7DC4}"/>
    <dgm:cxn modelId="{3B9B6648-17D6-474E-9814-04BCC26863FE}" type="presOf" srcId="{FD39874A-68CA-421C-B8A3-40E155D21D00}" destId="{12748C21-E005-4113-BA5B-67CEDF5CFCFB}" srcOrd="0" destOrd="0" presId="urn:microsoft.com/office/officeart/2005/8/layout/default#1"/>
    <dgm:cxn modelId="{1C0E62A3-8A17-4823-9A08-4866EF627073}" type="presOf" srcId="{F24B42C2-6BB8-4800-A4B3-39B99E3145C8}" destId="{E609D75B-08F4-4A34-8C08-080CAD898BC8}"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5001952-D31E-41E6-B57A-6F9F4E85AA8B}" type="presOf" srcId="{74C008F6-4BF1-48F9-833F-9479AF9070F1}" destId="{B3A14E8D-FD54-4991-BD47-7A6EDFF80883}"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3940AA77-6328-4CB0-B03B-F55A598447AD}" type="presOf" srcId="{898BAF43-9855-4FC3-AF9D-08339A89A637}" destId="{0FB3DE42-8F5A-4E33-9ABC-F97FAE8F582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898240BE-82D9-42C8-97DC-FA4822584408}" type="presOf" srcId="{B903B26E-D0D5-4B76-B38C-1FF3EF68CC70}" destId="{B4D957BD-89FB-4945-A868-D13858FE6340}"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A1D2CD8-3FF0-4246-A2EC-738399055C41}" type="presOf" srcId="{B80D9D3A-611A-48AB-B219-3A12E412BF0C}" destId="{16AF956C-9FAC-4BB3-98EC-D754C8BBD90F}"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CC616636-1DDB-4559-B9CA-602D9D7BDB8B}" type="presOf" srcId="{22C64342-F5A1-473C-BB85-AE6B21E2FB18}" destId="{BE595840-733F-410E-9CE1-F65D1025C275}"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4F3A6E0-7051-43A7-8A76-3E3AD4731681}" srcId="{B59FB685-C271-4AA7-A058-AA8378945055}" destId="{88B7839E-98C6-45A3-9D97-9DE5894769C5}" srcOrd="14" destOrd="0" parTransId="{F979D737-FDCE-47D9-9426-3D3216F116F1}" sibTransId="{A63477D6-2F4B-4AD9-B61A-3178FF89F6C6}"/>
    <dgm:cxn modelId="{BB738E07-0B5D-4632-ADAD-4E4FCDF1A24A}" srcId="{B59FB685-C271-4AA7-A058-AA8378945055}" destId="{036AB73F-29F4-485B-A982-604169B21C33}" srcOrd="2" destOrd="0" parTransId="{E2B1C422-88A0-434E-AD4D-3B4A03BFEE07}" sibTransId="{7B505C51-A42F-48BE-B88F-45421E8A64A7}"/>
    <dgm:cxn modelId="{6CD39C98-E2F2-4AB7-8A68-B59DA5AF5DCA}" srcId="{B59FB685-C271-4AA7-A058-AA8378945055}" destId="{877DAAA7-2A74-428A-8F7D-408C35F44DF0}" srcOrd="1" destOrd="0" parTransId="{432F9DF9-D906-4F0D-8373-328B24AB6555}" sibTransId="{BC1E1433-C8EA-40AA-A117-E557014EFEC6}"/>
    <dgm:cxn modelId="{B3681806-FD95-4FBD-9D38-DEAA7BE2E2FB}" srcId="{B59FB685-C271-4AA7-A058-AA8378945055}" destId="{B80D9D3A-611A-48AB-B219-3A12E412BF0C}" srcOrd="0" destOrd="0" parTransId="{8445ABD6-1969-4C9D-8A2E-5A24C0488E5E}" sibTransId="{4DF3C55B-5EB5-44C5-8370-E14DCA691DAF}"/>
    <dgm:cxn modelId="{13D6C6E4-7452-4AC6-9F8E-BEC31F3CC23F}" type="presOf" srcId="{C394E07B-3AA4-4AC0-BC23-085A99D89C41}" destId="{AFD65D33-9D9D-45E8-B41C-62A76EB1FCA3}" srcOrd="0" destOrd="0" presId="urn:microsoft.com/office/officeart/2005/8/layout/default#1"/>
    <dgm:cxn modelId="{A3EDA39F-BD8C-4B1F-A940-716C4E32397B}" type="presOf" srcId="{88B7839E-98C6-45A3-9D97-9DE5894769C5}" destId="{799043CE-5B11-431A-B3B5-C41A59E2A6F1}" srcOrd="0" destOrd="0" presId="urn:microsoft.com/office/officeart/2005/8/layout/default#1"/>
    <dgm:cxn modelId="{D183903B-96EB-4ECF-9EC3-511AFCFD5631}"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D07E59D9-8B57-4FDE-A5BB-91B216A3B8D6}" type="presOf" srcId="{FC856514-A291-41E0-8DC5-14C3BE73C98F}" destId="{C194D5C7-CD91-4E35-8075-4DE6FEC95B11}" srcOrd="0" destOrd="0" presId="urn:microsoft.com/office/officeart/2005/8/layout/default#1"/>
    <dgm:cxn modelId="{6C21CCF1-E67D-4479-A434-254A2A303A27}" type="presOf" srcId="{078E2587-3E68-4DAF-83E1-B5639322D51E}" destId="{71DE0CA7-0D47-4C54-BCD1-76F114F7CE0A}" srcOrd="0" destOrd="0" presId="urn:microsoft.com/office/officeart/2005/8/layout/default#1"/>
    <dgm:cxn modelId="{B98ADA07-BF7B-4683-8CC4-10AA430AA808}" type="presOf" srcId="{08041C98-1125-47CA-8BCC-3E4466CFD46A}" destId="{B2FF254D-1807-4997-B529-4D22BE83F4B6}" srcOrd="0" destOrd="0" presId="urn:microsoft.com/office/officeart/2005/8/layout/default#1"/>
    <dgm:cxn modelId="{1387EAA7-7416-4561-AA2F-2A647B985C9A}" type="presOf" srcId="{60DF0C8A-B373-4EFF-B8EC-4432885D1F0D}" destId="{6633F441-DAB6-4089-8921-B42814015183}"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4C3197A4-804C-4215-8CD7-BBDA78BA767D}" srcId="{B59FB685-C271-4AA7-A058-AA8378945055}" destId="{FD39874A-68CA-421C-B8A3-40E155D21D00}" srcOrd="10" destOrd="0" parTransId="{5C8FA34E-0E44-4CCF-82EA-2E05D37F72F6}" sibTransId="{604118F5-EC27-423A-AE7D-CA02407E93A7}"/>
    <dgm:cxn modelId="{32AFBA87-4F2E-463E-A9A8-C47E36E976A6}" type="presOf" srcId="{F40B1C3F-339D-4645-906C-509541570181}" destId="{AF012718-FD94-4BD3-A93D-6578E6ED276C}" srcOrd="0" destOrd="0" presId="urn:microsoft.com/office/officeart/2005/8/layout/default#1"/>
    <dgm:cxn modelId="{12F01684-4E0E-4EC9-AB21-0925E0BE01C5}" type="presOf" srcId="{C9200414-ABCA-46A2-8359-6F844C2B8860}" destId="{3FB9A58D-1A5D-4CB6-87D1-321559292EBA}"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C0E5B6F0-68DD-4E5C-8B42-73125DA85AB9}" srcId="{B59FB685-C271-4AA7-A058-AA8378945055}" destId="{898BAF43-9855-4FC3-AF9D-08339A89A637}" srcOrd="5" destOrd="0" parTransId="{232D664B-95B8-40C1-9BBB-BE2C057AE153}" sibTransId="{BAE6F809-EB6C-4EB6-B100-30DEC06157A6}"/>
    <dgm:cxn modelId="{43C8E233-DCDB-4785-99C7-7623E33B5CD0}" srcId="{B59FB685-C271-4AA7-A058-AA8378945055}" destId="{FC856514-A291-41E0-8DC5-14C3BE73C98F}" srcOrd="21" destOrd="0" parTransId="{621DE2AF-8225-48B9-AD58-E9C67E43ABC6}" sibTransId="{CC659FC7-4E25-4094-A4EF-F27C8953DBE7}"/>
    <dgm:cxn modelId="{FC4244A5-228D-43BD-B0EC-46540FB6514A}" srcId="{B59FB685-C271-4AA7-A058-AA8378945055}" destId="{C394E07B-3AA4-4AC0-BC23-085A99D89C41}" srcOrd="20" destOrd="0" parTransId="{5F4B6032-8A3E-426D-B851-837B9A2DC703}" sibTransId="{3EC33849-E98D-4D45-86ED-B0292DCFADA1}"/>
    <dgm:cxn modelId="{0619DC68-B653-4DB8-867D-BC392E90DEC1}" srcId="{B59FB685-C271-4AA7-A058-AA8378945055}" destId="{F24B42C2-6BB8-4800-A4B3-39B99E3145C8}" srcOrd="9" destOrd="0" parTransId="{EF45CCC7-F350-4E3C-87A5-23BC387CADFD}" sibTransId="{E8574D21-44FC-412D-BCDB-023764933611}"/>
    <dgm:cxn modelId="{FD9DA057-AA13-41B3-87E0-F35C1CBB238F}" type="presOf" srcId="{B899CB0F-A905-46C7-84ED-4D97FF0A6809}" destId="{6867A4C3-2D83-4171-81F7-2D3E06B55482}" srcOrd="0" destOrd="0" presId="urn:microsoft.com/office/officeart/2005/8/layout/default#1"/>
    <dgm:cxn modelId="{AED15EE6-9006-48FF-B119-261692240581}" type="presParOf" srcId="{0E45CCA5-BC61-4BD5-A45D-2462C2D6279E}" destId="{16AF956C-9FAC-4BB3-98EC-D754C8BBD90F}" srcOrd="0" destOrd="0" presId="urn:microsoft.com/office/officeart/2005/8/layout/default#1"/>
    <dgm:cxn modelId="{87D19516-5DE2-4B4D-855B-0493F206FF6B}" type="presParOf" srcId="{0E45CCA5-BC61-4BD5-A45D-2462C2D6279E}" destId="{D6313183-C060-42BC-9951-C97D6B336D54}" srcOrd="1" destOrd="0" presId="urn:microsoft.com/office/officeart/2005/8/layout/default#1"/>
    <dgm:cxn modelId="{C5FFBDC8-2EBA-4246-82AF-EDF29D369819}" type="presParOf" srcId="{0E45CCA5-BC61-4BD5-A45D-2462C2D6279E}" destId="{A0AE2889-76F5-48C1-8CCE-E4EF0DEBB984}" srcOrd="2" destOrd="0" presId="urn:microsoft.com/office/officeart/2005/8/layout/default#1"/>
    <dgm:cxn modelId="{692105BA-EE8B-4C3F-A0F7-5A3F7688C60A}" type="presParOf" srcId="{0E45CCA5-BC61-4BD5-A45D-2462C2D6279E}" destId="{6432E739-3438-4F79-82C8-76D990FD2388}" srcOrd="3" destOrd="0" presId="urn:microsoft.com/office/officeart/2005/8/layout/default#1"/>
    <dgm:cxn modelId="{EEF6E3BB-050D-4FE2-93FA-DFD5EDA3F6A3}" type="presParOf" srcId="{0E45CCA5-BC61-4BD5-A45D-2462C2D6279E}" destId="{C8DC03F9-1B10-44FF-BBD1-311F35E3E19B}" srcOrd="4" destOrd="0" presId="urn:microsoft.com/office/officeart/2005/8/layout/default#1"/>
    <dgm:cxn modelId="{28C1ECE7-4CC7-4776-8CAE-7FF0A70B79C9}" type="presParOf" srcId="{0E45CCA5-BC61-4BD5-A45D-2462C2D6279E}" destId="{98FAF142-9F0F-44BD-BEAA-F5E5EC7A8D06}" srcOrd="5" destOrd="0" presId="urn:microsoft.com/office/officeart/2005/8/layout/default#1"/>
    <dgm:cxn modelId="{2220D905-EBEF-4B17-8CF7-0B46FB3C7B0B}" type="presParOf" srcId="{0E45CCA5-BC61-4BD5-A45D-2462C2D6279E}" destId="{35A8B2B4-C4B6-431A-9BFB-2BD880ADF711}" srcOrd="6" destOrd="0" presId="urn:microsoft.com/office/officeart/2005/8/layout/default#1"/>
    <dgm:cxn modelId="{9EF484E1-C84A-46DC-B6AF-8508EB3EFD86}" type="presParOf" srcId="{0E45CCA5-BC61-4BD5-A45D-2462C2D6279E}" destId="{47002228-21F8-41D6-85DF-A2EA928BDED8}" srcOrd="7" destOrd="0" presId="urn:microsoft.com/office/officeart/2005/8/layout/default#1"/>
    <dgm:cxn modelId="{3E0C7396-0DDE-4A81-8D60-1A30899866FD}" type="presParOf" srcId="{0E45CCA5-BC61-4BD5-A45D-2462C2D6279E}" destId="{3FB9A58D-1A5D-4CB6-87D1-321559292EBA}" srcOrd="8" destOrd="0" presId="urn:microsoft.com/office/officeart/2005/8/layout/default#1"/>
    <dgm:cxn modelId="{5594AF2C-B5C4-41CE-A347-884552A33161}" type="presParOf" srcId="{0E45CCA5-BC61-4BD5-A45D-2462C2D6279E}" destId="{D443D227-44F5-4564-8EA9-B9D25D9B781A}" srcOrd="9" destOrd="0" presId="urn:microsoft.com/office/officeart/2005/8/layout/default#1"/>
    <dgm:cxn modelId="{E62AECB3-4FFC-4544-B68F-EAF4E7199386}" type="presParOf" srcId="{0E45CCA5-BC61-4BD5-A45D-2462C2D6279E}" destId="{0FB3DE42-8F5A-4E33-9ABC-F97FAE8F582B}" srcOrd="10" destOrd="0" presId="urn:microsoft.com/office/officeart/2005/8/layout/default#1"/>
    <dgm:cxn modelId="{B5F5DE4B-2E21-4720-9C18-363B3552C991}" type="presParOf" srcId="{0E45CCA5-BC61-4BD5-A45D-2462C2D6279E}" destId="{3A646CEA-AF27-4221-A69E-E8453EDF9319}" srcOrd="11" destOrd="0" presId="urn:microsoft.com/office/officeart/2005/8/layout/default#1"/>
    <dgm:cxn modelId="{50DCBBDF-F03D-4E54-8837-396A8476EB1E}" type="presParOf" srcId="{0E45CCA5-BC61-4BD5-A45D-2462C2D6279E}" destId="{332B9BB7-5718-4180-A4E5-580EE615FB8C}" srcOrd="12" destOrd="0" presId="urn:microsoft.com/office/officeart/2005/8/layout/default#1"/>
    <dgm:cxn modelId="{9D38DF0A-CD17-4C46-8D4D-948AF6874005}" type="presParOf" srcId="{0E45CCA5-BC61-4BD5-A45D-2462C2D6279E}" destId="{3CD8B7CC-01F1-4E0A-BA12-ACDC92F125E3}" srcOrd="13" destOrd="0" presId="urn:microsoft.com/office/officeart/2005/8/layout/default#1"/>
    <dgm:cxn modelId="{4578DA39-F580-466D-8CF2-E73F78E3C209}" type="presParOf" srcId="{0E45CCA5-BC61-4BD5-A45D-2462C2D6279E}" destId="{90C1C259-6B5F-4A9C-AF82-5C4D7AA036D6}" srcOrd="14" destOrd="0" presId="urn:microsoft.com/office/officeart/2005/8/layout/default#1"/>
    <dgm:cxn modelId="{63601DF5-876F-4FA1-AA88-237E3C20CB22}" type="presParOf" srcId="{0E45CCA5-BC61-4BD5-A45D-2462C2D6279E}" destId="{A2E40B82-3F98-4354-9E55-7FB4AADCFD07}" srcOrd="15" destOrd="0" presId="urn:microsoft.com/office/officeart/2005/8/layout/default#1"/>
    <dgm:cxn modelId="{BCE5A85F-FBD3-497F-8F08-2BDA55CC2BA8}" type="presParOf" srcId="{0E45CCA5-BC61-4BD5-A45D-2462C2D6279E}" destId="{8CE1DC27-7870-49CB-B8AB-EEFD9C6C286D}" srcOrd="16" destOrd="0" presId="urn:microsoft.com/office/officeart/2005/8/layout/default#1"/>
    <dgm:cxn modelId="{0828201F-31F9-43C4-B376-7266E91A695F}" type="presParOf" srcId="{0E45CCA5-BC61-4BD5-A45D-2462C2D6279E}" destId="{E76A78F5-0997-4183-8B07-FF39F0ECA187}" srcOrd="17" destOrd="0" presId="urn:microsoft.com/office/officeart/2005/8/layout/default#1"/>
    <dgm:cxn modelId="{4A365562-6108-4F43-A1A1-C42BD478572D}" type="presParOf" srcId="{0E45CCA5-BC61-4BD5-A45D-2462C2D6279E}" destId="{E609D75B-08F4-4A34-8C08-080CAD898BC8}" srcOrd="18" destOrd="0" presId="urn:microsoft.com/office/officeart/2005/8/layout/default#1"/>
    <dgm:cxn modelId="{C26B4D66-2307-4D76-84AC-739DB21D852B}" type="presParOf" srcId="{0E45CCA5-BC61-4BD5-A45D-2462C2D6279E}" destId="{296898ED-67F0-4812-9062-016E01425380}" srcOrd="19" destOrd="0" presId="urn:microsoft.com/office/officeart/2005/8/layout/default#1"/>
    <dgm:cxn modelId="{20D5DCF7-EB58-44AF-8893-88BD1075E5DB}" type="presParOf" srcId="{0E45CCA5-BC61-4BD5-A45D-2462C2D6279E}" destId="{12748C21-E005-4113-BA5B-67CEDF5CFCFB}" srcOrd="20" destOrd="0" presId="urn:microsoft.com/office/officeart/2005/8/layout/default#1"/>
    <dgm:cxn modelId="{38E5EB9A-F2D2-4234-A02E-5871A3D383E5}" type="presParOf" srcId="{0E45CCA5-BC61-4BD5-A45D-2462C2D6279E}" destId="{A3881B80-93C9-4F5C-9728-A771A5823419}" srcOrd="21" destOrd="0" presId="urn:microsoft.com/office/officeart/2005/8/layout/default#1"/>
    <dgm:cxn modelId="{73895346-4F5B-484D-98CC-03A5FD84D476}" type="presParOf" srcId="{0E45CCA5-BC61-4BD5-A45D-2462C2D6279E}" destId="{3497142F-0CD5-4F35-AB40-ECB7C39582CA}" srcOrd="22" destOrd="0" presId="urn:microsoft.com/office/officeart/2005/8/layout/default#1"/>
    <dgm:cxn modelId="{657F45FF-C4A0-4A3C-A168-9D3D0E99E203}" type="presParOf" srcId="{0E45CCA5-BC61-4BD5-A45D-2462C2D6279E}" destId="{8E8F7F68-D4F6-4637-BA14-44FA0F57AB01}" srcOrd="23" destOrd="0" presId="urn:microsoft.com/office/officeart/2005/8/layout/default#1"/>
    <dgm:cxn modelId="{BFE839DC-24E8-4132-81E0-EED1008EACC1}" type="presParOf" srcId="{0E45CCA5-BC61-4BD5-A45D-2462C2D6279E}" destId="{7998347B-5094-4A20-AA52-3E4E13AD47B7}" srcOrd="24" destOrd="0" presId="urn:microsoft.com/office/officeart/2005/8/layout/default#1"/>
    <dgm:cxn modelId="{60DA949E-1552-4C87-9C0C-175B500C2157}" type="presParOf" srcId="{0E45CCA5-BC61-4BD5-A45D-2462C2D6279E}" destId="{9F333231-2FFC-489D-AA2E-E481B72AB45A}" srcOrd="25" destOrd="0" presId="urn:microsoft.com/office/officeart/2005/8/layout/default#1"/>
    <dgm:cxn modelId="{B80CD1B3-9B22-46FC-91DF-FF652B3AFCE4}" type="presParOf" srcId="{0E45CCA5-BC61-4BD5-A45D-2462C2D6279E}" destId="{BE595840-733F-410E-9CE1-F65D1025C275}" srcOrd="26" destOrd="0" presId="urn:microsoft.com/office/officeart/2005/8/layout/default#1"/>
    <dgm:cxn modelId="{47AE7BC4-B07D-493E-AB0B-2C7CCBAABC9E}" type="presParOf" srcId="{0E45CCA5-BC61-4BD5-A45D-2462C2D6279E}" destId="{7672BB56-5BD4-4D6F-9F6B-F072DE4E929C}" srcOrd="27" destOrd="0" presId="urn:microsoft.com/office/officeart/2005/8/layout/default#1"/>
    <dgm:cxn modelId="{933FADBE-8759-4BCB-BF80-BA3DD1D80867}" type="presParOf" srcId="{0E45CCA5-BC61-4BD5-A45D-2462C2D6279E}" destId="{799043CE-5B11-431A-B3B5-C41A59E2A6F1}" srcOrd="28" destOrd="0" presId="urn:microsoft.com/office/officeart/2005/8/layout/default#1"/>
    <dgm:cxn modelId="{32695D3C-7CE3-4C7F-8440-960EDD7472C5}" type="presParOf" srcId="{0E45CCA5-BC61-4BD5-A45D-2462C2D6279E}" destId="{C4BC0AD3-8469-48B0-8DF9-648B2D4DEF83}" srcOrd="29" destOrd="0" presId="urn:microsoft.com/office/officeart/2005/8/layout/default#1"/>
    <dgm:cxn modelId="{13E63E1D-FE13-4652-8D1D-63378560D85F}" type="presParOf" srcId="{0E45CCA5-BC61-4BD5-A45D-2462C2D6279E}" destId="{6867A4C3-2D83-4171-81F7-2D3E06B55482}" srcOrd="30" destOrd="0" presId="urn:microsoft.com/office/officeart/2005/8/layout/default#1"/>
    <dgm:cxn modelId="{5D7ED9EC-AAA5-44A4-9FB9-5D36BAD6EBCF}" type="presParOf" srcId="{0E45CCA5-BC61-4BD5-A45D-2462C2D6279E}" destId="{596ABAE4-80D0-4917-83B7-87656F77C441}" srcOrd="31" destOrd="0" presId="urn:microsoft.com/office/officeart/2005/8/layout/default#1"/>
    <dgm:cxn modelId="{182BD8FC-91FE-42FE-BE45-44FC9E7BF6C5}" type="presParOf" srcId="{0E45CCA5-BC61-4BD5-A45D-2462C2D6279E}" destId="{733425BE-92DF-4F17-ABE6-3F1BEE2F18EB}" srcOrd="32" destOrd="0" presId="urn:microsoft.com/office/officeart/2005/8/layout/default#1"/>
    <dgm:cxn modelId="{F81C43EF-AF6D-47A6-930F-DE47BC71747B}" type="presParOf" srcId="{0E45CCA5-BC61-4BD5-A45D-2462C2D6279E}" destId="{165A3E62-3E80-4935-95EF-48DC44426F5A}" srcOrd="33" destOrd="0" presId="urn:microsoft.com/office/officeart/2005/8/layout/default#1"/>
    <dgm:cxn modelId="{CF860721-E787-416C-8A1F-18EB108C9E1C}" type="presParOf" srcId="{0E45CCA5-BC61-4BD5-A45D-2462C2D6279E}" destId="{B3A14E8D-FD54-4991-BD47-7A6EDFF80883}" srcOrd="34" destOrd="0" presId="urn:microsoft.com/office/officeart/2005/8/layout/default#1"/>
    <dgm:cxn modelId="{A740AE38-F006-4E26-B9A7-DE0DDEEFC804}" type="presParOf" srcId="{0E45CCA5-BC61-4BD5-A45D-2462C2D6279E}" destId="{8A287B34-D6C9-4DD8-A277-FAFDFC914D27}" srcOrd="35" destOrd="0" presId="urn:microsoft.com/office/officeart/2005/8/layout/default#1"/>
    <dgm:cxn modelId="{8C9153C0-F3B3-441C-B30D-7C42D666DE12}" type="presParOf" srcId="{0E45CCA5-BC61-4BD5-A45D-2462C2D6279E}" destId="{B4D957BD-89FB-4945-A868-D13858FE6340}" srcOrd="36" destOrd="0" presId="urn:microsoft.com/office/officeart/2005/8/layout/default#1"/>
    <dgm:cxn modelId="{63547E2F-7054-42CF-8825-022C4286FD91}" type="presParOf" srcId="{0E45CCA5-BC61-4BD5-A45D-2462C2D6279E}" destId="{74A5490D-E629-4592-9BE7-C9B92974E055}" srcOrd="37" destOrd="0" presId="urn:microsoft.com/office/officeart/2005/8/layout/default#1"/>
    <dgm:cxn modelId="{A000559A-B2B0-4FC2-ADD8-EEBE2B477643}" type="presParOf" srcId="{0E45CCA5-BC61-4BD5-A45D-2462C2D6279E}" destId="{71DE0CA7-0D47-4C54-BCD1-76F114F7CE0A}" srcOrd="38" destOrd="0" presId="urn:microsoft.com/office/officeart/2005/8/layout/default#1"/>
    <dgm:cxn modelId="{2727E55B-6858-4E44-9BD3-0A9EDC3EFEB1}" type="presParOf" srcId="{0E45CCA5-BC61-4BD5-A45D-2462C2D6279E}" destId="{B73BC0F7-2CDB-48C2-9DD7-AF7D515B030A}" srcOrd="39" destOrd="0" presId="urn:microsoft.com/office/officeart/2005/8/layout/default#1"/>
    <dgm:cxn modelId="{E94A6FEB-393E-4FD9-8B98-1F4E2DDF903E}" type="presParOf" srcId="{0E45CCA5-BC61-4BD5-A45D-2462C2D6279E}" destId="{AFD65D33-9D9D-45E8-B41C-62A76EB1FCA3}" srcOrd="40" destOrd="0" presId="urn:microsoft.com/office/officeart/2005/8/layout/default#1"/>
    <dgm:cxn modelId="{F07FE36B-E53B-4747-A1DF-465B74C01875}" type="presParOf" srcId="{0E45CCA5-BC61-4BD5-A45D-2462C2D6279E}" destId="{DC272959-226F-4791-9101-456FFAC3A4A5}" srcOrd="41" destOrd="0" presId="urn:microsoft.com/office/officeart/2005/8/layout/default#1"/>
    <dgm:cxn modelId="{2BBB6398-0327-40A9-938F-FA39FE04C5D8}" type="presParOf" srcId="{0E45CCA5-BC61-4BD5-A45D-2462C2D6279E}" destId="{C194D5C7-CD91-4E35-8075-4DE6FEC95B11}" srcOrd="42" destOrd="0" presId="urn:microsoft.com/office/officeart/2005/8/layout/default#1"/>
    <dgm:cxn modelId="{11C50FA6-DDF2-4A35-9CA6-171767F4B7D4}" type="presParOf" srcId="{0E45CCA5-BC61-4BD5-A45D-2462C2D6279E}" destId="{B6704E36-7169-4A1A-8DA3-6A39A9A9C849}" srcOrd="43" destOrd="0" presId="urn:microsoft.com/office/officeart/2005/8/layout/default#1"/>
    <dgm:cxn modelId="{2FB2A0C2-8EA3-49CD-8218-D0E8F5FEE1AD}" type="presParOf" srcId="{0E45CCA5-BC61-4BD5-A45D-2462C2D6279E}" destId="{B2FF254D-1807-4997-B529-4D22BE83F4B6}" srcOrd="44" destOrd="0" presId="urn:microsoft.com/office/officeart/2005/8/layout/default#1"/>
    <dgm:cxn modelId="{E3500921-2408-4126-A83D-64327F2677C3}" type="presParOf" srcId="{0E45CCA5-BC61-4BD5-A45D-2462C2D6279E}" destId="{A93B378F-4C00-499B-8756-D89B94B6679E}" srcOrd="45" destOrd="0" presId="urn:microsoft.com/office/officeart/2005/8/layout/default#1"/>
    <dgm:cxn modelId="{596D9A2E-01BB-4A85-87B3-28B81007A1E8}" type="presParOf" srcId="{0E45CCA5-BC61-4BD5-A45D-2462C2D6279E}" destId="{AF012718-FD94-4BD3-A93D-6578E6ED276C}" srcOrd="46" destOrd="0" presId="urn:microsoft.com/office/officeart/2005/8/layout/default#1"/>
    <dgm:cxn modelId="{AFD89E76-DCA5-4D4E-AAAF-ADFA83182C5B}" type="presParOf" srcId="{0E45CCA5-BC61-4BD5-A45D-2462C2D6279E}" destId="{D2F836A9-261D-43CD-B622-302FD7EEC064}" srcOrd="47" destOrd="0" presId="urn:microsoft.com/office/officeart/2005/8/layout/default#1"/>
    <dgm:cxn modelId="{A5CFB915-50C6-49E6-89D8-3F3FBA5E41B7}" type="presParOf" srcId="{0E45CCA5-BC61-4BD5-A45D-2462C2D6279E}" destId="{6633F441-DAB6-4089-8921-B42814015183}" srcOrd="48" destOrd="0" presId="urn:microsoft.com/office/officeart/2005/8/layout/default#1"/>
  </dgm:cxnLst>
  <dgm:bg/>
  <dgm:whole/>
</dgm:dataModel>
</file>

<file path=ppt/diagrams/data9.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custLinFactNeighborX="4286" custLinFactNeighborY="1774">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DAAE2C0E-41DA-42FE-AF1C-2E153C0521BC}" type="presOf" srcId="{5940CAC1-19E1-424E-A77D-BBC9F19AFCBE}" destId="{733425BE-92DF-4F17-ABE6-3F1BEE2F18EB}"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5E07F9DE-C188-48D4-8960-1AF44736810F}" srcId="{B59FB685-C271-4AA7-A058-AA8378945055}" destId="{B903B26E-D0D5-4B76-B38C-1FF3EF68CC70}" srcOrd="18" destOrd="0" parTransId="{21B66BD3-E518-4BBF-A92C-096FE3EEC41D}" sibTransId="{DB7106CF-0812-4E14-A57A-460926680F90}"/>
    <dgm:cxn modelId="{E5C7EE0C-FEA5-4E64-BBDB-7597BD7E8430}" srcId="{B59FB685-C271-4AA7-A058-AA8378945055}" destId="{F40B1C3F-339D-4645-906C-509541570181}" srcOrd="23" destOrd="0" parTransId="{62026A40-E2A2-4A7D-9105-B39367FE9B80}" sibTransId="{5E2EAA4C-26E3-49DE-B795-01A0E139DFA6}"/>
    <dgm:cxn modelId="{6CD39C98-E2F2-4AB7-8A68-B59DA5AF5DCA}" srcId="{B59FB685-C271-4AA7-A058-AA8378945055}" destId="{877DAAA7-2A74-428A-8F7D-408C35F44DF0}" srcOrd="1" destOrd="0" parTransId="{432F9DF9-D906-4F0D-8373-328B24AB6555}" sibTransId="{BC1E1433-C8EA-40AA-A117-E557014EFEC6}"/>
    <dgm:cxn modelId="{490AD624-C319-40A4-8065-4B884028811A}" srcId="{B59FB685-C271-4AA7-A058-AA8378945055}" destId="{C9200414-ABCA-46A2-8359-6F844C2B8860}" srcOrd="4" destOrd="0" parTransId="{4B832B4E-B821-4A21-9AEF-B31F62EE7115}" sibTransId="{0A951231-373D-45FF-9393-46EB6AF4319A}"/>
    <dgm:cxn modelId="{FA519C51-72A7-4E09-B4CF-51CC6B0F49BF}" srcId="{B59FB685-C271-4AA7-A058-AA8378945055}" destId="{078E2587-3E68-4DAF-83E1-B5639322D51E}" srcOrd="19" destOrd="0" parTransId="{CF18EFF7-5217-408D-9DCC-4F93B009425F}" sibTransId="{D56AF8B4-73F7-4AF0-8354-4C9825A16947}"/>
    <dgm:cxn modelId="{F444BF49-B12B-420B-8D28-A6B1F4DAF1F4}" type="presOf" srcId="{F24B42C2-6BB8-4800-A4B3-39B99E3145C8}" destId="{E609D75B-08F4-4A34-8C08-080CAD898BC8}" srcOrd="0" destOrd="0" presId="urn:microsoft.com/office/officeart/2005/8/layout/default#1"/>
    <dgm:cxn modelId="{6753FF90-598C-4356-B5D6-DF453CA452A3}" type="presOf" srcId="{B899CB0F-A905-46C7-84ED-4D97FF0A6809}" destId="{6867A4C3-2D83-4171-81F7-2D3E06B55482}"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2413E072-18AD-4480-AF49-A49F1F2CDDBA}" type="presOf" srcId="{B80D9D3A-611A-48AB-B219-3A12E412BF0C}" destId="{16AF956C-9FAC-4BB3-98EC-D754C8BBD90F}"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A7A9B1D6-75B6-4656-9CA7-E80A647BC5A4}" srcId="{B59FB685-C271-4AA7-A058-AA8378945055}" destId="{B899CB0F-A905-46C7-84ED-4D97FF0A6809}" srcOrd="15" destOrd="0" parTransId="{AC211726-5B15-433A-85DF-ACF1D7E83A21}" sibTransId="{CEFAFD6F-1D83-4602-AE50-03E54C4C7DC4}"/>
    <dgm:cxn modelId="{D3D66659-598E-4394-97A3-949B97216F1C}" type="presOf" srcId="{60DF0C8A-B373-4EFF-B8EC-4432885D1F0D}" destId="{6633F441-DAB6-4089-8921-B42814015183}" srcOrd="0" destOrd="0" presId="urn:microsoft.com/office/officeart/2005/8/layout/default#1"/>
    <dgm:cxn modelId="{4896BD03-E084-4765-A874-3CCF27871703}" type="presOf" srcId="{64DFFAE5-F057-4E27-B0B8-20A2F0D1E4A6}" destId="{7998347B-5094-4A20-AA52-3E4E13AD47B7}"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3681806-FD95-4FBD-9D38-DEAA7BE2E2FB}" srcId="{B59FB685-C271-4AA7-A058-AA8378945055}" destId="{B80D9D3A-611A-48AB-B219-3A12E412BF0C}" srcOrd="0" destOrd="0" parTransId="{8445ABD6-1969-4C9D-8A2E-5A24C0488E5E}" sibTransId="{4DF3C55B-5EB5-44C5-8370-E14DCA691DAF}"/>
    <dgm:cxn modelId="{D3455D09-DF41-4D02-9310-911FADA41180}" type="presOf" srcId="{1D087992-3907-41E1-A877-45CE6E0AC820}" destId="{90C1C259-6B5F-4A9C-AF82-5C4D7AA036D6}"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73DC8104-10AC-424D-BE2C-4B41FE8DCF97}" type="presOf" srcId="{877DAAA7-2A74-428A-8F7D-408C35F44DF0}" destId="{A0AE2889-76F5-48C1-8CCE-E4EF0DEBB984}" srcOrd="0" destOrd="0" presId="urn:microsoft.com/office/officeart/2005/8/layout/default#1"/>
    <dgm:cxn modelId="{644D1CF3-2B1E-4F60-B521-8E459C567D87}" type="presOf" srcId="{C9200414-ABCA-46A2-8359-6F844C2B8860}" destId="{3FB9A58D-1A5D-4CB6-87D1-321559292EBA}"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BB738E07-0B5D-4632-ADAD-4E4FCDF1A24A}" srcId="{B59FB685-C271-4AA7-A058-AA8378945055}" destId="{036AB73F-29F4-485B-A982-604169B21C33}" srcOrd="2" destOrd="0" parTransId="{E2B1C422-88A0-434E-AD4D-3B4A03BFEE07}" sibTransId="{7B505C51-A42F-48BE-B88F-45421E8A64A7}"/>
    <dgm:cxn modelId="{355D1FE3-25A6-47F6-96E7-5E637A45D524}" type="presOf" srcId="{036AB73F-29F4-485B-A982-604169B21C33}" destId="{C8DC03F9-1B10-44FF-BBD1-311F35E3E19B}" srcOrd="0" destOrd="0" presId="urn:microsoft.com/office/officeart/2005/8/layout/default#1"/>
    <dgm:cxn modelId="{90F2BF29-6D47-498C-AF99-753E9D888618}" type="presOf" srcId="{B903B26E-D0D5-4B76-B38C-1FF3EF68CC70}" destId="{B4D957BD-89FB-4945-A868-D13858FE6340}" srcOrd="0" destOrd="0" presId="urn:microsoft.com/office/officeart/2005/8/layout/default#1"/>
    <dgm:cxn modelId="{3D60EFD5-A8D3-49A4-99F6-10B658CD9B3F}" type="presOf" srcId="{FC856514-A291-41E0-8DC5-14C3BE73C98F}" destId="{C194D5C7-CD91-4E35-8075-4DE6FEC95B11}" srcOrd="0" destOrd="0" presId="urn:microsoft.com/office/officeart/2005/8/layout/default#1"/>
    <dgm:cxn modelId="{A29DAC4F-EEC6-445B-84AE-CA2980C07C7D}" type="presOf" srcId="{C394E07B-3AA4-4AC0-BC23-085A99D89C41}" destId="{AFD65D33-9D9D-45E8-B41C-62A76EB1FCA3}" srcOrd="0" destOrd="0" presId="urn:microsoft.com/office/officeart/2005/8/layout/default#1"/>
    <dgm:cxn modelId="{54E1099E-ECB3-488D-93C2-C57ED3E28233}" type="presOf" srcId="{88B7839E-98C6-45A3-9D97-9DE5894769C5}" destId="{799043CE-5B11-431A-B3B5-C41A59E2A6F1}"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452DFCEB-1BF7-4C8F-8C1C-8602668009FD}" type="presOf" srcId="{74C008F6-4BF1-48F9-833F-9479AF9070F1}" destId="{B3A14E8D-FD54-4991-BD47-7A6EDFF80883}"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0619DC68-B653-4DB8-867D-BC392E90DEC1}" srcId="{B59FB685-C271-4AA7-A058-AA8378945055}" destId="{F24B42C2-6BB8-4800-A4B3-39B99E3145C8}" srcOrd="9" destOrd="0" parTransId="{EF45CCC7-F350-4E3C-87A5-23BC387CADFD}" sibTransId="{E8574D21-44FC-412D-BCDB-023764933611}"/>
    <dgm:cxn modelId="{F3607B1E-1F05-4C2D-A5AB-5689260A1807}" srcId="{B59FB685-C271-4AA7-A058-AA8378945055}" destId="{60DF0C8A-B373-4EFF-B8EC-4432885D1F0D}" srcOrd="24" destOrd="0" parTransId="{FAEFC49E-D0D0-45B5-BD72-E47CF34CC744}" sibTransId="{F652C604-00EE-492C-9612-B9FB0DB64E92}"/>
    <dgm:cxn modelId="{4BC43CDD-1899-4000-8700-C88C327477F2}" srcId="{B59FB685-C271-4AA7-A058-AA8378945055}" destId="{00E55DA1-2656-4464-8470-B07838A338F1}" srcOrd="8" destOrd="0" parTransId="{7DE1887C-3487-4E60-9E98-D752914FEBA1}" sibTransId="{0E08FCD5-530D-402B-9499-E1513DE3887A}"/>
    <dgm:cxn modelId="{71C86BAC-E78E-4275-81EC-709B17294880}" srcId="{B59FB685-C271-4AA7-A058-AA8378945055}" destId="{74C008F6-4BF1-48F9-833F-9479AF9070F1}" srcOrd="17" destOrd="0" parTransId="{242B0C7C-F891-4F96-B3CD-2927F23B3353}" sibTransId="{F5D90F02-C931-4BE8-9E56-54FC23C5F818}"/>
    <dgm:cxn modelId="{884619A9-8132-46CB-AA9B-25FD8D7D031F}" type="presOf" srcId="{08041C98-1125-47CA-8BCC-3E4466CFD46A}" destId="{B2FF254D-1807-4997-B529-4D22BE83F4B6}" srcOrd="0" destOrd="0" presId="urn:microsoft.com/office/officeart/2005/8/layout/default#1"/>
    <dgm:cxn modelId="{B2213ADE-6F8E-4A77-A992-F5DD009160A0}" type="presOf" srcId="{205AC28C-3A7E-4CD1-868A-13B90A563A58}" destId="{3497142F-0CD5-4F35-AB40-ECB7C39582CA}"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FF8F3716-0454-4147-9420-6C59D29B019D}" type="presOf" srcId="{F40B1C3F-339D-4645-906C-509541570181}" destId="{AF012718-FD94-4BD3-A93D-6578E6ED276C}" srcOrd="0" destOrd="0" presId="urn:microsoft.com/office/officeart/2005/8/layout/default#1"/>
    <dgm:cxn modelId="{FA41153E-0CF0-4A75-A653-83164D844D60}" type="presOf" srcId="{FD39874A-68CA-421C-B8A3-40E155D21D00}" destId="{12748C21-E005-4113-BA5B-67CEDF5CFCFB}" srcOrd="0" destOrd="0" presId="urn:microsoft.com/office/officeart/2005/8/layout/default#1"/>
    <dgm:cxn modelId="{9A256CE7-48F1-4B3F-B69E-A8E8CC1F0A80}" type="presOf" srcId="{00E55DA1-2656-4464-8470-B07838A338F1}" destId="{8CE1DC27-7870-49CB-B8AB-EEFD9C6C286D}"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6F1B07DA-8513-47CD-BA85-8E3F6465A2F3}" type="presOf" srcId="{22C64342-F5A1-473C-BB85-AE6B21E2FB18}" destId="{BE595840-733F-410E-9CE1-F65D1025C275}" srcOrd="0" destOrd="0" presId="urn:microsoft.com/office/officeart/2005/8/layout/default#1"/>
    <dgm:cxn modelId="{5BBFC0ED-6811-42D1-AFE7-5914C8F2BFEA}" type="presOf" srcId="{B59FB685-C271-4AA7-A058-AA8378945055}" destId="{0E45CCA5-BC61-4BD5-A45D-2462C2D6279E}" srcOrd="0" destOrd="0" presId="urn:microsoft.com/office/officeart/2005/8/layout/default#1"/>
    <dgm:cxn modelId="{321AA92D-6F31-4B7E-A882-ACF1CD2979F7}" type="presOf" srcId="{D57C3F56-A0AA-4A03-9000-55C68D1B49ED}" destId="{35A8B2B4-C4B6-431A-9BFB-2BD880ADF711}" srcOrd="0" destOrd="0" presId="urn:microsoft.com/office/officeart/2005/8/layout/default#1"/>
    <dgm:cxn modelId="{C31A2F32-AFFB-469A-90DC-0BBA657A9F5A}" type="presOf" srcId="{078E2587-3E68-4DAF-83E1-B5639322D51E}" destId="{71DE0CA7-0D47-4C54-BCD1-76F114F7CE0A}"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55941667-2035-4DEA-B36D-9197C8463AB2}" type="presOf" srcId="{898BAF43-9855-4FC3-AF9D-08339A89A637}" destId="{0FB3DE42-8F5A-4E33-9ABC-F97FAE8F582B}" srcOrd="0" destOrd="0" presId="urn:microsoft.com/office/officeart/2005/8/layout/default#1"/>
    <dgm:cxn modelId="{505DEA56-0751-4C32-80B4-87AE61D36D2E}" type="presOf" srcId="{F76DA1EC-CA89-4B45-942E-D6CDB50B7005}" destId="{332B9BB7-5718-4180-A4E5-580EE615FB8C}"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FC4244A5-228D-43BD-B0EC-46540FB6514A}" srcId="{B59FB685-C271-4AA7-A058-AA8378945055}" destId="{C394E07B-3AA4-4AC0-BC23-085A99D89C41}" srcOrd="20" destOrd="0" parTransId="{5F4B6032-8A3E-426D-B851-837B9A2DC703}" sibTransId="{3EC33849-E98D-4D45-86ED-B0292DCFADA1}"/>
    <dgm:cxn modelId="{07628CAC-E4D5-414D-94C5-2D687E9CFFF0}" type="presParOf" srcId="{0E45CCA5-BC61-4BD5-A45D-2462C2D6279E}" destId="{16AF956C-9FAC-4BB3-98EC-D754C8BBD90F}" srcOrd="0" destOrd="0" presId="urn:microsoft.com/office/officeart/2005/8/layout/default#1"/>
    <dgm:cxn modelId="{407D1121-FD1E-4C66-9CEA-F492D0BDDB8B}" type="presParOf" srcId="{0E45CCA5-BC61-4BD5-A45D-2462C2D6279E}" destId="{D6313183-C060-42BC-9951-C97D6B336D54}" srcOrd="1" destOrd="0" presId="urn:microsoft.com/office/officeart/2005/8/layout/default#1"/>
    <dgm:cxn modelId="{38B944B3-185F-4ED0-A025-BC5A0F10B773}" type="presParOf" srcId="{0E45CCA5-BC61-4BD5-A45D-2462C2D6279E}" destId="{A0AE2889-76F5-48C1-8CCE-E4EF0DEBB984}" srcOrd="2" destOrd="0" presId="urn:microsoft.com/office/officeart/2005/8/layout/default#1"/>
    <dgm:cxn modelId="{0534501B-D779-48C7-8B76-BDC1C56F4173}" type="presParOf" srcId="{0E45CCA5-BC61-4BD5-A45D-2462C2D6279E}" destId="{6432E739-3438-4F79-82C8-76D990FD2388}" srcOrd="3" destOrd="0" presId="urn:microsoft.com/office/officeart/2005/8/layout/default#1"/>
    <dgm:cxn modelId="{A07D4662-B675-4EFD-9CC8-26070B064365}" type="presParOf" srcId="{0E45CCA5-BC61-4BD5-A45D-2462C2D6279E}" destId="{C8DC03F9-1B10-44FF-BBD1-311F35E3E19B}" srcOrd="4" destOrd="0" presId="urn:microsoft.com/office/officeart/2005/8/layout/default#1"/>
    <dgm:cxn modelId="{0DD9B680-A9A2-4935-B57C-B31CCD780F16}" type="presParOf" srcId="{0E45CCA5-BC61-4BD5-A45D-2462C2D6279E}" destId="{98FAF142-9F0F-44BD-BEAA-F5E5EC7A8D06}" srcOrd="5" destOrd="0" presId="urn:microsoft.com/office/officeart/2005/8/layout/default#1"/>
    <dgm:cxn modelId="{C0EFC594-67A6-46BE-8BA0-4E38FE92BFDF}" type="presParOf" srcId="{0E45CCA5-BC61-4BD5-A45D-2462C2D6279E}" destId="{35A8B2B4-C4B6-431A-9BFB-2BD880ADF711}" srcOrd="6" destOrd="0" presId="urn:microsoft.com/office/officeart/2005/8/layout/default#1"/>
    <dgm:cxn modelId="{420FDF88-AC01-4834-BFD0-BDB59643AAB0}" type="presParOf" srcId="{0E45CCA5-BC61-4BD5-A45D-2462C2D6279E}" destId="{47002228-21F8-41D6-85DF-A2EA928BDED8}" srcOrd="7" destOrd="0" presId="urn:microsoft.com/office/officeart/2005/8/layout/default#1"/>
    <dgm:cxn modelId="{E15DE200-95DB-4AE5-8C64-4671DFCF2179}" type="presParOf" srcId="{0E45CCA5-BC61-4BD5-A45D-2462C2D6279E}" destId="{3FB9A58D-1A5D-4CB6-87D1-321559292EBA}" srcOrd="8" destOrd="0" presId="urn:microsoft.com/office/officeart/2005/8/layout/default#1"/>
    <dgm:cxn modelId="{E8A30899-D9F4-43EA-B179-A722F518FE09}" type="presParOf" srcId="{0E45CCA5-BC61-4BD5-A45D-2462C2D6279E}" destId="{D443D227-44F5-4564-8EA9-B9D25D9B781A}" srcOrd="9" destOrd="0" presId="urn:microsoft.com/office/officeart/2005/8/layout/default#1"/>
    <dgm:cxn modelId="{796E6E8A-D9D4-426C-8032-E30E16E95501}" type="presParOf" srcId="{0E45CCA5-BC61-4BD5-A45D-2462C2D6279E}" destId="{0FB3DE42-8F5A-4E33-9ABC-F97FAE8F582B}" srcOrd="10" destOrd="0" presId="urn:microsoft.com/office/officeart/2005/8/layout/default#1"/>
    <dgm:cxn modelId="{E60C9F05-D1D0-40D1-9B1A-C456A2CB8BF8}" type="presParOf" srcId="{0E45CCA5-BC61-4BD5-A45D-2462C2D6279E}" destId="{3A646CEA-AF27-4221-A69E-E8453EDF9319}" srcOrd="11" destOrd="0" presId="urn:microsoft.com/office/officeart/2005/8/layout/default#1"/>
    <dgm:cxn modelId="{476E71D4-FB8F-4963-9E05-727184676182}" type="presParOf" srcId="{0E45CCA5-BC61-4BD5-A45D-2462C2D6279E}" destId="{332B9BB7-5718-4180-A4E5-580EE615FB8C}" srcOrd="12" destOrd="0" presId="urn:microsoft.com/office/officeart/2005/8/layout/default#1"/>
    <dgm:cxn modelId="{0BBEA2C8-CDD0-4FF1-AFDC-81E772E1405A}" type="presParOf" srcId="{0E45CCA5-BC61-4BD5-A45D-2462C2D6279E}" destId="{3CD8B7CC-01F1-4E0A-BA12-ACDC92F125E3}" srcOrd="13" destOrd="0" presId="urn:microsoft.com/office/officeart/2005/8/layout/default#1"/>
    <dgm:cxn modelId="{ECBC7B94-D62C-4EA5-8054-DE27A4BFDE5A}" type="presParOf" srcId="{0E45CCA5-BC61-4BD5-A45D-2462C2D6279E}" destId="{90C1C259-6B5F-4A9C-AF82-5C4D7AA036D6}" srcOrd="14" destOrd="0" presId="urn:microsoft.com/office/officeart/2005/8/layout/default#1"/>
    <dgm:cxn modelId="{E66C2191-AF38-4A21-9BDF-AEFA24C3A0C6}" type="presParOf" srcId="{0E45CCA5-BC61-4BD5-A45D-2462C2D6279E}" destId="{A2E40B82-3F98-4354-9E55-7FB4AADCFD07}" srcOrd="15" destOrd="0" presId="urn:microsoft.com/office/officeart/2005/8/layout/default#1"/>
    <dgm:cxn modelId="{F8B9706D-EFA6-4283-8CC7-6809AFB9651A}" type="presParOf" srcId="{0E45CCA5-BC61-4BD5-A45D-2462C2D6279E}" destId="{8CE1DC27-7870-49CB-B8AB-EEFD9C6C286D}" srcOrd="16" destOrd="0" presId="urn:microsoft.com/office/officeart/2005/8/layout/default#1"/>
    <dgm:cxn modelId="{55E474E8-CCBD-4FC7-A95B-86159FA8729C}" type="presParOf" srcId="{0E45CCA5-BC61-4BD5-A45D-2462C2D6279E}" destId="{E76A78F5-0997-4183-8B07-FF39F0ECA187}" srcOrd="17" destOrd="0" presId="urn:microsoft.com/office/officeart/2005/8/layout/default#1"/>
    <dgm:cxn modelId="{10DCAC8A-5120-4FFB-AB12-B88AFD73D1A9}" type="presParOf" srcId="{0E45CCA5-BC61-4BD5-A45D-2462C2D6279E}" destId="{E609D75B-08F4-4A34-8C08-080CAD898BC8}" srcOrd="18" destOrd="0" presId="urn:microsoft.com/office/officeart/2005/8/layout/default#1"/>
    <dgm:cxn modelId="{D46D78A8-0A15-4D8F-9F71-EE7C6E8C5FDF}" type="presParOf" srcId="{0E45CCA5-BC61-4BD5-A45D-2462C2D6279E}" destId="{296898ED-67F0-4812-9062-016E01425380}" srcOrd="19" destOrd="0" presId="urn:microsoft.com/office/officeart/2005/8/layout/default#1"/>
    <dgm:cxn modelId="{F42D6FC2-3A13-496D-89BE-F8EAA1D38FEC}" type="presParOf" srcId="{0E45CCA5-BC61-4BD5-A45D-2462C2D6279E}" destId="{12748C21-E005-4113-BA5B-67CEDF5CFCFB}" srcOrd="20" destOrd="0" presId="urn:microsoft.com/office/officeart/2005/8/layout/default#1"/>
    <dgm:cxn modelId="{11B6B563-E51B-4E3F-AD8E-E82DDF5823EE}" type="presParOf" srcId="{0E45CCA5-BC61-4BD5-A45D-2462C2D6279E}" destId="{A3881B80-93C9-4F5C-9728-A771A5823419}" srcOrd="21" destOrd="0" presId="urn:microsoft.com/office/officeart/2005/8/layout/default#1"/>
    <dgm:cxn modelId="{EA2F0123-29F5-4904-8478-5F699C40227D}" type="presParOf" srcId="{0E45CCA5-BC61-4BD5-A45D-2462C2D6279E}" destId="{3497142F-0CD5-4F35-AB40-ECB7C39582CA}" srcOrd="22" destOrd="0" presId="urn:microsoft.com/office/officeart/2005/8/layout/default#1"/>
    <dgm:cxn modelId="{FBED1C03-CB9D-4C12-BABA-0139DDC46749}" type="presParOf" srcId="{0E45CCA5-BC61-4BD5-A45D-2462C2D6279E}" destId="{8E8F7F68-D4F6-4637-BA14-44FA0F57AB01}" srcOrd="23" destOrd="0" presId="urn:microsoft.com/office/officeart/2005/8/layout/default#1"/>
    <dgm:cxn modelId="{7A2F754F-2162-440B-8FF1-F96C721C920D}" type="presParOf" srcId="{0E45CCA5-BC61-4BD5-A45D-2462C2D6279E}" destId="{7998347B-5094-4A20-AA52-3E4E13AD47B7}" srcOrd="24" destOrd="0" presId="urn:microsoft.com/office/officeart/2005/8/layout/default#1"/>
    <dgm:cxn modelId="{5CBB56D3-4F79-48A9-9518-BAB91149359D}" type="presParOf" srcId="{0E45CCA5-BC61-4BD5-A45D-2462C2D6279E}" destId="{9F333231-2FFC-489D-AA2E-E481B72AB45A}" srcOrd="25" destOrd="0" presId="urn:microsoft.com/office/officeart/2005/8/layout/default#1"/>
    <dgm:cxn modelId="{D96A9E9E-1B8C-496E-8BA6-4AD4049CB7E1}" type="presParOf" srcId="{0E45CCA5-BC61-4BD5-A45D-2462C2D6279E}" destId="{BE595840-733F-410E-9CE1-F65D1025C275}" srcOrd="26" destOrd="0" presId="urn:microsoft.com/office/officeart/2005/8/layout/default#1"/>
    <dgm:cxn modelId="{B7A78106-FA55-4177-9958-9D928D775B76}" type="presParOf" srcId="{0E45CCA5-BC61-4BD5-A45D-2462C2D6279E}" destId="{7672BB56-5BD4-4D6F-9F6B-F072DE4E929C}" srcOrd="27" destOrd="0" presId="urn:microsoft.com/office/officeart/2005/8/layout/default#1"/>
    <dgm:cxn modelId="{70239D1A-E774-47B7-ADF3-4CC9CE717FAF}" type="presParOf" srcId="{0E45CCA5-BC61-4BD5-A45D-2462C2D6279E}" destId="{799043CE-5B11-431A-B3B5-C41A59E2A6F1}" srcOrd="28" destOrd="0" presId="urn:microsoft.com/office/officeart/2005/8/layout/default#1"/>
    <dgm:cxn modelId="{5E3DF6C1-BC16-475E-84E2-4D495AAA43A4}" type="presParOf" srcId="{0E45CCA5-BC61-4BD5-A45D-2462C2D6279E}" destId="{C4BC0AD3-8469-48B0-8DF9-648B2D4DEF83}" srcOrd="29" destOrd="0" presId="urn:microsoft.com/office/officeart/2005/8/layout/default#1"/>
    <dgm:cxn modelId="{5CE4410D-4A33-48A7-AC43-50CCF0D5B1A0}" type="presParOf" srcId="{0E45CCA5-BC61-4BD5-A45D-2462C2D6279E}" destId="{6867A4C3-2D83-4171-81F7-2D3E06B55482}" srcOrd="30" destOrd="0" presId="urn:microsoft.com/office/officeart/2005/8/layout/default#1"/>
    <dgm:cxn modelId="{84FECDB8-8DFF-4590-A3D9-879EF7053C56}" type="presParOf" srcId="{0E45CCA5-BC61-4BD5-A45D-2462C2D6279E}" destId="{596ABAE4-80D0-4917-83B7-87656F77C441}" srcOrd="31" destOrd="0" presId="urn:microsoft.com/office/officeart/2005/8/layout/default#1"/>
    <dgm:cxn modelId="{865D5E3C-DCB0-4F7B-BD19-E926F0929DE9}" type="presParOf" srcId="{0E45CCA5-BC61-4BD5-A45D-2462C2D6279E}" destId="{733425BE-92DF-4F17-ABE6-3F1BEE2F18EB}" srcOrd="32" destOrd="0" presId="urn:microsoft.com/office/officeart/2005/8/layout/default#1"/>
    <dgm:cxn modelId="{E141D2DA-37FE-4649-B892-5761BAEA57A1}" type="presParOf" srcId="{0E45CCA5-BC61-4BD5-A45D-2462C2D6279E}" destId="{165A3E62-3E80-4935-95EF-48DC44426F5A}" srcOrd="33" destOrd="0" presId="urn:microsoft.com/office/officeart/2005/8/layout/default#1"/>
    <dgm:cxn modelId="{90E801E7-633F-45D6-9FDE-B4723DE787E1}" type="presParOf" srcId="{0E45CCA5-BC61-4BD5-A45D-2462C2D6279E}" destId="{B3A14E8D-FD54-4991-BD47-7A6EDFF80883}" srcOrd="34" destOrd="0" presId="urn:microsoft.com/office/officeart/2005/8/layout/default#1"/>
    <dgm:cxn modelId="{2969300E-E013-48BC-AA83-561C09808418}" type="presParOf" srcId="{0E45CCA5-BC61-4BD5-A45D-2462C2D6279E}" destId="{8A287B34-D6C9-4DD8-A277-FAFDFC914D27}" srcOrd="35" destOrd="0" presId="urn:microsoft.com/office/officeart/2005/8/layout/default#1"/>
    <dgm:cxn modelId="{5FE4B3AF-CF1A-45D7-AA2E-1D7622EBAC9B}" type="presParOf" srcId="{0E45CCA5-BC61-4BD5-A45D-2462C2D6279E}" destId="{B4D957BD-89FB-4945-A868-D13858FE6340}" srcOrd="36" destOrd="0" presId="urn:microsoft.com/office/officeart/2005/8/layout/default#1"/>
    <dgm:cxn modelId="{37005817-AD6E-497E-9B26-4A3D3B9F289F}" type="presParOf" srcId="{0E45CCA5-BC61-4BD5-A45D-2462C2D6279E}" destId="{74A5490D-E629-4592-9BE7-C9B92974E055}" srcOrd="37" destOrd="0" presId="urn:microsoft.com/office/officeart/2005/8/layout/default#1"/>
    <dgm:cxn modelId="{6A044D44-299A-4454-AC05-4F4A60219DD4}" type="presParOf" srcId="{0E45CCA5-BC61-4BD5-A45D-2462C2D6279E}" destId="{71DE0CA7-0D47-4C54-BCD1-76F114F7CE0A}" srcOrd="38" destOrd="0" presId="urn:microsoft.com/office/officeart/2005/8/layout/default#1"/>
    <dgm:cxn modelId="{6F100736-3F75-4971-A867-4B66F2445E8B}" type="presParOf" srcId="{0E45CCA5-BC61-4BD5-A45D-2462C2D6279E}" destId="{B73BC0F7-2CDB-48C2-9DD7-AF7D515B030A}" srcOrd="39" destOrd="0" presId="urn:microsoft.com/office/officeart/2005/8/layout/default#1"/>
    <dgm:cxn modelId="{FC1A8B83-7553-4FEC-9C47-0FE12594A964}" type="presParOf" srcId="{0E45CCA5-BC61-4BD5-A45D-2462C2D6279E}" destId="{AFD65D33-9D9D-45E8-B41C-62A76EB1FCA3}" srcOrd="40" destOrd="0" presId="urn:microsoft.com/office/officeart/2005/8/layout/default#1"/>
    <dgm:cxn modelId="{59998671-9C45-47DA-84CD-85D09613D635}" type="presParOf" srcId="{0E45CCA5-BC61-4BD5-A45D-2462C2D6279E}" destId="{DC272959-226F-4791-9101-456FFAC3A4A5}" srcOrd="41" destOrd="0" presId="urn:microsoft.com/office/officeart/2005/8/layout/default#1"/>
    <dgm:cxn modelId="{9E36E620-17F5-4049-8EB6-5D345E416788}" type="presParOf" srcId="{0E45CCA5-BC61-4BD5-A45D-2462C2D6279E}" destId="{C194D5C7-CD91-4E35-8075-4DE6FEC95B11}" srcOrd="42" destOrd="0" presId="urn:microsoft.com/office/officeart/2005/8/layout/default#1"/>
    <dgm:cxn modelId="{664F72FA-95FF-495B-BA3D-FDE49E63C081}" type="presParOf" srcId="{0E45CCA5-BC61-4BD5-A45D-2462C2D6279E}" destId="{B6704E36-7169-4A1A-8DA3-6A39A9A9C849}" srcOrd="43" destOrd="0" presId="urn:microsoft.com/office/officeart/2005/8/layout/default#1"/>
    <dgm:cxn modelId="{366CC2E8-317C-416A-883E-193539F81692}" type="presParOf" srcId="{0E45CCA5-BC61-4BD5-A45D-2462C2D6279E}" destId="{B2FF254D-1807-4997-B529-4D22BE83F4B6}" srcOrd="44" destOrd="0" presId="urn:microsoft.com/office/officeart/2005/8/layout/default#1"/>
    <dgm:cxn modelId="{80DD9DDD-4D46-4951-9AAC-7B89EA5C9AA1}" type="presParOf" srcId="{0E45CCA5-BC61-4BD5-A45D-2462C2D6279E}" destId="{A93B378F-4C00-499B-8756-D89B94B6679E}" srcOrd="45" destOrd="0" presId="urn:microsoft.com/office/officeart/2005/8/layout/default#1"/>
    <dgm:cxn modelId="{A572B651-1965-468C-B11D-73038208C242}" type="presParOf" srcId="{0E45CCA5-BC61-4BD5-A45D-2462C2D6279E}" destId="{AF012718-FD94-4BD3-A93D-6578E6ED276C}" srcOrd="46" destOrd="0" presId="urn:microsoft.com/office/officeart/2005/8/layout/default#1"/>
    <dgm:cxn modelId="{3C4D17B2-FB71-47FC-8B67-0CFC5E2E423D}" type="presParOf" srcId="{0E45CCA5-BC61-4BD5-A45D-2462C2D6279E}" destId="{D2F836A9-261D-43CD-B622-302FD7EEC064}" srcOrd="47" destOrd="0" presId="urn:microsoft.com/office/officeart/2005/8/layout/default#1"/>
    <dgm:cxn modelId="{1334D76B-8F2B-477B-86B8-D965D409E086}" type="presParOf" srcId="{0E45CCA5-BC61-4BD5-A45D-2462C2D6279E}" destId="{6633F441-DAB6-4089-8921-B42814015183}" srcOrd="48" destOrd="0" presId="urn:microsoft.com/office/officeart/2005/8/layout/default#1"/>
  </dgm:cxnLst>
  <dgm:bg/>
  <dgm:whole/>
</dgm:dataModel>
</file>

<file path=ppt/diagrams/data10.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rgbClr val="00B0F0"/>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E87E81B8-C261-4E4A-844E-E7836583C431}" type="presOf" srcId="{64DFFAE5-F057-4E27-B0B8-20A2F0D1E4A6}" destId="{7998347B-5094-4A20-AA52-3E4E13AD47B7}" srcOrd="0" destOrd="0" presId="urn:microsoft.com/office/officeart/2005/8/layout/default#1"/>
    <dgm:cxn modelId="{5F7C5C0E-449D-4049-80DA-B13FB8AC8A9F}" type="presOf" srcId="{F40B1C3F-339D-4645-906C-509541570181}" destId="{AF012718-FD94-4BD3-A93D-6578E6ED276C}"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5E07F9DE-C188-48D4-8960-1AF44736810F}" srcId="{B59FB685-C271-4AA7-A058-AA8378945055}" destId="{B903B26E-D0D5-4B76-B38C-1FF3EF68CC70}" srcOrd="18" destOrd="0" parTransId="{21B66BD3-E518-4BBF-A92C-096FE3EEC41D}" sibTransId="{DB7106CF-0812-4E14-A57A-460926680F90}"/>
    <dgm:cxn modelId="{E5C7EE0C-FEA5-4E64-BBDB-7597BD7E8430}" srcId="{B59FB685-C271-4AA7-A058-AA8378945055}" destId="{F40B1C3F-339D-4645-906C-509541570181}" srcOrd="23" destOrd="0" parTransId="{62026A40-E2A2-4A7D-9105-B39367FE9B80}" sibTransId="{5E2EAA4C-26E3-49DE-B795-01A0E139DFA6}"/>
    <dgm:cxn modelId="{6CD39C98-E2F2-4AB7-8A68-B59DA5AF5DCA}" srcId="{B59FB685-C271-4AA7-A058-AA8378945055}" destId="{877DAAA7-2A74-428A-8F7D-408C35F44DF0}" srcOrd="1" destOrd="0" parTransId="{432F9DF9-D906-4F0D-8373-328B24AB6555}" sibTransId="{BC1E1433-C8EA-40AA-A117-E557014EFEC6}"/>
    <dgm:cxn modelId="{490AD624-C319-40A4-8065-4B884028811A}" srcId="{B59FB685-C271-4AA7-A058-AA8378945055}" destId="{C9200414-ABCA-46A2-8359-6F844C2B8860}" srcOrd="4" destOrd="0" parTransId="{4B832B4E-B821-4A21-9AEF-B31F62EE7115}" sibTransId="{0A951231-373D-45FF-9393-46EB6AF4319A}"/>
    <dgm:cxn modelId="{F2330890-CFD4-4DD9-A4A7-D1A8DF570F76}" type="presOf" srcId="{00E55DA1-2656-4464-8470-B07838A338F1}" destId="{8CE1DC27-7870-49CB-B8AB-EEFD9C6C286D}" srcOrd="0" destOrd="0" presId="urn:microsoft.com/office/officeart/2005/8/layout/default#1"/>
    <dgm:cxn modelId="{B38E8B7C-1758-43CA-8E4C-15EA392DBC6D}" type="presOf" srcId="{22C64342-F5A1-473C-BB85-AE6B21E2FB18}" destId="{BE595840-733F-410E-9CE1-F65D1025C275}"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8A2D4B06-031F-4A90-AB2B-C383454EDF89}" type="presOf" srcId="{08041C98-1125-47CA-8BCC-3E4466CFD46A}" destId="{B2FF254D-1807-4997-B529-4D22BE83F4B6}" srcOrd="0" destOrd="0" presId="urn:microsoft.com/office/officeart/2005/8/layout/default#1"/>
    <dgm:cxn modelId="{AE9249ED-D3C4-4F48-9FCD-6A741F1E067D}" type="presOf" srcId="{F76DA1EC-CA89-4B45-942E-D6CDB50B7005}" destId="{332B9BB7-5718-4180-A4E5-580EE615FB8C}"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B8327DAE-C4C6-455F-BD8F-0A071B57A1F7}" type="presOf" srcId="{877DAAA7-2A74-428A-8F7D-408C35F44DF0}" destId="{A0AE2889-76F5-48C1-8CCE-E4EF0DEBB984}" srcOrd="0" destOrd="0" presId="urn:microsoft.com/office/officeart/2005/8/layout/default#1"/>
    <dgm:cxn modelId="{5DA73DFD-AEFC-4D11-957F-DA7B9F65AC28}" type="presOf" srcId="{D57C3F56-A0AA-4A03-9000-55C68D1B49ED}" destId="{35A8B2B4-C4B6-431A-9BFB-2BD880ADF711}"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A7A9B1D6-75B6-4656-9CA7-E80A647BC5A4}" srcId="{B59FB685-C271-4AA7-A058-AA8378945055}" destId="{B899CB0F-A905-46C7-84ED-4D97FF0A6809}" srcOrd="15" destOrd="0" parTransId="{AC211726-5B15-433A-85DF-ACF1D7E83A21}" sibTransId="{CEFAFD6F-1D83-4602-AE50-03E54C4C7DC4}"/>
    <dgm:cxn modelId="{AB1A6A36-977D-409A-AB5D-2CA66E155CDD}" type="presOf" srcId="{74C008F6-4BF1-48F9-833F-9479AF9070F1}" destId="{B3A14E8D-FD54-4991-BD47-7A6EDFF80883}" srcOrd="0" destOrd="0" presId="urn:microsoft.com/office/officeart/2005/8/layout/default#1"/>
    <dgm:cxn modelId="{D577AF37-695E-4C35-8867-5B38E1B4DF0E}" type="presOf" srcId="{C9200414-ABCA-46A2-8359-6F844C2B8860}" destId="{3FB9A58D-1A5D-4CB6-87D1-321559292EBA}"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3681806-FD95-4FBD-9D38-DEAA7BE2E2FB}" srcId="{B59FB685-C271-4AA7-A058-AA8378945055}" destId="{B80D9D3A-611A-48AB-B219-3A12E412BF0C}" srcOrd="0" destOrd="0" parTransId="{8445ABD6-1969-4C9D-8A2E-5A24C0488E5E}" sibTransId="{4DF3C55B-5EB5-44C5-8370-E14DCA691DAF}"/>
    <dgm:cxn modelId="{FF82F140-F61A-48C3-AFC3-50B738198B99}" srcId="{B59FB685-C271-4AA7-A058-AA8378945055}" destId="{F76DA1EC-CA89-4B45-942E-D6CDB50B7005}" srcOrd="6" destOrd="0" parTransId="{07357227-CE82-44D2-B6DA-73C4C707A98E}" sibTransId="{850F1DBC-CA6F-45B4-8CE0-F7F840850E55}"/>
    <dgm:cxn modelId="{316FEF33-B863-42A1-A529-0DADE8994E86}" srcId="{B59FB685-C271-4AA7-A058-AA8378945055}" destId="{08041C98-1125-47CA-8BCC-3E4466CFD46A}" srcOrd="22" destOrd="0" parTransId="{ABBC7678-8294-4AB6-A4D4-03ED8AE27893}" sibTransId="{BDF0861F-959D-4ED0-8A73-A40B63B5BAD7}"/>
    <dgm:cxn modelId="{0A221F4B-B596-4EFA-BB29-269165E97492}" type="presOf" srcId="{C394E07B-3AA4-4AC0-BC23-085A99D89C41}" destId="{AFD65D33-9D9D-45E8-B41C-62A76EB1FCA3}"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CB108CA3-083A-4AA6-A4BB-8CE7119979D1}" type="presOf" srcId="{078E2587-3E68-4DAF-83E1-B5639322D51E}" destId="{71DE0CA7-0D47-4C54-BCD1-76F114F7CE0A}" srcOrd="0" destOrd="0" presId="urn:microsoft.com/office/officeart/2005/8/layout/default#1"/>
    <dgm:cxn modelId="{714CD6E4-FAC7-4035-9D3D-4DC3AEAF3D2A}" type="presOf" srcId="{B903B26E-D0D5-4B76-B38C-1FF3EF68CC70}" destId="{B4D957BD-89FB-4945-A868-D13858FE6340}" srcOrd="0" destOrd="0" presId="urn:microsoft.com/office/officeart/2005/8/layout/default#1"/>
    <dgm:cxn modelId="{8F73EB9E-4241-4930-82FE-B13F41998BBE}" type="presOf" srcId="{205AC28C-3A7E-4CD1-868A-13B90A563A58}" destId="{3497142F-0CD5-4F35-AB40-ECB7C39582CA}" srcOrd="0" destOrd="0" presId="urn:microsoft.com/office/officeart/2005/8/layout/default#1"/>
    <dgm:cxn modelId="{CF04017D-BDE4-4413-A604-D6236449A513}" type="presOf" srcId="{036AB73F-29F4-485B-A982-604169B21C33}" destId="{C8DC03F9-1B10-44FF-BBD1-311F35E3E19B}" srcOrd="0" destOrd="0" presId="urn:microsoft.com/office/officeart/2005/8/layout/default#1"/>
    <dgm:cxn modelId="{2065DCEA-1F82-4201-8659-011EBC9E0451}" type="presOf" srcId="{B59FB685-C271-4AA7-A058-AA8378945055}" destId="{0E45CCA5-BC61-4BD5-A45D-2462C2D6279E}" srcOrd="0" destOrd="0" presId="urn:microsoft.com/office/officeart/2005/8/layout/default#1"/>
    <dgm:cxn modelId="{552EBBE9-B89A-48DE-B609-C86CB517BB71}" type="presOf" srcId="{5940CAC1-19E1-424E-A77D-BBC9F19AFCBE}" destId="{733425BE-92DF-4F17-ABE6-3F1BEE2F18EB}" srcOrd="0" destOrd="0" presId="urn:microsoft.com/office/officeart/2005/8/layout/default#1"/>
    <dgm:cxn modelId="{DCE907C6-7E53-4241-86CB-7889E6A8B05F}" type="presOf" srcId="{FC856514-A291-41E0-8DC5-14C3BE73C98F}" destId="{C194D5C7-CD91-4E35-8075-4DE6FEC95B11}"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C0E5B6F0-68DD-4E5C-8B42-73125DA85AB9}" srcId="{B59FB685-C271-4AA7-A058-AA8378945055}" destId="{898BAF43-9855-4FC3-AF9D-08339A89A637}" srcOrd="5" destOrd="0" parTransId="{232D664B-95B8-40C1-9BBB-BE2C057AE153}" sibTransId="{BAE6F809-EB6C-4EB6-B100-30DEC06157A6}"/>
    <dgm:cxn modelId="{4F401160-6D1C-486E-81E3-1FC563FB0CF5}" type="presOf" srcId="{F24B42C2-6BB8-4800-A4B3-39B99E3145C8}" destId="{E609D75B-08F4-4A34-8C08-080CAD898BC8}" srcOrd="0" destOrd="0" presId="urn:microsoft.com/office/officeart/2005/8/layout/default#1"/>
    <dgm:cxn modelId="{0619DC68-B653-4DB8-867D-BC392E90DEC1}" srcId="{B59FB685-C271-4AA7-A058-AA8378945055}" destId="{F24B42C2-6BB8-4800-A4B3-39B99E3145C8}" srcOrd="9" destOrd="0" parTransId="{EF45CCC7-F350-4E3C-87A5-23BC387CADFD}" sibTransId="{E8574D21-44FC-412D-BCDB-023764933611}"/>
    <dgm:cxn modelId="{F3607B1E-1F05-4C2D-A5AB-5689260A1807}" srcId="{B59FB685-C271-4AA7-A058-AA8378945055}" destId="{60DF0C8A-B373-4EFF-B8EC-4432885D1F0D}" srcOrd="24" destOrd="0" parTransId="{FAEFC49E-D0D0-45B5-BD72-E47CF34CC744}" sibTransId="{F652C604-00EE-492C-9612-B9FB0DB64E92}"/>
    <dgm:cxn modelId="{4BC43CDD-1899-4000-8700-C88C327477F2}" srcId="{B59FB685-C271-4AA7-A058-AA8378945055}" destId="{00E55DA1-2656-4464-8470-B07838A338F1}" srcOrd="8" destOrd="0" parTransId="{7DE1887C-3487-4E60-9E98-D752914FEBA1}" sibTransId="{0E08FCD5-530D-402B-9499-E1513DE3887A}"/>
    <dgm:cxn modelId="{61A59B86-8E04-4A74-B337-800D23D4C974}" type="presOf" srcId="{88B7839E-98C6-45A3-9D97-9DE5894769C5}" destId="{799043CE-5B11-431A-B3B5-C41A59E2A6F1}"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E3BFAF9E-45E0-42F5-BBB0-AFA3C9EB346A}" type="presOf" srcId="{898BAF43-9855-4FC3-AF9D-08339A89A637}" destId="{0FB3DE42-8F5A-4E33-9ABC-F97FAE8F582B}"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BF2226F7-3FD6-45CE-AB3F-7232934CD083}" type="presOf" srcId="{1D087992-3907-41E1-A877-45CE6E0AC820}" destId="{90C1C259-6B5F-4A9C-AF82-5C4D7AA036D6}" srcOrd="0" destOrd="0" presId="urn:microsoft.com/office/officeart/2005/8/layout/default#1"/>
    <dgm:cxn modelId="{D738DB21-ABD9-4B93-97E6-DA264F511AB9}" type="presOf" srcId="{FD39874A-68CA-421C-B8A3-40E155D21D00}" destId="{12748C21-E005-4113-BA5B-67CEDF5CFCFB}" srcOrd="0" destOrd="0" presId="urn:microsoft.com/office/officeart/2005/8/layout/default#1"/>
    <dgm:cxn modelId="{12A6A442-59E2-4C72-87DA-BDAA3FAB6A1B}" type="presOf" srcId="{B80D9D3A-611A-48AB-B219-3A12E412BF0C}" destId="{16AF956C-9FAC-4BB3-98EC-D754C8BBD90F}"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A510F6E6-1BCC-471F-BAE4-2F09333F52A4}" type="presOf" srcId="{B899CB0F-A905-46C7-84ED-4D97FF0A6809}" destId="{6867A4C3-2D83-4171-81F7-2D3E06B55482}"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77A3FD4E-B63A-451B-98A3-12E98E1844FD}" type="presOf" srcId="{60DF0C8A-B373-4EFF-B8EC-4432885D1F0D}" destId="{6633F441-DAB6-4089-8921-B42814015183}"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FC4244A5-228D-43BD-B0EC-46540FB6514A}" srcId="{B59FB685-C271-4AA7-A058-AA8378945055}" destId="{C394E07B-3AA4-4AC0-BC23-085A99D89C41}" srcOrd="20" destOrd="0" parTransId="{5F4B6032-8A3E-426D-B851-837B9A2DC703}" sibTransId="{3EC33849-E98D-4D45-86ED-B0292DCFADA1}"/>
    <dgm:cxn modelId="{115290A3-E8AB-49E5-9ECB-90D71FBD3BE9}" type="presParOf" srcId="{0E45CCA5-BC61-4BD5-A45D-2462C2D6279E}" destId="{16AF956C-9FAC-4BB3-98EC-D754C8BBD90F}" srcOrd="0" destOrd="0" presId="urn:microsoft.com/office/officeart/2005/8/layout/default#1"/>
    <dgm:cxn modelId="{5CD973EF-477B-4C6F-B881-2FE47A19513C}" type="presParOf" srcId="{0E45CCA5-BC61-4BD5-A45D-2462C2D6279E}" destId="{D6313183-C060-42BC-9951-C97D6B336D54}" srcOrd="1" destOrd="0" presId="urn:microsoft.com/office/officeart/2005/8/layout/default#1"/>
    <dgm:cxn modelId="{E12193DA-0981-4D6C-A929-4A7A9EB74765}" type="presParOf" srcId="{0E45CCA5-BC61-4BD5-A45D-2462C2D6279E}" destId="{A0AE2889-76F5-48C1-8CCE-E4EF0DEBB984}" srcOrd="2" destOrd="0" presId="urn:microsoft.com/office/officeart/2005/8/layout/default#1"/>
    <dgm:cxn modelId="{CBEAC499-3C65-4479-92F4-EACF34A4046B}" type="presParOf" srcId="{0E45CCA5-BC61-4BD5-A45D-2462C2D6279E}" destId="{6432E739-3438-4F79-82C8-76D990FD2388}" srcOrd="3" destOrd="0" presId="urn:microsoft.com/office/officeart/2005/8/layout/default#1"/>
    <dgm:cxn modelId="{4DB5BEE4-8C5F-4661-83F1-129EA521D2B1}" type="presParOf" srcId="{0E45CCA5-BC61-4BD5-A45D-2462C2D6279E}" destId="{C8DC03F9-1B10-44FF-BBD1-311F35E3E19B}" srcOrd="4" destOrd="0" presId="urn:microsoft.com/office/officeart/2005/8/layout/default#1"/>
    <dgm:cxn modelId="{7046769C-9418-4C70-8278-036E7C765951}" type="presParOf" srcId="{0E45CCA5-BC61-4BD5-A45D-2462C2D6279E}" destId="{98FAF142-9F0F-44BD-BEAA-F5E5EC7A8D06}" srcOrd="5" destOrd="0" presId="urn:microsoft.com/office/officeart/2005/8/layout/default#1"/>
    <dgm:cxn modelId="{BA641F3E-264F-4ED8-9EEC-9E9DAB22A816}" type="presParOf" srcId="{0E45CCA5-BC61-4BD5-A45D-2462C2D6279E}" destId="{35A8B2B4-C4B6-431A-9BFB-2BD880ADF711}" srcOrd="6" destOrd="0" presId="urn:microsoft.com/office/officeart/2005/8/layout/default#1"/>
    <dgm:cxn modelId="{C554AA16-B9E6-4FFD-A984-E0AAFF4C065F}" type="presParOf" srcId="{0E45CCA5-BC61-4BD5-A45D-2462C2D6279E}" destId="{47002228-21F8-41D6-85DF-A2EA928BDED8}" srcOrd="7" destOrd="0" presId="urn:microsoft.com/office/officeart/2005/8/layout/default#1"/>
    <dgm:cxn modelId="{A2D2B116-E88D-4E1A-BBF2-DCBAF8EB0D40}" type="presParOf" srcId="{0E45CCA5-BC61-4BD5-A45D-2462C2D6279E}" destId="{3FB9A58D-1A5D-4CB6-87D1-321559292EBA}" srcOrd="8" destOrd="0" presId="urn:microsoft.com/office/officeart/2005/8/layout/default#1"/>
    <dgm:cxn modelId="{FD706A3A-FFDE-43AF-9D90-6A73B49EA3AF}" type="presParOf" srcId="{0E45CCA5-BC61-4BD5-A45D-2462C2D6279E}" destId="{D443D227-44F5-4564-8EA9-B9D25D9B781A}" srcOrd="9" destOrd="0" presId="urn:microsoft.com/office/officeart/2005/8/layout/default#1"/>
    <dgm:cxn modelId="{E4F5990E-B47C-491B-A8B9-4103ABAEA2E4}" type="presParOf" srcId="{0E45CCA5-BC61-4BD5-A45D-2462C2D6279E}" destId="{0FB3DE42-8F5A-4E33-9ABC-F97FAE8F582B}" srcOrd="10" destOrd="0" presId="urn:microsoft.com/office/officeart/2005/8/layout/default#1"/>
    <dgm:cxn modelId="{CB19730F-CA53-4600-B3DC-436470E51E25}" type="presParOf" srcId="{0E45CCA5-BC61-4BD5-A45D-2462C2D6279E}" destId="{3A646CEA-AF27-4221-A69E-E8453EDF9319}" srcOrd="11" destOrd="0" presId="urn:microsoft.com/office/officeart/2005/8/layout/default#1"/>
    <dgm:cxn modelId="{8019BD0D-ACB0-4F7A-ABCD-50FE9E4CA365}" type="presParOf" srcId="{0E45CCA5-BC61-4BD5-A45D-2462C2D6279E}" destId="{332B9BB7-5718-4180-A4E5-580EE615FB8C}" srcOrd="12" destOrd="0" presId="urn:microsoft.com/office/officeart/2005/8/layout/default#1"/>
    <dgm:cxn modelId="{477B0B34-0952-43B8-B853-41E3B8F5E406}" type="presParOf" srcId="{0E45CCA5-BC61-4BD5-A45D-2462C2D6279E}" destId="{3CD8B7CC-01F1-4E0A-BA12-ACDC92F125E3}" srcOrd="13" destOrd="0" presId="urn:microsoft.com/office/officeart/2005/8/layout/default#1"/>
    <dgm:cxn modelId="{4657E56F-5D77-41DD-899A-BB7A9035FC86}" type="presParOf" srcId="{0E45CCA5-BC61-4BD5-A45D-2462C2D6279E}" destId="{90C1C259-6B5F-4A9C-AF82-5C4D7AA036D6}" srcOrd="14" destOrd="0" presId="urn:microsoft.com/office/officeart/2005/8/layout/default#1"/>
    <dgm:cxn modelId="{CA627C8B-4F8E-4869-BE49-F413A10A20B8}" type="presParOf" srcId="{0E45CCA5-BC61-4BD5-A45D-2462C2D6279E}" destId="{A2E40B82-3F98-4354-9E55-7FB4AADCFD07}" srcOrd="15" destOrd="0" presId="urn:microsoft.com/office/officeart/2005/8/layout/default#1"/>
    <dgm:cxn modelId="{5293EA6B-56FA-4B2C-8DB5-BD07D9FFF5AF}" type="presParOf" srcId="{0E45CCA5-BC61-4BD5-A45D-2462C2D6279E}" destId="{8CE1DC27-7870-49CB-B8AB-EEFD9C6C286D}" srcOrd="16" destOrd="0" presId="urn:microsoft.com/office/officeart/2005/8/layout/default#1"/>
    <dgm:cxn modelId="{9E3D9AF5-313B-4A24-8BFE-C1B5EE9165EA}" type="presParOf" srcId="{0E45CCA5-BC61-4BD5-A45D-2462C2D6279E}" destId="{E76A78F5-0997-4183-8B07-FF39F0ECA187}" srcOrd="17" destOrd="0" presId="urn:microsoft.com/office/officeart/2005/8/layout/default#1"/>
    <dgm:cxn modelId="{CC3F7E41-DC76-48B1-82AB-90B7FA36D877}" type="presParOf" srcId="{0E45CCA5-BC61-4BD5-A45D-2462C2D6279E}" destId="{E609D75B-08F4-4A34-8C08-080CAD898BC8}" srcOrd="18" destOrd="0" presId="urn:microsoft.com/office/officeart/2005/8/layout/default#1"/>
    <dgm:cxn modelId="{43C1967A-BAF1-436C-B35F-302483EEDCB5}" type="presParOf" srcId="{0E45CCA5-BC61-4BD5-A45D-2462C2D6279E}" destId="{296898ED-67F0-4812-9062-016E01425380}" srcOrd="19" destOrd="0" presId="urn:microsoft.com/office/officeart/2005/8/layout/default#1"/>
    <dgm:cxn modelId="{9170DBAB-D441-470F-8E6E-B5785C068346}" type="presParOf" srcId="{0E45CCA5-BC61-4BD5-A45D-2462C2D6279E}" destId="{12748C21-E005-4113-BA5B-67CEDF5CFCFB}" srcOrd="20" destOrd="0" presId="urn:microsoft.com/office/officeart/2005/8/layout/default#1"/>
    <dgm:cxn modelId="{D2083370-443E-4280-8674-5994B04B6298}" type="presParOf" srcId="{0E45CCA5-BC61-4BD5-A45D-2462C2D6279E}" destId="{A3881B80-93C9-4F5C-9728-A771A5823419}" srcOrd="21" destOrd="0" presId="urn:microsoft.com/office/officeart/2005/8/layout/default#1"/>
    <dgm:cxn modelId="{61F2ADA6-606E-4C03-BEE0-DCC0504C3B74}" type="presParOf" srcId="{0E45CCA5-BC61-4BD5-A45D-2462C2D6279E}" destId="{3497142F-0CD5-4F35-AB40-ECB7C39582CA}" srcOrd="22" destOrd="0" presId="urn:microsoft.com/office/officeart/2005/8/layout/default#1"/>
    <dgm:cxn modelId="{63CF7052-9048-46DC-B9EC-8DC1FB6DFD39}" type="presParOf" srcId="{0E45CCA5-BC61-4BD5-A45D-2462C2D6279E}" destId="{8E8F7F68-D4F6-4637-BA14-44FA0F57AB01}" srcOrd="23" destOrd="0" presId="urn:microsoft.com/office/officeart/2005/8/layout/default#1"/>
    <dgm:cxn modelId="{77D37955-EECA-481C-BB7D-89F1B36A33F3}" type="presParOf" srcId="{0E45CCA5-BC61-4BD5-A45D-2462C2D6279E}" destId="{7998347B-5094-4A20-AA52-3E4E13AD47B7}" srcOrd="24" destOrd="0" presId="urn:microsoft.com/office/officeart/2005/8/layout/default#1"/>
    <dgm:cxn modelId="{4A0B8975-344C-42CF-B623-25B0B94D111C}" type="presParOf" srcId="{0E45CCA5-BC61-4BD5-A45D-2462C2D6279E}" destId="{9F333231-2FFC-489D-AA2E-E481B72AB45A}" srcOrd="25" destOrd="0" presId="urn:microsoft.com/office/officeart/2005/8/layout/default#1"/>
    <dgm:cxn modelId="{E777ADBD-8FD6-4878-9BA5-B62B9B2CCDD3}" type="presParOf" srcId="{0E45CCA5-BC61-4BD5-A45D-2462C2D6279E}" destId="{BE595840-733F-410E-9CE1-F65D1025C275}" srcOrd="26" destOrd="0" presId="urn:microsoft.com/office/officeart/2005/8/layout/default#1"/>
    <dgm:cxn modelId="{1789A689-1E5F-4C99-9247-B4F6CC056EEF}" type="presParOf" srcId="{0E45CCA5-BC61-4BD5-A45D-2462C2D6279E}" destId="{7672BB56-5BD4-4D6F-9F6B-F072DE4E929C}" srcOrd="27" destOrd="0" presId="urn:microsoft.com/office/officeart/2005/8/layout/default#1"/>
    <dgm:cxn modelId="{56230D7D-1C6F-443E-A2D6-EBDA84051CD2}" type="presParOf" srcId="{0E45CCA5-BC61-4BD5-A45D-2462C2D6279E}" destId="{799043CE-5B11-431A-B3B5-C41A59E2A6F1}" srcOrd="28" destOrd="0" presId="urn:microsoft.com/office/officeart/2005/8/layout/default#1"/>
    <dgm:cxn modelId="{0D779354-FFD9-4BE2-A1C5-3E734C934D78}" type="presParOf" srcId="{0E45CCA5-BC61-4BD5-A45D-2462C2D6279E}" destId="{C4BC0AD3-8469-48B0-8DF9-648B2D4DEF83}" srcOrd="29" destOrd="0" presId="urn:microsoft.com/office/officeart/2005/8/layout/default#1"/>
    <dgm:cxn modelId="{89133336-9A5D-4D4C-88E6-FA5670F7B931}" type="presParOf" srcId="{0E45CCA5-BC61-4BD5-A45D-2462C2D6279E}" destId="{6867A4C3-2D83-4171-81F7-2D3E06B55482}" srcOrd="30" destOrd="0" presId="urn:microsoft.com/office/officeart/2005/8/layout/default#1"/>
    <dgm:cxn modelId="{06C7F9E0-7A52-4728-B2C5-7581BA86D131}" type="presParOf" srcId="{0E45CCA5-BC61-4BD5-A45D-2462C2D6279E}" destId="{596ABAE4-80D0-4917-83B7-87656F77C441}" srcOrd="31" destOrd="0" presId="urn:microsoft.com/office/officeart/2005/8/layout/default#1"/>
    <dgm:cxn modelId="{9E880564-A17F-4C7C-84E9-B191A474C9B9}" type="presParOf" srcId="{0E45CCA5-BC61-4BD5-A45D-2462C2D6279E}" destId="{733425BE-92DF-4F17-ABE6-3F1BEE2F18EB}" srcOrd="32" destOrd="0" presId="urn:microsoft.com/office/officeart/2005/8/layout/default#1"/>
    <dgm:cxn modelId="{F7AA0D0D-CD0B-403E-807F-BC61DDF36232}" type="presParOf" srcId="{0E45CCA5-BC61-4BD5-A45D-2462C2D6279E}" destId="{165A3E62-3E80-4935-95EF-48DC44426F5A}" srcOrd="33" destOrd="0" presId="urn:microsoft.com/office/officeart/2005/8/layout/default#1"/>
    <dgm:cxn modelId="{FE8706FC-E880-4B4D-B5B6-BFB0DA008069}" type="presParOf" srcId="{0E45CCA5-BC61-4BD5-A45D-2462C2D6279E}" destId="{B3A14E8D-FD54-4991-BD47-7A6EDFF80883}" srcOrd="34" destOrd="0" presId="urn:microsoft.com/office/officeart/2005/8/layout/default#1"/>
    <dgm:cxn modelId="{C9B94CC8-20D1-4A68-BC97-67B0293CA118}" type="presParOf" srcId="{0E45CCA5-BC61-4BD5-A45D-2462C2D6279E}" destId="{8A287B34-D6C9-4DD8-A277-FAFDFC914D27}" srcOrd="35" destOrd="0" presId="urn:microsoft.com/office/officeart/2005/8/layout/default#1"/>
    <dgm:cxn modelId="{8A72B8B5-7403-40D3-B406-BD5D2C85D0A5}" type="presParOf" srcId="{0E45CCA5-BC61-4BD5-A45D-2462C2D6279E}" destId="{B4D957BD-89FB-4945-A868-D13858FE6340}" srcOrd="36" destOrd="0" presId="urn:microsoft.com/office/officeart/2005/8/layout/default#1"/>
    <dgm:cxn modelId="{8CD599E0-37A9-4FB2-B227-BC28651BACFF}" type="presParOf" srcId="{0E45CCA5-BC61-4BD5-A45D-2462C2D6279E}" destId="{74A5490D-E629-4592-9BE7-C9B92974E055}" srcOrd="37" destOrd="0" presId="urn:microsoft.com/office/officeart/2005/8/layout/default#1"/>
    <dgm:cxn modelId="{3AA60C6A-8040-4503-82A7-4F0ED7DBD784}" type="presParOf" srcId="{0E45CCA5-BC61-4BD5-A45D-2462C2D6279E}" destId="{71DE0CA7-0D47-4C54-BCD1-76F114F7CE0A}" srcOrd="38" destOrd="0" presId="urn:microsoft.com/office/officeart/2005/8/layout/default#1"/>
    <dgm:cxn modelId="{FEAEEA57-64F3-4788-9F9C-8A7216BA27C3}" type="presParOf" srcId="{0E45CCA5-BC61-4BD5-A45D-2462C2D6279E}" destId="{B73BC0F7-2CDB-48C2-9DD7-AF7D515B030A}" srcOrd="39" destOrd="0" presId="urn:microsoft.com/office/officeart/2005/8/layout/default#1"/>
    <dgm:cxn modelId="{D1A1C431-7044-47C8-BA93-DD016A3F7B27}" type="presParOf" srcId="{0E45CCA5-BC61-4BD5-A45D-2462C2D6279E}" destId="{AFD65D33-9D9D-45E8-B41C-62A76EB1FCA3}" srcOrd="40" destOrd="0" presId="urn:microsoft.com/office/officeart/2005/8/layout/default#1"/>
    <dgm:cxn modelId="{C47FC51A-A4A8-4C5F-B848-43E12B0B5E61}" type="presParOf" srcId="{0E45CCA5-BC61-4BD5-A45D-2462C2D6279E}" destId="{DC272959-226F-4791-9101-456FFAC3A4A5}" srcOrd="41" destOrd="0" presId="urn:microsoft.com/office/officeart/2005/8/layout/default#1"/>
    <dgm:cxn modelId="{36C2793B-292E-4A3A-A645-8138F782552B}" type="presParOf" srcId="{0E45CCA5-BC61-4BD5-A45D-2462C2D6279E}" destId="{C194D5C7-CD91-4E35-8075-4DE6FEC95B11}" srcOrd="42" destOrd="0" presId="urn:microsoft.com/office/officeart/2005/8/layout/default#1"/>
    <dgm:cxn modelId="{53616DFC-7698-4CF6-A305-76C7C9EF19DB}" type="presParOf" srcId="{0E45CCA5-BC61-4BD5-A45D-2462C2D6279E}" destId="{B6704E36-7169-4A1A-8DA3-6A39A9A9C849}" srcOrd="43" destOrd="0" presId="urn:microsoft.com/office/officeart/2005/8/layout/default#1"/>
    <dgm:cxn modelId="{56340BB2-F2B9-4055-9BF8-D790DDDD3437}" type="presParOf" srcId="{0E45CCA5-BC61-4BD5-A45D-2462C2D6279E}" destId="{B2FF254D-1807-4997-B529-4D22BE83F4B6}" srcOrd="44" destOrd="0" presId="urn:microsoft.com/office/officeart/2005/8/layout/default#1"/>
    <dgm:cxn modelId="{6F8CF411-F927-4CE8-A59F-BA78137116E6}" type="presParOf" srcId="{0E45CCA5-BC61-4BD5-A45D-2462C2D6279E}" destId="{A93B378F-4C00-499B-8756-D89B94B6679E}" srcOrd="45" destOrd="0" presId="urn:microsoft.com/office/officeart/2005/8/layout/default#1"/>
    <dgm:cxn modelId="{63833028-6F58-4065-BB43-4861FB90EFB7}" type="presParOf" srcId="{0E45CCA5-BC61-4BD5-A45D-2462C2D6279E}" destId="{AF012718-FD94-4BD3-A93D-6578E6ED276C}" srcOrd="46" destOrd="0" presId="urn:microsoft.com/office/officeart/2005/8/layout/default#1"/>
    <dgm:cxn modelId="{8E649DF7-CF18-4C94-B4A9-AF1EF5B7083C}" type="presParOf" srcId="{0E45CCA5-BC61-4BD5-A45D-2462C2D6279E}" destId="{D2F836A9-261D-43CD-B622-302FD7EEC064}" srcOrd="47" destOrd="0" presId="urn:microsoft.com/office/officeart/2005/8/layout/default#1"/>
    <dgm:cxn modelId="{8ED71CF5-0EF1-4408-8767-1329F279C4EA}" type="presParOf" srcId="{0E45CCA5-BC61-4BD5-A45D-2462C2D6279E}" destId="{6633F441-DAB6-4089-8921-B42814015183}" srcOrd="48" destOrd="0" presId="urn:microsoft.com/office/officeart/2005/8/layout/default#1"/>
  </dgm:cxnLst>
  <dgm:bg/>
  <dgm:whole/>
</dgm:dataModel>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885005-C610-42D9-A388-3E3D96896231}" type="datetimeFigureOut">
              <a:rPr lang="en-GB" smtClean="0"/>
              <a:pPr/>
              <a:t>28/03/2017</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50451B-776C-4BE5-BD80-DE055D02AAAD}" type="slidenum">
              <a:rPr lang="en-GB" smtClean="0"/>
              <a:pPr/>
              <a:t>‹#›</a:t>
            </a:fld>
            <a:endParaRPr lang="en-GB"/>
          </a:p>
        </p:txBody>
      </p:sp>
    </p:spTree>
    <p:extLst>
      <p:ext uri="{BB962C8B-B14F-4D97-AF65-F5344CB8AC3E}">
        <p14:creationId xmlns="" xmlns:p14="http://schemas.microsoft.com/office/powerpoint/2010/main" val="339751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51145-3943-49BC-9201-B2C3D238D685}" type="datetimeFigureOut">
              <a:rPr lang="en-GB" smtClean="0"/>
              <a:pPr/>
              <a:t>28/03/2017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A5868-1CD2-492F-948B-F89D47E2F0AE}" type="slidenum">
              <a:rPr lang="en-GB" smtClean="0"/>
              <a:pPr/>
              <a:t>‹#›</a:t>
            </a:fld>
            <a:endParaRPr lang="en-GB"/>
          </a:p>
        </p:txBody>
      </p:sp>
    </p:spTree>
    <p:extLst>
      <p:ext uri="{BB962C8B-B14F-4D97-AF65-F5344CB8AC3E}">
        <p14:creationId xmlns="" xmlns:p14="http://schemas.microsoft.com/office/powerpoint/2010/main" val="25988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1</a:t>
            </a:fld>
            <a:endParaRPr lang="en-GB"/>
          </a:p>
        </p:txBody>
      </p:sp>
    </p:spTree>
    <p:extLst>
      <p:ext uri="{BB962C8B-B14F-4D97-AF65-F5344CB8AC3E}">
        <p14:creationId xmlns="" xmlns:p14="http://schemas.microsoft.com/office/powerpoint/2010/main" val="385284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4</a:t>
            </a:fld>
            <a:endParaRPr lang="en-GB"/>
          </a:p>
        </p:txBody>
      </p:sp>
    </p:spTree>
    <p:extLst>
      <p:ext uri="{BB962C8B-B14F-4D97-AF65-F5344CB8AC3E}">
        <p14:creationId xmlns="" xmlns:p14="http://schemas.microsoft.com/office/powerpoint/2010/main" val="3205488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STEM acronym brings together the words science, technology, engineering and mathematics - words which are associated with some of the most important and exciting areas of human endeavour</a:t>
            </a:r>
            <a:endParaRPr lang="en-GB" b="0"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6</a:t>
            </a:fld>
            <a:endParaRPr lang="en-GB"/>
          </a:p>
        </p:txBody>
      </p:sp>
    </p:spTree>
    <p:extLst>
      <p:ext uri="{BB962C8B-B14F-4D97-AF65-F5344CB8AC3E}">
        <p14:creationId xmlns="" xmlns:p14="http://schemas.microsoft.com/office/powerpoint/2010/main" val="2072030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9</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13</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26</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37</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GB"/>
              <a:t>Ask them to have a guess what this slide is used for?</a:t>
            </a:r>
          </a:p>
          <a:p>
            <a:endParaRPr lang="en-GB"/>
          </a:p>
          <a:p>
            <a:endParaRPr lang="en-GB"/>
          </a:p>
        </p:txBody>
      </p:sp>
    </p:spTree>
    <p:extLst>
      <p:ext uri="{BB962C8B-B14F-4D97-AF65-F5344CB8AC3E}">
        <p14:creationId xmlns="" xmlns:p14="http://schemas.microsoft.com/office/powerpoint/2010/main" val="161625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GB" dirty="0"/>
              <a:t>The equation is known as the “black </a:t>
            </a:r>
            <a:r>
              <a:rPr lang="en-GB" dirty="0" err="1"/>
              <a:t>Scholes</a:t>
            </a:r>
            <a:r>
              <a:rPr lang="en-GB" dirty="0"/>
              <a:t> equation” and is one of the equations used on the stock markets around the world.</a:t>
            </a:r>
          </a:p>
          <a:p>
            <a:endParaRPr lang="en-GB" dirty="0"/>
          </a:p>
          <a:p>
            <a:r>
              <a:rPr lang="en-GB" dirty="0"/>
              <a:t>Without maths, there would be no stock markets, which would result in business and investments around the world failing over night.</a:t>
            </a:r>
          </a:p>
          <a:p>
            <a:endParaRPr lang="en-GB" dirty="0" smtClean="0"/>
          </a:p>
          <a:p>
            <a:r>
              <a:rPr lang="en-GB" sz="1200" b="0" i="0" kern="1200" dirty="0" smtClean="0">
                <a:solidFill>
                  <a:schemeClr val="tx1"/>
                </a:solidFill>
                <a:effectLst/>
                <a:latin typeface="+mn-lt"/>
                <a:ea typeface="+mn-ea"/>
                <a:cs typeface="+mn-cs"/>
              </a:rPr>
              <a:t>In financial mathematics, traders can buy or sell stocks in a company, commodities like oil and gold, or </a:t>
            </a:r>
            <a:r>
              <a:rPr lang="en-GB" sz="1200" b="0" i="1" kern="1200" dirty="0" smtClean="0">
                <a:solidFill>
                  <a:schemeClr val="tx1"/>
                </a:solidFill>
                <a:effectLst/>
                <a:latin typeface="+mn-lt"/>
                <a:ea typeface="+mn-ea"/>
                <a:cs typeface="+mn-cs"/>
              </a:rPr>
              <a:t>derivatives</a:t>
            </a:r>
            <a:r>
              <a:rPr lang="en-GB" sz="1200" b="0" i="0" kern="1200" dirty="0" smtClean="0">
                <a:solidFill>
                  <a:schemeClr val="tx1"/>
                </a:solidFill>
                <a:effectLst/>
                <a:latin typeface="+mn-lt"/>
                <a:ea typeface="+mn-ea"/>
                <a:cs typeface="+mn-cs"/>
              </a:rPr>
              <a:t>, which are “virtual” goods whose prices are derived from the change of other things. For example, you can buy </a:t>
            </a:r>
            <a:r>
              <a:rPr lang="en-GB" sz="1200" b="0" i="1" kern="1200" dirty="0" smtClean="0">
                <a:solidFill>
                  <a:schemeClr val="tx1"/>
                </a:solidFill>
                <a:effectLst/>
                <a:latin typeface="+mn-lt"/>
                <a:ea typeface="+mn-ea"/>
                <a:cs typeface="+mn-cs"/>
              </a:rPr>
              <a:t>options</a:t>
            </a:r>
            <a:r>
              <a:rPr lang="en-GB" sz="1200" b="0" i="0" kern="1200" dirty="0" smtClean="0">
                <a:solidFill>
                  <a:schemeClr val="tx1"/>
                </a:solidFill>
                <a:effectLst/>
                <a:latin typeface="+mn-lt"/>
                <a:ea typeface="+mn-ea"/>
                <a:cs typeface="+mn-cs"/>
              </a:rPr>
              <a:t> which could allow you to buy or sell a stock at a particular price at some point in the future – if you still want to at that time.</a:t>
            </a:r>
          </a:p>
          <a:p>
            <a:r>
              <a:rPr lang="en-GB" sz="1200" b="0" i="0" kern="1200" dirty="0" smtClean="0">
                <a:solidFill>
                  <a:schemeClr val="tx1"/>
                </a:solidFill>
                <a:effectLst/>
                <a:latin typeface="+mn-lt"/>
                <a:ea typeface="+mn-ea"/>
                <a:cs typeface="+mn-cs"/>
              </a:rPr>
              <a:t>Financial analyst have many different mathematical tools to help them make better decisions, for example statistical models to analyse historic economic data, or probability and </a:t>
            </a:r>
            <a:r>
              <a:rPr lang="en-GB" sz="1200" b="0" i="1" kern="1200" dirty="0" smtClean="0">
                <a:solidFill>
                  <a:schemeClr val="tx1"/>
                </a:solidFill>
                <a:effectLst/>
                <a:latin typeface="+mn-lt"/>
                <a:ea typeface="+mn-ea"/>
                <a:cs typeface="+mn-cs"/>
              </a:rPr>
              <a:t>Stochastic calculus</a:t>
            </a:r>
            <a:r>
              <a:rPr lang="en-GB" sz="1200" b="0" i="0" kern="1200" dirty="0" smtClean="0">
                <a:solidFill>
                  <a:schemeClr val="tx1"/>
                </a:solidFill>
                <a:effectLst/>
                <a:latin typeface="+mn-lt"/>
                <a:ea typeface="+mn-ea"/>
                <a:cs typeface="+mn-cs"/>
              </a:rPr>
              <a:t> to predict the behaviour of financial markets. Particularly famous is the </a:t>
            </a:r>
            <a:r>
              <a:rPr lang="en-GB" sz="1200" b="0" i="1" kern="1200" dirty="0" smtClean="0">
                <a:solidFill>
                  <a:schemeClr val="tx1"/>
                </a:solidFill>
                <a:effectLst/>
                <a:latin typeface="+mn-lt"/>
                <a:ea typeface="+mn-ea"/>
                <a:cs typeface="+mn-cs"/>
              </a:rPr>
              <a:t>Black-Scholes equation</a:t>
            </a:r>
            <a:r>
              <a:rPr lang="en-GB" sz="1200" b="0" i="0" kern="1200" dirty="0" smtClean="0">
                <a:solidFill>
                  <a:schemeClr val="tx1"/>
                </a:solidFill>
                <a:effectLst/>
                <a:latin typeface="+mn-lt"/>
                <a:ea typeface="+mn-ea"/>
                <a:cs typeface="+mn-cs"/>
              </a:rPr>
              <a:t>, a partial differential </a:t>
            </a:r>
            <a:r>
              <a:rPr lang="en-GB" sz="1200" b="0" i="0" kern="1200" dirty="0" err="1" smtClean="0">
                <a:solidFill>
                  <a:schemeClr val="tx1"/>
                </a:solidFill>
                <a:effectLst/>
                <a:latin typeface="+mn-lt"/>
                <a:ea typeface="+mn-ea"/>
                <a:cs typeface="+mn-cs"/>
              </a:rPr>
              <a:t>eqaution</a:t>
            </a:r>
            <a:r>
              <a:rPr lang="en-GB" sz="1200" b="0" i="0" kern="1200" dirty="0" smtClean="0">
                <a:solidFill>
                  <a:schemeClr val="tx1"/>
                </a:solidFill>
                <a:effectLst/>
                <a:latin typeface="+mn-lt"/>
                <a:ea typeface="+mn-ea"/>
                <a:cs typeface="+mn-cs"/>
              </a:rPr>
              <a:t> used to find the correct value of derivatives.</a:t>
            </a:r>
          </a:p>
          <a:p>
            <a:r>
              <a:rPr lang="en-GB" sz="1200" b="0" i="0" kern="1200" dirty="0" smtClean="0">
                <a:solidFill>
                  <a:schemeClr val="tx1"/>
                </a:solidFill>
                <a:effectLst/>
                <a:latin typeface="+mn-lt"/>
                <a:ea typeface="+mn-ea"/>
                <a:cs typeface="+mn-cs"/>
              </a:rPr>
              <a:t>Unfortunately, mathematics is often used unwisely in finance…</a:t>
            </a:r>
          </a:p>
          <a:p>
            <a:endParaRPr lang="en-GB" dirty="0"/>
          </a:p>
        </p:txBody>
      </p:sp>
    </p:spTree>
    <p:extLst>
      <p:ext uri="{BB962C8B-B14F-4D97-AF65-F5344CB8AC3E}">
        <p14:creationId xmlns="" xmlns:p14="http://schemas.microsoft.com/office/powerpoint/2010/main" val="1476431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lnSpc>
                <a:spcPct val="80000"/>
              </a:lnSpc>
            </a:pPr>
            <a:r>
              <a:rPr lang="en-GB" sz="800" dirty="0"/>
              <a:t>As a mathematician you can acquire problem-solving and analytical skills that can be put to use in the real world.</a:t>
            </a:r>
          </a:p>
          <a:p>
            <a:pPr>
              <a:lnSpc>
                <a:spcPct val="80000"/>
              </a:lnSpc>
            </a:pPr>
            <a:r>
              <a:rPr lang="en-GB" sz="800" dirty="0"/>
              <a:t>*open to audience*</a:t>
            </a:r>
          </a:p>
          <a:p>
            <a:pPr>
              <a:lnSpc>
                <a:spcPct val="80000"/>
              </a:lnSpc>
            </a:pPr>
            <a:r>
              <a:rPr lang="en-GB" sz="800" dirty="0"/>
              <a:t>“What jobs could you walk into with a strong background in maths?”</a:t>
            </a:r>
          </a:p>
          <a:p>
            <a:pPr>
              <a:lnSpc>
                <a:spcPct val="80000"/>
              </a:lnSpc>
            </a:pPr>
            <a:endParaRPr lang="en-GB" sz="800" dirty="0"/>
          </a:p>
          <a:p>
            <a:pPr>
              <a:lnSpc>
                <a:spcPct val="80000"/>
              </a:lnSpc>
            </a:pPr>
            <a:r>
              <a:rPr lang="en-GB" sz="800" u="sng" dirty="0"/>
              <a:t>Meteorologist</a:t>
            </a:r>
            <a:endParaRPr lang="en-GB" sz="800" dirty="0"/>
          </a:p>
          <a:p>
            <a:pPr>
              <a:lnSpc>
                <a:spcPct val="80000"/>
              </a:lnSpc>
            </a:pPr>
            <a:r>
              <a:rPr lang="en-GB" sz="800" dirty="0"/>
              <a:t>Meteorologists study the atmosphere and the weather with a focus on climate. They forecast weather, analyse climate change and air pollution and develop new techniques for the measurement and analysis of meteorological occurrences.</a:t>
            </a:r>
          </a:p>
          <a:p>
            <a:pPr>
              <a:lnSpc>
                <a:spcPct val="80000"/>
              </a:lnSpc>
            </a:pPr>
            <a:endParaRPr lang="en-GB" sz="800" dirty="0"/>
          </a:p>
          <a:p>
            <a:pPr>
              <a:lnSpc>
                <a:spcPct val="80000"/>
              </a:lnSpc>
            </a:pPr>
            <a:r>
              <a:rPr lang="en-GB" sz="800" u="sng" dirty="0"/>
              <a:t>Stockbroker</a:t>
            </a:r>
            <a:endParaRPr lang="en-GB" sz="800" dirty="0"/>
          </a:p>
          <a:p>
            <a:pPr>
              <a:lnSpc>
                <a:spcPct val="80000"/>
              </a:lnSpc>
            </a:pPr>
            <a:r>
              <a:rPr lang="en-GB" sz="800" dirty="0"/>
              <a:t>Stockbrokers invest money for individuals and organisations by buying and selling on the stock market.</a:t>
            </a:r>
          </a:p>
          <a:p>
            <a:pPr>
              <a:lnSpc>
                <a:spcPct val="80000"/>
              </a:lnSpc>
            </a:pPr>
            <a:endParaRPr lang="en-GB" sz="800" dirty="0"/>
          </a:p>
          <a:p>
            <a:pPr>
              <a:lnSpc>
                <a:spcPct val="80000"/>
              </a:lnSpc>
            </a:pPr>
            <a:r>
              <a:rPr lang="en-GB" sz="800" u="sng" dirty="0"/>
              <a:t>Mathematical Modelling</a:t>
            </a:r>
            <a:endParaRPr lang="en-GB" sz="800" dirty="0"/>
          </a:p>
          <a:p>
            <a:pPr>
              <a:lnSpc>
                <a:spcPct val="80000"/>
              </a:lnSpc>
            </a:pPr>
            <a:r>
              <a:rPr lang="en-GB" sz="800" dirty="0"/>
              <a:t>A mathematical modeller employs mathematical language to describe a system. An example of this is Computational Fluid Dynamics, which uses maths to describe particularly complex situations involving fluid flow. An application of this is in film visual effects. Think of the waves in a computer-generated sea. The challenge is to reach a middle-ground between processing time and accurately approximating the system, otherwise films would take too long to make!</a:t>
            </a:r>
          </a:p>
          <a:p>
            <a:pPr>
              <a:lnSpc>
                <a:spcPct val="80000"/>
              </a:lnSpc>
            </a:pPr>
            <a:endParaRPr lang="en-GB" sz="800" dirty="0"/>
          </a:p>
          <a:p>
            <a:pPr>
              <a:lnSpc>
                <a:spcPct val="80000"/>
              </a:lnSpc>
            </a:pPr>
            <a:r>
              <a:rPr lang="en-GB" sz="800" u="sng" dirty="0"/>
              <a:t>Logistics Manager</a:t>
            </a:r>
            <a:endParaRPr lang="en-US" sz="800" dirty="0"/>
          </a:p>
          <a:p>
            <a:pPr>
              <a:lnSpc>
                <a:spcPct val="80000"/>
              </a:lnSpc>
            </a:pPr>
            <a:r>
              <a:rPr lang="en-US" sz="800" dirty="0"/>
              <a:t>Logistics managers handle processes involved in a supply chain, liaising with a variety of parties including suppliers of raw materials, manufacturers, retailers and consumers.</a:t>
            </a:r>
          </a:p>
          <a:p>
            <a:pPr>
              <a:lnSpc>
                <a:spcPct val="80000"/>
              </a:lnSpc>
            </a:pPr>
            <a:endParaRPr lang="en-GB" sz="800" dirty="0"/>
          </a:p>
          <a:p>
            <a:pPr>
              <a:lnSpc>
                <a:spcPct val="80000"/>
              </a:lnSpc>
            </a:pPr>
            <a:r>
              <a:rPr lang="en-GB" sz="800" u="sng" dirty="0"/>
              <a:t>Statistician</a:t>
            </a:r>
            <a:endParaRPr lang="en-GB" sz="800" dirty="0"/>
          </a:p>
          <a:p>
            <a:pPr>
              <a:lnSpc>
                <a:spcPct val="80000"/>
              </a:lnSpc>
            </a:pPr>
            <a:r>
              <a:rPr lang="en-GB" sz="800" dirty="0"/>
              <a:t>Statisticians collect, analyze, and interpret numerical data; working in both the public and private sector. </a:t>
            </a:r>
          </a:p>
          <a:p>
            <a:pPr>
              <a:lnSpc>
                <a:spcPct val="80000"/>
              </a:lnSpc>
            </a:pPr>
            <a:endParaRPr lang="en-GB" sz="800" dirty="0"/>
          </a:p>
          <a:p>
            <a:pPr>
              <a:lnSpc>
                <a:spcPct val="80000"/>
              </a:lnSpc>
            </a:pPr>
            <a:r>
              <a:rPr lang="en-GB" sz="800" u="sng" dirty="0"/>
              <a:t>Accountant</a:t>
            </a:r>
            <a:endParaRPr lang="en-US" sz="800" dirty="0"/>
          </a:p>
          <a:p>
            <a:pPr>
              <a:lnSpc>
                <a:spcPct val="80000"/>
              </a:lnSpc>
            </a:pPr>
            <a:r>
              <a:rPr lang="en-US" sz="800" dirty="0"/>
              <a:t>Chartered accountants are responsible for financial reporting, taxation, auditing, forensic accountancy, corporate finance and insolvency. They play a strategic role by providing professional advice; aiming to maximize profitability on behalf of their client or employer. They work in many different settings, including private practice firms, industry, commerce and the public sector.</a:t>
            </a:r>
          </a:p>
          <a:p>
            <a:pPr>
              <a:lnSpc>
                <a:spcPct val="80000"/>
              </a:lnSpc>
            </a:pPr>
            <a:endParaRPr lang="en-GB" sz="800" dirty="0"/>
          </a:p>
          <a:p>
            <a:pPr>
              <a:lnSpc>
                <a:spcPct val="80000"/>
              </a:lnSpc>
            </a:pPr>
            <a:r>
              <a:rPr lang="en-GB" sz="800" u="sng" dirty="0"/>
              <a:t>Actuary</a:t>
            </a:r>
            <a:endParaRPr lang="en-GB" sz="800" dirty="0"/>
          </a:p>
          <a:p>
            <a:pPr>
              <a:lnSpc>
                <a:spcPct val="80000"/>
              </a:lnSpc>
            </a:pPr>
            <a:r>
              <a:rPr lang="en-GB" sz="800" dirty="0"/>
              <a:t>An actuary is a business professional who analyzes the financial consequences of risk. Actuaries use mathematics, statistics and financial theory to study adverse future events, especially those of concern to insurance and pension programs. They evaluate the likelihood of those events and mitigate the impact of events as they occur. </a:t>
            </a:r>
          </a:p>
        </p:txBody>
      </p:sp>
    </p:spTree>
    <p:extLst>
      <p:ext uri="{BB962C8B-B14F-4D97-AF65-F5344CB8AC3E}">
        <p14:creationId xmlns="" xmlns:p14="http://schemas.microsoft.com/office/powerpoint/2010/main" val="180080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effectLst/>
                <a:latin typeface="+mn-lt"/>
                <a:ea typeface="+mn-ea"/>
                <a:cs typeface="+mn-cs"/>
              </a:rPr>
              <a:t>Whenever you send an email or use your credit card online, secret information has to be exchanged between your computer and a web server. Mathematics can be used to </a:t>
            </a:r>
            <a:r>
              <a:rPr lang="en-GB" sz="1200" b="0" i="0" kern="1200" dirty="0" err="1" smtClean="0">
                <a:solidFill>
                  <a:schemeClr val="tx1"/>
                </a:solidFill>
                <a:effectLst/>
                <a:latin typeface="+mn-lt"/>
                <a:ea typeface="+mn-ea"/>
                <a:cs typeface="+mn-cs"/>
              </a:rPr>
              <a:t>encypher</a:t>
            </a:r>
            <a:r>
              <a:rPr lang="en-GB" sz="1200" b="0" i="0" kern="1200" dirty="0" smtClean="0">
                <a:solidFill>
                  <a:schemeClr val="tx1"/>
                </a:solidFill>
                <a:effectLst/>
                <a:latin typeface="+mn-lt"/>
                <a:ea typeface="+mn-ea"/>
                <a:cs typeface="+mn-cs"/>
              </a:rPr>
              <a:t> this information, so that third party can't read and misuse it.</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42</a:t>
            </a:fld>
            <a:endParaRPr lang="en-GB"/>
          </a:p>
        </p:txBody>
      </p:sp>
    </p:spTree>
    <p:extLst>
      <p:ext uri="{BB962C8B-B14F-4D97-AF65-F5344CB8AC3E}">
        <p14:creationId xmlns="" xmlns:p14="http://schemas.microsoft.com/office/powerpoint/2010/main" val="3808137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43</a:t>
            </a:fld>
            <a:endParaRPr lang="en-GB"/>
          </a:p>
        </p:txBody>
      </p:sp>
    </p:spTree>
    <p:extLst>
      <p:ext uri="{BB962C8B-B14F-4D97-AF65-F5344CB8AC3E}">
        <p14:creationId xmlns="" xmlns:p14="http://schemas.microsoft.com/office/powerpoint/2010/main" val="3808137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 Mathematics and Statistics degree opens up many career paths. Whilst you may think it leads only towards becoming an accountant or a teacher, this really isn’t the case. Our graduates in this field go on to many different career and study paths. Some which, yes, are associated commonly with Maths and Statistics, others which couldn’t be further away.</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46</a:t>
            </a:fld>
            <a:endParaRPr lang="en-GB"/>
          </a:p>
        </p:txBody>
      </p:sp>
    </p:spTree>
    <p:extLst>
      <p:ext uri="{BB962C8B-B14F-4D97-AF65-F5344CB8AC3E}">
        <p14:creationId xmlns="" xmlns:p14="http://schemas.microsoft.com/office/powerpoint/2010/main" val="197647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48</a:t>
            </a:fld>
            <a:endParaRPr lang="en-GB">
              <a:solidFill>
                <a:prstClr val="black"/>
              </a:solidFill>
            </a:endParaRPr>
          </a:p>
        </p:txBody>
      </p:sp>
    </p:spTree>
    <p:extLst>
      <p:ext uri="{BB962C8B-B14F-4D97-AF65-F5344CB8AC3E}">
        <p14:creationId xmlns="" xmlns:p14="http://schemas.microsoft.com/office/powerpoint/2010/main" val="414515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Inner</a:t>
            </a:r>
            <a:r>
              <a:rPr lang="en-GB" baseline="0" dirty="0" smtClean="0"/>
              <a:t>  core: MAS16**, Sets and counting: MAS17**, Problem solving modules: MAS18**, Optional: MAS19**</a:t>
            </a:r>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50</a:t>
            </a:fld>
            <a:endParaRPr lang="en-GB"/>
          </a:p>
        </p:txBody>
      </p:sp>
    </p:spTree>
    <p:extLst>
      <p:ext uri="{BB962C8B-B14F-4D97-AF65-F5344CB8AC3E}">
        <p14:creationId xmlns="" xmlns:p14="http://schemas.microsoft.com/office/powerpoint/2010/main" val="2649928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52</a:t>
            </a:fld>
            <a:endParaRPr lang="en-GB"/>
          </a:p>
        </p:txBody>
      </p:sp>
    </p:spTree>
    <p:extLst>
      <p:ext uri="{BB962C8B-B14F-4D97-AF65-F5344CB8AC3E}">
        <p14:creationId xmlns="" xmlns:p14="http://schemas.microsoft.com/office/powerpoint/2010/main" val="3397481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54</a:t>
            </a:fld>
            <a:endParaRPr lang="en-GB" dirty="0">
              <a:solidFill>
                <a:prstClr val="black"/>
              </a:solidFill>
            </a:endParaRPr>
          </a:p>
        </p:txBody>
      </p:sp>
    </p:spTree>
    <p:extLst>
      <p:ext uri="{BB962C8B-B14F-4D97-AF65-F5344CB8AC3E}">
        <p14:creationId xmlns="" xmlns:p14="http://schemas.microsoft.com/office/powerpoint/2010/main" val="3140227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55</a:t>
            </a:fld>
            <a:endParaRPr lang="en-GB" dirty="0">
              <a:solidFill>
                <a:prstClr val="black"/>
              </a:solidFill>
            </a:endParaRPr>
          </a:p>
        </p:txBody>
      </p:sp>
    </p:spTree>
    <p:extLst>
      <p:ext uri="{BB962C8B-B14F-4D97-AF65-F5344CB8AC3E}">
        <p14:creationId xmlns="" xmlns:p14="http://schemas.microsoft.com/office/powerpoint/2010/main" val="2373164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04E9BC-2817-4CF5-BD51-82B5E1FCF12C}" type="slidenum">
              <a:rPr lang="en-GB" smtClean="0">
                <a:solidFill>
                  <a:prstClr val="black"/>
                </a:solidFill>
              </a:rPr>
              <a:pPr/>
              <a:t>56</a:t>
            </a:fld>
            <a:endParaRPr lang="en-GB">
              <a:solidFill>
                <a:prstClr val="black"/>
              </a:solidFill>
            </a:endParaRPr>
          </a:p>
        </p:txBody>
      </p:sp>
    </p:spTree>
    <p:extLst>
      <p:ext uri="{BB962C8B-B14F-4D97-AF65-F5344CB8AC3E}">
        <p14:creationId xmlns="" xmlns:p14="http://schemas.microsoft.com/office/powerpoint/2010/main" val="3358335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57</a:t>
            </a:fld>
            <a:endParaRPr lang="en-GB"/>
          </a:p>
        </p:txBody>
      </p:sp>
    </p:spTree>
    <p:extLst>
      <p:ext uri="{BB962C8B-B14F-4D97-AF65-F5344CB8AC3E}">
        <p14:creationId xmlns="" xmlns:p14="http://schemas.microsoft.com/office/powerpoint/2010/main" val="32765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pPr/>
              <a:t>58</a:t>
            </a:fld>
            <a:endParaRPr lang="en-GB"/>
          </a:p>
        </p:txBody>
      </p:sp>
    </p:spTree>
    <p:extLst>
      <p:ext uri="{BB962C8B-B14F-4D97-AF65-F5344CB8AC3E}">
        <p14:creationId xmlns="" xmlns:p14="http://schemas.microsoft.com/office/powerpoint/2010/main" val="3866157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59</a:t>
            </a:fld>
            <a:endParaRPr lang="en-GB">
              <a:solidFill>
                <a:prstClr val="black"/>
              </a:solidFill>
            </a:endParaRPr>
          </a:p>
        </p:txBody>
      </p:sp>
    </p:spTree>
    <p:extLst>
      <p:ext uri="{BB962C8B-B14F-4D97-AF65-F5344CB8AC3E}">
        <p14:creationId xmlns="" xmlns:p14="http://schemas.microsoft.com/office/powerpoint/2010/main" val="1870571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62</a:t>
            </a:fld>
            <a:endParaRPr lang="en-GB">
              <a:solidFill>
                <a:prstClr val="black"/>
              </a:solidFill>
            </a:endParaRPr>
          </a:p>
        </p:txBody>
      </p:sp>
    </p:spTree>
    <p:extLst>
      <p:ext uri="{BB962C8B-B14F-4D97-AF65-F5344CB8AC3E}">
        <p14:creationId xmlns:p14="http://schemas.microsoft.com/office/powerpoint/2010/main" xmlns="" val="2103937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If you earned £25,000 a year then you would repay</a:t>
            </a:r>
            <a:r>
              <a:rPr lang="en-GB" baseline="0" dirty="0" smtClean="0"/>
              <a:t> £30 a month, which is approximately the price of a phone contract.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63</a:t>
            </a:fld>
            <a:endParaRPr lang="en-GB">
              <a:solidFill>
                <a:prstClr val="black"/>
              </a:solidFill>
            </a:endParaRPr>
          </a:p>
        </p:txBody>
      </p:sp>
    </p:spTree>
    <p:extLst>
      <p:ext uri="{BB962C8B-B14F-4D97-AF65-F5344CB8AC3E}">
        <p14:creationId xmlns:p14="http://schemas.microsoft.com/office/powerpoint/2010/main" xmlns="" val="792624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64</a:t>
            </a:fld>
            <a:endParaRPr lang="en-GB">
              <a:solidFill>
                <a:prstClr val="black"/>
              </a:solidFill>
            </a:endParaRPr>
          </a:p>
        </p:txBody>
      </p:sp>
    </p:spTree>
    <p:extLst>
      <p:ext uri="{BB962C8B-B14F-4D97-AF65-F5344CB8AC3E}">
        <p14:creationId xmlns:p14="http://schemas.microsoft.com/office/powerpoint/2010/main" xmlns="" val="920548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So if</a:t>
            </a:r>
            <a:r>
              <a:rPr lang="en-US" baseline="0" dirty="0" smtClean="0">
                <a:ea typeface="ＭＳ Ｐゴシック" charset="0"/>
              </a:rPr>
              <a:t> you got 3xA*, you would get 3x£250 for beating your requirements, plus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smtClean="0">
                <a:ea typeface="ＭＳ Ｐゴシック" charset="0"/>
              </a:rPr>
              <a:t>.</a:t>
            </a:r>
            <a:endParaRPr lang="en-US"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65</a:t>
            </a:fld>
            <a:endParaRPr lang="en-GB">
              <a:solidFill>
                <a:prstClr val="black"/>
              </a:solidFill>
            </a:endParaRPr>
          </a:p>
        </p:txBody>
      </p:sp>
    </p:spTree>
    <p:extLst>
      <p:ext uri="{BB962C8B-B14F-4D97-AF65-F5344CB8AC3E}">
        <p14:creationId xmlns:p14="http://schemas.microsoft.com/office/powerpoint/2010/main" xmlns="" val="597590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66</a:t>
            </a:fld>
            <a:endParaRPr lang="en-GB">
              <a:solidFill>
                <a:prstClr val="black"/>
              </a:solidFill>
            </a:endParaRPr>
          </a:p>
        </p:txBody>
      </p:sp>
    </p:spTree>
    <p:extLst>
      <p:ext uri="{BB962C8B-B14F-4D97-AF65-F5344CB8AC3E}">
        <p14:creationId xmlns:p14="http://schemas.microsoft.com/office/powerpoint/2010/main" xmlns="" val="24819378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67</a:t>
            </a:fld>
            <a:endParaRPr lang="en-GB">
              <a:solidFill>
                <a:prstClr val="black"/>
              </a:solidFill>
            </a:endParaRPr>
          </a:p>
        </p:txBody>
      </p:sp>
    </p:spTree>
    <p:extLst>
      <p:ext uri="{BB962C8B-B14F-4D97-AF65-F5344CB8AC3E}">
        <p14:creationId xmlns:p14="http://schemas.microsoft.com/office/powerpoint/2010/main" xmlns="" val="9258210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69</a:t>
            </a:fld>
            <a:endParaRPr lang="en-GB"/>
          </a:p>
        </p:txBody>
      </p:sp>
    </p:spTree>
    <p:extLst>
      <p:ext uri="{BB962C8B-B14F-4D97-AF65-F5344CB8AC3E}">
        <p14:creationId xmlns:p14="http://schemas.microsoft.com/office/powerpoint/2010/main" xmlns="" val="1096118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70</a:t>
            </a:fld>
            <a:endParaRPr lang="en-GB"/>
          </a:p>
        </p:txBody>
      </p:sp>
    </p:spTree>
    <p:extLst>
      <p:ext uri="{BB962C8B-B14F-4D97-AF65-F5344CB8AC3E}">
        <p14:creationId xmlns:p14="http://schemas.microsoft.com/office/powerpoint/2010/main" xmlns="" val="2094423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4D892F0C-D1E0-462D-9379-A226CFA0EA3E}" type="slidenum">
              <a:rPr lang="en-GB" smtClean="0"/>
              <a:pPr/>
              <a:t>71</a:t>
            </a:fld>
            <a:endParaRPr lang="en-GB"/>
          </a:p>
        </p:txBody>
      </p:sp>
    </p:spTree>
    <p:extLst>
      <p:ext uri="{BB962C8B-B14F-4D97-AF65-F5344CB8AC3E}">
        <p14:creationId xmlns:p14="http://schemas.microsoft.com/office/powerpoint/2010/main" xmlns="" val="2970369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72</a:t>
            </a:fld>
            <a:endParaRPr lang="en-GB"/>
          </a:p>
        </p:txBody>
      </p:sp>
    </p:spTree>
    <p:extLst>
      <p:ext uri="{BB962C8B-B14F-4D97-AF65-F5344CB8AC3E}">
        <p14:creationId xmlns:p14="http://schemas.microsoft.com/office/powerpoint/2010/main" xmlns="" val="2564407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73</a:t>
            </a:fld>
            <a:endParaRPr lang="en-GB"/>
          </a:p>
        </p:txBody>
      </p:sp>
    </p:spTree>
    <p:extLst>
      <p:ext uri="{BB962C8B-B14F-4D97-AF65-F5344CB8AC3E}">
        <p14:creationId xmlns:p14="http://schemas.microsoft.com/office/powerpoint/2010/main" xmlns="" val="723687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74</a:t>
            </a:fld>
            <a:endParaRPr lang="en-GB"/>
          </a:p>
        </p:txBody>
      </p:sp>
    </p:spTree>
    <p:extLst>
      <p:ext uri="{BB962C8B-B14F-4D97-AF65-F5344CB8AC3E}">
        <p14:creationId xmlns:p14="http://schemas.microsoft.com/office/powerpoint/2010/main" xmlns="" val="4289567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75</a:t>
            </a:fld>
            <a:endParaRPr lang="en-GB"/>
          </a:p>
        </p:txBody>
      </p:sp>
    </p:spTree>
    <p:extLst>
      <p:ext uri="{BB962C8B-B14F-4D97-AF65-F5344CB8AC3E}">
        <p14:creationId xmlns:p14="http://schemas.microsoft.com/office/powerpoint/2010/main" xmlns="" val="121786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76</a:t>
            </a:fld>
            <a:endParaRPr lang="en-GB"/>
          </a:p>
        </p:txBody>
      </p:sp>
    </p:spTree>
    <p:extLst>
      <p:ext uri="{BB962C8B-B14F-4D97-AF65-F5344CB8AC3E}">
        <p14:creationId xmlns:p14="http://schemas.microsoft.com/office/powerpoint/2010/main" xmlns="" val="1935017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77</a:t>
            </a:fld>
            <a:endParaRPr lang="en-GB"/>
          </a:p>
        </p:txBody>
      </p:sp>
    </p:spTree>
    <p:extLst>
      <p:ext uri="{BB962C8B-B14F-4D97-AF65-F5344CB8AC3E}">
        <p14:creationId xmlns:p14="http://schemas.microsoft.com/office/powerpoint/2010/main" xmlns="" val="35914919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78</a:t>
            </a:fld>
            <a:endParaRPr lang="en-GB"/>
          </a:p>
        </p:txBody>
      </p:sp>
    </p:spTree>
    <p:extLst>
      <p:ext uri="{BB962C8B-B14F-4D97-AF65-F5344CB8AC3E}">
        <p14:creationId xmlns:p14="http://schemas.microsoft.com/office/powerpoint/2010/main" xmlns="" val="8101277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80</a:t>
            </a:fld>
            <a:endParaRPr lang="en-GB"/>
          </a:p>
        </p:txBody>
      </p:sp>
    </p:spTree>
    <p:extLst>
      <p:ext uri="{BB962C8B-B14F-4D97-AF65-F5344CB8AC3E}">
        <p14:creationId xmlns:p14="http://schemas.microsoft.com/office/powerpoint/2010/main" xmlns="" val="2394504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81</a:t>
            </a:fld>
            <a:endParaRPr lang="en-GB"/>
          </a:p>
        </p:txBody>
      </p:sp>
    </p:spTree>
    <p:extLst>
      <p:ext uri="{BB962C8B-B14F-4D97-AF65-F5344CB8AC3E}">
        <p14:creationId xmlns:p14="http://schemas.microsoft.com/office/powerpoint/2010/main" xmlns="" val="18317166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82</a:t>
            </a:fld>
            <a:endParaRPr lang="en-GB"/>
          </a:p>
        </p:txBody>
      </p:sp>
    </p:spTree>
    <p:extLst>
      <p:ext uri="{BB962C8B-B14F-4D97-AF65-F5344CB8AC3E}">
        <p14:creationId xmlns:p14="http://schemas.microsoft.com/office/powerpoint/2010/main" xmlns="" val="33911453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83</a:t>
            </a:fld>
            <a:endParaRPr lang="en-GB"/>
          </a:p>
        </p:txBody>
      </p:sp>
    </p:spTree>
    <p:extLst>
      <p:ext uri="{BB962C8B-B14F-4D97-AF65-F5344CB8AC3E}">
        <p14:creationId xmlns:p14="http://schemas.microsoft.com/office/powerpoint/2010/main" xmlns="" val="42923757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84</a:t>
            </a:fld>
            <a:endParaRPr lang="en-GB"/>
          </a:p>
        </p:txBody>
      </p:sp>
    </p:spTree>
    <p:extLst>
      <p:ext uri="{BB962C8B-B14F-4D97-AF65-F5344CB8AC3E}">
        <p14:creationId xmlns:p14="http://schemas.microsoft.com/office/powerpoint/2010/main" xmlns="" val="26442195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85</a:t>
            </a:fld>
            <a:endParaRPr lang="en-GB"/>
          </a:p>
        </p:txBody>
      </p:sp>
    </p:spTree>
    <p:extLst>
      <p:ext uri="{BB962C8B-B14F-4D97-AF65-F5344CB8AC3E}">
        <p14:creationId xmlns:p14="http://schemas.microsoft.com/office/powerpoint/2010/main" xmlns="" val="1508426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86</a:t>
            </a:fld>
            <a:endParaRPr lang="en-GB"/>
          </a:p>
        </p:txBody>
      </p:sp>
    </p:spTree>
    <p:extLst>
      <p:ext uri="{BB962C8B-B14F-4D97-AF65-F5344CB8AC3E}">
        <p14:creationId xmlns:p14="http://schemas.microsoft.com/office/powerpoint/2010/main" xmlns="" val="17091600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87</a:t>
            </a:fld>
            <a:endParaRPr lang="en-GB"/>
          </a:p>
        </p:txBody>
      </p:sp>
    </p:spTree>
    <p:extLst>
      <p:ext uri="{BB962C8B-B14F-4D97-AF65-F5344CB8AC3E}">
        <p14:creationId xmlns:p14="http://schemas.microsoft.com/office/powerpoint/2010/main" xmlns="" val="2741044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88</a:t>
            </a:fld>
            <a:endParaRPr lang="en-GB"/>
          </a:p>
        </p:txBody>
      </p:sp>
    </p:spTree>
    <p:extLst>
      <p:ext uri="{BB962C8B-B14F-4D97-AF65-F5344CB8AC3E}">
        <p14:creationId xmlns:p14="http://schemas.microsoft.com/office/powerpoint/2010/main" xmlns="" val="7063864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89</a:t>
            </a:fld>
            <a:endParaRPr lang="en-GB"/>
          </a:p>
        </p:txBody>
      </p:sp>
    </p:spTree>
    <p:extLst>
      <p:ext uri="{BB962C8B-B14F-4D97-AF65-F5344CB8AC3E}">
        <p14:creationId xmlns:p14="http://schemas.microsoft.com/office/powerpoint/2010/main" xmlns="" val="2336723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90</a:t>
            </a:fld>
            <a:endParaRPr lang="en-GB"/>
          </a:p>
        </p:txBody>
      </p:sp>
    </p:spTree>
    <p:extLst>
      <p:ext uri="{BB962C8B-B14F-4D97-AF65-F5344CB8AC3E}">
        <p14:creationId xmlns:p14="http://schemas.microsoft.com/office/powerpoint/2010/main" xmlns="" val="17768561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93</a:t>
            </a:fld>
            <a:endParaRPr lang="en-GB">
              <a:solidFill>
                <a:prstClr val="black"/>
              </a:solidFill>
            </a:endParaRPr>
          </a:p>
        </p:txBody>
      </p:sp>
    </p:spTree>
    <p:extLst>
      <p:ext uri="{BB962C8B-B14F-4D97-AF65-F5344CB8AC3E}">
        <p14:creationId xmlns:p14="http://schemas.microsoft.com/office/powerpoint/2010/main" xmlns="" val="24124534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99</a:t>
            </a:fld>
            <a:endParaRPr lang="en-GB"/>
          </a:p>
        </p:txBody>
      </p:sp>
    </p:spTree>
    <p:extLst>
      <p:ext uri="{BB962C8B-B14F-4D97-AF65-F5344CB8AC3E}">
        <p14:creationId xmlns="" xmlns:p14="http://schemas.microsoft.com/office/powerpoint/2010/main" val="838689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89376C-68DB-4089-B699-558839B04E73}" type="slidenum">
              <a:rPr lang="en-GB" smtClean="0"/>
              <a:pPr/>
              <a:t>‹#›</a:t>
            </a:fld>
            <a:endParaRPr lang="en-GB"/>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89376C-68DB-4089-B699-558839B04E73}" type="slidenum">
              <a:rPr lang="en-GB" smtClean="0"/>
              <a:pPr/>
              <a:t>‹#›</a:t>
            </a:fld>
            <a:endParaRPr lang="en-GB"/>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89376C-68DB-4089-B699-558839B04E73}" type="slidenum">
              <a:rPr lang="en-GB" smtClean="0"/>
              <a:pPr/>
              <a:t>‹#›</a:t>
            </a:fld>
            <a:endParaRPr lang="en-GB"/>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28/03/2017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pPr/>
              <a:t>28/03/2017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6457DC-C35F-41D8-9689-99CDDCF66C98}" type="slidenum">
              <a:rPr lang="en-GB" smtClean="0"/>
              <a:pPr/>
              <a:t>‹#›</a:t>
            </a:fld>
            <a:endParaRPr lang="en-GB"/>
          </a:p>
        </p:txBody>
      </p:sp>
    </p:spTree>
    <p:extLst>
      <p:ext uri="{BB962C8B-B14F-4D97-AF65-F5344CB8AC3E}">
        <p14:creationId xmlns="" xmlns:p14="http://schemas.microsoft.com/office/powerpoint/2010/main" val="3558780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Line 4"/>
          <p:cNvSpPr>
            <a:spLocks noChangeShapeType="1"/>
          </p:cNvSpPr>
          <p:nvPr userDrawn="1"/>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 xmlns:p14="http://schemas.microsoft.com/office/powerpoint/2010/main" val="28415514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 xmlns:p14="http://schemas.microsoft.com/office/powerpoint/2010/main" val="71242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308351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 xmlns:p14="http://schemas.microsoft.com/office/powerpoint/2010/main" val="2071360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2827258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2023459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66057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122324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137092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 xmlns:p14="http://schemas.microsoft.com/office/powerpoint/2010/main" val="3777687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 xmlns:p14="http://schemas.microsoft.com/office/powerpoint/2010/main" val="35563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 xmlns:p14="http://schemas.microsoft.com/office/powerpoint/2010/main" val="4078400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solidFill>
                  <a:prstClr val="black">
                    <a:tint val="75000"/>
                  </a:prstClr>
                </a:solidFill>
              </a:rPr>
              <a:pPr/>
              <a:t>28/03/2017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76457DC-C35F-41D8-9689-99CDDCF66C9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 xmlns:p14="http://schemas.microsoft.com/office/powerpoint/2010/main" val="306001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pPr/>
              <a:t>28/03/2017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pPr/>
              <a:t>‹#›</a:t>
            </a:fld>
            <a:endParaRPr lang="en-GB"/>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p>
        </p:txBody>
      </p:sp>
      <p:pic>
        <p:nvPicPr>
          <p:cNvPr id="8" name="Picture 5" descr="NU - A4 Logo (RGB)"/>
          <p:cNvPicPr>
            <a:picLocks noChangeAspect="1" noChangeArrowheads="1"/>
          </p:cNvPicPr>
          <p:nvPr userDrawn="1"/>
        </p:nvPicPr>
        <p:blipFill>
          <a:blip r:embed="rId15" cstate="print"/>
          <a:srcRect/>
          <a:stretch>
            <a:fillRect/>
          </a:stretch>
        </p:blipFill>
        <p:spPr bwMode="auto">
          <a:xfrm>
            <a:off x="7010400" y="304800"/>
            <a:ext cx="1831975" cy="603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solidFill>
                  <a:prstClr val="black">
                    <a:tint val="75000"/>
                  </a:prstClr>
                </a:solidFill>
              </a:rPr>
              <a:pPr/>
              <a:t>28/03/2017</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solidFill>
                <a:prstClr val="black"/>
              </a:solidFill>
            </a:endParaRPr>
          </a:p>
        </p:txBody>
      </p:sp>
      <p:pic>
        <p:nvPicPr>
          <p:cNvPr id="8" name="Picture 5" descr="NU - A4 Logo (RGB)"/>
          <p:cNvPicPr>
            <a:picLocks noChangeAspect="1" noChangeArrowheads="1"/>
          </p:cNvPicPr>
          <p:nvPr userDrawn="1"/>
        </p:nvPicPr>
        <p:blipFill>
          <a:blip r:embed="rId14" cstate="print"/>
          <a:srcRect/>
          <a:stretch>
            <a:fillRect/>
          </a:stretch>
        </p:blipFill>
        <p:spPr bwMode="auto">
          <a:xfrm>
            <a:off x="7010400" y="304800"/>
            <a:ext cx="1831975" cy="603250"/>
          </a:xfrm>
          <a:prstGeom prst="rect">
            <a:avLst/>
          </a:prstGeom>
          <a:noFill/>
          <a:ln w="9525">
            <a:noFill/>
            <a:miter lim="800000"/>
            <a:headEnd/>
            <a:tailEnd/>
          </a:ln>
        </p:spPr>
      </p:pic>
    </p:spTree>
    <p:extLst>
      <p:ext uri="{BB962C8B-B14F-4D97-AF65-F5344CB8AC3E}">
        <p14:creationId xmlns="" xmlns:p14="http://schemas.microsoft.com/office/powerpoint/2010/main" val="11877383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jpeg"/></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5.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ncl.ac.uk/undergraduate/degrees/g1nf/courseoverview/" TargetMode="External"/><Relationship Id="rId2" Type="http://schemas.openxmlformats.org/officeDocument/2006/relationships/hyperlink" Target="http://www.ncl.ac.uk/undergraduate/degrees/g1n2/courseoverview/" TargetMode="External"/><Relationship Id="rId1" Type="http://schemas.openxmlformats.org/officeDocument/2006/relationships/slideLayout" Target="../slideLayouts/slideLayout13.xml"/><Relationship Id="rId4" Type="http://schemas.openxmlformats.org/officeDocument/2006/relationships/hyperlink" Target="http://www.ncl.ac.uk/undergraduate/degrees/gn13/courseoverview/"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hyperlink" Target="http://www.ncl.ac.uk/undergraduate/modules/module/MAS3210" TargetMode="External"/><Relationship Id="rId13" Type="http://schemas.openxmlformats.org/officeDocument/2006/relationships/hyperlink" Target="http://www.ncl.ac.uk/undergraduate/modules/module/MAS3320" TargetMode="External"/><Relationship Id="rId18" Type="http://schemas.openxmlformats.org/officeDocument/2006/relationships/hyperlink" Target="http://www.ncl.ac.uk/undergraduate/modules/module/MAS3321" TargetMode="External"/><Relationship Id="rId26" Type="http://schemas.openxmlformats.org/officeDocument/2006/relationships/hyperlink" Target="http://www.ncl.ac.uk/undergraduate/modules/module/MAS3118" TargetMode="External"/><Relationship Id="rId3" Type="http://schemas.openxmlformats.org/officeDocument/2006/relationships/hyperlink" Target="http://www.ncl.ac.uk/undergraduate/modules/module/MAS3122" TargetMode="External"/><Relationship Id="rId21" Type="http://schemas.openxmlformats.org/officeDocument/2006/relationships/hyperlink" Target="http://www.ncl.ac.uk/undergraduate/modules/module/MAS3325/" TargetMode="External"/><Relationship Id="rId7" Type="http://schemas.openxmlformats.org/officeDocument/2006/relationships/hyperlink" Target="http://www.ncl.ac.uk/undergraduate/modules/module/MAS3209" TargetMode="External"/><Relationship Id="rId12" Type="http://schemas.openxmlformats.org/officeDocument/2006/relationships/hyperlink" Target="http://www.ncl.ac.uk/undergraduate/modules/module/MAS3328" TargetMode="External"/><Relationship Id="rId17" Type="http://schemas.openxmlformats.org/officeDocument/2006/relationships/hyperlink" Target="http://www.ncl.ac.uk/undergraduate/modules/module/MAS3322" TargetMode="External"/><Relationship Id="rId25" Type="http://schemas.openxmlformats.org/officeDocument/2006/relationships/hyperlink" Target="http://www.ncl.ac.uk/undergraduate/modules/module/MAS3120" TargetMode="External"/><Relationship Id="rId2" Type="http://schemas.openxmlformats.org/officeDocument/2006/relationships/notesSlide" Target="../notesSlides/notesSlide17.xml"/><Relationship Id="rId16" Type="http://schemas.openxmlformats.org/officeDocument/2006/relationships/hyperlink" Target="http://www.ncl.ac.uk/undergraduate/modules/module/MAS3323" TargetMode="External"/><Relationship Id="rId20" Type="http://schemas.openxmlformats.org/officeDocument/2006/relationships/hyperlink" Target="http://www.ncl.ac.uk/undergraduate/modules/module/MAS3329" TargetMode="External"/><Relationship Id="rId1" Type="http://schemas.openxmlformats.org/officeDocument/2006/relationships/slideLayout" Target="../slideLayouts/slideLayout2.xml"/><Relationship Id="rId6" Type="http://schemas.openxmlformats.org/officeDocument/2006/relationships/hyperlink" Target="http://www.ncl.ac.uk/undergraduate/modules/module/MAS3207" TargetMode="External"/><Relationship Id="rId11" Type="http://schemas.openxmlformats.org/officeDocument/2006/relationships/hyperlink" Target="http://www.ncl.ac.uk/undergraduate/modules/module/MAS3215" TargetMode="External"/><Relationship Id="rId24" Type="http://schemas.openxmlformats.org/officeDocument/2006/relationships/hyperlink" Target="http://www.ncl.ac.uk/undergraduate/modules/module/MAS3119" TargetMode="External"/><Relationship Id="rId5" Type="http://schemas.openxmlformats.org/officeDocument/2006/relationships/hyperlink" Target="http://www.ncl.ac.uk/undergraduate/modules/module/MAS3219" TargetMode="External"/><Relationship Id="rId15" Type="http://schemas.openxmlformats.org/officeDocument/2006/relationships/hyperlink" Target="http://www.ncl.ac.uk/undergraduate/modules/module/MAS3324" TargetMode="External"/><Relationship Id="rId23" Type="http://schemas.openxmlformats.org/officeDocument/2006/relationships/hyperlink" Target="http://www.ncl.ac.uk/undergraduate/modules/module/MAS3112" TargetMode="External"/><Relationship Id="rId28" Type="http://schemas.openxmlformats.org/officeDocument/2006/relationships/hyperlink" Target="http://www.ncl.ac.uk/undergraduate/modules/module/MAS3121" TargetMode="External"/><Relationship Id="rId10" Type="http://schemas.openxmlformats.org/officeDocument/2006/relationships/hyperlink" Target="http://www.ncl.ac.uk/undergraduate/modules/module/MAS3217" TargetMode="External"/><Relationship Id="rId19" Type="http://schemas.openxmlformats.org/officeDocument/2006/relationships/hyperlink" Target="http://www.ncl.ac.uk/undergraduate/modules/module/MAS3326" TargetMode="External"/><Relationship Id="rId4" Type="http://schemas.openxmlformats.org/officeDocument/2006/relationships/hyperlink" Target="http://www.ncl.ac.uk/undergraduate/modules/module/MAS3214" TargetMode="External"/><Relationship Id="rId9" Type="http://schemas.openxmlformats.org/officeDocument/2006/relationships/hyperlink" Target="http://www.ncl.ac.uk/undergraduate/modules/module/MAS3202" TargetMode="External"/><Relationship Id="rId14" Type="http://schemas.openxmlformats.org/officeDocument/2006/relationships/hyperlink" Target="http://www.ncl.ac.uk/undergraduate/modules/module/MAS3327" TargetMode="External"/><Relationship Id="rId22" Type="http://schemas.openxmlformats.org/officeDocument/2006/relationships/hyperlink" Target="http://www.ncl.ac.uk/undergraduate/modules/module/MAS3111/" TargetMode="External"/><Relationship Id="rId27" Type="http://schemas.openxmlformats.org/officeDocument/2006/relationships/hyperlink" Target="http://www.ncl.ac.uk/undergraduate/modules/module/MAS3115"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hyperlink" Target="http://www.ncl.ac.uk/students/wellbeing/"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www.ncl.ac.uk/students/mathsaid/" TargetMode="External"/><Relationship Id="rId5" Type="http://schemas.openxmlformats.org/officeDocument/2006/relationships/hyperlink" Target="http://www.ncl.ac.uk/math/undergrad/modules/module/MAS1343/2010" TargetMode="External"/><Relationship Id="rId4" Type="http://schemas.openxmlformats.org/officeDocument/2006/relationships/hyperlink" Target="http://www.ncl.ac.uk/math/undergrad/modules/module/MAS1341/2010"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nusufreshers.co.uk/freshersfair/" TargetMode="External"/><Relationship Id="rId5" Type="http://schemas.microsoft.com/office/2007/relationships/hdphoto" Target="../media/hdphoto1.wdp"/></Relationships>
</file>

<file path=ppt/slides/_rels/slide65.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www.ncl.ac.uk/students/wellbeing/assets/documents/14-15SFEDSA.pdf" TargetMode="External"/><Relationship Id="rId4" Type="http://schemas.openxmlformats.org/officeDocument/2006/relationships/hyperlink" Target="http://www.ncl.ac.uk/students/wellbeing/finance/funding/ukstudents/hardship/"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hyperlink" Target="http://www.ncl.ac.uk/accommodation/students/accommodation/richardsonroad/" TargetMode="External"/><Relationship Id="rId18" Type="http://schemas.openxmlformats.org/officeDocument/2006/relationships/image" Target="../media/image70.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windsor/" TargetMode="External"/><Relationship Id="rId12" Type="http://schemas.openxmlformats.org/officeDocument/2006/relationships/hyperlink" Target="http://www.ncl.ac.uk/accommodation/students/accommodation/bowsden/" TargetMode="External"/><Relationship Id="rId17" Type="http://schemas.openxmlformats.org/officeDocument/2006/relationships/hyperlink" Target="http://www.ncl.ac.uk/accommodation/students/accommodation/castlecourt/" TargetMode="External"/><Relationship Id="rId2" Type="http://schemas.openxmlformats.org/officeDocument/2006/relationships/notesSlide" Target="../notesSlides/notesSlide30.xml"/><Relationship Id="rId16"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hyperlink" Target="http://www.ncl.ac.uk/accommodation/students/accommodation/stmary/" TargetMode="External"/><Relationship Id="rId11" Type="http://schemas.openxmlformats.org/officeDocument/2006/relationships/image" Target="../media/image66.png"/><Relationship Id="rId5" Type="http://schemas.openxmlformats.org/officeDocument/2006/relationships/image" Target="../media/image63.gif"/><Relationship Id="rId15" Type="http://schemas.openxmlformats.org/officeDocument/2006/relationships/image" Target="../media/image68.jpeg"/><Relationship Id="rId10" Type="http://schemas.openxmlformats.org/officeDocument/2006/relationships/hyperlink" Target="http://www.ncl.ac.uk/accommodation/students/accommodation/marris/" TargetMode="External"/><Relationship Id="rId4" Type="http://schemas.openxmlformats.org/officeDocument/2006/relationships/hyperlink" Target="http://www.ncl.ac.uk/accommodation/students/accommodation/castleleazes/" TargetMode="External"/><Relationship Id="rId9" Type="http://schemas.openxmlformats.org/officeDocument/2006/relationships/image" Target="../media/image65.jpeg"/><Relationship Id="rId14" Type="http://schemas.openxmlformats.org/officeDocument/2006/relationships/image" Target="../media/image67.jpeg"/></Relationships>
</file>

<file path=ppt/slides/_rels/slide70.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image" Target="../media/image73.jpeg"/><Relationship Id="rId18" Type="http://schemas.openxmlformats.org/officeDocument/2006/relationships/image" Target="../media/image78.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richardsonroad/" TargetMode="External"/><Relationship Id="rId12" Type="http://schemas.openxmlformats.org/officeDocument/2006/relationships/image" Target="../media/image72.jpeg"/><Relationship Id="rId17" Type="http://schemas.openxmlformats.org/officeDocument/2006/relationships/image" Target="../media/image77.jpeg"/><Relationship Id="rId2" Type="http://schemas.openxmlformats.org/officeDocument/2006/relationships/notesSlide" Target="../notesSlides/notesSlide31.xml"/><Relationship Id="rId16" Type="http://schemas.openxmlformats.org/officeDocument/2006/relationships/image" Target="../media/image76.jpeg"/><Relationship Id="rId1" Type="http://schemas.openxmlformats.org/officeDocument/2006/relationships/slideLayout" Target="../slideLayouts/slideLayout2.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accommodation/students/accommodation/centrallink/" TargetMode="External"/><Relationship Id="rId5" Type="http://schemas.openxmlformats.org/officeDocument/2006/relationships/hyperlink" Target="http://www.ncl.ac.uk/accommodation/students/accommodation/stmary/" TargetMode="External"/><Relationship Id="rId15" Type="http://schemas.openxmlformats.org/officeDocument/2006/relationships/image" Target="../media/image75.jpeg"/><Relationship Id="rId10" Type="http://schemas.openxmlformats.org/officeDocument/2006/relationships/image" Target="../media/image71.jpeg"/><Relationship Id="rId4" Type="http://schemas.openxmlformats.org/officeDocument/2006/relationships/hyperlink" Target="http://www.ncl.ac.uk/accommodation/students/accommodation/castleleazes/" TargetMode="External"/><Relationship Id="rId9" Type="http://schemas.openxmlformats.org/officeDocument/2006/relationships/hyperlink" Target="http://www.ncl.ac.uk/accommodation/students/accommodation/bowsden/" TargetMode="External"/><Relationship Id="rId14" Type="http://schemas.openxmlformats.org/officeDocument/2006/relationships/image" Target="../media/image74.jpeg"/></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www.ncl.ac.uk/accommodation" TargetMode="External"/><Relationship Id="rId4" Type="http://schemas.openxmlformats.org/officeDocument/2006/relationships/image" Target="../media/image80.jpeg"/></Relationships>
</file>

<file path=ppt/slides/_rels/slide7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image" Target="../media/image87.jpeg"/><Relationship Id="rId18" Type="http://schemas.openxmlformats.org/officeDocument/2006/relationships/image" Target="../media/image90.gif"/><Relationship Id="rId26" Type="http://schemas.openxmlformats.org/officeDocument/2006/relationships/hyperlink" Target="http://www.ncl.ac.uk/accommodation/students/accommodation/victoriahall/" TargetMode="External"/><Relationship Id="rId3" Type="http://schemas.openxmlformats.org/officeDocument/2006/relationships/hyperlink" Target="http://www.ncl.ac.uk/accommodation/students/accommodation/windsor/" TargetMode="External"/><Relationship Id="rId21" Type="http://schemas.openxmlformats.org/officeDocument/2006/relationships/image" Target="../media/image93.jpeg"/><Relationship Id="rId7" Type="http://schemas.openxmlformats.org/officeDocument/2006/relationships/image" Target="../media/image85.jpeg"/><Relationship Id="rId12" Type="http://schemas.openxmlformats.org/officeDocument/2006/relationships/image" Target="../media/image72.jpeg"/><Relationship Id="rId17" Type="http://schemas.openxmlformats.org/officeDocument/2006/relationships/hyperlink" Target="http://www.ncl.ac.uk/accommodation/students/accommodation/bowsden/" TargetMode="External"/><Relationship Id="rId25" Type="http://schemas.openxmlformats.org/officeDocument/2006/relationships/image" Target="../media/image96.jpeg"/><Relationship Id="rId2" Type="http://schemas.openxmlformats.org/officeDocument/2006/relationships/notesSlide" Target="../notesSlides/notesSlide35.xml"/><Relationship Id="rId16" Type="http://schemas.openxmlformats.org/officeDocument/2006/relationships/image" Target="../media/image89.jpeg"/><Relationship Id="rId20" Type="http://schemas.openxmlformats.org/officeDocument/2006/relationships/image" Target="../media/image92.jpeg"/><Relationship Id="rId29" Type="http://schemas.openxmlformats.org/officeDocument/2006/relationships/image" Target="../media/image99.jpeg"/><Relationship Id="rId1" Type="http://schemas.openxmlformats.org/officeDocument/2006/relationships/slideLayout" Target="../slideLayouts/slideLayout2.xml"/><Relationship Id="rId6" Type="http://schemas.openxmlformats.org/officeDocument/2006/relationships/hyperlink" Target="http://www.ncl.ac.uk/accommodation/students/accommodation/marris/" TargetMode="External"/><Relationship Id="rId11" Type="http://schemas.openxmlformats.org/officeDocument/2006/relationships/hyperlink" Target="http://www.ncl.ac.uk/accommodation/students/accommodation/centrallink/" TargetMode="External"/><Relationship Id="rId24" Type="http://schemas.openxmlformats.org/officeDocument/2006/relationships/image" Target="../media/image95.jpeg"/><Relationship Id="rId5" Type="http://schemas.openxmlformats.org/officeDocument/2006/relationships/image" Target="../media/image66.png"/><Relationship Id="rId15" Type="http://schemas.openxmlformats.org/officeDocument/2006/relationships/image" Target="../media/image88.jpeg"/><Relationship Id="rId23" Type="http://schemas.openxmlformats.org/officeDocument/2006/relationships/image" Target="../media/image94.jpeg"/><Relationship Id="rId28" Type="http://schemas.openxmlformats.org/officeDocument/2006/relationships/image" Target="../media/image98.jpeg"/><Relationship Id="rId10" Type="http://schemas.openxmlformats.org/officeDocument/2006/relationships/hyperlink" Target="http://www.ncl.ac.uk/accommodation/students/accommodation/castleleazes/" TargetMode="External"/><Relationship Id="rId19" Type="http://schemas.openxmlformats.org/officeDocument/2006/relationships/image" Target="../media/image91.jpeg"/><Relationship Id="rId4" Type="http://schemas.openxmlformats.org/officeDocument/2006/relationships/image" Target="../media/image64.jpeg"/><Relationship Id="rId9" Type="http://schemas.openxmlformats.org/officeDocument/2006/relationships/image" Target="../media/image63.gif"/><Relationship Id="rId14" Type="http://schemas.openxmlformats.org/officeDocument/2006/relationships/hyperlink" Target="http://www.ncl.ac.uk/accommodation/students/accommodation/richardsonroad/" TargetMode="External"/><Relationship Id="rId22" Type="http://schemas.openxmlformats.org/officeDocument/2006/relationships/hyperlink" Target="http://www.ncl.ac.uk/accommodation/students/accommodation/stmary/" TargetMode="External"/><Relationship Id="rId27" Type="http://schemas.openxmlformats.org/officeDocument/2006/relationships/image" Target="../media/image97.jpeg"/><Relationship Id="rId30" Type="http://schemas.openxmlformats.org/officeDocument/2006/relationships/image" Target="../media/image100.jpeg"/></Relationships>
</file>

<file path=ppt/slides/_rels/slide75.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hyperlink" Target="http://www.ncl.ac.uk/accommodation/students/accommodation/centrallink/" TargetMode="External"/><Relationship Id="rId18" Type="http://schemas.openxmlformats.org/officeDocument/2006/relationships/image" Target="../media/image91.jpeg"/><Relationship Id="rId26" Type="http://schemas.openxmlformats.org/officeDocument/2006/relationships/image" Target="../media/image92.jpeg"/><Relationship Id="rId3" Type="http://schemas.openxmlformats.org/officeDocument/2006/relationships/image" Target="../media/image101.jpeg"/><Relationship Id="rId21" Type="http://schemas.openxmlformats.org/officeDocument/2006/relationships/image" Target="../media/image99.jpeg"/><Relationship Id="rId7" Type="http://schemas.openxmlformats.org/officeDocument/2006/relationships/image" Target="../media/image66.png"/><Relationship Id="rId12" Type="http://schemas.openxmlformats.org/officeDocument/2006/relationships/hyperlink" Target="http://www.ncl.ac.uk/accommodation/students/accommodation/castleleazes/" TargetMode="External"/><Relationship Id="rId17" Type="http://schemas.openxmlformats.org/officeDocument/2006/relationships/hyperlink" Target="http://www.ncl.ac.uk/accommodation/students/accommodation/richardsonroad/" TargetMode="External"/><Relationship Id="rId25" Type="http://schemas.openxmlformats.org/officeDocument/2006/relationships/image" Target="../media/image90.gif"/><Relationship Id="rId2" Type="http://schemas.openxmlformats.org/officeDocument/2006/relationships/notesSlide" Target="../notesSlides/notesSlide36.xml"/><Relationship Id="rId16" Type="http://schemas.openxmlformats.org/officeDocument/2006/relationships/image" Target="../media/image87.jpeg"/><Relationship Id="rId20" Type="http://schemas.openxmlformats.org/officeDocument/2006/relationships/hyperlink" Target="http://www.ncl.ac.uk/accommodation/students/accommodation/stmary/" TargetMode="External"/><Relationship Id="rId29" Type="http://schemas.openxmlformats.org/officeDocument/2006/relationships/image" Target="../media/image95.jpeg"/><Relationship Id="rId1" Type="http://schemas.openxmlformats.org/officeDocument/2006/relationships/slideLayout" Target="../slideLayouts/slideLayout2.xml"/><Relationship Id="rId6" Type="http://schemas.openxmlformats.org/officeDocument/2006/relationships/image" Target="../media/image64.jpeg"/><Relationship Id="rId11" Type="http://schemas.openxmlformats.org/officeDocument/2006/relationships/image" Target="../media/image63.gif"/><Relationship Id="rId24" Type="http://schemas.openxmlformats.org/officeDocument/2006/relationships/hyperlink" Target="http://www.ncl.ac.uk/accommodation/students/accommodation/bowsden/" TargetMode="External"/><Relationship Id="rId32" Type="http://schemas.openxmlformats.org/officeDocument/2006/relationships/image" Target="../media/image97.jpeg"/><Relationship Id="rId5" Type="http://schemas.openxmlformats.org/officeDocument/2006/relationships/hyperlink" Target="http://www.ncl.ac.uk/accommodation/students/accommodation/windsor/" TargetMode="External"/><Relationship Id="rId15" Type="http://schemas.openxmlformats.org/officeDocument/2006/relationships/image" Target="../media/image88.jpeg"/><Relationship Id="rId23" Type="http://schemas.openxmlformats.org/officeDocument/2006/relationships/image" Target="../media/image89.jpeg"/><Relationship Id="rId28" Type="http://schemas.openxmlformats.org/officeDocument/2006/relationships/image" Target="../media/image93.jpeg"/><Relationship Id="rId10" Type="http://schemas.openxmlformats.org/officeDocument/2006/relationships/image" Target="../media/image86.jpeg"/><Relationship Id="rId19" Type="http://schemas.openxmlformats.org/officeDocument/2006/relationships/image" Target="../media/image98.jpeg"/><Relationship Id="rId31"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castlecourt/" TargetMode="External"/><Relationship Id="rId9" Type="http://schemas.openxmlformats.org/officeDocument/2006/relationships/image" Target="../media/image85.jpeg"/><Relationship Id="rId14" Type="http://schemas.openxmlformats.org/officeDocument/2006/relationships/image" Target="../media/image72.jpeg"/><Relationship Id="rId22" Type="http://schemas.openxmlformats.org/officeDocument/2006/relationships/image" Target="../media/image102.jpeg"/><Relationship Id="rId27" Type="http://schemas.openxmlformats.org/officeDocument/2006/relationships/image" Target="../media/image94.jpeg"/><Relationship Id="rId30" Type="http://schemas.openxmlformats.org/officeDocument/2006/relationships/image" Target="../media/image96.jpeg"/></Relationships>
</file>

<file path=ppt/slides/_rels/slide76.xml.rels><?xml version="1.0" encoding="UTF-8" standalone="yes"?>
<Relationships xmlns="http://schemas.openxmlformats.org/package/2006/relationships"><Relationship Id="rId8" Type="http://schemas.openxmlformats.org/officeDocument/2006/relationships/hyperlink" Target="http://www.nexus.org.uk/metro" TargetMode="External"/><Relationship Id="rId3" Type="http://schemas.openxmlformats.org/officeDocument/2006/relationships/image" Target="../media/image103.png"/><Relationship Id="rId7" Type="http://schemas.openxmlformats.org/officeDocument/2006/relationships/hyperlink" Target="http://www.ncl.ac.uk/accommodation/students/accommodation/bowsden/"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undergraduate/" TargetMode="External"/><Relationship Id="rId5" Type="http://schemas.openxmlformats.org/officeDocument/2006/relationships/hyperlink" Target="http://www.ncl.ac.uk/accommodation/students/accommodation/centrallink/" TargetMode="External"/><Relationship Id="rId10"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stmary/" TargetMode="External"/><Relationship Id="rId9" Type="http://schemas.openxmlformats.org/officeDocument/2006/relationships/image" Target="../media/image104.png"/></Relationships>
</file>

<file path=ppt/slides/_rels/slide77.xml.rels><?xml version="1.0" encoding="UTF-8" standalone="yes"?>
<Relationships xmlns="http://schemas.openxmlformats.org/package/2006/relationships"><Relationship Id="rId8" Type="http://schemas.openxmlformats.org/officeDocument/2006/relationships/hyperlink" Target="http://pro-lets.co.uk/" TargetMode="External"/><Relationship Id="rId13" Type="http://schemas.openxmlformats.org/officeDocument/2006/relationships/image" Target="../media/image110.png"/><Relationship Id="rId18" Type="http://schemas.openxmlformats.org/officeDocument/2006/relationships/hyperlink" Target="http://www.portlandresidential.co.uk/" TargetMode="External"/><Relationship Id="rId3" Type="http://schemas.openxmlformats.org/officeDocument/2006/relationships/image" Target="../media/image105.png"/><Relationship Id="rId7" Type="http://schemas.openxmlformats.org/officeDocument/2006/relationships/image" Target="../media/image107.png"/><Relationship Id="rId12" Type="http://schemas.openxmlformats.org/officeDocument/2006/relationships/hyperlink" Target="http://www.roseworth.co.uk/" TargetMode="External"/><Relationship Id="rId17" Type="http://schemas.openxmlformats.org/officeDocument/2006/relationships/image" Target="../media/image112.png"/><Relationship Id="rId2" Type="http://schemas.openxmlformats.org/officeDocument/2006/relationships/notesSlide" Target="../notesSlides/notesSlide38.xml"/><Relationship Id="rId16" Type="http://schemas.openxmlformats.org/officeDocument/2006/relationships/hyperlink" Target="http://www.waltonrobinson.com/" TargetMode="External"/><Relationship Id="rId20"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hyperlink" Target="http://www.patrobson.com/" TargetMode="External"/><Relationship Id="rId11" Type="http://schemas.openxmlformats.org/officeDocument/2006/relationships/image" Target="../media/image109.png"/><Relationship Id="rId5" Type="http://schemas.openxmlformats.org/officeDocument/2006/relationships/image" Target="../media/image106.png"/><Relationship Id="rId15" Type="http://schemas.openxmlformats.org/officeDocument/2006/relationships/image" Target="../media/image111.png"/><Relationship Id="rId10" Type="http://schemas.openxmlformats.org/officeDocument/2006/relationships/hyperlink" Target="http://www.letslivehere.co.uk/" TargetMode="External"/><Relationship Id="rId19" Type="http://schemas.openxmlformats.org/officeDocument/2006/relationships/image" Target="../media/image113.png"/><Relationship Id="rId4" Type="http://schemas.openxmlformats.org/officeDocument/2006/relationships/hyperlink" Target="http://www.stud-lets.co.uk/" TargetMode="External"/><Relationship Id="rId9" Type="http://schemas.openxmlformats.org/officeDocument/2006/relationships/image" Target="../media/image108.png"/><Relationship Id="rId14" Type="http://schemas.openxmlformats.org/officeDocument/2006/relationships/hyperlink" Target="http://www.acornproperties.co.uk/" TargetMode="External"/></Relationships>
</file>

<file path=ppt/slides/_rels/slide78.xml.rels><?xml version="1.0" encoding="UTF-8" standalone="yes"?>
<Relationships xmlns="http://schemas.openxmlformats.org/package/2006/relationships"><Relationship Id="rId8" Type="http://schemas.openxmlformats.org/officeDocument/2006/relationships/hyperlink" Target="http://en.wikipedia.org/wiki/Spital_Tongues" TargetMode="External"/><Relationship Id="rId3" Type="http://schemas.openxmlformats.org/officeDocument/2006/relationships/image" Target="../media/image115.png"/><Relationship Id="rId7" Type="http://schemas.openxmlformats.org/officeDocument/2006/relationships/hyperlink" Target="http://www.jesmond.org.uk/"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en.wikipedia.org/wiki/Heaton,_Newcastle" TargetMode="External"/><Relationship Id="rId5" Type="http://schemas.openxmlformats.org/officeDocument/2006/relationships/hyperlink" Target="http://en.wikipedia.org/wiki/Sandyford,_Newcastle_upon_Tyne" TargetMode="External"/><Relationship Id="rId10" Type="http://schemas.openxmlformats.org/officeDocument/2006/relationships/image" Target="../media/image104.png"/><Relationship Id="rId4" Type="http://schemas.openxmlformats.org/officeDocument/2006/relationships/hyperlink" Target="http://en.wikipedia.org/wiki/Fenham" TargetMode="External"/><Relationship Id="rId9" Type="http://schemas.openxmlformats.org/officeDocument/2006/relationships/hyperlink" Target="http://www.ncl.ac.uk/undergraduate/"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nusu.co.uk/giag" TargetMode="External"/><Relationship Id="rId7" Type="http://schemas.openxmlformats.org/officeDocument/2006/relationships/hyperlink" Target="https://www.nusu.co.uk/getinvolved/societies/"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www.nusu.co.uk/au" TargetMode="External"/><Relationship Id="rId5" Type="http://schemas.openxmlformats.org/officeDocument/2006/relationships/hyperlink" Target="http://www.nusu.co.uk/goplay" TargetMode="External"/><Relationship Id="rId4" Type="http://schemas.openxmlformats.org/officeDocument/2006/relationships/hyperlink" Target="http://www.ncl.ac.uk/sport/campus/intra-mural/" TargetMode="External"/></Relationships>
</file>

<file path=ppt/slides/_rels/slide81.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hyperlink" Target="http://nusufreshers.co.uk/freshersfair/" TargetMode="External"/><Relationship Id="rId7" Type="http://schemas.openxmlformats.org/officeDocument/2006/relationships/image" Target="../media/image11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jpeg"/><Relationship Id="rId4" Type="http://schemas.openxmlformats.org/officeDocument/2006/relationships/hyperlink" Target="http://www.nusu.co.uk/getinvolved/societies"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s://www.nusu.co.uk/getinvolved/societies/runningyoursoc/" TargetMode="External"/><Relationship Id="rId3" Type="http://schemas.openxmlformats.org/officeDocument/2006/relationships/image" Target="../media/image120.png"/><Relationship Id="rId7" Type="http://schemas.openxmlformats.org/officeDocument/2006/relationships/image" Target="../media/image12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www.nusu.co.uk/getinvolved/societies/a-z/fullatoz/" TargetMode="External"/><Relationship Id="rId5" Type="http://schemas.openxmlformats.org/officeDocument/2006/relationships/hyperlink" Target="http://www.nusu.co.uk/getinvolved/sports/a-z/" TargetMode="External"/><Relationship Id="rId4" Type="http://schemas.openxmlformats.org/officeDocument/2006/relationships/image" Target="../media/image121.jpeg"/></Relationships>
</file>

<file path=ppt/slides/_rels/slide8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24.jpeg"/></Relationships>
</file>

<file path=ppt/slides/_rels/slide84.xml.rels><?xml version="1.0" encoding="UTF-8" standalone="yes"?>
<Relationships xmlns="http://schemas.openxmlformats.org/package/2006/relationships"><Relationship Id="rId3" Type="http://schemas.openxmlformats.org/officeDocument/2006/relationships/hyperlink" Target="http://www.nusu.co.uk/content/791263/union_information/"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25.jpeg"/><Relationship Id="rId4" Type="http://schemas.openxmlformats.org/officeDocument/2006/relationships/hyperlink" Target="http://www.nusu.co.uk/sac"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29.jpeg"/><Relationship Id="rId3" Type="http://schemas.openxmlformats.org/officeDocument/2006/relationships/image" Target="../media/image115.png"/><Relationship Id="rId7" Type="http://schemas.openxmlformats.org/officeDocument/2006/relationships/hyperlink" Target="http://www.nexus.org.uk/metro" TargetMode="External"/><Relationship Id="rId12" Type="http://schemas.openxmlformats.org/officeDocument/2006/relationships/hyperlink" Target="https://www.balticmill.co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27.png"/><Relationship Id="rId11" Type="http://schemas.openxmlformats.org/officeDocument/2006/relationships/hyperlink" Target="http://www.thegatenewcastle.co.uk/" TargetMode="External"/><Relationship Id="rId5" Type="http://schemas.openxmlformats.org/officeDocument/2006/relationships/hyperlink" Target="http://www.metroradioarena.co.uk/" TargetMode="External"/><Relationship Id="rId10" Type="http://schemas.openxmlformats.org/officeDocument/2006/relationships/hyperlink" Target="http://www.nufc.co.uk/page/Welcome/" TargetMode="External"/><Relationship Id="rId4" Type="http://schemas.openxmlformats.org/officeDocument/2006/relationships/hyperlink" Target="http://ncl.ac.uk/" TargetMode="External"/><Relationship Id="rId9" Type="http://schemas.openxmlformats.org/officeDocument/2006/relationships/image" Target="../media/image128.jpeg"/><Relationship Id="rId14" Type="http://schemas.openxmlformats.org/officeDocument/2006/relationships/image" Target="../media/image130.jpeg"/></Relationships>
</file>

<file path=ppt/slides/_rels/slide87.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hyperlink" Target="http://www.sagegateshead.com/" TargetMode="External"/><Relationship Id="rId3" Type="http://schemas.openxmlformats.org/officeDocument/2006/relationships/image" Target="../media/image115.png"/><Relationship Id="rId7" Type="http://schemas.openxmlformats.org/officeDocument/2006/relationships/image" Target="../media/image104.png"/><Relationship Id="rId12" Type="http://schemas.openxmlformats.org/officeDocument/2006/relationships/image" Target="../media/image134.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hyperlink" Target="http://www.nexus.org.uk/metro" TargetMode="External"/><Relationship Id="rId11" Type="http://schemas.openxmlformats.org/officeDocument/2006/relationships/image" Target="../media/image133.jpeg"/><Relationship Id="rId5" Type="http://schemas.openxmlformats.org/officeDocument/2006/relationships/hyperlink" Target="http://www.theatreroyal.co.uk/" TargetMode="External"/><Relationship Id="rId10" Type="http://schemas.openxmlformats.org/officeDocument/2006/relationships/hyperlink" Target="https://www.tynesidecinema.co.uk/" TargetMode="External"/><Relationship Id="rId4" Type="http://schemas.openxmlformats.org/officeDocument/2006/relationships/hyperlink" Target="http://www.twmuseums.org.uk/great-north-museum.html" TargetMode="External"/><Relationship Id="rId9" Type="http://schemas.openxmlformats.org/officeDocument/2006/relationships/image" Target="../media/image132.png"/></Relationships>
</file>

<file path=ppt/slides/_rels/slide88.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38.jpeg"/><Relationship Id="rId3" Type="http://schemas.openxmlformats.org/officeDocument/2006/relationships/image" Target="../media/image135.png"/><Relationship Id="rId7" Type="http://schemas.openxmlformats.org/officeDocument/2006/relationships/image" Target="../media/image136.jpeg"/><Relationship Id="rId12" Type="http://schemas.openxmlformats.org/officeDocument/2006/relationships/image" Target="../media/image104.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www.northumberlandnationalpark.org.uk/" TargetMode="External"/><Relationship Id="rId11" Type="http://schemas.openxmlformats.org/officeDocument/2006/relationships/hyperlink" Target="http://www.nexus.org.uk/metro" TargetMode="External"/><Relationship Id="rId5" Type="http://schemas.openxmlformats.org/officeDocument/2006/relationships/hyperlink" Target="http://www.newcastlegateshead.com/about-the-area/tynemouth" TargetMode="External"/><Relationship Id="rId10" Type="http://schemas.openxmlformats.org/officeDocument/2006/relationships/hyperlink" Target="http://www.gateshead.gov.uk/Home.aspx" TargetMode="External"/><Relationship Id="rId4" Type="http://schemas.openxmlformats.org/officeDocument/2006/relationships/hyperlink" Target="http://www.intumetrocentre.co.uk/" TargetMode="External"/><Relationship Id="rId9" Type="http://schemas.openxmlformats.org/officeDocument/2006/relationships/hyperlink" Target="http://www.visitsouthtyneside.co.uk/" TargetMode="External"/><Relationship Id="rId14" Type="http://schemas.openxmlformats.org/officeDocument/2006/relationships/image" Target="../media/image139.jpeg"/></Relationships>
</file>

<file path=ppt/slides/_rels/slide89.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5.png"/><Relationship Id="rId7" Type="http://schemas.openxmlformats.org/officeDocument/2006/relationships/image" Target="../media/image140.jpeg"/><Relationship Id="rId12" Type="http://schemas.openxmlformats.org/officeDocument/2006/relationships/image" Target="../media/image142.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hyperlink" Target="http://www.alnwickcastle.com/" TargetMode="External"/><Relationship Id="rId11" Type="http://schemas.openxmlformats.org/officeDocument/2006/relationships/image" Target="../media/image104.png"/><Relationship Id="rId5" Type="http://schemas.openxmlformats.org/officeDocument/2006/relationships/hyperlink" Target="http://www.durhamcathedral.co.uk/" TargetMode="External"/><Relationship Id="rId10" Type="http://schemas.openxmlformats.org/officeDocument/2006/relationships/hyperlink" Target="http://www.nexus.org.uk/metro" TargetMode="External"/><Relationship Id="rId4" Type="http://schemas.openxmlformats.org/officeDocument/2006/relationships/hyperlink" Target="http://www.twmuseums.org.uk/segedunum-roman-fort.html" TargetMode="External"/><Relationship Id="rId9" Type="http://schemas.openxmlformats.org/officeDocument/2006/relationships/hyperlink" Target="http://www.beamish.org.uk/" TargetMode="External"/></Relationships>
</file>

<file path=ppt/slides/_rels/slide90.xml.rels><?xml version="1.0" encoding="UTF-8" standalone="yes"?>
<Relationships xmlns="http://schemas.openxmlformats.org/package/2006/relationships"><Relationship Id="rId8" Type="http://schemas.openxmlformats.org/officeDocument/2006/relationships/image" Target="../media/image145.jpeg"/><Relationship Id="rId3" Type="http://schemas.openxmlformats.org/officeDocument/2006/relationships/image" Target="../media/image135.png"/><Relationship Id="rId7" Type="http://schemas.openxmlformats.org/officeDocument/2006/relationships/image" Target="../media/image144.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43.jpeg"/><Relationship Id="rId5" Type="http://schemas.openxmlformats.org/officeDocument/2006/relationships/image" Target="../media/image104.png"/><Relationship Id="rId4" Type="http://schemas.openxmlformats.org/officeDocument/2006/relationships/hyperlink" Target="http://www.nexus.org.uk/metro" TargetMode="External"/><Relationship Id="rId9" Type="http://schemas.openxmlformats.org/officeDocument/2006/relationships/image" Target="../media/image146.jpeg"/></Relationships>
</file>

<file path=ppt/slides/_rels/slide9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 Id="rId5" Type="http://schemas.openxmlformats.org/officeDocument/2006/relationships/image" Target="../media/image150.jpeg"/><Relationship Id="rId4" Type="http://schemas.openxmlformats.org/officeDocument/2006/relationships/image" Target="../media/image149.jpeg"/></Relationships>
</file>

<file path=ppt/slides/_rels/slide9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15.xml"/><Relationship Id="rId4" Type="http://schemas.openxmlformats.org/officeDocument/2006/relationships/image" Target="../media/image157.jpeg"/></Relationships>
</file>

<file path=ppt/slides/_rels/slide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0"/>
            <a:ext cx="4644008" cy="1500174"/>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11" name="Rectangle 10"/>
          <p:cNvSpPr/>
          <p:nvPr/>
        </p:nvSpPr>
        <p:spPr>
          <a:xfrm>
            <a:off x="4499992" y="150017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    </a:t>
            </a:r>
            <a:r>
              <a:rPr lang="en-GB" sz="2800" dirty="0" smtClean="0">
                <a:solidFill>
                  <a:srgbClr val="C60C30"/>
                </a:solidFill>
                <a:latin typeface="+mj-lt"/>
              </a:rPr>
              <a:t>@</a:t>
            </a:r>
            <a:r>
              <a:rPr lang="en-GB" sz="2800" dirty="0" err="1" smtClean="0">
                <a:solidFill>
                  <a:srgbClr val="C60C30"/>
                </a:solidFill>
                <a:latin typeface="+mj-lt"/>
              </a:rPr>
              <a:t>NCLMathsStats</a:t>
            </a:r>
            <a:endParaRPr lang="en-GB" sz="3600" dirty="0">
              <a:solidFill>
                <a:srgbClr val="C60C30"/>
              </a:solidFill>
              <a:latin typeface="+mj-lt"/>
            </a:endParaRPr>
          </a:p>
        </p:txBody>
      </p:sp>
      <p:sp>
        <p:nvSpPr>
          <p:cNvPr id="51202" name="AutoShape 2" descr="Image result for twitter logo"/>
          <p:cNvSpPr>
            <a:spLocks noChangeAspect="1" noChangeArrowheads="1"/>
          </p:cNvSpPr>
          <p:nvPr/>
        </p:nvSpPr>
        <p:spPr bwMode="auto">
          <a:xfrm>
            <a:off x="155575" y="-2071688"/>
            <a:ext cx="4324350" cy="43243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Picture 6" descr="twitter-logo_318-40459.jpg"/>
          <p:cNvPicPr>
            <a:picLocks noChangeAspect="1"/>
          </p:cNvPicPr>
          <p:nvPr/>
        </p:nvPicPr>
        <p:blipFill>
          <a:blip r:embed="rId4" cstate="print"/>
          <a:stretch>
            <a:fillRect/>
          </a:stretch>
        </p:blipFill>
        <p:spPr>
          <a:xfrm>
            <a:off x="4786314" y="1571612"/>
            <a:ext cx="500066" cy="500066"/>
          </a:xfrm>
          <a:prstGeom prst="rect">
            <a:avLst/>
          </a:prstGeom>
        </p:spPr>
      </p:pic>
      <p:sp>
        <p:nvSpPr>
          <p:cNvPr id="8" name="Rectangle 7"/>
          <p:cNvSpPr/>
          <p:nvPr/>
        </p:nvSpPr>
        <p:spPr>
          <a:xfrm>
            <a:off x="4499992" y="221455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rPr>
              <a:t>      www.ncl.ac.uk/maths</a:t>
            </a:r>
            <a:endParaRPr lang="en-GB" sz="3600" dirty="0">
              <a:solidFill>
                <a:srgbClr val="C60C30"/>
              </a:solidFill>
            </a:endParaRPr>
          </a:p>
        </p:txBody>
      </p:sp>
      <p:pic>
        <p:nvPicPr>
          <p:cNvPr id="9" name="Picture 8" descr="Google_Chrome_icon_(2011).svg.png"/>
          <p:cNvPicPr>
            <a:picLocks noChangeAspect="1"/>
          </p:cNvPicPr>
          <p:nvPr/>
        </p:nvPicPr>
        <p:blipFill>
          <a:blip r:embed="rId5" cstate="print"/>
          <a:stretch>
            <a:fillRect/>
          </a:stretch>
        </p:blipFill>
        <p:spPr>
          <a:xfrm>
            <a:off x="4786314" y="2285992"/>
            <a:ext cx="500042" cy="500042"/>
          </a:xfrm>
          <a:prstGeom prst="rect">
            <a:avLst/>
          </a:prstGeom>
        </p:spPr>
      </p:pic>
      <p:sp>
        <p:nvSpPr>
          <p:cNvPr id="10" name="TextBox 9"/>
          <p:cNvSpPr txBox="1"/>
          <p:nvPr/>
        </p:nvSpPr>
        <p:spPr>
          <a:xfrm>
            <a:off x="-785850" y="0"/>
            <a:ext cx="5072098" cy="923330"/>
          </a:xfrm>
          <a:prstGeom prst="rect">
            <a:avLst/>
          </a:prstGeom>
          <a:noFill/>
        </p:spPr>
        <p:txBody>
          <a:bodyPr wrap="square" rtlCol="0">
            <a:spAutoFit/>
          </a:bodyPr>
          <a:lstStyle/>
          <a:p>
            <a:r>
              <a:rPr lang="en-GB" b="1" dirty="0" smtClean="0"/>
              <a:t>	</a:t>
            </a:r>
            <a:r>
              <a:rPr lang="en-GB" dirty="0" smtClean="0">
                <a:solidFill>
                  <a:schemeClr val="bg1"/>
                </a:solidFill>
                <a:latin typeface="Rockwell"/>
              </a:rPr>
              <a:t>Dr. Lee Fawcett</a:t>
            </a:r>
          </a:p>
          <a:p>
            <a:r>
              <a:rPr lang="en-GB" dirty="0" smtClean="0">
                <a:solidFill>
                  <a:schemeClr val="bg1"/>
                </a:solidFill>
                <a:latin typeface="Rockwell"/>
              </a:rPr>
              <a:t>            School of Mathematics &amp; Statistics</a:t>
            </a:r>
          </a:p>
          <a:p>
            <a:r>
              <a:rPr lang="en-GB" dirty="0" smtClean="0">
                <a:solidFill>
                  <a:schemeClr val="bg1"/>
                </a:solidFill>
                <a:latin typeface="Rockwell"/>
              </a:rPr>
              <a:t>	Newcastle University, UK</a:t>
            </a:r>
            <a:endParaRPr lang="en-GB" dirty="0">
              <a:solidFill>
                <a:schemeClr val="bg1"/>
              </a:solidFill>
              <a:latin typeface="Rockwell"/>
            </a:endParaRPr>
          </a:p>
        </p:txBody>
      </p:sp>
    </p:spTree>
    <p:extLst>
      <p:ext uri="{BB962C8B-B14F-4D97-AF65-F5344CB8AC3E}">
        <p14:creationId xmlns="" xmlns:p14="http://schemas.microsoft.com/office/powerpoint/2010/main" val="424264536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Lee Fawcett</a:t>
            </a: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Lecturer in Statistics at Newcastle University, UK</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Teaching: </a:t>
            </a:r>
            <a:r>
              <a:rPr lang="en-US" sz="2800" dirty="0" smtClean="0">
                <a:ln w="18415" cmpd="sng">
                  <a:noFill/>
                  <a:prstDash val="solid"/>
                </a:ln>
                <a:latin typeface="Helvetica" pitchFamily="34" charset="0"/>
              </a:rPr>
              <a:t>1</a:t>
            </a:r>
            <a:r>
              <a:rPr lang="en-US" sz="2800" baseline="30000" dirty="0" smtClean="0">
                <a:ln w="18415" cmpd="sng">
                  <a:noFill/>
                  <a:prstDash val="solid"/>
                </a:ln>
                <a:latin typeface="Helvetica" pitchFamily="34" charset="0"/>
              </a:rPr>
              <a:t>st</a:t>
            </a:r>
            <a:r>
              <a:rPr lang="en-US" sz="2800" dirty="0" smtClean="0">
                <a:ln w="18415" cmpd="sng">
                  <a:noFill/>
                  <a:prstDash val="solid"/>
                </a:ln>
                <a:latin typeface="Helvetica" pitchFamily="34" charset="0"/>
              </a:rPr>
              <a:t> year, 2</a:t>
            </a:r>
            <a:r>
              <a:rPr lang="en-US" sz="2800" baseline="30000" dirty="0" smtClean="0">
                <a:ln w="18415" cmpd="sng">
                  <a:noFill/>
                  <a:prstDash val="solid"/>
                </a:ln>
                <a:latin typeface="Helvetica" pitchFamily="34" charset="0"/>
              </a:rPr>
              <a:t>nd</a:t>
            </a:r>
            <a:r>
              <a:rPr lang="en-US" sz="2800" dirty="0" smtClean="0">
                <a:ln w="18415" cmpd="sng">
                  <a:noFill/>
                  <a:prstDash val="solid"/>
                </a:ln>
                <a:latin typeface="Helvetica" pitchFamily="34" charset="0"/>
              </a:rPr>
              <a:t> year and 4</a:t>
            </a:r>
            <a:r>
              <a:rPr lang="en-US" sz="2800" baseline="30000" dirty="0" smtClean="0">
                <a:ln w="18415" cmpd="sng">
                  <a:noFill/>
                  <a:prstDash val="solid"/>
                </a:ln>
                <a:latin typeface="Helvetica" pitchFamily="34" charset="0"/>
              </a:rPr>
              <a:t>th</a:t>
            </a:r>
            <a:r>
              <a:rPr lang="en-US" sz="2800" dirty="0" smtClean="0">
                <a:ln w="18415" cmpd="sng">
                  <a:noFill/>
                  <a:prstDash val="solid"/>
                </a:ln>
                <a:latin typeface="Helvetica" pitchFamily="34" charset="0"/>
              </a:rPr>
              <a:t> year undergraduate Mathematicians, and students from many other subjects!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Research: </a:t>
            </a:r>
            <a:r>
              <a:rPr lang="en-US" sz="2800" dirty="0" smtClean="0">
                <a:ln w="18415" cmpd="sng">
                  <a:noFill/>
                  <a:prstDash val="solid"/>
                </a:ln>
                <a:latin typeface="Helvetica" pitchFamily="34" charset="0"/>
              </a:rPr>
              <a:t>Statistical </a:t>
            </a:r>
            <a:r>
              <a:rPr lang="en-US" sz="2800" dirty="0" err="1" smtClean="0">
                <a:ln w="18415" cmpd="sng">
                  <a:noFill/>
                  <a:prstDash val="solid"/>
                </a:ln>
                <a:latin typeface="Helvetica" pitchFamily="34" charset="0"/>
              </a:rPr>
              <a:t>modelling</a:t>
            </a:r>
            <a:r>
              <a:rPr lang="en-US" sz="2800" dirty="0" smtClean="0">
                <a:ln w="18415" cmpd="sng">
                  <a:noFill/>
                  <a:prstDash val="solid"/>
                </a:ln>
                <a:latin typeface="Helvetica" pitchFamily="34" charset="0"/>
              </a:rPr>
              <a:t> of environmental extremes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Outreach: </a:t>
            </a:r>
            <a:r>
              <a:rPr lang="en-US" sz="2800" dirty="0" smtClean="0">
                <a:ln w="18415" cmpd="sng">
                  <a:noFill/>
                  <a:prstDash val="solid"/>
                </a:ln>
                <a:latin typeface="Helvetica" pitchFamily="34" charset="0"/>
              </a:rPr>
              <a:t>Tell people what we do, and how good Mathematics &amp; Statistics is!</a:t>
            </a:r>
            <a:endParaRPr lang="en-US" sz="4000" b="1" dirty="0" smtClean="0">
              <a:ln w="18415" cmpd="sng">
                <a:noFill/>
                <a:prstDash val="solid"/>
              </a:ln>
              <a:solidFill>
                <a:srgbClr val="0070C0"/>
              </a:solidFill>
              <a:latin typeface="Helvetica" pitchFamily="34" charset="0"/>
            </a:endParaRPr>
          </a:p>
          <a:p>
            <a:pPr marL="457200" indent="-457200"/>
            <a:endParaRPr lang="en-US" sz="2800" b="1" spc="900" dirty="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rgbClr val="C60C30"/>
                </a:solidFill>
                <a:latin typeface="+mj-lt"/>
              </a:rPr>
              <a:t>Who am I?</a:t>
            </a:r>
            <a:endParaRPr lang="en-GB" sz="4000"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Outreach</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Further study </a:t>
            </a:r>
            <a:r>
              <a:rPr lang="en-US" sz="2800" dirty="0" smtClean="0">
                <a:ln w="18415" cmpd="sng">
                  <a:noFill/>
                  <a:prstDash val="solid"/>
                </a:ln>
                <a:latin typeface="Helvetica" pitchFamily="34" charset="0"/>
              </a:rPr>
              <a:t>in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Careers</a:t>
            </a:r>
            <a:r>
              <a:rPr lang="en-US" sz="2800" dirty="0" smtClean="0">
                <a:ln w="18415" cmpd="sng">
                  <a:noFill/>
                  <a:prstDash val="solid"/>
                </a:ln>
                <a:latin typeface="Helvetica" pitchFamily="34" charset="0"/>
              </a:rPr>
              <a:t> after studying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Real world applications </a:t>
            </a:r>
            <a:r>
              <a:rPr lang="en-US" sz="2800" dirty="0" smtClean="0">
                <a:ln w="18415" cmpd="sng">
                  <a:noFill/>
                  <a:prstDash val="solid"/>
                </a:ln>
                <a:latin typeface="Helvetica" pitchFamily="34" charset="0"/>
              </a:rPr>
              <a:t>of Mathematics, including cool research areas</a:t>
            </a:r>
            <a:endParaRPr lang="en-US" sz="2800" b="1"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Cypriot students at Newcastle University: </a:t>
            </a:r>
            <a:r>
              <a:rPr lang="en-US" sz="2800" dirty="0" smtClean="0">
                <a:ln w="18415" cmpd="sng">
                  <a:noFill/>
                  <a:prstDash val="solid"/>
                </a:ln>
                <a:solidFill>
                  <a:srgbClr val="4A58DA"/>
                </a:solidFill>
                <a:latin typeface="Helvetica" pitchFamily="34" charset="0"/>
              </a:rPr>
              <a:t>Hard-working</a:t>
            </a:r>
            <a:r>
              <a:rPr lang="en-US" sz="2800" dirty="0" smtClean="0">
                <a:ln w="18415" cmpd="sng">
                  <a:noFill/>
                  <a:prstDash val="solid"/>
                </a:ln>
                <a:latin typeface="Helvetica" pitchFamily="34" charset="0"/>
              </a:rPr>
              <a:t>, </a:t>
            </a:r>
            <a:r>
              <a:rPr lang="en-US" sz="2800" dirty="0" smtClean="0">
                <a:ln w="18415" cmpd="sng">
                  <a:noFill/>
                  <a:prstDash val="solid"/>
                </a:ln>
                <a:solidFill>
                  <a:srgbClr val="4A58DA"/>
                </a:solidFill>
                <a:latin typeface="Helvetica" pitchFamily="34" charset="0"/>
              </a:rPr>
              <a:t>motivated</a:t>
            </a:r>
            <a:r>
              <a:rPr lang="en-US" sz="2800" dirty="0" smtClean="0">
                <a:ln w="18415" cmpd="sng">
                  <a:noFill/>
                  <a:prstDash val="solid"/>
                </a:ln>
                <a:latin typeface="Helvetica" pitchFamily="34" charset="0"/>
              </a:rPr>
              <a:t> and </a:t>
            </a:r>
            <a:r>
              <a:rPr lang="en-US" sz="2800" dirty="0" err="1" smtClean="0">
                <a:ln w="18415" cmpd="sng">
                  <a:noFill/>
                  <a:prstDash val="solid"/>
                </a:ln>
                <a:solidFill>
                  <a:srgbClr val="4A58DA"/>
                </a:solidFill>
                <a:latin typeface="Helvetica" pitchFamily="34" charset="0"/>
              </a:rPr>
              <a:t>aspirational</a:t>
            </a:r>
            <a:endParaRPr lang="en-US" sz="2800"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rgbClr val="C60C30"/>
                </a:solidFill>
                <a:latin typeface="+mj-lt"/>
              </a:rPr>
              <a:t>What am I doing here?</a:t>
            </a:r>
            <a:endParaRPr lang="en-GB" sz="4000"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20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2000"/>
                                        <p:tgtEl>
                                          <p:spTgt spid="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3857620" y="285728"/>
            <a:ext cx="5286380" cy="1357322"/>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6" name="Rectangle 5"/>
          <p:cNvSpPr/>
          <p:nvPr/>
        </p:nvSpPr>
        <p:spPr>
          <a:xfrm>
            <a:off x="3857620" y="2492896"/>
            <a:ext cx="528638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Careers</a:t>
            </a:r>
            <a:endParaRPr lang="en-GB" sz="2800" b="1" dirty="0">
              <a:solidFill>
                <a:srgbClr val="C60C30"/>
              </a:solidFill>
              <a:latin typeface="Rockwell"/>
            </a:endParaRPr>
          </a:p>
        </p:txBody>
      </p:sp>
      <p:sp>
        <p:nvSpPr>
          <p:cNvPr id="7" name="Rectangle 6"/>
          <p:cNvSpPr/>
          <p:nvPr/>
        </p:nvSpPr>
        <p:spPr>
          <a:xfrm>
            <a:off x="3857620" y="3284984"/>
            <a:ext cx="528638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Mathematics at University</a:t>
            </a:r>
            <a:endParaRPr lang="en-GB" sz="2800" b="1" dirty="0">
              <a:solidFill>
                <a:srgbClr val="C60C30"/>
              </a:solidFill>
              <a:latin typeface="Rockwell" pitchFamily="18" charset="0"/>
            </a:endParaRPr>
          </a:p>
        </p:txBody>
      </p:sp>
      <p:sp>
        <p:nvSpPr>
          <p:cNvPr id="8" name="Rectangle 7"/>
          <p:cNvSpPr/>
          <p:nvPr/>
        </p:nvSpPr>
        <p:spPr>
          <a:xfrm>
            <a:off x="3857620" y="4071942"/>
            <a:ext cx="528638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Newcastle University</a:t>
            </a:r>
            <a:endParaRPr lang="en-GB" sz="2800" b="1" dirty="0">
              <a:solidFill>
                <a:srgbClr val="C60C30"/>
              </a:solidFill>
              <a:latin typeface="Rockwell" pitchFamily="18" charset="0"/>
            </a:endParaRPr>
          </a:p>
        </p:txBody>
      </p:sp>
      <p:sp>
        <p:nvSpPr>
          <p:cNvPr id="10" name="Rectangle 9"/>
          <p:cNvSpPr/>
          <p:nvPr/>
        </p:nvSpPr>
        <p:spPr>
          <a:xfrm>
            <a:off x="3857620" y="1700808"/>
            <a:ext cx="528638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Real world applications</a:t>
            </a:r>
            <a:endParaRPr lang="en-GB" sz="2800" b="1" dirty="0">
              <a:solidFill>
                <a:srgbClr val="C60C30"/>
              </a:solidFill>
              <a:latin typeface="Rockwell"/>
            </a:endParaRPr>
          </a:p>
        </p:txBody>
      </p:sp>
    </p:spTree>
    <p:extLst>
      <p:ext uri="{BB962C8B-B14F-4D97-AF65-F5344CB8AC3E}">
        <p14:creationId xmlns="" xmlns:p14="http://schemas.microsoft.com/office/powerpoint/2010/main" val="1203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Top)">
                                      <p:cBhvr>
                                        <p:cTn id="7" dur="500"/>
                                        <p:tgtEl>
                                          <p:spTgt spid="10"/>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Top)">
                                      <p:cBhvr>
                                        <p:cTn id="11" dur="500"/>
                                        <p:tgtEl>
                                          <p:spTgt spid="6"/>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To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3400" b="1" dirty="0" smtClean="0">
                <a:latin typeface="Rockwell" pitchFamily="18" charset="0"/>
              </a:rPr>
              <a:t>Real world applications</a:t>
            </a: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8" name="Picture 4" descr="http://i.thelocalpeople.co.uk/business/businessCategories/science.jpg"/>
          <p:cNvPicPr>
            <a:picLocks noChangeAspect="1" noChangeArrowheads="1"/>
          </p:cNvPicPr>
          <p:nvPr/>
        </p:nvPicPr>
        <p:blipFill rotWithShape="1">
          <a:blip r:embed="rId3" cstate="print"/>
          <a:srcRect l="26315" t="19756" r="2632" b="5171"/>
          <a:stretch/>
        </p:blipFill>
        <p:spPr bwMode="auto">
          <a:xfrm>
            <a:off x="6369542" y="1356792"/>
            <a:ext cx="1944216" cy="1368152"/>
          </a:xfrm>
          <a:prstGeom prst="rect">
            <a:avLst/>
          </a:prstGeom>
          <a:noFill/>
        </p:spPr>
      </p:pic>
      <p:sp>
        <p:nvSpPr>
          <p:cNvPr id="14" name="Rectangle 13"/>
          <p:cNvSpPr/>
          <p:nvPr/>
        </p:nvSpPr>
        <p:spPr>
          <a:xfrm>
            <a:off x="403892" y="1124744"/>
            <a:ext cx="1287788" cy="5400600"/>
          </a:xfrm>
          <a:prstGeom prst="rect">
            <a:avLst/>
          </a:prstGeom>
          <a:noFill/>
        </p:spPr>
        <p:txBody>
          <a:bodyPr vert="wordArtVert" wrap="square" lIns="91440" tIns="45720" rIns="91440" bIns="45720">
            <a:spAutoFit/>
          </a:bodyPr>
          <a:lstStyle/>
          <a:p>
            <a:pPr algn="ctr"/>
            <a:r>
              <a:rPr lang="en-US" sz="6600" dirty="0" smtClean="0">
                <a:ln w="18415" cmpd="sng">
                  <a:solidFill>
                    <a:srgbClr val="003F72"/>
                  </a:solidFill>
                  <a:prstDash val="solid"/>
                </a:ln>
                <a:solidFill>
                  <a:schemeClr val="bg1"/>
                </a:solidFill>
                <a:effectLst>
                  <a:outerShdw blurRad="63500" dir="3600000" algn="tl" rotWithShape="0">
                    <a:srgbClr val="000000">
                      <a:alpha val="70000"/>
                    </a:srgbClr>
                  </a:outerShdw>
                </a:effectLst>
              </a:rPr>
              <a:t>STEM</a:t>
            </a:r>
            <a:endParaRPr lang="en-US" sz="6600" b="1" spc="900" dirty="0">
              <a:ln w="18415" cmpd="sng">
                <a:solidFill>
                  <a:srgbClr val="003F72"/>
                </a:solidFill>
                <a:prstDash val="solid"/>
              </a:ln>
              <a:solidFill>
                <a:schemeClr val="bg1"/>
              </a:solidFill>
              <a:effectLst>
                <a:glow rad="53100">
                  <a:schemeClr val="accent6">
                    <a:satMod val="180000"/>
                    <a:alpha val="30000"/>
                  </a:schemeClr>
                </a:glow>
              </a:effectLst>
            </a:endParaRPr>
          </a:p>
        </p:txBody>
      </p:sp>
      <p:sp>
        <p:nvSpPr>
          <p:cNvPr id="18" name="TextBox 17"/>
          <p:cNvSpPr txBox="1"/>
          <p:nvPr/>
        </p:nvSpPr>
        <p:spPr>
          <a:xfrm>
            <a:off x="1331640" y="2062589"/>
            <a:ext cx="2664296" cy="646331"/>
          </a:xfrm>
          <a:prstGeom prst="rect">
            <a:avLst/>
          </a:prstGeom>
          <a:noFill/>
        </p:spPr>
        <p:txBody>
          <a:bodyPr wrap="square" rtlCol="0">
            <a:spAutoFit/>
          </a:bodyPr>
          <a:lstStyle/>
          <a:p>
            <a:r>
              <a:rPr lang="en-GB" sz="3600" dirty="0" smtClean="0">
                <a:solidFill>
                  <a:srgbClr val="003F72"/>
                </a:solidFill>
              </a:rPr>
              <a:t>CIENCE</a:t>
            </a:r>
            <a:endParaRPr lang="en-GB" sz="3600" dirty="0">
              <a:solidFill>
                <a:srgbClr val="003F72"/>
              </a:solidFill>
            </a:endParaRPr>
          </a:p>
        </p:txBody>
      </p:sp>
      <p:sp>
        <p:nvSpPr>
          <p:cNvPr id="19" name="TextBox 18"/>
          <p:cNvSpPr txBox="1"/>
          <p:nvPr/>
        </p:nvSpPr>
        <p:spPr>
          <a:xfrm>
            <a:off x="1340655" y="3070701"/>
            <a:ext cx="3240360" cy="646331"/>
          </a:xfrm>
          <a:prstGeom prst="rect">
            <a:avLst/>
          </a:prstGeom>
          <a:noFill/>
        </p:spPr>
        <p:txBody>
          <a:bodyPr wrap="square" rtlCol="0">
            <a:spAutoFit/>
          </a:bodyPr>
          <a:lstStyle/>
          <a:p>
            <a:r>
              <a:rPr lang="en-GB" sz="3600" dirty="0" smtClean="0">
                <a:solidFill>
                  <a:srgbClr val="003F72"/>
                </a:solidFill>
              </a:rPr>
              <a:t>ECHNOLOGY</a:t>
            </a:r>
            <a:endParaRPr lang="en-GB" sz="3600" dirty="0">
              <a:solidFill>
                <a:srgbClr val="003F72"/>
              </a:solidFill>
            </a:endParaRPr>
          </a:p>
        </p:txBody>
      </p:sp>
      <p:sp>
        <p:nvSpPr>
          <p:cNvPr id="20" name="TextBox 19"/>
          <p:cNvSpPr txBox="1"/>
          <p:nvPr/>
        </p:nvSpPr>
        <p:spPr>
          <a:xfrm>
            <a:off x="1340655" y="4222829"/>
            <a:ext cx="3672408" cy="646331"/>
          </a:xfrm>
          <a:prstGeom prst="rect">
            <a:avLst/>
          </a:prstGeom>
          <a:noFill/>
        </p:spPr>
        <p:txBody>
          <a:bodyPr wrap="square" rtlCol="0">
            <a:spAutoFit/>
          </a:bodyPr>
          <a:lstStyle/>
          <a:p>
            <a:r>
              <a:rPr lang="en-GB" sz="3600" dirty="0" smtClean="0">
                <a:solidFill>
                  <a:srgbClr val="003F72"/>
                </a:solidFill>
              </a:rPr>
              <a:t>NGINEERING</a:t>
            </a:r>
            <a:endParaRPr lang="en-GB" sz="3600" dirty="0">
              <a:solidFill>
                <a:srgbClr val="003F72"/>
              </a:solidFill>
            </a:endParaRPr>
          </a:p>
        </p:txBody>
      </p:sp>
      <p:sp>
        <p:nvSpPr>
          <p:cNvPr id="21" name="TextBox 20"/>
          <p:cNvSpPr txBox="1"/>
          <p:nvPr/>
        </p:nvSpPr>
        <p:spPr>
          <a:xfrm>
            <a:off x="1412663" y="5301208"/>
            <a:ext cx="2736304" cy="646331"/>
          </a:xfrm>
          <a:prstGeom prst="rect">
            <a:avLst/>
          </a:prstGeom>
          <a:noFill/>
        </p:spPr>
        <p:txBody>
          <a:bodyPr wrap="square" rtlCol="0">
            <a:spAutoFit/>
          </a:bodyPr>
          <a:lstStyle/>
          <a:p>
            <a:r>
              <a:rPr lang="en-GB" sz="3600" dirty="0" smtClean="0">
                <a:solidFill>
                  <a:srgbClr val="003F72"/>
                </a:solidFill>
              </a:rPr>
              <a:t>ATHS</a:t>
            </a:r>
            <a:endParaRPr lang="en-GB" sz="3600" dirty="0">
              <a:solidFill>
                <a:srgbClr val="003F72"/>
              </a:solidFill>
            </a:endParaRPr>
          </a:p>
        </p:txBody>
      </p:sp>
      <p:pic>
        <p:nvPicPr>
          <p:cNvPr id="1030" name="Picture 6" descr="https://developer.apple.com/library/mac/documentation/MacOSX/Conceptual/OSX_Technology_Overview/art/MacBookProDesktop_2x.png"/>
          <p:cNvPicPr>
            <a:picLocks noChangeAspect="1" noChangeArrowheads="1"/>
          </p:cNvPicPr>
          <p:nvPr/>
        </p:nvPicPr>
        <p:blipFill>
          <a:blip r:embed="rId4" cstate="print"/>
          <a:srcRect/>
          <a:stretch>
            <a:fillRect/>
          </a:stretch>
        </p:blipFill>
        <p:spPr bwMode="auto">
          <a:xfrm>
            <a:off x="6369542" y="2862324"/>
            <a:ext cx="1518285" cy="926716"/>
          </a:xfrm>
          <a:prstGeom prst="rect">
            <a:avLst/>
          </a:prstGeom>
          <a:noFill/>
        </p:spPr>
      </p:pic>
      <p:pic>
        <p:nvPicPr>
          <p:cNvPr id="1036" name="Picture 12" descr="http://radiantabohar.info/wp-content/uploads/2013/06/automobile.jpg"/>
          <p:cNvPicPr>
            <a:picLocks noChangeAspect="1" noChangeArrowheads="1"/>
          </p:cNvPicPr>
          <p:nvPr/>
        </p:nvPicPr>
        <p:blipFill>
          <a:blip r:embed="rId5" cstate="print"/>
          <a:srcRect/>
          <a:stretch>
            <a:fillRect/>
          </a:stretch>
        </p:blipFill>
        <p:spPr bwMode="auto">
          <a:xfrm>
            <a:off x="6376807" y="3885009"/>
            <a:ext cx="1676443" cy="1056159"/>
          </a:xfrm>
          <a:prstGeom prst="rect">
            <a:avLst/>
          </a:prstGeom>
          <a:noFill/>
        </p:spPr>
      </p:pic>
      <p:pic>
        <p:nvPicPr>
          <p:cNvPr id="1042" name="Picture 18" descr="http://southfieldschool.org.uk/wp-content/uploads/2012/05/math-workshop.gif"/>
          <p:cNvPicPr>
            <a:picLocks noChangeAspect="1" noChangeArrowheads="1"/>
          </p:cNvPicPr>
          <p:nvPr/>
        </p:nvPicPr>
        <p:blipFill>
          <a:blip r:embed="rId6" cstate="print"/>
          <a:srcRect/>
          <a:stretch>
            <a:fillRect/>
          </a:stretch>
        </p:blipFill>
        <p:spPr bwMode="auto">
          <a:xfrm>
            <a:off x="6369542" y="5013176"/>
            <a:ext cx="1750195" cy="1008112"/>
          </a:xfrm>
          <a:prstGeom prst="rect">
            <a:avLst/>
          </a:prstGeom>
          <a:noFill/>
        </p:spPr>
      </p:pic>
      <p:sp>
        <p:nvSpPr>
          <p:cNvPr id="16" name="Rectangle 15"/>
          <p:cNvSpPr/>
          <p:nvPr/>
        </p:nvSpPr>
        <p:spPr>
          <a:xfrm>
            <a:off x="467544" y="244904"/>
            <a:ext cx="5532779" cy="8798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en-GB" sz="4000" kern="1200" dirty="0">
              <a:solidFill>
                <a:schemeClr val="bg1"/>
              </a:solidFill>
              <a:latin typeface="Rockwell" pitchFamily="18" charset="0"/>
            </a:endParaRPr>
          </a:p>
        </p:txBody>
      </p:sp>
      <p:sp>
        <p:nvSpPr>
          <p:cNvPr id="49" name="Title 2"/>
          <p:cNvSpPr>
            <a:spLocks noGrp="1"/>
          </p:cNvSpPr>
          <p:nvPr>
            <p:ph type="title"/>
          </p:nvPr>
        </p:nvSpPr>
        <p:spPr>
          <a:xfrm>
            <a:off x="457200" y="274638"/>
            <a:ext cx="6347048" cy="1143000"/>
          </a:xfrm>
        </p:spPr>
        <p:txBody>
          <a:bodyPr>
            <a:normAutofit/>
          </a:bodyPr>
          <a:lstStyle/>
          <a:p>
            <a:r>
              <a:rPr lang="en-GB" sz="4000" dirty="0" smtClean="0">
                <a:solidFill>
                  <a:srgbClr val="C60C30"/>
                </a:solidFill>
                <a:latin typeface="+mj-lt"/>
              </a:rPr>
              <a:t>What is STEM?</a:t>
            </a:r>
            <a:endParaRPr lang="en-GB" sz="4000" dirty="0">
              <a:solidFill>
                <a:srgbClr val="C60C30"/>
              </a:solidFill>
              <a:latin typeface="+mj-lt"/>
            </a:endParaRPr>
          </a:p>
        </p:txBody>
      </p:sp>
    </p:spTree>
    <p:extLst>
      <p:ext uri="{BB962C8B-B14F-4D97-AF65-F5344CB8AC3E}">
        <p14:creationId xmlns="" xmlns:p14="http://schemas.microsoft.com/office/powerpoint/2010/main" val="91656980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6"/>
                                        </p:tgtEl>
                                        <p:attrNameLst>
                                          <p:attrName>style.visibility</p:attrName>
                                        </p:attrNameLst>
                                      </p:cBhvr>
                                      <p:to>
                                        <p:strVal val="visible"/>
                                      </p:to>
                                    </p:set>
                                    <p:anim calcmode="lin" valueType="num">
                                      <p:cBhvr additive="base">
                                        <p:cTn id="31" dur="500" fill="hold"/>
                                        <p:tgtEl>
                                          <p:spTgt spid="1036"/>
                                        </p:tgtEl>
                                        <p:attrNameLst>
                                          <p:attrName>ppt_x</p:attrName>
                                        </p:attrNameLst>
                                      </p:cBhvr>
                                      <p:tavLst>
                                        <p:tav tm="0">
                                          <p:val>
                                            <p:strVal val="#ppt_x"/>
                                          </p:val>
                                        </p:tav>
                                        <p:tav tm="100000">
                                          <p:val>
                                            <p:strVal val="#ppt_x"/>
                                          </p:val>
                                        </p:tav>
                                      </p:tavLst>
                                    </p:anim>
                                    <p:anim calcmode="lin" valueType="num">
                                      <p:cBhvr additive="base">
                                        <p:cTn id="32"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42"/>
                                        </p:tgtEl>
                                        <p:attrNameLst>
                                          <p:attrName>style.visibility</p:attrName>
                                        </p:attrNameLst>
                                      </p:cBhvr>
                                      <p:to>
                                        <p:strVal val="visible"/>
                                      </p:to>
                                    </p:set>
                                    <p:anim calcmode="lin" valueType="num">
                                      <p:cBhvr additive="base">
                                        <p:cTn id="43" dur="500" fill="hold"/>
                                        <p:tgtEl>
                                          <p:spTgt spid="1042"/>
                                        </p:tgtEl>
                                        <p:attrNameLst>
                                          <p:attrName>ppt_x</p:attrName>
                                        </p:attrNameLst>
                                      </p:cBhvr>
                                      <p:tavLst>
                                        <p:tav tm="0">
                                          <p:val>
                                            <p:strVal val="#ppt_x"/>
                                          </p:val>
                                        </p:tav>
                                        <p:tav tm="100000">
                                          <p:val>
                                            <p:strVal val="#ppt_x"/>
                                          </p:val>
                                        </p:tav>
                                      </p:tavLst>
                                    </p:anim>
                                    <p:anim calcmode="lin" valueType="num">
                                      <p:cBhvr additive="base">
                                        <p:cTn id="44"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Decisions...</a:t>
            </a:r>
            <a:endParaRPr lang="en-GB" sz="8000" dirty="0">
              <a:solidFill>
                <a:schemeClr val="bg1"/>
              </a:solidFill>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et2.jpg"/>
          <p:cNvPicPr>
            <a:picLocks noChangeAspect="1"/>
          </p:cNvPicPr>
          <p:nvPr/>
        </p:nvPicPr>
        <p:blipFill>
          <a:blip r:embed="rId2"/>
          <a:stretch>
            <a:fillRect/>
          </a:stretch>
        </p:blipFill>
        <p:spPr>
          <a:xfrm>
            <a:off x="-1" y="0"/>
            <a:ext cx="9620723" cy="720795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Cryptography</a:t>
            </a:r>
            <a:endParaRPr lang="en-GB" sz="8000" dirty="0">
              <a:solidFill>
                <a:schemeClr val="bg1"/>
              </a:solidFill>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1"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nline shopping.jpg"/>
          <p:cNvPicPr>
            <a:picLocks noGrp="1" noChangeAspect="1"/>
          </p:cNvPicPr>
          <p:nvPr>
            <p:ph idx="1"/>
          </p:nvPr>
        </p:nvPicPr>
        <p:blipFill>
          <a:blip r:embed="rId2"/>
          <a:stretch>
            <a:fillRect/>
          </a:stretch>
        </p:blipFill>
        <p:spPr>
          <a:xfrm>
            <a:off x="-1706981" y="214290"/>
            <a:ext cx="10850981" cy="5143536"/>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imitation-game-whysoblu-4.jpg"/>
          <p:cNvPicPr>
            <a:picLocks noGrp="1" noChangeAspect="1"/>
          </p:cNvPicPr>
          <p:nvPr>
            <p:ph idx="1"/>
          </p:nvPr>
        </p:nvPicPr>
        <p:blipFill>
          <a:blip r:embed="rId2"/>
          <a:stretch>
            <a:fillRect/>
          </a:stretch>
        </p:blipFill>
        <p:spPr>
          <a:xfrm>
            <a:off x="-1" y="0"/>
            <a:ext cx="10287001"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8000" kern="1200" dirty="0" smtClean="0"/>
                <a:t>Climate extremes</a:t>
              </a:r>
              <a:endParaRPr lang="en-GB" sz="80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72726" cy="6858000"/>
          </a:xfrm>
          <a:prstGeom prst="rect">
            <a:avLst/>
          </a:prstGeom>
        </p:spPr>
      </p:pic>
      <p:sp>
        <p:nvSpPr>
          <p:cNvPr id="5" name="Title 4"/>
          <p:cNvSpPr>
            <a:spLocks noGrp="1"/>
          </p:cNvSpPr>
          <p:nvPr>
            <p:ph type="title"/>
          </p:nvPr>
        </p:nvSpPr>
        <p:spPr/>
        <p:txBody>
          <a:bodyPr/>
          <a:lstStyle/>
          <a:p>
            <a:endParaRPr lang="en-GB"/>
          </a:p>
        </p:txBody>
      </p:sp>
    </p:spTree>
    <p:extLst>
      <p:ext uri="{BB962C8B-B14F-4D97-AF65-F5344CB8AC3E}">
        <p14:creationId xmlns="" xmlns:p14="http://schemas.microsoft.com/office/powerpoint/2010/main" val="3587276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9" name="Rectangle 8"/>
          <p:cNvSpPr/>
          <p:nvPr/>
        </p:nvSpPr>
        <p:spPr>
          <a:xfrm>
            <a:off x="785786" y="1357298"/>
            <a:ext cx="7920880" cy="1384995"/>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Category 3 hurricane when it made landfall </a:t>
            </a:r>
          </a:p>
          <a:p>
            <a:pPr marL="457200" indent="-457200">
              <a:buFont typeface="Arial" panose="020B0604020202020204" pitchFamily="34" charset="0"/>
              <a:buChar char="•"/>
            </a:pPr>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Killed 1833 people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Caused over $100 billion worth of damage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GB" sz="2800" dirty="0" smtClean="0">
                <a:solidFill>
                  <a:schemeClr val="bg1"/>
                </a:solidFill>
              </a:rPr>
              <a:t>Most damage/loss of life caused by </a:t>
            </a:r>
            <a:r>
              <a:rPr lang="en-GB" sz="3400" b="1" dirty="0" smtClean="0">
                <a:solidFill>
                  <a:schemeClr val="bg1"/>
                </a:solidFill>
              </a:rPr>
              <a:t>storm surge</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Storm surge reached </a:t>
            </a:r>
            <a:r>
              <a:rPr lang="en-GB" sz="3400" b="1" dirty="0" smtClean="0">
                <a:solidFill>
                  <a:schemeClr val="bg1"/>
                </a:solidFill>
              </a:rPr>
              <a:t>14.4 feet</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Classed as the </a:t>
            </a:r>
            <a:r>
              <a:rPr lang="en-GB" sz="3400" dirty="0" smtClean="0">
                <a:solidFill>
                  <a:schemeClr val="bg1"/>
                </a:solidFill>
              </a:rPr>
              <a:t>“</a:t>
            </a:r>
            <a:r>
              <a:rPr lang="en-GB" sz="3400" b="1" dirty="0" smtClean="0">
                <a:solidFill>
                  <a:schemeClr val="bg1"/>
                </a:solidFill>
              </a:rPr>
              <a:t>Storm of the Century</a:t>
            </a:r>
            <a:r>
              <a:rPr lang="en-GB" sz="3200" dirty="0" smtClean="0">
                <a:solidFill>
                  <a:schemeClr val="bg1"/>
                </a:solidFill>
              </a:rPr>
              <a:t>”</a:t>
            </a:r>
          </a:p>
          <a:p>
            <a:pPr marL="457200" indent="-457200"/>
            <a:r>
              <a:rPr lang="en-GB" sz="2800" b="1" dirty="0" smtClean="0">
                <a:solidFill>
                  <a:srgbClr val="FF0000"/>
                </a:solidFill>
              </a:rPr>
              <a:t> </a:t>
            </a: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b="1" spc="900" dirty="0" smtClean="0">
              <a:ln w="18415" cmpd="sng">
                <a:noFill/>
                <a:prstDash val="solid"/>
              </a:ln>
              <a:latin typeface="Helvetica" pitchFamily="34" charset="0"/>
            </a:endParaRPr>
          </a:p>
          <a:p>
            <a:pPr marL="457200" indent="-457200"/>
            <a:r>
              <a:rPr lang="en-US" sz="2800" b="1" spc="900" dirty="0" smtClean="0">
                <a:ln w="18415" cmpd="sng">
                  <a:noFill/>
                  <a:prstDash val="solid"/>
                </a:ln>
                <a:latin typeface="Helvetica" pitchFamily="34" charset="0"/>
              </a:rPr>
              <a:t>			</a:t>
            </a:r>
            <a:endParaRPr lang="en-US" sz="2800" dirty="0" smtClean="0">
              <a:ln w="18415" cmpd="sng">
                <a:noFill/>
                <a:prstDash val="solid"/>
              </a:ln>
              <a:latin typeface="Helvetic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2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20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20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2000"/>
                                        <p:tgtEl>
                                          <p:spTgt spid="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0" end="10"/>
                                            </p:txEl>
                                          </p:spTgt>
                                        </p:tgtEl>
                                        <p:attrNameLst>
                                          <p:attrName>style.visibility</p:attrName>
                                        </p:attrNameLst>
                                      </p:cBhvr>
                                      <p:to>
                                        <p:strVal val="visible"/>
                                      </p:to>
                                    </p:set>
                                    <p:animEffect transition="in" filter="fade">
                                      <p:cBhvr>
                                        <p:cTn id="32" dur="2000"/>
                                        <p:tgtEl>
                                          <p:spTgt spid="9">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2000"/>
                                        <p:tgtEl>
                                          <p:spTgt spid="9">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14" end="14"/>
                                            </p:txEl>
                                          </p:spTgt>
                                        </p:tgtEl>
                                        <p:attrNameLst>
                                          <p:attrName>style.visibility</p:attrName>
                                        </p:attrNameLst>
                                      </p:cBhvr>
                                      <p:to>
                                        <p:strVal val="visible"/>
                                      </p:to>
                                    </p:set>
                                    <p:animEffect transition="in" filter="fade">
                                      <p:cBhvr>
                                        <p:cTn id="42" dur="20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15186" cy="728660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katrina3.JPG"/>
          <p:cNvPicPr>
            <a:picLocks noGrp="1" noChangeAspect="1"/>
          </p:cNvPicPr>
          <p:nvPr>
            <p:ph idx="1"/>
          </p:nvPr>
        </p:nvPicPr>
        <p:blipFill>
          <a:blip r:embed="rId2"/>
          <a:stretch>
            <a:fillRect/>
          </a:stretch>
        </p:blipFill>
        <p:spPr>
          <a:xfrm>
            <a:off x="0" y="0"/>
            <a:ext cx="10338694"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atrina4.jpeg"/>
          <p:cNvPicPr>
            <a:picLocks noGrp="1" noChangeAspect="1"/>
          </p:cNvPicPr>
          <p:nvPr>
            <p:ph idx="1"/>
          </p:nvPr>
        </p:nvPicPr>
        <p:blipFill>
          <a:blip r:embed="rId2"/>
          <a:stretch>
            <a:fillRect/>
          </a:stretch>
        </p:blipFill>
        <p:spPr>
          <a:xfrm>
            <a:off x="-857288" y="0"/>
            <a:ext cx="5715040" cy="6857999"/>
          </a:xfrm>
        </p:spPr>
      </p:pic>
      <p:pic>
        <p:nvPicPr>
          <p:cNvPr id="5" name="Picture 4" descr="katrina5.jpg"/>
          <p:cNvPicPr>
            <a:picLocks noChangeAspect="1"/>
          </p:cNvPicPr>
          <p:nvPr/>
        </p:nvPicPr>
        <p:blipFill>
          <a:blip r:embed="rId3"/>
          <a:stretch>
            <a:fillRect/>
          </a:stretch>
        </p:blipFill>
        <p:spPr>
          <a:xfrm>
            <a:off x="4929190" y="0"/>
            <a:ext cx="6293177"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10315433"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t>8.5</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8.4</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r>
              <a:tr h="528641">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9.0</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12.2</a:t>
                      </a:r>
                      <a:endParaRPr lang="en-GB" b="1" dirty="0">
                        <a:solidFill>
                          <a:schemeClr val="bg1"/>
                        </a:solidFill>
                      </a:endParaRPr>
                    </a:p>
                  </a:txBody>
                  <a:tcPr/>
                </a:tc>
                <a:tc>
                  <a:txBody>
                    <a:bodyPr/>
                    <a:lstStyle/>
                    <a:p>
                      <a:pPr algn="ctr"/>
                      <a:r>
                        <a:rPr lang="en-GB" b="1" dirty="0" smtClean="0"/>
                        <a:t>7.8</a:t>
                      </a:r>
                      <a:endParaRPr lang="en-GB" b="1" dirty="0">
                        <a:solidFill>
                          <a:schemeClr val="bg1"/>
                        </a:solidFill>
                      </a:endParaRPr>
                    </a:p>
                  </a:txBody>
                  <a:tcPr/>
                </a:tc>
                <a:tc>
                  <a:txBody>
                    <a:bodyPr/>
                    <a:lstStyle/>
                    <a:p>
                      <a:pPr algn="ctr"/>
                      <a:r>
                        <a:rPr lang="en-GB" b="1" dirty="0" smtClean="0"/>
                        <a:t>7.7</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r>
              <a:tr h="528641">
                <a:tc>
                  <a:txBody>
                    <a:bodyPr/>
                    <a:lstStyle/>
                    <a:p>
                      <a:pPr algn="ctr"/>
                      <a:r>
                        <a:rPr lang="en-GB" b="1" dirty="0" smtClean="0"/>
                        <a:t>8.3</a:t>
                      </a:r>
                      <a:endParaRPr lang="en-GB" b="1" dirty="0">
                        <a:solidFill>
                          <a:schemeClr val="bg1"/>
                        </a:solidFill>
                      </a:endParaRPr>
                    </a:p>
                  </a:txBody>
                  <a:tcPr/>
                </a:tc>
                <a:tc>
                  <a:txBody>
                    <a:bodyPr/>
                    <a:lstStyle/>
                    <a:p>
                      <a:pPr algn="ctr"/>
                      <a:r>
                        <a:rPr lang="en-GB" b="1" dirty="0" smtClean="0"/>
                        <a:t>8.1</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6.8</a:t>
                      </a:r>
                      <a:endParaRPr lang="en-GB" b="1" dirty="0">
                        <a:solidFill>
                          <a:schemeClr val="bg1"/>
                        </a:solidFill>
                      </a:endParaRPr>
                    </a:p>
                  </a:txBody>
                  <a:tcPr/>
                </a:tc>
                <a:tc>
                  <a:txBody>
                    <a:bodyPr/>
                    <a:lstStyle/>
                    <a:p>
                      <a:pPr algn="ctr"/>
                      <a:r>
                        <a:rPr lang="en-GB" b="1" dirty="0" smtClean="0"/>
                        <a:t>6.7</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7.6</a:t>
                      </a:r>
                      <a:endParaRPr lang="en-GB" b="1" dirty="0">
                        <a:solidFill>
                          <a:schemeClr val="bg1"/>
                        </a:solidFill>
                      </a:endParaRPr>
                    </a:p>
                  </a:txBody>
                  <a:tcPr/>
                </a:tc>
                <a:tc>
                  <a:txBody>
                    <a:bodyPr/>
                    <a:lstStyle/>
                    <a:p>
                      <a:pPr algn="ctr"/>
                      <a:r>
                        <a:rPr lang="en-GB" b="1" dirty="0" smtClean="0"/>
                        <a:t>8.2</a:t>
                      </a:r>
                      <a:endParaRPr lang="en-GB" b="1" dirty="0">
                        <a:solidFill>
                          <a:schemeClr val="bg1"/>
                        </a:solidFill>
                      </a:endParaRPr>
                    </a:p>
                  </a:txBody>
                  <a:tcPr/>
                </a:tc>
                <a:tc>
                  <a:txBody>
                    <a:bodyPr/>
                    <a:lstStyle/>
                    <a:p>
                      <a:pPr algn="ctr"/>
                      <a:r>
                        <a:rPr lang="en-GB" b="1" dirty="0" smtClean="0"/>
                        <a:t>8.6</a:t>
                      </a:r>
                      <a:endParaRPr lang="en-GB" b="1" dirty="0">
                        <a:solidFill>
                          <a:schemeClr val="bg1"/>
                        </a:solidFill>
                      </a:endParaRPr>
                    </a:p>
                  </a:txBody>
                  <a:tcPr/>
                </a:tc>
                <a:tc>
                  <a:txBody>
                    <a:bodyPr/>
                    <a:lstStyle/>
                    <a:p>
                      <a:pPr algn="ctr"/>
                      <a:r>
                        <a:rPr lang="en-GB" b="1" dirty="0" smtClean="0"/>
                        <a:t>9.8</a:t>
                      </a:r>
                      <a:endParaRPr lang="en-GB" b="1" dirty="0">
                        <a:solidFill>
                          <a:schemeClr val="bg1"/>
                        </a:solidFill>
                      </a:endParaRPr>
                    </a:p>
                  </a:txBody>
                  <a:tcPr/>
                </a:tc>
              </a:tr>
              <a:tr h="528641">
                <a:tc>
                  <a:txBody>
                    <a:bodyPr/>
                    <a:lstStyle/>
                    <a:p>
                      <a:pPr algn="ctr"/>
                      <a:r>
                        <a:rPr lang="en-GB" b="1" dirty="0" smtClean="0"/>
                        <a:t>9.5</a:t>
                      </a:r>
                      <a:endParaRPr lang="en-GB" b="1" dirty="0">
                        <a:solidFill>
                          <a:schemeClr val="bg1"/>
                        </a:solidFill>
                      </a:endParaRPr>
                    </a:p>
                  </a:txBody>
                  <a:tcPr/>
                </a:tc>
                <a:tc>
                  <a:txBody>
                    <a:bodyPr/>
                    <a:lstStyle/>
                    <a:p>
                      <a:pPr algn="ctr"/>
                      <a:r>
                        <a:rPr lang="en-GB" b="1" dirty="0" smtClean="0"/>
                        <a:t>7.4</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10.2</a:t>
                      </a:r>
                      <a:endParaRPr lang="en-GB" b="1" dirty="0">
                        <a:solidFill>
                          <a:schemeClr val="bg1"/>
                        </a:solidFill>
                      </a:endParaRPr>
                    </a:p>
                  </a:txBody>
                  <a:tcPr/>
                </a:tc>
                <a:tc>
                  <a:txBody>
                    <a:bodyPr/>
                    <a:lstStyle/>
                    <a:p>
                      <a:pPr algn="ctr"/>
                      <a:r>
                        <a:rPr lang="en-GB" b="1" dirty="0" smtClean="0"/>
                        <a:t>10.3</a:t>
                      </a:r>
                      <a:endParaRPr lang="en-GB" b="1" dirty="0">
                        <a:solidFill>
                          <a:schemeClr val="bg1"/>
                        </a:solidFill>
                      </a:endParaRPr>
                    </a:p>
                  </a:txBody>
                  <a:tcPr/>
                </a:tc>
                <a:tc>
                  <a:txBody>
                    <a:bodyPr/>
                    <a:lstStyle/>
                    <a:p>
                      <a:pPr algn="ctr"/>
                      <a:r>
                        <a:rPr lang="en-GB" b="1" dirty="0" smtClean="0"/>
                        <a:t>10.4</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10.8</a:t>
                      </a:r>
                      <a:endParaRPr lang="en-GB" b="1" dirty="0">
                        <a:solidFill>
                          <a:schemeClr val="bg1"/>
                        </a:solidFill>
                      </a:endParaRPr>
                    </a:p>
                  </a:txBody>
                  <a:tcPr/>
                </a:tc>
              </a:tr>
              <a:tr h="528641">
                <a:tc>
                  <a:txBody>
                    <a:bodyPr/>
                    <a:lstStyle/>
                    <a:p>
                      <a:pPr algn="ctr"/>
                      <a:r>
                        <a:rPr lang="en-GB" b="1" dirty="0" smtClean="0"/>
                        <a:t>11.1</a:t>
                      </a:r>
                      <a:endParaRPr lang="en-GB" b="1" dirty="0">
                        <a:solidFill>
                          <a:schemeClr val="bg1"/>
                        </a:solidFill>
                      </a:endParaRPr>
                    </a:p>
                  </a:txBody>
                  <a:tcPr/>
                </a:tc>
                <a:tc>
                  <a:txBody>
                    <a:bodyPr/>
                    <a:lstStyle/>
                    <a:p>
                      <a:pPr algn="ctr"/>
                      <a:r>
                        <a:rPr lang="en-GB" b="1" dirty="0" smtClean="0"/>
                        <a:t>12.7</a:t>
                      </a:r>
                      <a:endParaRPr lang="en-GB" b="1" dirty="0">
                        <a:solidFill>
                          <a:schemeClr val="bg1"/>
                        </a:solidFill>
                      </a:endParaRPr>
                    </a:p>
                  </a:txBody>
                  <a:tcPr/>
                </a:tc>
                <a:tc>
                  <a:txBody>
                    <a:bodyPr/>
                    <a:lstStyle/>
                    <a:p>
                      <a:pPr algn="ctr"/>
                      <a:r>
                        <a:rPr lang="en-GB" b="1" dirty="0" smtClean="0"/>
                        <a:t>11.5</a:t>
                      </a:r>
                      <a:endParaRPr lang="en-GB" b="1" dirty="0">
                        <a:solidFill>
                          <a:schemeClr val="bg1"/>
                        </a:solidFill>
                      </a:endParaRPr>
                    </a:p>
                  </a:txBody>
                  <a:tcPr/>
                </a:tc>
                <a:tc>
                  <a:txBody>
                    <a:bodyPr/>
                    <a:lstStyle/>
                    <a:p>
                      <a:pPr algn="ctr"/>
                      <a:r>
                        <a:rPr lang="en-GB" b="1" dirty="0" smtClean="0"/>
                        <a:t>11.8</a:t>
                      </a:r>
                      <a:endParaRPr lang="en-GB" b="1" dirty="0">
                        <a:solidFill>
                          <a:schemeClr val="bg1"/>
                        </a:solidFill>
                      </a:endParaRPr>
                    </a:p>
                  </a:txBody>
                  <a:tcPr/>
                </a:tc>
                <a:tc>
                  <a:txBody>
                    <a:bodyPr/>
                    <a:lstStyle/>
                    <a:p>
                      <a:pPr algn="ctr"/>
                      <a:r>
                        <a:rPr lang="en-GB" b="1" dirty="0" smtClean="0"/>
                        <a:t>12.6</a:t>
                      </a:r>
                      <a:endParaRPr lang="en-GB" b="1" dirty="0">
                        <a:solidFill>
                          <a:schemeClr val="bg1"/>
                        </a:solidFill>
                      </a:endParaRPr>
                    </a:p>
                  </a:txBody>
                  <a:tcPr/>
                </a:tc>
                <a:tc>
                  <a:txBody>
                    <a:bodyPr/>
                    <a:lstStyle/>
                    <a:p>
                      <a:pPr algn="ctr"/>
                      <a:r>
                        <a:rPr lang="en-GB" b="1" dirty="0" smtClean="0"/>
                        <a:t>13.0</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9.4</a:t>
                      </a:r>
                      <a:endParaRPr lang="en-GB" b="1" dirty="0">
                        <a:solidFill>
                          <a:schemeClr val="bg1"/>
                        </a:solidFill>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20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2000"/>
                                        <p:tgtEl>
                                          <p:spTgt spid="7">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tx1"/>
                          </a:solidFill>
                        </a:rPr>
                        <a:t>6.7</a:t>
                      </a:r>
                      <a:endParaRPr lang="en-GB" b="1" dirty="0">
                        <a:solidFill>
                          <a:schemeClr val="tx1"/>
                        </a:solidFill>
                      </a:endParaRPr>
                    </a:p>
                  </a:txBody>
                  <a:tcPr/>
                </a:tc>
                <a:tc>
                  <a:txBody>
                    <a:bodyPr/>
                    <a:lstStyle/>
                    <a:p>
                      <a:pPr algn="ctr"/>
                      <a:r>
                        <a:rPr lang="en-GB" b="1" dirty="0" smtClean="0">
                          <a:solidFill>
                            <a:schemeClr val="tx1"/>
                          </a:solidFill>
                        </a:rPr>
                        <a:t>6.8</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7.4</a:t>
                      </a:r>
                      <a:endParaRPr lang="en-GB" b="1" dirty="0">
                        <a:solidFill>
                          <a:schemeClr val="tx1"/>
                        </a:solidFill>
                      </a:endParaRPr>
                    </a:p>
                  </a:txBody>
                  <a:tcPr/>
                </a:tc>
                <a:tc>
                  <a:txBody>
                    <a:bodyPr/>
                    <a:lstStyle/>
                    <a:p>
                      <a:pPr algn="ctr"/>
                      <a:r>
                        <a:rPr lang="en-GB" b="1" dirty="0" smtClean="0">
                          <a:solidFill>
                            <a:schemeClr val="tx1"/>
                          </a:solidFill>
                        </a:rPr>
                        <a:t>7.6</a:t>
                      </a:r>
                      <a:endParaRPr lang="en-GB" b="1" dirty="0">
                        <a:solidFill>
                          <a:schemeClr val="tx1"/>
                        </a:solidFill>
                      </a:endParaRPr>
                    </a:p>
                  </a:txBody>
                  <a:tcPr/>
                </a:tc>
                <a:tc>
                  <a:txBody>
                    <a:bodyPr/>
                    <a:lstStyle/>
                    <a:p>
                      <a:pPr algn="ctr"/>
                      <a:r>
                        <a:rPr lang="en-GB" b="1" dirty="0" smtClean="0">
                          <a:solidFill>
                            <a:schemeClr val="tx1"/>
                          </a:solidFill>
                        </a:rPr>
                        <a:t>7.7</a:t>
                      </a:r>
                      <a:endParaRPr lang="en-GB" b="1" dirty="0">
                        <a:solidFill>
                          <a:schemeClr val="tx1"/>
                        </a:solidFill>
                      </a:endParaRPr>
                    </a:p>
                  </a:txBody>
                  <a:tcPr/>
                </a:tc>
                <a:tc>
                  <a:txBody>
                    <a:bodyPr/>
                    <a:lstStyle/>
                    <a:p>
                      <a:pPr algn="ctr"/>
                      <a:r>
                        <a:rPr lang="en-GB" b="1" dirty="0" smtClean="0">
                          <a:solidFill>
                            <a:schemeClr val="tx1"/>
                          </a:solidFill>
                        </a:rPr>
                        <a:t>7.8</a:t>
                      </a:r>
                      <a:endParaRPr lang="en-GB" b="1" dirty="0">
                        <a:solidFill>
                          <a:schemeClr val="tx1"/>
                        </a:solidFill>
                      </a:endParaRPr>
                    </a:p>
                  </a:txBody>
                  <a:tcPr/>
                </a:tc>
                <a:tc>
                  <a:txBody>
                    <a:bodyPr/>
                    <a:lstStyle/>
                    <a:p>
                      <a:pPr algn="ctr"/>
                      <a:r>
                        <a:rPr lang="en-GB" b="1" dirty="0" smtClean="0">
                          <a:solidFill>
                            <a:schemeClr val="tx1"/>
                          </a:solidFill>
                        </a:rPr>
                        <a:t>8.1</a:t>
                      </a:r>
                      <a:endParaRPr lang="en-GB" b="1" dirty="0">
                        <a:solidFill>
                          <a:schemeClr val="tx1"/>
                        </a:solidFill>
                      </a:endParaRPr>
                    </a:p>
                  </a:txBody>
                  <a:tcPr/>
                </a:tc>
              </a:tr>
              <a:tr h="528641">
                <a:tc>
                  <a:txBody>
                    <a:bodyPr/>
                    <a:lstStyle/>
                    <a:p>
                      <a:pPr algn="ctr"/>
                      <a:r>
                        <a:rPr lang="en-GB" b="1" dirty="0" smtClean="0">
                          <a:solidFill>
                            <a:schemeClr val="tx1"/>
                          </a:solidFill>
                        </a:rPr>
                        <a:t>8.2</a:t>
                      </a:r>
                      <a:endParaRPr lang="en-GB" b="1" dirty="0">
                        <a:solidFill>
                          <a:schemeClr val="tx1"/>
                        </a:solidFill>
                      </a:endParaRPr>
                    </a:p>
                  </a:txBody>
                  <a:tcPr/>
                </a:tc>
                <a:tc>
                  <a:txBody>
                    <a:bodyPr/>
                    <a:lstStyle/>
                    <a:p>
                      <a:pPr algn="ctr"/>
                      <a:r>
                        <a:rPr lang="en-GB" b="1" dirty="0" smtClean="0">
                          <a:solidFill>
                            <a:schemeClr val="tx1"/>
                          </a:solidFill>
                        </a:rPr>
                        <a:t>8.3</a:t>
                      </a:r>
                      <a:endParaRPr lang="en-GB" b="1" dirty="0">
                        <a:solidFill>
                          <a:schemeClr val="tx1"/>
                        </a:solidFill>
                      </a:endParaRPr>
                    </a:p>
                  </a:txBody>
                  <a:tcPr/>
                </a:tc>
                <a:tc>
                  <a:txBody>
                    <a:bodyPr/>
                    <a:lstStyle/>
                    <a:p>
                      <a:pPr algn="ctr"/>
                      <a:r>
                        <a:rPr lang="en-GB" b="1" dirty="0" smtClean="0">
                          <a:solidFill>
                            <a:schemeClr val="tx1"/>
                          </a:solidFill>
                        </a:rPr>
                        <a:t>8.4</a:t>
                      </a:r>
                      <a:endParaRPr lang="en-GB" b="1" dirty="0">
                        <a:solidFill>
                          <a:schemeClr val="tx1"/>
                        </a:solidFill>
                      </a:endParaRPr>
                    </a:p>
                  </a:txBody>
                  <a:tcPr/>
                </a:tc>
                <a:tc>
                  <a:txBody>
                    <a:bodyPr/>
                    <a:lstStyle/>
                    <a:p>
                      <a:pPr algn="ctr"/>
                      <a:r>
                        <a:rPr lang="en-GB" b="1" dirty="0" smtClean="0">
                          <a:solidFill>
                            <a:schemeClr val="tx1"/>
                          </a:solidFill>
                        </a:rPr>
                        <a:t>8.5</a:t>
                      </a:r>
                      <a:endParaRPr lang="en-GB" b="1" dirty="0">
                        <a:solidFill>
                          <a:schemeClr val="tx1"/>
                        </a:solidFill>
                      </a:endParaRPr>
                    </a:p>
                  </a:txBody>
                  <a:tcPr/>
                </a:tc>
                <a:tc>
                  <a:txBody>
                    <a:bodyPr/>
                    <a:lstStyle/>
                    <a:p>
                      <a:pPr algn="ctr"/>
                      <a:r>
                        <a:rPr lang="en-GB" b="1" dirty="0" smtClean="0">
                          <a:solidFill>
                            <a:schemeClr val="tx1"/>
                          </a:solidFill>
                        </a:rPr>
                        <a:t>8.6</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r>
              <a:tr h="528641">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9.0</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9.4</a:t>
                      </a:r>
                      <a:endParaRPr lang="en-GB" b="1" dirty="0">
                        <a:solidFill>
                          <a:schemeClr val="tx1"/>
                        </a:solidFill>
                      </a:endParaRPr>
                    </a:p>
                  </a:txBody>
                  <a:tcPr/>
                </a:tc>
                <a:tc>
                  <a:txBody>
                    <a:bodyPr/>
                    <a:lstStyle/>
                    <a:p>
                      <a:pPr algn="ctr"/>
                      <a:r>
                        <a:rPr lang="en-GB" b="1" dirty="0" smtClean="0">
                          <a:solidFill>
                            <a:schemeClr val="tx1"/>
                          </a:solidFill>
                        </a:rPr>
                        <a:t>9.5</a:t>
                      </a:r>
                      <a:endParaRPr lang="en-GB" b="1" dirty="0">
                        <a:solidFill>
                          <a:schemeClr val="tx1"/>
                        </a:solidFill>
                      </a:endParaRPr>
                    </a:p>
                  </a:txBody>
                  <a:tcPr/>
                </a:tc>
              </a:tr>
              <a:tr h="528641">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9.8</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10.2</a:t>
                      </a:r>
                      <a:endParaRPr lang="en-GB" b="1" dirty="0">
                        <a:solidFill>
                          <a:schemeClr val="tx1"/>
                        </a:solidFill>
                      </a:endParaRPr>
                    </a:p>
                  </a:txBody>
                  <a:tcPr/>
                </a:tc>
                <a:tc>
                  <a:txBody>
                    <a:bodyPr/>
                    <a:lstStyle/>
                    <a:p>
                      <a:pPr algn="ctr"/>
                      <a:r>
                        <a:rPr lang="en-GB" b="1" dirty="0" smtClean="0">
                          <a:solidFill>
                            <a:schemeClr val="tx1"/>
                          </a:solidFill>
                        </a:rPr>
                        <a:t>10.3</a:t>
                      </a:r>
                      <a:endParaRPr lang="en-GB" b="1" dirty="0">
                        <a:solidFill>
                          <a:schemeClr val="tx1"/>
                        </a:solidFill>
                      </a:endParaRPr>
                    </a:p>
                  </a:txBody>
                  <a:tcPr/>
                </a:tc>
                <a:tc>
                  <a:txBody>
                    <a:bodyPr/>
                    <a:lstStyle/>
                    <a:p>
                      <a:pPr algn="ctr"/>
                      <a:r>
                        <a:rPr lang="en-GB" b="1" dirty="0" smtClean="0">
                          <a:solidFill>
                            <a:schemeClr val="tx1"/>
                          </a:solidFill>
                        </a:rPr>
                        <a:t>10.4</a:t>
                      </a:r>
                      <a:endParaRPr lang="en-GB" b="1" dirty="0">
                        <a:solidFill>
                          <a:schemeClr val="tx1"/>
                        </a:solidFill>
                      </a:endParaRPr>
                    </a:p>
                  </a:txBody>
                  <a:tcPr/>
                </a:tc>
              </a:tr>
              <a:tr h="528641">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10.8</a:t>
                      </a:r>
                      <a:endParaRPr lang="en-GB" b="1" dirty="0">
                        <a:solidFill>
                          <a:schemeClr val="tx1"/>
                        </a:solidFill>
                      </a:endParaRPr>
                    </a:p>
                  </a:txBody>
                  <a:tcPr/>
                </a:tc>
                <a:tc>
                  <a:txBody>
                    <a:bodyPr/>
                    <a:lstStyle/>
                    <a:p>
                      <a:pPr algn="ctr"/>
                      <a:r>
                        <a:rPr lang="en-GB" b="1" dirty="0" smtClean="0">
                          <a:solidFill>
                            <a:schemeClr val="tx1"/>
                          </a:solidFill>
                        </a:rPr>
                        <a:t>11.1</a:t>
                      </a:r>
                      <a:endParaRPr lang="en-GB" b="1" dirty="0">
                        <a:solidFill>
                          <a:schemeClr val="tx1"/>
                        </a:solidFill>
                      </a:endParaRPr>
                    </a:p>
                  </a:txBody>
                  <a:tcPr/>
                </a:tc>
                <a:tc>
                  <a:txBody>
                    <a:bodyPr/>
                    <a:lstStyle/>
                    <a:p>
                      <a:pPr algn="ctr"/>
                      <a:r>
                        <a:rPr lang="en-GB" b="1" dirty="0" smtClean="0">
                          <a:solidFill>
                            <a:schemeClr val="tx1"/>
                          </a:solidFill>
                        </a:rPr>
                        <a:t>11.5</a:t>
                      </a:r>
                      <a:endParaRPr lang="en-GB" b="1" dirty="0">
                        <a:solidFill>
                          <a:schemeClr val="tx1"/>
                        </a:solidFill>
                      </a:endParaRPr>
                    </a:p>
                  </a:txBody>
                  <a:tcPr/>
                </a:tc>
                <a:tc>
                  <a:txBody>
                    <a:bodyPr/>
                    <a:lstStyle/>
                    <a:p>
                      <a:pPr algn="ctr"/>
                      <a:r>
                        <a:rPr lang="en-GB" b="1" dirty="0" smtClean="0">
                          <a:solidFill>
                            <a:schemeClr val="tx1"/>
                          </a:solidFill>
                        </a:rPr>
                        <a:t>11.8</a:t>
                      </a:r>
                      <a:endParaRPr lang="en-GB" b="1" dirty="0">
                        <a:solidFill>
                          <a:schemeClr val="tx1"/>
                        </a:solidFill>
                      </a:endParaRPr>
                    </a:p>
                  </a:txBody>
                  <a:tcPr/>
                </a:tc>
                <a:tc>
                  <a:txBody>
                    <a:bodyPr/>
                    <a:lstStyle/>
                    <a:p>
                      <a:pPr algn="ctr"/>
                      <a:r>
                        <a:rPr lang="en-GB" b="1" dirty="0" smtClean="0">
                          <a:solidFill>
                            <a:schemeClr val="tx1"/>
                          </a:solidFill>
                        </a:rPr>
                        <a:t>12.2</a:t>
                      </a:r>
                      <a:endParaRPr lang="en-GB" b="1" dirty="0">
                        <a:solidFill>
                          <a:schemeClr val="tx1"/>
                        </a:solidFill>
                      </a:endParaRPr>
                    </a:p>
                  </a:txBody>
                  <a:tcPr/>
                </a:tc>
                <a:tc>
                  <a:txBody>
                    <a:bodyPr/>
                    <a:lstStyle/>
                    <a:p>
                      <a:pPr algn="ctr"/>
                      <a:r>
                        <a:rPr lang="en-GB" b="1" dirty="0" smtClean="0">
                          <a:solidFill>
                            <a:schemeClr val="tx1"/>
                          </a:solidFill>
                        </a:rPr>
                        <a:t>12.6</a:t>
                      </a:r>
                      <a:endParaRPr lang="en-GB" b="1" dirty="0">
                        <a:solidFill>
                          <a:schemeClr val="tx1"/>
                        </a:solidFill>
                      </a:endParaRPr>
                    </a:p>
                  </a:txBody>
                  <a:tcPr/>
                </a:tc>
                <a:tc>
                  <a:txBody>
                    <a:bodyPr/>
                    <a:lstStyle/>
                    <a:p>
                      <a:pPr algn="ctr"/>
                      <a:r>
                        <a:rPr lang="en-GB" b="1" dirty="0" smtClean="0">
                          <a:solidFill>
                            <a:schemeClr val="tx1"/>
                          </a:solidFill>
                        </a:rPr>
                        <a:t>12.7</a:t>
                      </a:r>
                      <a:endParaRPr lang="en-GB" b="1" dirty="0">
                        <a:solidFill>
                          <a:schemeClr val="tx1"/>
                        </a:solidFill>
                      </a:endParaRPr>
                    </a:p>
                  </a:txBody>
                  <a:tcPr/>
                </a:tc>
                <a:tc>
                  <a:txBody>
                    <a:bodyPr/>
                    <a:lstStyle/>
                    <a:p>
                      <a:pPr algn="ctr"/>
                      <a:r>
                        <a:rPr lang="en-GB" b="1" dirty="0" smtClean="0">
                          <a:solidFill>
                            <a:schemeClr val="tx1"/>
                          </a:solidFill>
                        </a:rPr>
                        <a:t>13.0</a:t>
                      </a:r>
                      <a:endParaRPr lang="en-GB"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0"/>
            <a:ext cx="9813777"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0"/>
            <a:ext cx="9813777" cy="6858000"/>
          </a:xfrm>
        </p:spPr>
      </p:pic>
      <p:sp>
        <p:nvSpPr>
          <p:cNvPr id="3" name="TextBox 2"/>
          <p:cNvSpPr txBox="1">
            <a:spLocks noRot="1" noChangeAspect="1" noMove="1" noResize="1" noEditPoints="1" noAdjustHandles="1" noChangeArrowheads="1" noChangeShapeType="1" noTextEdit="1"/>
          </p:cNvSpPr>
          <p:nvPr/>
        </p:nvSpPr>
        <p:spPr>
          <a:xfrm>
            <a:off x="3203848" y="2276872"/>
            <a:ext cx="4608512" cy="566758"/>
          </a:xfrm>
          <a:prstGeom prst="rect">
            <a:avLst/>
          </a:prstGeom>
          <a:blipFill rotWithShape="0">
            <a:blip r:embed="rId3"/>
            <a:stretch>
              <a:fillRect/>
            </a:stretch>
          </a:blipFill>
        </p:spPr>
        <p:txBody>
          <a:bodyPr/>
          <a:lstStyle/>
          <a:p>
            <a:r>
              <a:rPr lang="en-GB">
                <a:noFill/>
              </a:rPr>
              <a:t> </a:t>
            </a:r>
          </a:p>
        </p:txBody>
      </p:sp>
      <p:pic>
        <p:nvPicPr>
          <p:cNvPr id="6" name="Picture 5" descr="GUMBEL.jpg"/>
          <p:cNvPicPr>
            <a:picLocks noChangeAspect="1"/>
          </p:cNvPicPr>
          <p:nvPr/>
        </p:nvPicPr>
        <p:blipFill>
          <a:blip r:embed="rId4"/>
          <a:stretch>
            <a:fillRect/>
          </a:stretch>
        </p:blipFill>
        <p:spPr>
          <a:xfrm>
            <a:off x="7358082" y="357166"/>
            <a:ext cx="1428760" cy="171451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rcRect/>
          <a:stretch>
            <a:fillRect/>
          </a:stretch>
        </p:blipFill>
        <p:spPr bwMode="auto">
          <a:xfrm>
            <a:off x="0" y="0"/>
            <a:ext cx="9638705" cy="6579667"/>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dirty="0" smtClean="0">
                <a:latin typeface="+mj-lt"/>
              </a:rPr>
              <a:t>Maths is everywhere…</a:t>
            </a:r>
            <a:endParaRPr lang="en-GB" sz="4000" dirty="0">
              <a:latin typeface="+mj-lt"/>
            </a:endParaRPr>
          </a:p>
        </p:txBody>
      </p:sp>
    </p:spTree>
    <p:extLst>
      <p:ext uri="{BB962C8B-B14F-4D97-AF65-F5344CB8AC3E}">
        <p14:creationId xmlns="" xmlns:p14="http://schemas.microsoft.com/office/powerpoint/2010/main" val="23930191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4000" cy="6858000"/>
            <a:chOff x="6912692" y="4328902"/>
            <a:chExt cx="1546009" cy="927605"/>
          </a:xfrm>
        </p:grpSpPr>
        <p:sp>
          <p:nvSpPr>
            <p:cNvPr id="5" name="Rectangle 4"/>
            <p:cNvSpPr/>
            <p:nvPr/>
          </p:nvSpPr>
          <p:spPr>
            <a:xfrm>
              <a:off x="6912692" y="4328902"/>
              <a:ext cx="1546009" cy="927605"/>
            </a:xfrm>
            <a:prstGeom prst="rect">
              <a:avLst/>
            </a:prstGeom>
          </p:spPr>
          <p:style>
            <a:lnRef idx="2">
              <a:schemeClr val="lt1">
                <a:hueOff val="0"/>
                <a:satOff val="0"/>
                <a:lumOff val="0"/>
                <a:alphaOff val="0"/>
              </a:schemeClr>
            </a:lnRef>
            <a:fillRef idx="1">
              <a:schemeClr val="accent2">
                <a:hueOff val="6482786"/>
                <a:satOff val="24753"/>
                <a:lumOff val="0"/>
                <a:alphaOff val="0"/>
              </a:schemeClr>
            </a:fillRef>
            <a:effectRef idx="0">
              <a:schemeClr val="accent2">
                <a:hueOff val="6482786"/>
                <a:satOff val="24753"/>
                <a:lumOff val="0"/>
                <a:alphaOff val="0"/>
              </a:schemeClr>
            </a:effectRef>
            <a:fontRef idx="minor">
              <a:schemeClr val="lt1"/>
            </a:fontRef>
          </p:style>
        </p:sp>
        <p:sp>
          <p:nvSpPr>
            <p:cNvPr id="6" name="Rectangle 5"/>
            <p:cNvSpPr/>
            <p:nvPr/>
          </p:nvSpPr>
          <p:spPr>
            <a:xfrm>
              <a:off x="6912692" y="4328902"/>
              <a:ext cx="1546009" cy="9276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8000" kern="1200" dirty="0" smtClean="0"/>
                <a:t>Financial </a:t>
              </a:r>
            </a:p>
            <a:p>
              <a:pPr lvl="0" algn="ctr" defTabSz="800100">
                <a:lnSpc>
                  <a:spcPct val="90000"/>
                </a:lnSpc>
                <a:spcBef>
                  <a:spcPct val="0"/>
                </a:spcBef>
                <a:spcAft>
                  <a:spcPct val="35000"/>
                </a:spcAft>
              </a:pPr>
              <a:r>
                <a:rPr lang="en-GB" sz="8000" kern="1200" dirty="0" smtClean="0"/>
                <a:t>modelling</a:t>
              </a:r>
              <a:endParaRPr lang="en-GB" sz="80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BlackMathsEqTL"/>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pic>
        <p:nvPicPr>
          <p:cNvPr id="75779" name="Picture 3" descr="blackboard"/>
          <p:cNvPicPr>
            <a:picLocks noChangeAspect="1" noChangeArrowheads="1"/>
          </p:cNvPicPr>
          <p:nvPr/>
        </p:nvPicPr>
        <p:blipFill>
          <a:blip r:embed="rId4" cstate="print"/>
          <a:srcRect/>
          <a:stretch>
            <a:fillRect/>
          </a:stretch>
        </p:blipFill>
        <p:spPr bwMode="auto">
          <a:xfrm>
            <a:off x="-468313" y="-47625"/>
            <a:ext cx="10369551" cy="6905625"/>
          </a:xfrm>
          <a:prstGeom prst="rect">
            <a:avLst/>
          </a:prstGeom>
          <a:noFill/>
        </p:spPr>
      </p:pic>
      <p:pic>
        <p:nvPicPr>
          <p:cNvPr id="75780" name="Picture 4" descr="BlackMathsEq1"/>
          <p:cNvPicPr>
            <a:picLocks noChangeAspect="1" noChangeArrowheads="1"/>
          </p:cNvPicPr>
          <p:nvPr/>
        </p:nvPicPr>
        <p:blipFill>
          <a:blip r:embed="rId5" cstate="print"/>
          <a:srcRect/>
          <a:stretch>
            <a:fillRect/>
          </a:stretch>
        </p:blipFill>
        <p:spPr bwMode="auto">
          <a:xfrm>
            <a:off x="-1357354" y="-857280"/>
            <a:ext cx="11928476" cy="8947151"/>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NewspaperOfficeCrop"/>
          <p:cNvPicPr>
            <a:picLocks noChangeAspect="1" noChangeArrowheads="1"/>
          </p:cNvPicPr>
          <p:nvPr/>
        </p:nvPicPr>
        <p:blipFill>
          <a:blip r:embed="rId3" cstate="print"/>
          <a:srcRect/>
          <a:stretch>
            <a:fillRect/>
          </a:stretch>
        </p:blipFill>
        <p:spPr bwMode="auto">
          <a:xfrm>
            <a:off x="-504825" y="-12700"/>
            <a:ext cx="9648825" cy="6870700"/>
          </a:xfrm>
          <a:prstGeom prst="rect">
            <a:avLst/>
          </a:prstGeom>
          <a:noFill/>
        </p:spPr>
      </p:pic>
      <p:grpSp>
        <p:nvGrpSpPr>
          <p:cNvPr id="2" name="Group 3"/>
          <p:cNvGrpSpPr>
            <a:grpSpLocks/>
          </p:cNvGrpSpPr>
          <p:nvPr/>
        </p:nvGrpSpPr>
        <p:grpSpPr bwMode="auto">
          <a:xfrm>
            <a:off x="2916238" y="260350"/>
            <a:ext cx="3249612" cy="6410325"/>
            <a:chOff x="1837" y="164"/>
            <a:chExt cx="2047" cy="4038"/>
          </a:xfrm>
        </p:grpSpPr>
        <p:sp>
          <p:nvSpPr>
            <p:cNvPr id="77828" name="Rectangle 4"/>
            <p:cNvSpPr>
              <a:spLocks noChangeArrowheads="1"/>
            </p:cNvSpPr>
            <p:nvPr/>
          </p:nvSpPr>
          <p:spPr bwMode="auto">
            <a:xfrm>
              <a:off x="1837" y="210"/>
              <a:ext cx="1996" cy="3992"/>
            </a:xfrm>
            <a:prstGeom prst="rect">
              <a:avLst/>
            </a:prstGeom>
            <a:solidFill>
              <a:srgbClr val="000000">
                <a:alpha val="70000"/>
              </a:srgbClr>
            </a:solidFill>
            <a:ln w="9525">
              <a:noFill/>
              <a:miter lim="800000"/>
              <a:headEnd/>
              <a:tailEnd/>
            </a:ln>
            <a:effectLst/>
          </p:spPr>
          <p:txBody>
            <a:bodyPr wrap="none" anchor="ctr"/>
            <a:lstStyle/>
            <a:p>
              <a:endParaRPr lang="en-GB"/>
            </a:p>
          </p:txBody>
        </p:sp>
        <p:pic>
          <p:nvPicPr>
            <p:cNvPr id="77829" name="Picture 5" descr="Stock Crash"/>
            <p:cNvPicPr>
              <a:picLocks noChangeAspect="1" noChangeArrowheads="1"/>
            </p:cNvPicPr>
            <p:nvPr/>
          </p:nvPicPr>
          <p:blipFill>
            <a:blip r:embed="rId4" cstate="print"/>
            <a:srcRect/>
            <a:stretch>
              <a:fillRect/>
            </a:stretch>
          </p:blipFill>
          <p:spPr bwMode="auto">
            <a:xfrm>
              <a:off x="1876" y="164"/>
              <a:ext cx="2008" cy="3992"/>
            </a:xfrm>
            <a:prstGeom prst="rect">
              <a:avLst/>
            </a:prstGeom>
            <a:noFill/>
          </p:spPr>
        </p:pic>
      </p:grpSp>
      <p:sp>
        <p:nvSpPr>
          <p:cNvPr id="77831" name="Rectangle 7"/>
          <p:cNvSpPr>
            <a:spLocks noChangeArrowheads="1"/>
          </p:cNvSpPr>
          <p:nvPr/>
        </p:nvSpPr>
        <p:spPr bwMode="auto">
          <a:xfrm>
            <a:off x="-612576" y="-56480"/>
            <a:ext cx="9967714" cy="965200"/>
          </a:xfrm>
          <a:prstGeom prst="rect">
            <a:avLst/>
          </a:prstGeom>
          <a:solidFill>
            <a:schemeClr val="bg2">
              <a:lumMod val="20000"/>
              <a:lumOff val="80000"/>
            </a:schemeClr>
          </a:solidFill>
          <a:ln w="9525" algn="ctr">
            <a:noFill/>
            <a:miter lim="800000"/>
            <a:headEnd/>
            <a:tailEnd/>
          </a:ln>
          <a:effectLst/>
        </p:spPr>
        <p:txBody>
          <a:bodyPr wrap="none" anchor="ctr"/>
          <a:lstStyle/>
          <a:p>
            <a:endParaRPr lang="en-GB" dirty="0">
              <a:solidFill>
                <a:srgbClr val="C00000"/>
              </a:solidFill>
            </a:endParaRPr>
          </a:p>
        </p:txBody>
      </p:sp>
      <p:sp>
        <p:nvSpPr>
          <p:cNvPr id="77830" name="Rectangle 6"/>
          <p:cNvSpPr>
            <a:spLocks noChangeArrowheads="1"/>
          </p:cNvSpPr>
          <p:nvPr/>
        </p:nvSpPr>
        <p:spPr bwMode="auto">
          <a:xfrm>
            <a:off x="0" y="-171400"/>
            <a:ext cx="8929718" cy="1143000"/>
          </a:xfrm>
          <a:prstGeom prst="rect">
            <a:avLst/>
          </a:prstGeom>
          <a:noFill/>
          <a:ln w="9525">
            <a:noFill/>
            <a:miter lim="800000"/>
            <a:headEnd/>
            <a:tailEnd/>
          </a:ln>
          <a:effectLst/>
        </p:spPr>
        <p:txBody>
          <a:bodyPr anchor="ctr"/>
          <a:lstStyle/>
          <a:p>
            <a:r>
              <a:rPr lang="en-GB" sz="3600" b="1" dirty="0" smtClean="0">
                <a:effectLst>
                  <a:outerShdw blurRad="38100" dist="38100" dir="2700000" algn="tl">
                    <a:srgbClr val="000000">
                      <a:alpha val="43137"/>
                    </a:srgbClr>
                  </a:outerShdw>
                </a:effectLst>
                <a:latin typeface="Calibri" pitchFamily="34" charset="0"/>
              </a:rPr>
              <a:t>Without Maths, stock </a:t>
            </a:r>
            <a:r>
              <a:rPr lang="en-GB" sz="3600" b="1" dirty="0">
                <a:effectLst>
                  <a:outerShdw blurRad="38100" dist="38100" dir="2700000" algn="tl">
                    <a:srgbClr val="000000">
                      <a:alpha val="43137"/>
                    </a:srgbClr>
                  </a:outerShdw>
                </a:effectLst>
                <a:latin typeface="Calibri" pitchFamily="34" charset="0"/>
              </a:rPr>
              <a:t>markets would crash…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31"/>
                                        </p:tgtEl>
                                        <p:attrNameLst>
                                          <p:attrName>style.visibility</p:attrName>
                                        </p:attrNameLst>
                                      </p:cBhvr>
                                      <p:to>
                                        <p:strVal val="visible"/>
                                      </p:to>
                                    </p:set>
                                    <p:animEffect transition="in" filter="fade">
                                      <p:cBhvr>
                                        <p:cTn id="7" dur="1000"/>
                                        <p:tgtEl>
                                          <p:spTgt spid="778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830"/>
                                        </p:tgtEl>
                                        <p:attrNameLst>
                                          <p:attrName>style.visibility</p:attrName>
                                        </p:attrNameLst>
                                      </p:cBhvr>
                                      <p:to>
                                        <p:strVal val="visible"/>
                                      </p:to>
                                    </p:set>
                                    <p:animEffect transition="in" filter="fade">
                                      <p:cBhvr>
                                        <p:cTn id="10" dur="1000"/>
                                        <p:tgtEl>
                                          <p:spTgt spid="778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1000"/>
                                        <p:tgtEl>
                                          <p:spTgt spid="77830"/>
                                        </p:tgtEl>
                                      </p:cBhvr>
                                    </p:animEffect>
                                    <p:set>
                                      <p:cBhvr>
                                        <p:cTn id="15" dur="1" fill="hold">
                                          <p:stCondLst>
                                            <p:cond delay="999"/>
                                          </p:stCondLst>
                                        </p:cTn>
                                        <p:tgtEl>
                                          <p:spTgt spid="77830"/>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1000"/>
                                        <p:tgtEl>
                                          <p:spTgt spid="77831"/>
                                        </p:tgtEl>
                                      </p:cBhvr>
                                    </p:animEffect>
                                    <p:set>
                                      <p:cBhvr>
                                        <p:cTn id="18" dur="1" fill="hold">
                                          <p:stCondLst>
                                            <p:cond delay="999"/>
                                          </p:stCondLst>
                                        </p:cTn>
                                        <p:tgtEl>
                                          <p:spTgt spid="77831"/>
                                        </p:tgtEl>
                                        <p:attrNameLst>
                                          <p:attrName>style.visibility</p:attrName>
                                        </p:attrNameLst>
                                      </p:cBhvr>
                                      <p:to>
                                        <p:strVal val="hidden"/>
                                      </p:to>
                                    </p:set>
                                  </p:childTnLst>
                                </p:cTn>
                              </p:par>
                              <p:par>
                                <p:cTn id="19" presetID="35"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anim calcmode="lin" valueType="num">
                                      <p:cBhvr>
                                        <p:cTn id="22" dur="500" fill="hold"/>
                                        <p:tgtEl>
                                          <p:spTgt spid="2"/>
                                        </p:tgtEl>
                                        <p:attrNameLst>
                                          <p:attrName>style.rotation</p:attrName>
                                        </p:attrNameLst>
                                      </p:cBhvr>
                                      <p:tavLst>
                                        <p:tav tm="0">
                                          <p:val>
                                            <p:fltVal val="720"/>
                                          </p:val>
                                        </p:tav>
                                        <p:tav tm="100000">
                                          <p:val>
                                            <p:fltVal val="0"/>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 calcmode="lin" valueType="num">
                                      <p:cBhvr>
                                        <p:cTn id="24" dur="5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31" grpId="0" animBg="1"/>
      <p:bldP spid="77831" grpId="1" animBg="1"/>
      <p:bldP spid="77830" grpId="0"/>
      <p:bldP spid="77830"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Careers</a:t>
            </a:r>
            <a:endParaRPr lang="en-GB" sz="36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55576" y="3068960"/>
            <a:ext cx="7776864" cy="936104"/>
          </a:xfrm>
          <a:ln>
            <a:solidFill>
              <a:schemeClr val="accent4">
                <a:lumMod val="50000"/>
              </a:schemeClr>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GB" sz="4000" dirty="0" smtClean="0">
                <a:solidFill>
                  <a:srgbClr val="C00000"/>
                </a:solidFill>
                <a:latin typeface="+mj-lt"/>
              </a:rPr>
              <a:t>What careers can Maths lead to?</a:t>
            </a:r>
          </a:p>
        </p:txBody>
      </p:sp>
      <p:sp>
        <p:nvSpPr>
          <p:cNvPr id="51207" name="Text Box 7"/>
          <p:cNvSpPr txBox="1">
            <a:spLocks noChangeArrowheads="1"/>
          </p:cNvSpPr>
          <p:nvPr/>
        </p:nvSpPr>
        <p:spPr bwMode="auto">
          <a:xfrm>
            <a:off x="3275856" y="4725144"/>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a:solidFill>
                  <a:schemeClr val="accent4">
                    <a:lumMod val="50000"/>
                  </a:schemeClr>
                </a:solidFill>
              </a:rPr>
              <a:t>Business Analyst</a:t>
            </a:r>
          </a:p>
        </p:txBody>
      </p:sp>
      <p:sp>
        <p:nvSpPr>
          <p:cNvPr id="51209" name="Text Box 9"/>
          <p:cNvSpPr txBox="1">
            <a:spLocks noChangeArrowheads="1"/>
          </p:cNvSpPr>
          <p:nvPr/>
        </p:nvSpPr>
        <p:spPr bwMode="auto">
          <a:xfrm>
            <a:off x="323528" y="2420888"/>
            <a:ext cx="2802261" cy="369332"/>
          </a:xfrm>
          <a:prstGeom prst="rect">
            <a:avLst/>
          </a:prstGeom>
          <a:noFill/>
          <a:ln w="9525">
            <a:noFill/>
            <a:miter lim="800000"/>
            <a:headEnd/>
            <a:tailEnd/>
          </a:ln>
          <a:effectLst/>
        </p:spPr>
        <p:txBody>
          <a:bodyPr wrap="square">
            <a:spAutoFit/>
          </a:bodyPr>
          <a:lstStyle/>
          <a:p>
            <a:pPr eaLnBrk="1" hangingPunct="1">
              <a:spcBef>
                <a:spcPct val="50000"/>
              </a:spcBef>
            </a:pPr>
            <a:r>
              <a:rPr lang="en-GB" b="0" dirty="0">
                <a:solidFill>
                  <a:schemeClr val="accent4">
                    <a:lumMod val="50000"/>
                  </a:schemeClr>
                </a:solidFill>
              </a:rPr>
              <a:t>Mathematical Modelling</a:t>
            </a:r>
          </a:p>
        </p:txBody>
      </p:sp>
      <p:sp>
        <p:nvSpPr>
          <p:cNvPr id="51210" name="Text Box 10"/>
          <p:cNvSpPr txBox="1">
            <a:spLocks noChangeArrowheads="1"/>
          </p:cNvSpPr>
          <p:nvPr/>
        </p:nvSpPr>
        <p:spPr bwMode="auto">
          <a:xfrm>
            <a:off x="3995936" y="5517232"/>
            <a:ext cx="199494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Actuary</a:t>
            </a:r>
          </a:p>
        </p:txBody>
      </p:sp>
      <p:sp>
        <p:nvSpPr>
          <p:cNvPr id="51211" name="Text Box 11"/>
          <p:cNvSpPr txBox="1">
            <a:spLocks noChangeArrowheads="1"/>
          </p:cNvSpPr>
          <p:nvPr/>
        </p:nvSpPr>
        <p:spPr bwMode="auto">
          <a:xfrm>
            <a:off x="3923928" y="548680"/>
            <a:ext cx="2710557"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Stockbroker</a:t>
            </a:r>
          </a:p>
        </p:txBody>
      </p:sp>
      <p:sp>
        <p:nvSpPr>
          <p:cNvPr id="51212" name="Text Box 12"/>
          <p:cNvSpPr txBox="1">
            <a:spLocks noChangeArrowheads="1"/>
          </p:cNvSpPr>
          <p:nvPr/>
        </p:nvSpPr>
        <p:spPr bwMode="auto">
          <a:xfrm>
            <a:off x="251520" y="260648"/>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Meteorologist</a:t>
            </a:r>
          </a:p>
        </p:txBody>
      </p:sp>
      <p:sp>
        <p:nvSpPr>
          <p:cNvPr id="51214" name="Text Box 14"/>
          <p:cNvSpPr txBox="1">
            <a:spLocks noChangeArrowheads="1"/>
          </p:cNvSpPr>
          <p:nvPr/>
        </p:nvSpPr>
        <p:spPr bwMode="auto">
          <a:xfrm>
            <a:off x="827584" y="1335832"/>
            <a:ext cx="3672408"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Logistics Manager</a:t>
            </a:r>
            <a:endParaRPr lang="en-GB" sz="2800" b="0" dirty="0">
              <a:solidFill>
                <a:schemeClr val="accent4">
                  <a:lumMod val="50000"/>
                </a:schemeClr>
              </a:solidFill>
            </a:endParaRPr>
          </a:p>
        </p:txBody>
      </p:sp>
      <p:sp>
        <p:nvSpPr>
          <p:cNvPr id="51215" name="Text Box 15"/>
          <p:cNvSpPr txBox="1">
            <a:spLocks noChangeArrowheads="1"/>
          </p:cNvSpPr>
          <p:nvPr/>
        </p:nvSpPr>
        <p:spPr bwMode="auto">
          <a:xfrm>
            <a:off x="6300192" y="1412776"/>
            <a:ext cx="2101850" cy="369332"/>
          </a:xfrm>
          <a:prstGeom prst="rect">
            <a:avLst/>
          </a:prstGeom>
          <a:noFill/>
          <a:ln w="9525">
            <a:noFill/>
            <a:miter lim="800000"/>
            <a:headEnd/>
            <a:tailEnd/>
          </a:ln>
          <a:effectLst/>
        </p:spPr>
        <p:txBody>
          <a:bodyPr>
            <a:spAutoFit/>
          </a:bodyPr>
          <a:lstStyle/>
          <a:p>
            <a:pPr eaLnBrk="1" hangingPunct="1">
              <a:spcBef>
                <a:spcPct val="50000"/>
              </a:spcBef>
            </a:pPr>
            <a:r>
              <a:rPr lang="en-GB" b="0">
                <a:solidFill>
                  <a:schemeClr val="accent4">
                    <a:lumMod val="50000"/>
                  </a:schemeClr>
                </a:solidFill>
              </a:rPr>
              <a:t>Accountant</a:t>
            </a:r>
          </a:p>
        </p:txBody>
      </p:sp>
      <p:sp>
        <p:nvSpPr>
          <p:cNvPr id="51216" name="Text Box 16"/>
          <p:cNvSpPr txBox="1">
            <a:spLocks noChangeArrowheads="1"/>
          </p:cNvSpPr>
          <p:nvPr/>
        </p:nvSpPr>
        <p:spPr bwMode="auto">
          <a:xfrm>
            <a:off x="4283968" y="1988840"/>
            <a:ext cx="2361331" cy="701675"/>
          </a:xfrm>
          <a:prstGeom prst="rect">
            <a:avLst/>
          </a:prstGeom>
          <a:noFill/>
          <a:ln w="9525">
            <a:noFill/>
            <a:miter lim="800000"/>
            <a:headEnd/>
            <a:tailEnd/>
          </a:ln>
          <a:effectLst/>
        </p:spPr>
        <p:txBody>
          <a:bodyPr wrap="square">
            <a:spAutoFit/>
          </a:bodyPr>
          <a:lstStyle/>
          <a:p>
            <a:pPr eaLnBrk="1" hangingPunct="1">
              <a:spcBef>
                <a:spcPct val="50000"/>
              </a:spcBef>
            </a:pPr>
            <a:r>
              <a:rPr lang="en-GB" sz="4000" b="0" dirty="0">
                <a:solidFill>
                  <a:schemeClr val="accent4">
                    <a:lumMod val="50000"/>
                  </a:schemeClr>
                </a:solidFill>
              </a:rPr>
              <a:t>Teacher</a:t>
            </a:r>
          </a:p>
        </p:txBody>
      </p:sp>
      <p:sp>
        <p:nvSpPr>
          <p:cNvPr id="51217" name="Text Box 17"/>
          <p:cNvSpPr txBox="1">
            <a:spLocks noChangeArrowheads="1"/>
          </p:cNvSpPr>
          <p:nvPr/>
        </p:nvSpPr>
        <p:spPr bwMode="auto">
          <a:xfrm>
            <a:off x="1115617" y="5589240"/>
            <a:ext cx="2010172" cy="519113"/>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a:solidFill>
                  <a:schemeClr val="accent4">
                    <a:lumMod val="50000"/>
                  </a:schemeClr>
                </a:solidFill>
              </a:rPr>
              <a:t>Statistician</a:t>
            </a:r>
          </a:p>
        </p:txBody>
      </p:sp>
      <p:sp>
        <p:nvSpPr>
          <p:cNvPr id="51218" name="Text Box 18"/>
          <p:cNvSpPr txBox="1">
            <a:spLocks noChangeArrowheads="1"/>
          </p:cNvSpPr>
          <p:nvPr/>
        </p:nvSpPr>
        <p:spPr bwMode="auto">
          <a:xfrm>
            <a:off x="6283325" y="4293096"/>
            <a:ext cx="2860675" cy="641350"/>
          </a:xfrm>
          <a:prstGeom prst="rect">
            <a:avLst/>
          </a:prstGeom>
          <a:noFill/>
          <a:ln w="9525">
            <a:noFill/>
            <a:miter lim="800000"/>
            <a:headEnd/>
            <a:tailEnd/>
          </a:ln>
          <a:effectLst/>
        </p:spPr>
        <p:txBody>
          <a:bodyPr>
            <a:spAutoFit/>
          </a:bodyPr>
          <a:lstStyle/>
          <a:p>
            <a:pPr eaLnBrk="1" hangingPunct="1">
              <a:spcBef>
                <a:spcPct val="50000"/>
              </a:spcBef>
            </a:pPr>
            <a:r>
              <a:rPr lang="en-GB" sz="3600" b="0" dirty="0">
                <a:solidFill>
                  <a:schemeClr val="accent4">
                    <a:lumMod val="50000"/>
                  </a:schemeClr>
                </a:solidFill>
              </a:rPr>
              <a:t>Researcher</a:t>
            </a:r>
          </a:p>
        </p:txBody>
      </p:sp>
      <p:sp>
        <p:nvSpPr>
          <p:cNvPr id="14" name="Text Box 17"/>
          <p:cNvSpPr txBox="1">
            <a:spLocks noChangeArrowheads="1"/>
          </p:cNvSpPr>
          <p:nvPr/>
        </p:nvSpPr>
        <p:spPr bwMode="auto">
          <a:xfrm>
            <a:off x="6516216" y="5949280"/>
            <a:ext cx="2376264"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Cryptanalyst</a:t>
            </a:r>
            <a:endParaRPr lang="en-GB" sz="2800" b="0" dirty="0">
              <a:solidFill>
                <a:schemeClr val="accent4">
                  <a:lumMod val="50000"/>
                </a:schemeClr>
              </a:solidFill>
            </a:endParaRPr>
          </a:p>
        </p:txBody>
      </p:sp>
      <p:sp>
        <p:nvSpPr>
          <p:cNvPr id="15" name="Text Box 12"/>
          <p:cNvSpPr txBox="1">
            <a:spLocks noChangeArrowheads="1"/>
          </p:cNvSpPr>
          <p:nvPr/>
        </p:nvSpPr>
        <p:spPr bwMode="auto">
          <a:xfrm>
            <a:off x="350718" y="4302030"/>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smtClean="0">
                <a:solidFill>
                  <a:schemeClr val="accent4">
                    <a:lumMod val="50000"/>
                  </a:schemeClr>
                </a:solidFill>
              </a:rPr>
              <a:t>Engineer</a:t>
            </a:r>
            <a:endParaRPr lang="en-GB" sz="3600" b="0" dirty="0">
              <a:solidFill>
                <a:schemeClr val="accent4">
                  <a:lumMod val="50000"/>
                </a:schemeClr>
              </a:solidFill>
            </a:endParaRPr>
          </a:p>
        </p:txBody>
      </p:sp>
      <p:sp>
        <p:nvSpPr>
          <p:cNvPr id="16" name="Text Box 7"/>
          <p:cNvSpPr txBox="1">
            <a:spLocks noChangeArrowheads="1"/>
          </p:cNvSpPr>
          <p:nvPr/>
        </p:nvSpPr>
        <p:spPr bwMode="auto">
          <a:xfrm>
            <a:off x="7020272" y="2348880"/>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smtClean="0">
                <a:solidFill>
                  <a:schemeClr val="accent4">
                    <a:lumMod val="50000"/>
                  </a:schemeClr>
                </a:solidFill>
              </a:rPr>
              <a:t>Economist</a:t>
            </a:r>
            <a:endParaRPr lang="en-GB" b="0"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1215"/>
                                        </p:tgtEl>
                                        <p:attrNameLst>
                                          <p:attrName>style.visibility</p:attrName>
                                        </p:attrNameLst>
                                      </p:cBhvr>
                                      <p:to>
                                        <p:strVal val="visible"/>
                                      </p:to>
                                    </p:set>
                                    <p:anim calcmode="discrete" valueType="clr">
                                      <p:cBhvr override="childStyle">
                                        <p:cTn id="7" dur="80"/>
                                        <p:tgtEl>
                                          <p:spTgt spid="5121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15"/>
                                        </p:tgtEl>
                                        <p:attrNameLst>
                                          <p:attrName>fillcolor</p:attrName>
                                        </p:attrNameLst>
                                      </p:cBhvr>
                                      <p:tavLst>
                                        <p:tav tm="0">
                                          <p:val>
                                            <p:clrVal>
                                              <a:schemeClr val="accent2"/>
                                            </p:clrVal>
                                          </p:val>
                                        </p:tav>
                                        <p:tav tm="50000">
                                          <p:val>
                                            <p:clrVal>
                                              <a:schemeClr val="hlink"/>
                                            </p:clrVal>
                                          </p:val>
                                        </p:tav>
                                      </p:tavLst>
                                    </p:anim>
                                    <p:set>
                                      <p:cBhvr>
                                        <p:cTn id="9" dur="80"/>
                                        <p:tgtEl>
                                          <p:spTgt spid="51215"/>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51216"/>
                                        </p:tgtEl>
                                        <p:attrNameLst>
                                          <p:attrName>style.visibility</p:attrName>
                                        </p:attrNameLst>
                                      </p:cBhvr>
                                      <p:to>
                                        <p:strVal val="visible"/>
                                      </p:to>
                                    </p:set>
                                    <p:anim calcmode="discrete" valueType="clr">
                                      <p:cBhvr override="childStyle">
                                        <p:cTn id="12" dur="80"/>
                                        <p:tgtEl>
                                          <p:spTgt spid="51216"/>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1216"/>
                                        </p:tgtEl>
                                        <p:attrNameLst>
                                          <p:attrName>fillcolor</p:attrName>
                                        </p:attrNameLst>
                                      </p:cBhvr>
                                      <p:tavLst>
                                        <p:tav tm="0">
                                          <p:val>
                                            <p:clrVal>
                                              <a:schemeClr val="accent2"/>
                                            </p:clrVal>
                                          </p:val>
                                        </p:tav>
                                        <p:tav tm="50000">
                                          <p:val>
                                            <p:clrVal>
                                              <a:schemeClr val="hlink"/>
                                            </p:clrVal>
                                          </p:val>
                                        </p:tav>
                                      </p:tavLst>
                                    </p:anim>
                                    <p:set>
                                      <p:cBhvr>
                                        <p:cTn id="14" dur="80"/>
                                        <p:tgtEl>
                                          <p:spTgt spid="51216"/>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51207"/>
                                        </p:tgtEl>
                                        <p:attrNameLst>
                                          <p:attrName>style.visibility</p:attrName>
                                        </p:attrNameLst>
                                      </p:cBhvr>
                                      <p:to>
                                        <p:strVal val="visible"/>
                                      </p:to>
                                    </p:set>
                                    <p:anim calcmode="discrete" valueType="clr">
                                      <p:cBhvr override="childStyle">
                                        <p:cTn id="17" dur="80"/>
                                        <p:tgtEl>
                                          <p:spTgt spid="512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51207"/>
                                        </p:tgtEl>
                                        <p:attrNameLst>
                                          <p:attrName>fillcolor</p:attrName>
                                        </p:attrNameLst>
                                      </p:cBhvr>
                                      <p:tavLst>
                                        <p:tav tm="0">
                                          <p:val>
                                            <p:clrVal>
                                              <a:schemeClr val="accent2"/>
                                            </p:clrVal>
                                          </p:val>
                                        </p:tav>
                                        <p:tav tm="50000">
                                          <p:val>
                                            <p:clrVal>
                                              <a:schemeClr val="hlink"/>
                                            </p:clrVal>
                                          </p:val>
                                        </p:tav>
                                      </p:tavLst>
                                    </p:anim>
                                    <p:set>
                                      <p:cBhvr>
                                        <p:cTn id="19" dur="80"/>
                                        <p:tgtEl>
                                          <p:spTgt spid="51207"/>
                                        </p:tgtEl>
                                        <p:attrNameLst>
                                          <p:attrName>fill.type</p:attrName>
                                        </p:attrNameLst>
                                      </p:cBhvr>
                                      <p:to>
                                        <p:strVal val="solid"/>
                                      </p:to>
                                    </p:set>
                                  </p:childTnLst>
                                </p:cTn>
                              </p:par>
                              <p:par>
                                <p:cTn id="20" presetID="27" presetClass="entr" presetSubtype="0" fill="hold" grpId="0" nodeType="withEffect">
                                  <p:stCondLst>
                                    <p:cond delay="0"/>
                                  </p:stCondLst>
                                  <p:iterate type="lt">
                                    <p:tmPct val="50000"/>
                                  </p:iterate>
                                  <p:childTnLst>
                                    <p:set>
                                      <p:cBhvr>
                                        <p:cTn id="21" dur="1" fill="hold">
                                          <p:stCondLst>
                                            <p:cond delay="0"/>
                                          </p:stCondLst>
                                        </p:cTn>
                                        <p:tgtEl>
                                          <p:spTgt spid="51210"/>
                                        </p:tgtEl>
                                        <p:attrNameLst>
                                          <p:attrName>style.visibility</p:attrName>
                                        </p:attrNameLst>
                                      </p:cBhvr>
                                      <p:to>
                                        <p:strVal val="visible"/>
                                      </p:to>
                                    </p:set>
                                    <p:anim calcmode="discrete" valueType="clr">
                                      <p:cBhvr override="childStyle">
                                        <p:cTn id="22" dur="80"/>
                                        <p:tgtEl>
                                          <p:spTgt spid="51210"/>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1210"/>
                                        </p:tgtEl>
                                        <p:attrNameLst>
                                          <p:attrName>fillcolor</p:attrName>
                                        </p:attrNameLst>
                                      </p:cBhvr>
                                      <p:tavLst>
                                        <p:tav tm="0">
                                          <p:val>
                                            <p:clrVal>
                                              <a:schemeClr val="accent2"/>
                                            </p:clrVal>
                                          </p:val>
                                        </p:tav>
                                        <p:tav tm="50000">
                                          <p:val>
                                            <p:clrVal>
                                              <a:schemeClr val="hlink"/>
                                            </p:clrVal>
                                          </p:val>
                                        </p:tav>
                                      </p:tavLst>
                                    </p:anim>
                                    <p:set>
                                      <p:cBhvr>
                                        <p:cTn id="24" dur="80"/>
                                        <p:tgtEl>
                                          <p:spTgt spid="51210"/>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51209"/>
                                        </p:tgtEl>
                                        <p:attrNameLst>
                                          <p:attrName>style.visibility</p:attrName>
                                        </p:attrNameLst>
                                      </p:cBhvr>
                                      <p:to>
                                        <p:strVal val="visible"/>
                                      </p:to>
                                    </p:set>
                                    <p:anim calcmode="discrete" valueType="clr">
                                      <p:cBhvr override="childStyle">
                                        <p:cTn id="27" dur="80"/>
                                        <p:tgtEl>
                                          <p:spTgt spid="51209"/>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51209"/>
                                        </p:tgtEl>
                                        <p:attrNameLst>
                                          <p:attrName>fillcolor</p:attrName>
                                        </p:attrNameLst>
                                      </p:cBhvr>
                                      <p:tavLst>
                                        <p:tav tm="0">
                                          <p:val>
                                            <p:clrVal>
                                              <a:schemeClr val="accent2"/>
                                            </p:clrVal>
                                          </p:val>
                                        </p:tav>
                                        <p:tav tm="50000">
                                          <p:val>
                                            <p:clrVal>
                                              <a:schemeClr val="hlink"/>
                                            </p:clrVal>
                                          </p:val>
                                        </p:tav>
                                      </p:tavLst>
                                    </p:anim>
                                    <p:set>
                                      <p:cBhvr>
                                        <p:cTn id="29" dur="80"/>
                                        <p:tgtEl>
                                          <p:spTgt spid="51209"/>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51214"/>
                                        </p:tgtEl>
                                        <p:attrNameLst>
                                          <p:attrName>style.visibility</p:attrName>
                                        </p:attrNameLst>
                                      </p:cBhvr>
                                      <p:to>
                                        <p:strVal val="visible"/>
                                      </p:to>
                                    </p:set>
                                    <p:anim calcmode="discrete" valueType="clr">
                                      <p:cBhvr override="childStyle">
                                        <p:cTn id="32" dur="80"/>
                                        <p:tgtEl>
                                          <p:spTgt spid="51214"/>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51214"/>
                                        </p:tgtEl>
                                        <p:attrNameLst>
                                          <p:attrName>fillcolor</p:attrName>
                                        </p:attrNameLst>
                                      </p:cBhvr>
                                      <p:tavLst>
                                        <p:tav tm="0">
                                          <p:val>
                                            <p:clrVal>
                                              <a:schemeClr val="accent2"/>
                                            </p:clrVal>
                                          </p:val>
                                        </p:tav>
                                        <p:tav tm="50000">
                                          <p:val>
                                            <p:clrVal>
                                              <a:schemeClr val="hlink"/>
                                            </p:clrVal>
                                          </p:val>
                                        </p:tav>
                                      </p:tavLst>
                                    </p:anim>
                                    <p:set>
                                      <p:cBhvr>
                                        <p:cTn id="34" dur="80"/>
                                        <p:tgtEl>
                                          <p:spTgt spid="51214"/>
                                        </p:tgtEl>
                                        <p:attrNameLst>
                                          <p:attrName>fill.type</p:attrName>
                                        </p:attrNameLst>
                                      </p:cBhvr>
                                      <p:to>
                                        <p:strVal val="solid"/>
                                      </p:to>
                                    </p:set>
                                  </p:childTnLst>
                                </p:cTn>
                              </p:par>
                              <p:par>
                                <p:cTn id="35" presetID="27" presetClass="entr" presetSubtype="0" fill="hold" grpId="0" nodeType="withEffect">
                                  <p:stCondLst>
                                    <p:cond delay="0"/>
                                  </p:stCondLst>
                                  <p:iterate type="lt">
                                    <p:tmPct val="50000"/>
                                  </p:iterate>
                                  <p:childTnLst>
                                    <p:set>
                                      <p:cBhvr>
                                        <p:cTn id="36" dur="1" fill="hold">
                                          <p:stCondLst>
                                            <p:cond delay="0"/>
                                          </p:stCondLst>
                                        </p:cTn>
                                        <p:tgtEl>
                                          <p:spTgt spid="51212"/>
                                        </p:tgtEl>
                                        <p:attrNameLst>
                                          <p:attrName>style.visibility</p:attrName>
                                        </p:attrNameLst>
                                      </p:cBhvr>
                                      <p:to>
                                        <p:strVal val="visible"/>
                                      </p:to>
                                    </p:set>
                                    <p:anim calcmode="discrete" valueType="clr">
                                      <p:cBhvr override="childStyle">
                                        <p:cTn id="37" dur="80"/>
                                        <p:tgtEl>
                                          <p:spTgt spid="51212"/>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1212"/>
                                        </p:tgtEl>
                                        <p:attrNameLst>
                                          <p:attrName>fillcolor</p:attrName>
                                        </p:attrNameLst>
                                      </p:cBhvr>
                                      <p:tavLst>
                                        <p:tav tm="0">
                                          <p:val>
                                            <p:clrVal>
                                              <a:schemeClr val="accent2"/>
                                            </p:clrVal>
                                          </p:val>
                                        </p:tav>
                                        <p:tav tm="50000">
                                          <p:val>
                                            <p:clrVal>
                                              <a:schemeClr val="hlink"/>
                                            </p:clrVal>
                                          </p:val>
                                        </p:tav>
                                      </p:tavLst>
                                    </p:anim>
                                    <p:set>
                                      <p:cBhvr>
                                        <p:cTn id="39" dur="80"/>
                                        <p:tgtEl>
                                          <p:spTgt spid="51212"/>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51211"/>
                                        </p:tgtEl>
                                        <p:attrNameLst>
                                          <p:attrName>style.visibility</p:attrName>
                                        </p:attrNameLst>
                                      </p:cBhvr>
                                      <p:to>
                                        <p:strVal val="visible"/>
                                      </p:to>
                                    </p:set>
                                    <p:anim calcmode="discrete" valueType="clr">
                                      <p:cBhvr override="childStyle">
                                        <p:cTn id="42" dur="80"/>
                                        <p:tgtEl>
                                          <p:spTgt spid="5121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1211"/>
                                        </p:tgtEl>
                                        <p:attrNameLst>
                                          <p:attrName>fillcolor</p:attrName>
                                        </p:attrNameLst>
                                      </p:cBhvr>
                                      <p:tavLst>
                                        <p:tav tm="0">
                                          <p:val>
                                            <p:clrVal>
                                              <a:schemeClr val="accent2"/>
                                            </p:clrVal>
                                          </p:val>
                                        </p:tav>
                                        <p:tav tm="50000">
                                          <p:val>
                                            <p:clrVal>
                                              <a:schemeClr val="hlink"/>
                                            </p:clrVal>
                                          </p:val>
                                        </p:tav>
                                      </p:tavLst>
                                    </p:anim>
                                    <p:set>
                                      <p:cBhvr>
                                        <p:cTn id="44" dur="80"/>
                                        <p:tgtEl>
                                          <p:spTgt spid="51211"/>
                                        </p:tgtEl>
                                        <p:attrNameLst>
                                          <p:attrName>fill.type</p:attrName>
                                        </p:attrNameLst>
                                      </p:cBhvr>
                                      <p:to>
                                        <p:strVal val="solid"/>
                                      </p:to>
                                    </p:set>
                                  </p:childTnLst>
                                </p:cTn>
                              </p:par>
                              <p:par>
                                <p:cTn id="45" presetID="27" presetClass="entr" presetSubtype="0" fill="hold" grpId="0" nodeType="withEffect">
                                  <p:stCondLst>
                                    <p:cond delay="0"/>
                                  </p:stCondLst>
                                  <p:iterate type="lt">
                                    <p:tmPct val="50000"/>
                                  </p:iterate>
                                  <p:childTnLst>
                                    <p:set>
                                      <p:cBhvr>
                                        <p:cTn id="46" dur="1" fill="hold">
                                          <p:stCondLst>
                                            <p:cond delay="0"/>
                                          </p:stCondLst>
                                        </p:cTn>
                                        <p:tgtEl>
                                          <p:spTgt spid="51217"/>
                                        </p:tgtEl>
                                        <p:attrNameLst>
                                          <p:attrName>style.visibility</p:attrName>
                                        </p:attrNameLst>
                                      </p:cBhvr>
                                      <p:to>
                                        <p:strVal val="visible"/>
                                      </p:to>
                                    </p:set>
                                    <p:anim calcmode="discrete" valueType="clr">
                                      <p:cBhvr override="childStyle">
                                        <p:cTn id="47" dur="80"/>
                                        <p:tgtEl>
                                          <p:spTgt spid="51217"/>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1217"/>
                                        </p:tgtEl>
                                        <p:attrNameLst>
                                          <p:attrName>fillcolor</p:attrName>
                                        </p:attrNameLst>
                                      </p:cBhvr>
                                      <p:tavLst>
                                        <p:tav tm="0">
                                          <p:val>
                                            <p:clrVal>
                                              <a:schemeClr val="accent2"/>
                                            </p:clrVal>
                                          </p:val>
                                        </p:tav>
                                        <p:tav tm="50000">
                                          <p:val>
                                            <p:clrVal>
                                              <a:schemeClr val="hlink"/>
                                            </p:clrVal>
                                          </p:val>
                                        </p:tav>
                                      </p:tavLst>
                                    </p:anim>
                                    <p:set>
                                      <p:cBhvr>
                                        <p:cTn id="49" dur="80"/>
                                        <p:tgtEl>
                                          <p:spTgt spid="51217"/>
                                        </p:tgtEl>
                                        <p:attrNameLst>
                                          <p:attrName>fill.type</p:attrName>
                                        </p:attrNameLst>
                                      </p:cBhvr>
                                      <p:to>
                                        <p:strVal val="solid"/>
                                      </p:to>
                                    </p:set>
                                  </p:childTnLst>
                                </p:cTn>
                              </p:par>
                              <p:par>
                                <p:cTn id="50" presetID="27" presetClass="entr" presetSubtype="0" fill="hold" grpId="0" nodeType="withEffect">
                                  <p:stCondLst>
                                    <p:cond delay="0"/>
                                  </p:stCondLst>
                                  <p:iterate type="lt">
                                    <p:tmPct val="50000"/>
                                  </p:iterate>
                                  <p:childTnLst>
                                    <p:set>
                                      <p:cBhvr>
                                        <p:cTn id="51" dur="1" fill="hold">
                                          <p:stCondLst>
                                            <p:cond delay="0"/>
                                          </p:stCondLst>
                                        </p:cTn>
                                        <p:tgtEl>
                                          <p:spTgt spid="51218"/>
                                        </p:tgtEl>
                                        <p:attrNameLst>
                                          <p:attrName>style.visibility</p:attrName>
                                        </p:attrNameLst>
                                      </p:cBhvr>
                                      <p:to>
                                        <p:strVal val="visible"/>
                                      </p:to>
                                    </p:set>
                                    <p:anim calcmode="discrete" valueType="clr">
                                      <p:cBhvr override="childStyle">
                                        <p:cTn id="52" dur="80"/>
                                        <p:tgtEl>
                                          <p:spTgt spid="51218"/>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51218"/>
                                        </p:tgtEl>
                                        <p:attrNameLst>
                                          <p:attrName>fillcolor</p:attrName>
                                        </p:attrNameLst>
                                      </p:cBhvr>
                                      <p:tavLst>
                                        <p:tav tm="0">
                                          <p:val>
                                            <p:clrVal>
                                              <a:schemeClr val="accent2"/>
                                            </p:clrVal>
                                          </p:val>
                                        </p:tav>
                                        <p:tav tm="50000">
                                          <p:val>
                                            <p:clrVal>
                                              <a:schemeClr val="hlink"/>
                                            </p:clrVal>
                                          </p:val>
                                        </p:tav>
                                      </p:tavLst>
                                    </p:anim>
                                    <p:set>
                                      <p:cBhvr>
                                        <p:cTn id="54" dur="80"/>
                                        <p:tgtEl>
                                          <p:spTgt spid="51218"/>
                                        </p:tgtEl>
                                        <p:attrNameLst>
                                          <p:attrName>fill.type</p:attrName>
                                        </p:attrNameLst>
                                      </p:cBhvr>
                                      <p:to>
                                        <p:strVal val="solid"/>
                                      </p:to>
                                    </p:set>
                                  </p:childTnLst>
                                </p:cTn>
                              </p:par>
                              <p:par>
                                <p:cTn id="55" presetID="27" presetClass="entr" presetSubtype="0" fill="hold" grpId="0" nodeType="withEffect">
                                  <p:stCondLst>
                                    <p:cond delay="0"/>
                                  </p:stCondLst>
                                  <p:iterate type="lt">
                                    <p:tmPct val="50000"/>
                                  </p:iterate>
                                  <p:childTnLst>
                                    <p:set>
                                      <p:cBhvr>
                                        <p:cTn id="56" dur="1" fill="hold">
                                          <p:stCondLst>
                                            <p:cond delay="0"/>
                                          </p:stCondLst>
                                        </p:cTn>
                                        <p:tgtEl>
                                          <p:spTgt spid="14"/>
                                        </p:tgtEl>
                                        <p:attrNameLst>
                                          <p:attrName>style.visibility</p:attrName>
                                        </p:attrNameLst>
                                      </p:cBhvr>
                                      <p:to>
                                        <p:strVal val="visible"/>
                                      </p:to>
                                    </p:set>
                                    <p:anim calcmode="discrete" valueType="clr">
                                      <p:cBhvr override="childStyle">
                                        <p:cTn id="5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4"/>
                                        </p:tgtEl>
                                        <p:attrNameLst>
                                          <p:attrName>fillcolor</p:attrName>
                                        </p:attrNameLst>
                                      </p:cBhvr>
                                      <p:tavLst>
                                        <p:tav tm="0">
                                          <p:val>
                                            <p:clrVal>
                                              <a:schemeClr val="accent2"/>
                                            </p:clrVal>
                                          </p:val>
                                        </p:tav>
                                        <p:tav tm="50000">
                                          <p:val>
                                            <p:clrVal>
                                              <a:schemeClr val="hlink"/>
                                            </p:clrVal>
                                          </p:val>
                                        </p:tav>
                                      </p:tavLst>
                                    </p:anim>
                                    <p:set>
                                      <p:cBhvr>
                                        <p:cTn id="59" dur="80"/>
                                        <p:tgtEl>
                                          <p:spTgt spid="14"/>
                                        </p:tgtEl>
                                        <p:attrNameLst>
                                          <p:attrName>fill.type</p:attrName>
                                        </p:attrNameLst>
                                      </p:cBhvr>
                                      <p:to>
                                        <p:strVal val="solid"/>
                                      </p:to>
                                    </p:set>
                                  </p:childTnLst>
                                </p:cTn>
                              </p:par>
                              <p:par>
                                <p:cTn id="60" presetID="27" presetClass="entr" presetSubtype="0" fill="hold" grpId="0" nodeType="withEffect">
                                  <p:stCondLst>
                                    <p:cond delay="0"/>
                                  </p:stCondLst>
                                  <p:iterate type="lt">
                                    <p:tmPct val="50000"/>
                                  </p:iterate>
                                  <p:childTnLst>
                                    <p:set>
                                      <p:cBhvr>
                                        <p:cTn id="61" dur="1" fill="hold">
                                          <p:stCondLst>
                                            <p:cond delay="0"/>
                                          </p:stCondLst>
                                        </p:cTn>
                                        <p:tgtEl>
                                          <p:spTgt spid="15"/>
                                        </p:tgtEl>
                                        <p:attrNameLst>
                                          <p:attrName>style.visibility</p:attrName>
                                        </p:attrNameLst>
                                      </p:cBhvr>
                                      <p:to>
                                        <p:strVal val="visible"/>
                                      </p:to>
                                    </p:set>
                                    <p:anim calcmode="discrete" valueType="clr">
                                      <p:cBhvr override="childStyle">
                                        <p:cTn id="6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5"/>
                                        </p:tgtEl>
                                        <p:attrNameLst>
                                          <p:attrName>fillcolor</p:attrName>
                                        </p:attrNameLst>
                                      </p:cBhvr>
                                      <p:tavLst>
                                        <p:tav tm="0">
                                          <p:val>
                                            <p:clrVal>
                                              <a:schemeClr val="accent2"/>
                                            </p:clrVal>
                                          </p:val>
                                        </p:tav>
                                        <p:tav tm="50000">
                                          <p:val>
                                            <p:clrVal>
                                              <a:schemeClr val="hlink"/>
                                            </p:clrVal>
                                          </p:val>
                                        </p:tav>
                                      </p:tavLst>
                                    </p:anim>
                                    <p:set>
                                      <p:cBhvr>
                                        <p:cTn id="64" dur="80"/>
                                        <p:tgtEl>
                                          <p:spTgt spid="15"/>
                                        </p:tgtEl>
                                        <p:attrNameLst>
                                          <p:attrName>fill.type</p:attrName>
                                        </p:attrNameLst>
                                      </p:cBhvr>
                                      <p:to>
                                        <p:strVal val="solid"/>
                                      </p:to>
                                    </p:set>
                                  </p:childTnLst>
                                </p:cTn>
                              </p:par>
                              <p:par>
                                <p:cTn id="65" presetID="27" presetClass="entr" presetSubtype="0" fill="hold" grpId="0" nodeType="withEffect">
                                  <p:stCondLst>
                                    <p:cond delay="0"/>
                                  </p:stCondLst>
                                  <p:iterate type="lt">
                                    <p:tmPct val="50000"/>
                                  </p:iterate>
                                  <p:childTnLst>
                                    <p:set>
                                      <p:cBhvr>
                                        <p:cTn id="66" dur="1" fill="hold">
                                          <p:stCondLst>
                                            <p:cond delay="0"/>
                                          </p:stCondLst>
                                        </p:cTn>
                                        <p:tgtEl>
                                          <p:spTgt spid="16"/>
                                        </p:tgtEl>
                                        <p:attrNameLst>
                                          <p:attrName>style.visibility</p:attrName>
                                        </p:attrNameLst>
                                      </p:cBhvr>
                                      <p:to>
                                        <p:strVal val="visible"/>
                                      </p:to>
                                    </p:set>
                                    <p:anim calcmode="discrete" valueType="clr">
                                      <p:cBhvr override="childStyle">
                                        <p:cTn id="6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6"/>
                                        </p:tgtEl>
                                        <p:attrNameLst>
                                          <p:attrName>fillcolor</p:attrName>
                                        </p:attrNameLst>
                                      </p:cBhvr>
                                      <p:tavLst>
                                        <p:tav tm="0">
                                          <p:val>
                                            <p:clrVal>
                                              <a:schemeClr val="accent2"/>
                                            </p:clrVal>
                                          </p:val>
                                        </p:tav>
                                        <p:tav tm="50000">
                                          <p:val>
                                            <p:clrVal>
                                              <a:schemeClr val="hlink"/>
                                            </p:clrVal>
                                          </p:val>
                                        </p:tav>
                                      </p:tavLst>
                                    </p:anim>
                                    <p:set>
                                      <p:cBhvr>
                                        <p:cTn id="69"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p:bldP spid="51209" grpId="0"/>
      <p:bldP spid="51210" grpId="0"/>
      <p:bldP spid="51211" grpId="0"/>
      <p:bldP spid="51212" grpId="0"/>
      <p:bldP spid="51214" grpId="0"/>
      <p:bldP spid="51215" grpId="0"/>
      <p:bldP spid="51216" grpId="0"/>
      <p:bldP spid="51217" grpId="0"/>
      <p:bldP spid="51218" grpId="0"/>
      <p:bldP spid="14" grpId="0"/>
      <p:bldP spid="15"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779027" y="4850577"/>
            <a:ext cx="2887671" cy="523220"/>
          </a:xfrm>
          <a:prstGeom prst="rect">
            <a:avLst/>
          </a:prstGeom>
        </p:spPr>
        <p:txBody>
          <a:bodyPr wrap="square" anchor="ctr">
            <a:spAutoFit/>
          </a:bodyPr>
          <a:lstStyle/>
          <a:p>
            <a:pPr algn="ctr"/>
            <a:r>
              <a:rPr lang="en-US" sz="2800" dirty="0" smtClean="0">
                <a:solidFill>
                  <a:schemeClr val="accent4">
                    <a:lumMod val="50000"/>
                  </a:schemeClr>
                </a:solidFill>
              </a:rPr>
              <a:t>Be part of MI5</a:t>
            </a:r>
            <a:endParaRPr lang="en-GB" sz="2800" dirty="0"/>
          </a:p>
        </p:txBody>
      </p:sp>
      <p:sp>
        <p:nvSpPr>
          <p:cNvPr id="18" name="Rectangle 17"/>
          <p:cNvSpPr/>
          <p:nvPr/>
        </p:nvSpPr>
        <p:spPr>
          <a:xfrm>
            <a:off x="1142311" y="4635133"/>
            <a:ext cx="2887671" cy="954107"/>
          </a:xfrm>
          <a:prstGeom prst="rect">
            <a:avLst/>
          </a:prstGeom>
        </p:spPr>
        <p:txBody>
          <a:bodyPr wrap="square" anchor="ctr">
            <a:spAutoFit/>
          </a:bodyPr>
          <a:lstStyle/>
          <a:p>
            <a:pPr algn="ctr"/>
            <a:r>
              <a:rPr lang="en-US" sz="2800" dirty="0" smtClean="0">
                <a:solidFill>
                  <a:schemeClr val="accent4">
                    <a:lumMod val="50000"/>
                  </a:schemeClr>
                </a:solidFill>
              </a:rPr>
              <a:t>Figure out </a:t>
            </a:r>
          </a:p>
          <a:p>
            <a:pPr algn="ctr"/>
            <a:r>
              <a:rPr lang="en-US" sz="2800" dirty="0" smtClean="0">
                <a:solidFill>
                  <a:schemeClr val="accent4">
                    <a:lumMod val="50000"/>
                  </a:schemeClr>
                </a:solidFill>
              </a:rPr>
              <a:t>the odds</a:t>
            </a:r>
            <a:endParaRPr lang="en-GB" sz="2800" dirty="0"/>
          </a:p>
        </p:txBody>
      </p:sp>
      <p:sp>
        <p:nvSpPr>
          <p:cNvPr id="16" name="Rectangle 15"/>
          <p:cNvSpPr/>
          <p:nvPr/>
        </p:nvSpPr>
        <p:spPr>
          <a:xfrm>
            <a:off x="4942344" y="1943602"/>
            <a:ext cx="2561039" cy="1384995"/>
          </a:xfrm>
          <a:prstGeom prst="rect">
            <a:avLst/>
          </a:prstGeom>
        </p:spPr>
        <p:txBody>
          <a:bodyPr wrap="square">
            <a:spAutoFit/>
          </a:bodyPr>
          <a:lstStyle/>
          <a:p>
            <a:pPr algn="ctr" fontAlgn="base"/>
            <a:r>
              <a:rPr lang="en-GB" sz="2800" dirty="0" smtClean="0">
                <a:solidFill>
                  <a:srgbClr val="003F72"/>
                </a:solidFill>
              </a:rPr>
              <a:t>Predict the occurrence of hurricanes</a:t>
            </a:r>
            <a:endParaRPr lang="en-GB" sz="2800" dirty="0">
              <a:solidFill>
                <a:srgbClr val="003F72"/>
              </a:solidFill>
            </a:endParaRPr>
          </a:p>
        </p:txBody>
      </p:sp>
      <p:sp>
        <p:nvSpPr>
          <p:cNvPr id="3" name="Title 2"/>
          <p:cNvSpPr>
            <a:spLocks noGrp="1"/>
          </p:cNvSpPr>
          <p:nvPr>
            <p:ph type="title"/>
          </p:nvPr>
        </p:nvSpPr>
        <p:spPr>
          <a:xfrm>
            <a:off x="467544" y="269776"/>
            <a:ext cx="6347048" cy="1143000"/>
          </a:xfrm>
        </p:spPr>
        <p:txBody>
          <a:bodyPr>
            <a:normAutofit/>
          </a:bodyPr>
          <a:lstStyle/>
          <a:p>
            <a:r>
              <a:rPr lang="en-GB" sz="4000" dirty="0" smtClean="0">
                <a:latin typeface="+mj-lt"/>
              </a:rPr>
              <a:t>With Maths you could…</a:t>
            </a:r>
            <a:endParaRPr lang="en-GB" sz="4000" dirty="0">
              <a:latin typeface="+mj-lt"/>
            </a:endParaRPr>
          </a:p>
        </p:txBody>
      </p:sp>
      <p:sp>
        <p:nvSpPr>
          <p:cNvPr id="11" name="Rectangle 10"/>
          <p:cNvSpPr/>
          <p:nvPr/>
        </p:nvSpPr>
        <p:spPr>
          <a:xfrm>
            <a:off x="1619672" y="2159045"/>
            <a:ext cx="2203005" cy="954107"/>
          </a:xfrm>
          <a:prstGeom prst="rect">
            <a:avLst/>
          </a:prstGeom>
        </p:spPr>
        <p:txBody>
          <a:bodyPr wrap="square">
            <a:spAutoFit/>
          </a:bodyPr>
          <a:lstStyle/>
          <a:p>
            <a:pPr algn="ctr"/>
            <a:r>
              <a:rPr lang="en-US" sz="2800" dirty="0" smtClean="0">
                <a:solidFill>
                  <a:schemeClr val="accent4">
                    <a:lumMod val="50000"/>
                  </a:schemeClr>
                </a:solidFill>
              </a:rPr>
              <a:t>Explore the Universe! </a:t>
            </a:r>
            <a:endParaRPr lang="en-GB" sz="2800" dirty="0"/>
          </a:p>
        </p:txBody>
      </p:sp>
      <p:pic>
        <p:nvPicPr>
          <p:cNvPr id="7176" name="Picture 8" descr="http://www.hamiltonsportscouncil.com/wp-content/uploads/2013/06/Horse-Racing.jpg"/>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l="9294" t="7138" b="2090"/>
          <a:stretch/>
        </p:blipFill>
        <p:spPr bwMode="auto">
          <a:xfrm>
            <a:off x="1228804"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8202" name="Picture 10" descr="http://astro107ci2012.pbworks.com/f/1348727266/supernova-explosion-sn-1006.jpg"/>
          <p:cNvPicPr>
            <a:picLocks noChangeArrowheads="1"/>
          </p:cNvPicPr>
          <p:nvPr/>
        </p:nvPicPr>
        <p:blipFill rotWithShape="1">
          <a:blip r:embed="rId4" cstate="print">
            <a:extLst>
              <a:ext uri="{28A0092B-C50C-407E-A947-70E740481C1C}">
                <a14:useLocalDpi xmlns="" xmlns:a14="http://schemas.microsoft.com/office/drawing/2010/main" val="0"/>
              </a:ext>
            </a:extLst>
          </a:blip>
          <a:srcRect l="14370" t="20409" r="14181" b="21066"/>
          <a:stretch/>
        </p:blipFill>
        <p:spPr bwMode="auto">
          <a:xfrm>
            <a:off x="1192904" y="1587629"/>
            <a:ext cx="2786484" cy="2096938"/>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4655" r="5075"/>
          <a:stretch/>
        </p:blipFill>
        <p:spPr bwMode="auto">
          <a:xfrm>
            <a:off x="4889200" y="1573157"/>
            <a:ext cx="2777498" cy="2102654"/>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4912740"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8414825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6"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6" name="Picture 8" descr="http://www.hamiltonsportscouncil.com/wp-content/uploads/2013/06/Horse-Racing.jpg"/>
          <p:cNvPicPr>
            <a:picLocks noChangeAspect="1" noChangeArrowheads="1"/>
          </p:cNvPicPr>
          <p:nvPr/>
        </p:nvPicPr>
        <p:blipFill rotWithShape="1">
          <a:blip r:embed="rId3" cstate="screen">
            <a:lum bright="70000" contrast="-70000"/>
            <a:extLst>
              <a:ext uri="{28A0092B-C50C-407E-A947-70E740481C1C}">
                <a14:useLocalDpi xmlns="" xmlns:a14="http://schemas.microsoft.com/office/drawing/2010/main"/>
              </a:ext>
            </a:extLst>
          </a:blip>
          <a:srcRect l="9294" t="7138" b="2090"/>
          <a:stretch/>
        </p:blipFill>
        <p:spPr bwMode="auto">
          <a:xfrm>
            <a:off x="1396297" y="3771418"/>
            <a:ext cx="2887671" cy="216733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8" name="Picture 2" descr="http://medicineworld.org/images/blogs/11-2010/ct-scan-5980.jpg"/>
          <p:cNvPicPr>
            <a:picLocks noChangeAspect="1" noChangeArrowheads="1"/>
          </p:cNvPicPr>
          <p:nvPr/>
        </p:nvPicPr>
        <p:blipFill rotWithShape="1">
          <a:blip r:embed="rId4" cstate="print">
            <a:lum bright="70000" contrast="-70000"/>
          </a:blip>
          <a:srcRect t="3428" b="6392"/>
          <a:stretch/>
        </p:blipFill>
        <p:spPr bwMode="auto">
          <a:xfrm>
            <a:off x="6300192" y="1417228"/>
            <a:ext cx="2363021" cy="1894212"/>
          </a:xfrm>
          <a:prstGeom prst="rect">
            <a:avLst/>
          </a:prstGeom>
          <a:ln>
            <a:noFill/>
          </a:ln>
          <a:effectLst>
            <a:softEdge rad="112500"/>
          </a:effectLst>
        </p:spPr>
      </p:pic>
      <p:pic>
        <p:nvPicPr>
          <p:cNvPr id="8202" name="Picture 10" descr="http://astro107ci2012.pbworks.com/f/1348727266/supernova-explosion-sn-1006.jpg"/>
          <p:cNvPicPr>
            <a:picLocks noChangeAspect="1" noChangeArrowheads="1"/>
          </p:cNvPicPr>
          <p:nvPr/>
        </p:nvPicPr>
        <p:blipFill rotWithShape="1">
          <a:blip r:embed="rId5" cstate="print">
            <a:lum bright="70000" contrast="-70000"/>
            <a:extLst>
              <a:ext uri="{28A0092B-C50C-407E-A947-70E740481C1C}">
                <a14:useLocalDpi xmlns="" xmlns:a14="http://schemas.microsoft.com/office/drawing/2010/main" val="0"/>
              </a:ext>
            </a:extLst>
          </a:blip>
          <a:srcRect l="14370" t="20409" r="14181" b="21066"/>
          <a:stretch/>
        </p:blipFill>
        <p:spPr bwMode="auto">
          <a:xfrm>
            <a:off x="613660" y="1423551"/>
            <a:ext cx="2302156" cy="188789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6" cstate="print">
            <a:lum bright="70000" contrast="-70000"/>
            <a:extLst>
              <a:ext uri="{28A0092B-C50C-407E-A947-70E740481C1C}">
                <a14:useLocalDpi xmlns="" xmlns:a14="http://schemas.microsoft.com/office/drawing/2010/main" val="0"/>
              </a:ext>
            </a:extLst>
          </a:blip>
          <a:srcRect l="4655" r="5075"/>
          <a:stretch/>
        </p:blipFill>
        <p:spPr bwMode="auto">
          <a:xfrm>
            <a:off x="3347864" y="1417228"/>
            <a:ext cx="2561039" cy="189421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7">
            <a:lum bright="70000" contrast="-70000"/>
            <a:extLst>
              <a:ext uri="{28A0092B-C50C-407E-A947-70E740481C1C}">
                <a14:useLocalDpi xmlns="" xmlns:a14="http://schemas.microsoft.com/office/drawing/2010/main" val="0"/>
              </a:ext>
            </a:extLst>
          </a:blip>
          <a:srcRect/>
          <a:stretch>
            <a:fillRect/>
          </a:stretch>
        </p:blipFill>
        <p:spPr bwMode="auto">
          <a:xfrm>
            <a:off x="4836536" y="3771418"/>
            <a:ext cx="2903816" cy="217786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3" name="Title 2"/>
          <p:cNvSpPr>
            <a:spLocks noGrp="1"/>
          </p:cNvSpPr>
          <p:nvPr>
            <p:ph type="title"/>
          </p:nvPr>
        </p:nvSpPr>
        <p:spPr>
          <a:xfrm>
            <a:off x="467544" y="269776"/>
            <a:ext cx="6347048" cy="1143000"/>
          </a:xfrm>
        </p:spPr>
        <p:txBody>
          <a:bodyPr>
            <a:normAutofit/>
          </a:bodyPr>
          <a:lstStyle/>
          <a:p>
            <a:r>
              <a:rPr lang="en-GB" sz="4000" dirty="0" smtClean="0">
                <a:latin typeface="+mj-lt"/>
              </a:rPr>
              <a:t>With Maths you could…</a:t>
            </a:r>
            <a:endParaRPr lang="en-GB" sz="4000" dirty="0">
              <a:latin typeface="+mj-lt"/>
            </a:endParaRPr>
          </a:p>
        </p:txBody>
      </p:sp>
      <p:sp>
        <p:nvSpPr>
          <p:cNvPr id="14" name="Rectangle 13"/>
          <p:cNvSpPr/>
          <p:nvPr/>
        </p:nvSpPr>
        <p:spPr>
          <a:xfrm>
            <a:off x="395536" y="2204864"/>
            <a:ext cx="8267677" cy="2308324"/>
          </a:xfrm>
          <a:prstGeom prst="rect">
            <a:avLst/>
          </a:prstGeom>
        </p:spPr>
        <p:txBody>
          <a:bodyPr wrap="square">
            <a:spAutoFit/>
          </a:bodyPr>
          <a:lstStyle/>
          <a:p>
            <a:pPr lvl="0" algn="ctr"/>
            <a:r>
              <a:rPr lang="en-GB" sz="3600" b="1" dirty="0" smtClean="0">
                <a:solidFill>
                  <a:srgbClr val="003F72"/>
                </a:solidFill>
              </a:rPr>
              <a:t>“Maths has the ability to discover, create and even predict the future. It has the power solve or crack modern issues such as online security” </a:t>
            </a:r>
            <a:endParaRPr lang="en-GB" sz="2000" dirty="0">
              <a:solidFill>
                <a:srgbClr val="003F72"/>
              </a:solidFill>
            </a:endParaRPr>
          </a:p>
        </p:txBody>
      </p:sp>
    </p:spTree>
    <p:extLst>
      <p:ext uri="{BB962C8B-B14F-4D97-AF65-F5344CB8AC3E}">
        <p14:creationId xmlns="" xmlns:p14="http://schemas.microsoft.com/office/powerpoint/2010/main" val="125008414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Graduate profiles</a:t>
            </a:r>
            <a:endParaRPr lang="en-GB" dirty="0"/>
          </a:p>
        </p:txBody>
      </p:sp>
      <p:pic>
        <p:nvPicPr>
          <p:cNvPr id="4" name="Content Placeholder 3"/>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51520" y="2132856"/>
            <a:ext cx="2664296" cy="23888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93597" y="2115095"/>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7" name="Picture 6"/>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210183" y="2100654"/>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 name="Picture 5"/>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210183" y="2129535"/>
            <a:ext cx="2718303" cy="2364592"/>
          </a:xfrm>
          <a:prstGeom prst="rect">
            <a:avLst/>
          </a:prstGeom>
          <a:ln w="19050" cmpd="thickThin">
            <a:solidFill>
              <a:schemeClr val="bg1"/>
            </a:solidFill>
          </a:ln>
        </p:spPr>
      </p:pic>
      <p:sp>
        <p:nvSpPr>
          <p:cNvPr id="8" name="Rounded Rectangle 7"/>
          <p:cNvSpPr/>
          <p:nvPr/>
        </p:nvSpPr>
        <p:spPr>
          <a:xfrm>
            <a:off x="755576" y="1410675"/>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Jess</a:t>
            </a:r>
            <a:endParaRPr lang="en-GB" sz="2400" dirty="0">
              <a:solidFill>
                <a:schemeClr val="bg1"/>
              </a:solidFill>
            </a:endParaRPr>
          </a:p>
        </p:txBody>
      </p:sp>
      <p:sp>
        <p:nvSpPr>
          <p:cNvPr id="9" name="Rounded Rectangle 8"/>
          <p:cNvSpPr/>
          <p:nvPr/>
        </p:nvSpPr>
        <p:spPr>
          <a:xfrm>
            <a:off x="3724656" y="145140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Kathryn</a:t>
            </a:r>
            <a:endParaRPr lang="en-GB" sz="2400" dirty="0">
              <a:solidFill>
                <a:schemeClr val="bg1"/>
              </a:solidFill>
            </a:endParaRPr>
          </a:p>
        </p:txBody>
      </p:sp>
      <p:sp>
        <p:nvSpPr>
          <p:cNvPr id="10" name="Rounded Rectangle 9"/>
          <p:cNvSpPr/>
          <p:nvPr/>
        </p:nvSpPr>
        <p:spPr>
          <a:xfrm>
            <a:off x="6693736" y="143479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err="1" smtClean="0">
                <a:solidFill>
                  <a:schemeClr val="bg1"/>
                </a:solidFill>
              </a:rPr>
              <a:t>Kieren</a:t>
            </a:r>
            <a:endParaRPr lang="en-GB" sz="2400" dirty="0">
              <a:solidFill>
                <a:schemeClr val="bg1"/>
              </a:solidFill>
            </a:endParaRPr>
          </a:p>
        </p:txBody>
      </p:sp>
      <p:sp>
        <p:nvSpPr>
          <p:cNvPr id="11" name="Rounded Rectangle 10"/>
          <p:cNvSpPr/>
          <p:nvPr/>
        </p:nvSpPr>
        <p:spPr>
          <a:xfrm>
            <a:off x="208019" y="4797152"/>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2013, BSc</a:t>
            </a:r>
          </a:p>
          <a:p>
            <a:endParaRPr lang="en-GB" sz="1600" dirty="0" smtClean="0">
              <a:solidFill>
                <a:schemeClr val="bg1"/>
              </a:solidFill>
            </a:endParaRPr>
          </a:p>
          <a:p>
            <a:r>
              <a:rPr lang="en-GB" sz="1600" dirty="0" smtClean="0">
                <a:solidFill>
                  <a:schemeClr val="bg1"/>
                </a:solidFill>
              </a:rPr>
              <a:t>Technology Graduate at BBC </a:t>
            </a:r>
            <a:endParaRPr lang="en-GB" sz="1600" dirty="0">
              <a:solidFill>
                <a:schemeClr val="bg1"/>
              </a:solidFill>
            </a:endParaRPr>
          </a:p>
        </p:txBody>
      </p:sp>
      <p:sp>
        <p:nvSpPr>
          <p:cNvPr id="12" name="Rounded Rectangle 11"/>
          <p:cNvSpPr/>
          <p:nvPr/>
        </p:nvSpPr>
        <p:spPr>
          <a:xfrm>
            <a:off x="3193597" y="4797152"/>
            <a:ext cx="2718303" cy="1617268"/>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2014,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Atomic Weapons Establishment </a:t>
            </a:r>
            <a:endParaRPr lang="en-GB" sz="1600" dirty="0">
              <a:solidFill>
                <a:schemeClr val="bg1"/>
              </a:solidFill>
            </a:endParaRPr>
          </a:p>
        </p:txBody>
      </p:sp>
      <p:sp>
        <p:nvSpPr>
          <p:cNvPr id="14" name="Rounded Rectangle 13"/>
          <p:cNvSpPr/>
          <p:nvPr/>
        </p:nvSpPr>
        <p:spPr>
          <a:xfrm>
            <a:off x="6189681" y="4773991"/>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2015,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Computer games engineer at </a:t>
            </a:r>
            <a:r>
              <a:rPr lang="en-GB" sz="1600" i="1" dirty="0" err="1" smtClean="0">
                <a:solidFill>
                  <a:schemeClr val="bg1"/>
                </a:solidFill>
              </a:rPr>
              <a:t>Jagex</a:t>
            </a:r>
            <a:r>
              <a:rPr lang="en-GB" sz="1600" i="1" dirty="0" smtClean="0">
                <a:solidFill>
                  <a:schemeClr val="bg1"/>
                </a:solidFill>
              </a:rPr>
              <a:t> Games</a:t>
            </a:r>
            <a:endParaRPr lang="en-GB" sz="1600" i="1" dirty="0">
              <a:solidFill>
                <a:schemeClr val="bg1"/>
              </a:solidFill>
            </a:endParaRPr>
          </a:p>
        </p:txBody>
      </p:sp>
    </p:spTree>
    <p:extLst>
      <p:ext uri="{BB962C8B-B14F-4D97-AF65-F5344CB8AC3E}">
        <p14:creationId xmlns="" xmlns:p14="http://schemas.microsoft.com/office/powerpoint/2010/main" val="106403531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alfx.info/hassanw/wordpress/wp-content/uploads/ernst-young.jpg"/>
          <p:cNvPicPr>
            <a:picLocks noChangeAspect="1" noChangeArrowheads="1"/>
          </p:cNvPicPr>
          <p:nvPr/>
        </p:nvPicPr>
        <p:blipFill>
          <a:blip r:embed="rId2" cstate="print"/>
          <a:srcRect/>
          <a:stretch>
            <a:fillRect/>
          </a:stretch>
        </p:blipFill>
        <p:spPr bwMode="auto">
          <a:xfrm>
            <a:off x="251520" y="1268760"/>
            <a:ext cx="2927275" cy="923579"/>
          </a:xfrm>
          <a:prstGeom prst="rect">
            <a:avLst/>
          </a:prstGeom>
          <a:noFill/>
        </p:spPr>
      </p:pic>
      <p:sp>
        <p:nvSpPr>
          <p:cNvPr id="1028" name="AutoShape 4"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0" name="AutoShape 6"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2" name="AutoShape 8"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034" name="Picture 10" descr="http://www.kategreen.org/wp-content/uploads/2011/03/nhs_logo.jpg"/>
          <p:cNvPicPr>
            <a:picLocks noChangeAspect="1" noChangeArrowheads="1"/>
          </p:cNvPicPr>
          <p:nvPr/>
        </p:nvPicPr>
        <p:blipFill>
          <a:blip r:embed="rId3" cstate="print"/>
          <a:srcRect/>
          <a:stretch>
            <a:fillRect/>
          </a:stretch>
        </p:blipFill>
        <p:spPr bwMode="auto">
          <a:xfrm>
            <a:off x="4211960" y="4221088"/>
            <a:ext cx="1872207" cy="759506"/>
          </a:xfrm>
          <a:prstGeom prst="rect">
            <a:avLst/>
          </a:prstGeom>
          <a:noFill/>
        </p:spPr>
      </p:pic>
      <p:pic>
        <p:nvPicPr>
          <p:cNvPr id="1036" name="Picture 12" descr="https://encrypted-tbn1.gstatic.com/images?q=tbn:ANd9GcTgGKGBHbJhoJsLlgnpxe7_55o5RSm6RWCuaa5lGLj097Fro01c"/>
          <p:cNvPicPr>
            <a:picLocks noChangeAspect="1" noChangeArrowheads="1"/>
          </p:cNvPicPr>
          <p:nvPr/>
        </p:nvPicPr>
        <p:blipFill>
          <a:blip r:embed="rId4" cstate="print"/>
          <a:srcRect/>
          <a:stretch>
            <a:fillRect/>
          </a:stretch>
        </p:blipFill>
        <p:spPr bwMode="auto">
          <a:xfrm>
            <a:off x="323528" y="5301208"/>
            <a:ext cx="1542403" cy="1361704"/>
          </a:xfrm>
          <a:prstGeom prst="rect">
            <a:avLst/>
          </a:prstGeom>
          <a:noFill/>
        </p:spPr>
      </p:pic>
      <p:pic>
        <p:nvPicPr>
          <p:cNvPr id="1038" name="Picture 14" descr="https://encrypted-tbn1.gstatic.com/images?q=tbn:ANd9GcSQueaX8U3uJ1T_ORDq4w6kpInb7yr4p52DTAdMWviLkYW7dsAqUA"/>
          <p:cNvPicPr>
            <a:picLocks noChangeAspect="1" noChangeArrowheads="1"/>
          </p:cNvPicPr>
          <p:nvPr/>
        </p:nvPicPr>
        <p:blipFill>
          <a:blip r:embed="rId5" cstate="print"/>
          <a:srcRect/>
          <a:stretch>
            <a:fillRect/>
          </a:stretch>
        </p:blipFill>
        <p:spPr bwMode="auto">
          <a:xfrm>
            <a:off x="5940152" y="5085184"/>
            <a:ext cx="2867025" cy="1590675"/>
          </a:xfrm>
          <a:prstGeom prst="rect">
            <a:avLst/>
          </a:prstGeom>
          <a:noFill/>
        </p:spPr>
      </p:pic>
      <p:pic>
        <p:nvPicPr>
          <p:cNvPr id="1040" name="Picture 16" descr="http://www.grumpyoldeafies.com/nationalauditoffice.jpg"/>
          <p:cNvPicPr>
            <a:picLocks noChangeAspect="1" noChangeArrowheads="1"/>
          </p:cNvPicPr>
          <p:nvPr/>
        </p:nvPicPr>
        <p:blipFill>
          <a:blip r:embed="rId6" cstate="print"/>
          <a:srcRect/>
          <a:stretch>
            <a:fillRect/>
          </a:stretch>
        </p:blipFill>
        <p:spPr bwMode="auto">
          <a:xfrm>
            <a:off x="6084486" y="1766710"/>
            <a:ext cx="2755087" cy="1152128"/>
          </a:xfrm>
          <a:prstGeom prst="rect">
            <a:avLst/>
          </a:prstGeom>
          <a:noFill/>
        </p:spPr>
      </p:pic>
      <p:pic>
        <p:nvPicPr>
          <p:cNvPr id="1042" name="Picture 18" descr="http://www.universalconsensus.com/wp-content/uploads/2013/01/aon-logo.jpg"/>
          <p:cNvPicPr>
            <a:picLocks noChangeAspect="1" noChangeArrowheads="1"/>
          </p:cNvPicPr>
          <p:nvPr/>
        </p:nvPicPr>
        <p:blipFill>
          <a:blip r:embed="rId7" cstate="print"/>
          <a:srcRect/>
          <a:stretch>
            <a:fillRect/>
          </a:stretch>
        </p:blipFill>
        <p:spPr bwMode="auto">
          <a:xfrm>
            <a:off x="179512" y="2276872"/>
            <a:ext cx="2215606" cy="1296144"/>
          </a:xfrm>
          <a:prstGeom prst="rect">
            <a:avLst/>
          </a:prstGeom>
          <a:noFill/>
        </p:spPr>
      </p:pic>
      <p:pic>
        <p:nvPicPr>
          <p:cNvPr id="1044" name="Picture 20" descr="http://blogs.bournemouth.ac.uk/research/files/2011/07/santander.jpg"/>
          <p:cNvPicPr>
            <a:picLocks noChangeAspect="1" noChangeArrowheads="1"/>
          </p:cNvPicPr>
          <p:nvPr/>
        </p:nvPicPr>
        <p:blipFill>
          <a:blip r:embed="rId8" cstate="print"/>
          <a:srcRect/>
          <a:stretch>
            <a:fillRect/>
          </a:stretch>
        </p:blipFill>
        <p:spPr bwMode="auto">
          <a:xfrm>
            <a:off x="2915816" y="5805264"/>
            <a:ext cx="2459918" cy="720080"/>
          </a:xfrm>
          <a:prstGeom prst="rect">
            <a:avLst/>
          </a:prstGeom>
          <a:noFill/>
        </p:spPr>
      </p:pic>
      <p:pic>
        <p:nvPicPr>
          <p:cNvPr id="1046" name="Picture 22" descr="http://www.csreurope.org/data/images/logos/corporatemembers/kpmg-logo.jpg"/>
          <p:cNvPicPr>
            <a:picLocks noChangeAspect="1" noChangeArrowheads="1"/>
          </p:cNvPicPr>
          <p:nvPr/>
        </p:nvPicPr>
        <p:blipFill>
          <a:blip r:embed="rId9" cstate="print"/>
          <a:srcRect/>
          <a:stretch>
            <a:fillRect/>
          </a:stretch>
        </p:blipFill>
        <p:spPr bwMode="auto">
          <a:xfrm>
            <a:off x="2700614" y="2581851"/>
            <a:ext cx="2248025" cy="989816"/>
          </a:xfrm>
          <a:prstGeom prst="rect">
            <a:avLst/>
          </a:prstGeom>
          <a:noFill/>
        </p:spPr>
      </p:pic>
      <p:pic>
        <p:nvPicPr>
          <p:cNvPr id="1048" name="Picture 24" descr="https://www.scci.org.uk/wp-content/uploads/2011/11/IM_solicitors_logo.jpeg"/>
          <p:cNvPicPr>
            <a:picLocks noChangeAspect="1" noChangeArrowheads="1"/>
          </p:cNvPicPr>
          <p:nvPr/>
        </p:nvPicPr>
        <p:blipFill>
          <a:blip r:embed="rId10" cstate="print"/>
          <a:srcRect/>
          <a:stretch>
            <a:fillRect/>
          </a:stretch>
        </p:blipFill>
        <p:spPr bwMode="auto">
          <a:xfrm>
            <a:off x="251520" y="4005064"/>
            <a:ext cx="3346600" cy="864096"/>
          </a:xfrm>
          <a:prstGeom prst="rect">
            <a:avLst/>
          </a:prstGeom>
          <a:noFill/>
        </p:spPr>
      </p:pic>
      <p:pic>
        <p:nvPicPr>
          <p:cNvPr id="1052" name="Picture 28" descr="http://image-server2.services.www.moneyscience.com/mod/profile/icondirect.php?lastcache=1341349881&amp;joindate=1307527685&amp;guid=4723&amp;size=large"/>
          <p:cNvPicPr>
            <a:picLocks noChangeAspect="1" noChangeArrowheads="1"/>
          </p:cNvPicPr>
          <p:nvPr/>
        </p:nvPicPr>
        <p:blipFill>
          <a:blip r:embed="rId11" cstate="print"/>
          <a:srcRect/>
          <a:stretch>
            <a:fillRect/>
          </a:stretch>
        </p:blipFill>
        <p:spPr bwMode="auto">
          <a:xfrm>
            <a:off x="7020272" y="3861048"/>
            <a:ext cx="1714500" cy="1714500"/>
          </a:xfrm>
          <a:prstGeom prst="rect">
            <a:avLst/>
          </a:prstGeom>
          <a:noFill/>
        </p:spPr>
      </p:pic>
      <p:pic>
        <p:nvPicPr>
          <p:cNvPr id="1054" name="Picture 30" descr="http://www.icg.gg/wp-content/uploads/Grant-Thornton.jpg"/>
          <p:cNvPicPr>
            <a:picLocks noChangeAspect="1" noChangeArrowheads="1"/>
          </p:cNvPicPr>
          <p:nvPr/>
        </p:nvPicPr>
        <p:blipFill>
          <a:blip r:embed="rId12" cstate="print"/>
          <a:srcRect/>
          <a:stretch>
            <a:fillRect/>
          </a:stretch>
        </p:blipFill>
        <p:spPr bwMode="auto">
          <a:xfrm>
            <a:off x="5220072" y="2924944"/>
            <a:ext cx="3431796" cy="1256282"/>
          </a:xfrm>
          <a:prstGeom prst="rect">
            <a:avLst/>
          </a:prstGeom>
          <a:noFill/>
        </p:spPr>
      </p:pic>
      <p:sp>
        <p:nvSpPr>
          <p:cNvPr id="19" name="TextBox 18"/>
          <p:cNvSpPr txBox="1"/>
          <p:nvPr/>
        </p:nvSpPr>
        <p:spPr>
          <a:xfrm>
            <a:off x="442491" y="366118"/>
            <a:ext cx="5472608" cy="707886"/>
          </a:xfrm>
          <a:prstGeom prst="rect">
            <a:avLst/>
          </a:prstGeom>
          <a:noFill/>
        </p:spPr>
        <p:txBody>
          <a:bodyPr wrap="square" rtlCol="0">
            <a:spAutoFit/>
          </a:bodyPr>
          <a:lstStyle/>
          <a:p>
            <a:r>
              <a:rPr lang="en-GB" sz="4000" dirty="0" smtClean="0">
                <a:solidFill>
                  <a:srgbClr val="C00000"/>
                </a:solidFill>
                <a:latin typeface="+mj-lt"/>
              </a:rPr>
              <a:t>Employers</a:t>
            </a:r>
            <a:endParaRPr lang="en-GB" sz="4000" dirty="0">
              <a:solidFill>
                <a:srgbClr val="C00000"/>
              </a:solidFill>
              <a:latin typeface="+mj-lt"/>
            </a:endParaRPr>
          </a:p>
        </p:txBody>
      </p:sp>
      <p:pic>
        <p:nvPicPr>
          <p:cNvPr id="2" name="Picture 1"/>
          <p:cNvPicPr>
            <a:picLocks noChangeAspect="1"/>
          </p:cNvPicPr>
          <p:nvPr/>
        </p:nvPicPr>
        <p:blipFill>
          <a:blip r:embed="rId13"/>
          <a:stretch>
            <a:fillRect/>
          </a:stretch>
        </p:blipFill>
        <p:spPr>
          <a:xfrm>
            <a:off x="3782169" y="1295024"/>
            <a:ext cx="2085975" cy="1047750"/>
          </a:xfrm>
          <a:prstGeom prst="rect">
            <a:avLst/>
          </a:prstGeom>
        </p:spPr>
      </p:pic>
    </p:spTree>
    <p:extLst>
      <p:ext uri="{BB962C8B-B14F-4D97-AF65-F5344CB8AC3E}">
        <p14:creationId xmlns="" xmlns:p14="http://schemas.microsoft.com/office/powerpoint/2010/main" val="356625828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7416824" cy="1143000"/>
          </a:xfrm>
        </p:spPr>
        <p:txBody>
          <a:bodyPr>
            <a:normAutofit/>
          </a:bodyPr>
          <a:lstStyle/>
          <a:p>
            <a:r>
              <a:rPr lang="en-GB" sz="4000" dirty="0" smtClean="0">
                <a:latin typeface="+mj-lt"/>
              </a:rPr>
              <a:t>Maths Graduates</a:t>
            </a:r>
            <a:endParaRPr lang="en-GB" sz="4000" dirty="0">
              <a:latin typeface="+mj-lt"/>
            </a:endParaRPr>
          </a:p>
        </p:txBody>
      </p:sp>
      <p:pic>
        <p:nvPicPr>
          <p:cNvPr id="5122"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7857" t="8152" r="42857" b="37714"/>
          <a:stretch/>
        </p:blipFill>
        <p:spPr bwMode="auto">
          <a:xfrm>
            <a:off x="135856" y="3429000"/>
            <a:ext cx="4871190" cy="334399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 xmlns:a14="http://schemas.microsoft.com/office/drawing/2010/main" val="0"/>
              </a:ext>
            </a:extLst>
          </a:blip>
          <a:srcRect l="7262" t="24667" r="35596" b="34762"/>
          <a:stretch/>
        </p:blipFill>
        <p:spPr bwMode="auto">
          <a:xfrm>
            <a:off x="3491880" y="2709692"/>
            <a:ext cx="5677765" cy="251950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8095" t="18000" r="38810" b="66190"/>
          <a:stretch/>
        </p:blipFill>
        <p:spPr bwMode="auto">
          <a:xfrm>
            <a:off x="179512" y="1196752"/>
            <a:ext cx="7560840" cy="136082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Maths at University</a:t>
            </a:r>
            <a:endParaRPr lang="en-GB" sz="34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026388" y="3626383"/>
            <a:ext cx="792087"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763688"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3 Year Degree</a:t>
            </a:r>
            <a:endParaRPr lang="en-GB" sz="2000" dirty="0">
              <a:solidFill>
                <a:prstClr val="black"/>
              </a:solidFill>
            </a:endParaRPr>
          </a:p>
        </p:txBody>
      </p:sp>
      <p:sp>
        <p:nvSpPr>
          <p:cNvPr id="16" name="Text Box 2"/>
          <p:cNvSpPr txBox="1">
            <a:spLocks noChangeArrowheads="1"/>
          </p:cNvSpPr>
          <p:nvPr/>
        </p:nvSpPr>
        <p:spPr bwMode="auto">
          <a:xfrm>
            <a:off x="755575" y="128826"/>
            <a:ext cx="6192689"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mj-lt"/>
              </a:rPr>
              <a:t>Single Honours Degrees</a:t>
            </a:r>
            <a:endParaRPr lang="en-US" sz="4000" baseline="0" dirty="0">
              <a:solidFill>
                <a:srgbClr val="C10B24"/>
              </a:solidFill>
              <a:latin typeface="+mj-lt"/>
            </a:endParaRPr>
          </a:p>
        </p:txBody>
      </p:sp>
      <p:cxnSp>
        <p:nvCxnSpPr>
          <p:cNvPr id="9" name="Straight Arrow Connector 8"/>
          <p:cNvCxnSpPr>
            <a:endCxn id="22" idx="0"/>
          </p:cNvCxnSpPr>
          <p:nvPr/>
        </p:nvCxnSpPr>
        <p:spPr>
          <a:xfrm flipH="1">
            <a:off x="2570004" y="2129956"/>
            <a:ext cx="335993"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3" name="Rounded Rectangle 22"/>
          <p:cNvSpPr/>
          <p:nvPr/>
        </p:nvSpPr>
        <p:spPr>
          <a:xfrm>
            <a:off x="5940152"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4 Year Degree</a:t>
            </a:r>
            <a:endParaRPr lang="en-GB" sz="2000" dirty="0">
              <a:solidFill>
                <a:prstClr val="black"/>
              </a:solidFill>
            </a:endParaRPr>
          </a:p>
        </p:txBody>
      </p:sp>
      <p:sp>
        <p:nvSpPr>
          <p:cNvPr id="35" name="Rounded Rectangle 34">
            <a:hlinkClick r:id="rId3"/>
          </p:cNvPr>
          <p:cNvSpPr/>
          <p:nvPr/>
        </p:nvSpPr>
        <p:spPr>
          <a:xfrm>
            <a:off x="6948264" y="4371919"/>
            <a:ext cx="2088232" cy="85728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MMathStat </a:t>
            </a:r>
            <a:r>
              <a:rPr lang="en-GB" sz="2000" dirty="0" err="1" smtClean="0">
                <a:solidFill>
                  <a:prstClr val="black"/>
                </a:solidFill>
              </a:rPr>
              <a:t>Hons</a:t>
            </a:r>
            <a:endParaRPr lang="en-GB" sz="2000" dirty="0">
              <a:solidFill>
                <a:prstClr val="black"/>
              </a:solidFill>
            </a:endParaRPr>
          </a:p>
        </p:txBody>
      </p:sp>
      <p:sp>
        <p:nvSpPr>
          <p:cNvPr id="19" name="Rounded Rectangle 18">
            <a:hlinkClick r:id="rId4"/>
          </p:cNvPr>
          <p:cNvSpPr/>
          <p:nvPr/>
        </p:nvSpPr>
        <p:spPr>
          <a:xfrm>
            <a:off x="1763688" y="5628976"/>
            <a:ext cx="2304256"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Statistics </a:t>
            </a:r>
            <a:r>
              <a:rPr lang="en-GB" sz="2000" dirty="0" err="1" smtClean="0">
                <a:solidFill>
                  <a:prstClr val="black"/>
                </a:solidFill>
              </a:rPr>
              <a:t>Hons</a:t>
            </a:r>
            <a:endParaRPr lang="en-GB" sz="2000" dirty="0">
              <a:solidFill>
                <a:prstClr val="black"/>
              </a:solidFill>
            </a:endParaRPr>
          </a:p>
        </p:txBody>
      </p:sp>
      <p:sp>
        <p:nvSpPr>
          <p:cNvPr id="20" name="Rounded Rectangle 19">
            <a:hlinkClick r:id="rId5"/>
          </p:cNvPr>
          <p:cNvSpPr/>
          <p:nvPr/>
        </p:nvSpPr>
        <p:spPr>
          <a:xfrm>
            <a:off x="3491880" y="3785309"/>
            <a:ext cx="1944216" cy="1371883"/>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&amp; Stats </a:t>
            </a:r>
            <a:r>
              <a:rPr lang="en-GB" sz="2000" dirty="0" err="1">
                <a:solidFill>
                  <a:prstClr val="black"/>
                </a:solidFill>
              </a:rPr>
              <a:t>H</a:t>
            </a:r>
            <a:r>
              <a:rPr lang="en-GB" sz="2000" dirty="0" err="1" smtClean="0">
                <a:solidFill>
                  <a:prstClr val="black"/>
                </a:solidFill>
              </a:rPr>
              <a:t>ons</a:t>
            </a:r>
            <a:endParaRPr lang="en-GB" sz="2000" dirty="0">
              <a:solidFill>
                <a:prstClr val="black"/>
              </a:solidFill>
            </a:endParaRPr>
          </a:p>
        </p:txBody>
      </p:sp>
      <p:sp>
        <p:nvSpPr>
          <p:cNvPr id="21" name="Rounded Rectangle 20">
            <a:hlinkClick r:id="rId6"/>
          </p:cNvPr>
          <p:cNvSpPr/>
          <p:nvPr/>
        </p:nvSpPr>
        <p:spPr>
          <a:xfrm>
            <a:off x="251520" y="4368995"/>
            <a:ext cx="2187861" cy="860205"/>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a:t>
            </a:r>
            <a:r>
              <a:rPr lang="en-GB" sz="2000" dirty="0" err="1" smtClean="0">
                <a:solidFill>
                  <a:prstClr val="black"/>
                </a:solidFill>
              </a:rPr>
              <a:t>Hons</a:t>
            </a:r>
            <a:endParaRPr lang="en-GB" sz="2000" dirty="0">
              <a:solidFill>
                <a:prstClr val="black"/>
              </a:solidFill>
            </a:endParaRPr>
          </a:p>
        </p:txBody>
      </p:sp>
      <p:cxnSp>
        <p:nvCxnSpPr>
          <p:cNvPr id="12" name="Straight Arrow Connector 11"/>
          <p:cNvCxnSpPr>
            <a:stCxn id="22" idx="2"/>
            <a:endCxn id="21" idx="0"/>
          </p:cNvCxnSpPr>
          <p:nvPr/>
        </p:nvCxnSpPr>
        <p:spPr>
          <a:xfrm flipH="1">
            <a:off x="1345451" y="3626383"/>
            <a:ext cx="1224553" cy="742612"/>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570004" y="3626383"/>
            <a:ext cx="345812"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570004" y="3626383"/>
            <a:ext cx="921876" cy="8448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004048" y="5556968"/>
            <a:ext cx="2044679"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a:t>
            </a:r>
            <a:r>
              <a:rPr lang="en-GB" sz="2000" dirty="0" smtClean="0">
                <a:solidFill>
                  <a:prstClr val="black"/>
                </a:solidFill>
              </a:rPr>
              <a:t> </a:t>
            </a:r>
            <a:r>
              <a:rPr lang="en-GB" sz="2000" dirty="0" err="1" smtClean="0">
                <a:solidFill>
                  <a:prstClr val="black"/>
                </a:solidFill>
              </a:rPr>
              <a:t>Hons</a:t>
            </a:r>
            <a:endParaRPr lang="en-GB" sz="2000" dirty="0">
              <a:solidFill>
                <a:prstClr val="black"/>
              </a:solidFill>
            </a:endParaRPr>
          </a:p>
        </p:txBody>
      </p:sp>
      <p:cxnSp>
        <p:nvCxnSpPr>
          <p:cNvPr id="10" name="Straight Arrow Connector 9"/>
          <p:cNvCxnSpPr>
            <a:endCxn id="23" idx="0"/>
          </p:cNvCxnSpPr>
          <p:nvPr/>
        </p:nvCxnSpPr>
        <p:spPr>
          <a:xfrm>
            <a:off x="5580112" y="2076589"/>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a:solidFill>
            <a:srgbClr val="FFC000"/>
          </a:solidFill>
        </p:grpSpPr>
        <p:sp>
          <p:nvSpPr>
            <p:cNvPr id="17" name="Rounded Rectangle 16"/>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10837" y="1570444"/>
              <a:ext cx="4230541" cy="535531"/>
            </a:xfrm>
            <a:prstGeom prst="rect">
              <a:avLst/>
            </a:prstGeom>
            <a:grpFill/>
          </p:spPr>
          <p:txBody>
            <a:bodyPr wrap="square" rtlCol="0">
              <a:spAutoFit/>
            </a:bodyPr>
            <a:lstStyle/>
            <a:p>
              <a:pPr algn="ctr" defTabSz="533400">
                <a:lnSpc>
                  <a:spcPct val="90000"/>
                </a:lnSpc>
                <a:spcBef>
                  <a:spcPct val="0"/>
                </a:spcBef>
              </a:pPr>
              <a:r>
                <a:rPr lang="en-GB" sz="3200" dirty="0" smtClean="0">
                  <a:solidFill>
                    <a:prstClr val="black"/>
                  </a:solidFill>
                </a:rPr>
                <a:t>Single Honours</a:t>
              </a:r>
              <a:endParaRPr lang="en-GB" sz="3200" dirty="0">
                <a:solidFill>
                  <a:prstClr val="black"/>
                </a:solidFill>
              </a:endParaRPr>
            </a:p>
          </p:txBody>
        </p:sp>
      </p:grpSp>
    </p:spTree>
    <p:extLst>
      <p:ext uri="{BB962C8B-B14F-4D97-AF65-F5344CB8AC3E}">
        <p14:creationId xmlns="" xmlns:p14="http://schemas.microsoft.com/office/powerpoint/2010/main" val="154212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5" grpId="0" animBg="1"/>
      <p:bldP spid="19" grpId="0" animBg="1"/>
      <p:bldP spid="20" grpId="0" animBg="1"/>
      <p:bldP spid="21" grpId="0" animBg="1"/>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2889" y="1420501"/>
            <a:ext cx="2736304" cy="701439"/>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Major/Minor</a:t>
            </a:r>
            <a:endParaRPr lang="en-GB" sz="2400" dirty="0">
              <a:solidFill>
                <a:prstClr val="black"/>
              </a:solidFill>
            </a:endParaRPr>
          </a:p>
        </p:txBody>
      </p:sp>
      <p:sp>
        <p:nvSpPr>
          <p:cNvPr id="3" name="Rounded Rectangle 2"/>
          <p:cNvSpPr/>
          <p:nvPr/>
        </p:nvSpPr>
        <p:spPr>
          <a:xfrm>
            <a:off x="6191672" y="5944830"/>
            <a:ext cx="2736304" cy="737444"/>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Joint Honours</a:t>
            </a:r>
            <a:endParaRPr lang="en-GB" sz="2400" dirty="0">
              <a:solidFill>
                <a:prstClr val="black"/>
              </a:solidFill>
            </a:endParaRPr>
          </a:p>
        </p:txBody>
      </p:sp>
      <p:sp>
        <p:nvSpPr>
          <p:cNvPr id="7" name="Rounded Rectangle 6">
            <a:hlinkClick r:id="rId2"/>
          </p:cNvPr>
          <p:cNvSpPr/>
          <p:nvPr/>
        </p:nvSpPr>
        <p:spPr>
          <a:xfrm>
            <a:off x="222889" y="3817740"/>
            <a:ext cx="2304256" cy="82436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Management</a:t>
            </a:r>
            <a:endParaRPr lang="en-GB" sz="2100" dirty="0">
              <a:solidFill>
                <a:prstClr val="black"/>
              </a:solidFill>
            </a:endParaRPr>
          </a:p>
        </p:txBody>
      </p:sp>
      <p:sp>
        <p:nvSpPr>
          <p:cNvPr id="8" name="Rounded Rectangle 7">
            <a:hlinkClick r:id="rId3"/>
          </p:cNvPr>
          <p:cNvSpPr/>
          <p:nvPr/>
        </p:nvSpPr>
        <p:spPr>
          <a:xfrm>
            <a:off x="2699480" y="2604640"/>
            <a:ext cx="2304256" cy="82436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000" dirty="0" smtClean="0">
                <a:solidFill>
                  <a:prstClr val="black"/>
                </a:solidFill>
              </a:rPr>
              <a:t>Financial Maths with Management</a:t>
            </a:r>
            <a:endParaRPr lang="en-GB" sz="2000" dirty="0">
              <a:solidFill>
                <a:prstClr val="black"/>
              </a:solidFill>
            </a:endParaRPr>
          </a:p>
        </p:txBody>
      </p:sp>
      <p:sp>
        <p:nvSpPr>
          <p:cNvPr id="9" name="Rounded Rectangle 8">
            <a:hlinkClick r:id="rId4"/>
          </p:cNvPr>
          <p:cNvSpPr/>
          <p:nvPr/>
        </p:nvSpPr>
        <p:spPr>
          <a:xfrm>
            <a:off x="5255568" y="1420501"/>
            <a:ext cx="2304256" cy="828592"/>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Financial Maths</a:t>
            </a:r>
            <a:endParaRPr lang="en-GB" sz="2100" dirty="0">
              <a:solidFill>
                <a:prstClr val="black"/>
              </a:solidFill>
            </a:endParaRPr>
          </a:p>
        </p:txBody>
      </p:sp>
      <p:sp>
        <p:nvSpPr>
          <p:cNvPr id="10" name="Rounded Rectangle 9"/>
          <p:cNvSpPr/>
          <p:nvPr/>
        </p:nvSpPr>
        <p:spPr>
          <a:xfrm>
            <a:off x="1547352" y="58552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Accounting and Maths</a:t>
            </a:r>
            <a:endParaRPr lang="en-GB" sz="2100" dirty="0">
              <a:solidFill>
                <a:prstClr val="black"/>
              </a:solidFill>
            </a:endParaRPr>
          </a:p>
        </p:txBody>
      </p:sp>
      <p:sp>
        <p:nvSpPr>
          <p:cNvPr id="11" name="Rounded Rectangle 10"/>
          <p:cNvSpPr/>
          <p:nvPr/>
        </p:nvSpPr>
        <p:spPr>
          <a:xfrm>
            <a:off x="4211960" y="4719066"/>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Economics and Maths</a:t>
            </a:r>
            <a:endParaRPr lang="en-GB" sz="2100" dirty="0">
              <a:solidFill>
                <a:prstClr val="black"/>
              </a:solidFill>
            </a:endParaRPr>
          </a:p>
        </p:txBody>
      </p:sp>
      <p:sp>
        <p:nvSpPr>
          <p:cNvPr id="12" name="Rounded Rectangle 11"/>
          <p:cNvSpPr/>
          <p:nvPr/>
        </p:nvSpPr>
        <p:spPr>
          <a:xfrm>
            <a:off x="6623720" y="34290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Psychology</a:t>
            </a:r>
            <a:endParaRPr lang="en-GB" sz="2100" dirty="0">
              <a:solidFill>
                <a:prstClr val="black"/>
              </a:solidFill>
            </a:endParaRPr>
          </a:p>
        </p:txBody>
      </p:sp>
      <p:sp>
        <p:nvSpPr>
          <p:cNvPr id="13" name="Text Box 2"/>
          <p:cNvSpPr txBox="1">
            <a:spLocks noChangeArrowheads="1"/>
          </p:cNvSpPr>
          <p:nvPr/>
        </p:nvSpPr>
        <p:spPr bwMode="auto">
          <a:xfrm>
            <a:off x="755575" y="128826"/>
            <a:ext cx="6192689"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Other Types of Degrees</a:t>
            </a:r>
          </a:p>
        </p:txBody>
      </p:sp>
      <p:sp>
        <p:nvSpPr>
          <p:cNvPr id="14" name="Line 4"/>
          <p:cNvSpPr>
            <a:spLocks noChangeShapeType="1"/>
          </p:cNvSpPr>
          <p:nvPr/>
        </p:nvSpPr>
        <p:spPr bwMode="auto">
          <a:xfrm flipV="1">
            <a:off x="0" y="1957568"/>
            <a:ext cx="9108504" cy="4207736"/>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ectangle 3"/>
          <p:cNvSpPr/>
          <p:nvPr/>
        </p:nvSpPr>
        <p:spPr>
          <a:xfrm>
            <a:off x="0" y="1082004"/>
            <a:ext cx="9324528" cy="5775996"/>
          </a:xfrm>
          <a:prstGeom prst="rect">
            <a:avLst/>
          </a:prstGeom>
          <a:solidFill>
            <a:schemeClr val="tx1">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ounded Rectangle 15"/>
          <p:cNvSpPr/>
          <p:nvPr/>
        </p:nvSpPr>
        <p:spPr>
          <a:xfrm>
            <a:off x="3125612" y="3192105"/>
            <a:ext cx="2857279" cy="1095861"/>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3200" dirty="0" smtClean="0">
                <a:solidFill>
                  <a:schemeClr val="tx1"/>
                </a:solidFill>
              </a:rPr>
              <a:t>Physics</a:t>
            </a:r>
            <a:endParaRPr lang="en-GB" sz="3200" dirty="0">
              <a:solidFill>
                <a:schemeClr val="tx1"/>
              </a:solidFill>
            </a:endParaRPr>
          </a:p>
        </p:txBody>
      </p:sp>
    </p:spTree>
    <p:extLst>
      <p:ext uri="{BB962C8B-B14F-4D97-AF65-F5344CB8AC3E}">
        <p14:creationId xmlns="" xmlns:p14="http://schemas.microsoft.com/office/powerpoint/2010/main" val="25594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4" grpId="0" animBg="1"/>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1"/>
          <p:cNvGrpSpPr/>
          <p:nvPr/>
        </p:nvGrpSpPr>
        <p:grpSpPr>
          <a:xfrm>
            <a:off x="1023943" y="3818330"/>
            <a:ext cx="7056784" cy="864096"/>
            <a:chOff x="1023943" y="2996952"/>
            <a:chExt cx="7056784" cy="864096"/>
          </a:xfrm>
        </p:grpSpPr>
        <p:sp>
          <p:nvSpPr>
            <p:cNvPr id="29" name="Rectangle 28"/>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Connector 29"/>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36"/>
          <p:cNvGrpSpPr/>
          <p:nvPr/>
        </p:nvGrpSpPr>
        <p:grpSpPr>
          <a:xfrm>
            <a:off x="1007461" y="2738210"/>
            <a:ext cx="7056784" cy="864096"/>
            <a:chOff x="1023943" y="2996952"/>
            <a:chExt cx="7056784" cy="864096"/>
          </a:xfrm>
        </p:grpSpPr>
        <p:sp>
          <p:nvSpPr>
            <p:cNvPr id="38" name="Rectangle 37"/>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9" name="Straight Connector 38"/>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sp>
        <p:nvSpPr>
          <p:cNvPr id="2"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 name="Text Box 2"/>
          <p:cNvSpPr txBox="1">
            <a:spLocks noChangeArrowheads="1"/>
          </p:cNvSpPr>
          <p:nvPr/>
        </p:nvSpPr>
        <p:spPr bwMode="auto">
          <a:xfrm>
            <a:off x="61156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1</a:t>
            </a:r>
            <a:r>
              <a:rPr lang="en-US" sz="4000" baseline="30000" dirty="0" smtClean="0">
                <a:solidFill>
                  <a:srgbClr val="C10B24"/>
                </a:solidFill>
                <a:latin typeface="Arial Bold" charset="0"/>
              </a:rPr>
              <a:t>st</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7" name="Freeform 6"/>
          <p:cNvSpPr/>
          <p:nvPr/>
        </p:nvSpPr>
        <p:spPr>
          <a:xfrm>
            <a:off x="250925" y="166904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0" name="Rounded Rectangle 9"/>
          <p:cNvSpPr/>
          <p:nvPr/>
        </p:nvSpPr>
        <p:spPr>
          <a:xfrm>
            <a:off x="1018356" y="3832657"/>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Sets and Counting </a:t>
            </a:r>
          </a:p>
        </p:txBody>
      </p:sp>
      <p:sp>
        <p:nvSpPr>
          <p:cNvPr id="17" name="Rounded Rectangle 16"/>
          <p:cNvSpPr/>
          <p:nvPr/>
        </p:nvSpPr>
        <p:spPr>
          <a:xfrm>
            <a:off x="1023943" y="2715163"/>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Linear Algebra: Vectors and Matrices</a:t>
            </a:r>
          </a:p>
        </p:txBody>
      </p:sp>
      <p:sp>
        <p:nvSpPr>
          <p:cNvPr id="42" name="Rounded Rectangle 41"/>
          <p:cNvSpPr/>
          <p:nvPr/>
        </p:nvSpPr>
        <p:spPr>
          <a:xfrm>
            <a:off x="4568817" y="27089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prstClr val="black"/>
                </a:solidFill>
              </a:rPr>
              <a:t>Introduction to </a:t>
            </a:r>
            <a:r>
              <a:rPr lang="en-GB" sz="2000" dirty="0" smtClean="0">
                <a:solidFill>
                  <a:prstClr val="black"/>
                </a:solidFill>
              </a:rPr>
              <a:t>Calculus</a:t>
            </a:r>
            <a:endParaRPr lang="en-GB" sz="2000" dirty="0">
              <a:solidFill>
                <a:prstClr val="black"/>
              </a:solidFill>
            </a:endParaRPr>
          </a:p>
        </p:txBody>
      </p:sp>
      <p:sp>
        <p:nvSpPr>
          <p:cNvPr id="43" name="Rounded Rectangle 42"/>
          <p:cNvSpPr/>
          <p:nvPr/>
        </p:nvSpPr>
        <p:spPr>
          <a:xfrm>
            <a:off x="3375820" y="3816949"/>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a:t>
            </a:r>
          </a:p>
        </p:txBody>
      </p:sp>
      <p:sp>
        <p:nvSpPr>
          <p:cNvPr id="44" name="Rounded Rectangle 43"/>
          <p:cNvSpPr/>
          <p:nvPr/>
        </p:nvSpPr>
        <p:spPr>
          <a:xfrm>
            <a:off x="5753026" y="3832657"/>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Optimisation with Constraints</a:t>
            </a:r>
          </a:p>
        </p:txBody>
      </p:sp>
      <p:sp>
        <p:nvSpPr>
          <p:cNvPr id="60" name="Freeform 59"/>
          <p:cNvSpPr/>
          <p:nvPr/>
        </p:nvSpPr>
        <p:spPr>
          <a:xfrm>
            <a:off x="214282" y="167987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
        <p:nvSpPr>
          <p:cNvPr id="65" name="Rounded Rectangle 64"/>
          <p:cNvSpPr/>
          <p:nvPr/>
        </p:nvSpPr>
        <p:spPr>
          <a:xfrm>
            <a:off x="3812773" y="6296097"/>
            <a:ext cx="903243" cy="435652"/>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Optional</a:t>
            </a:r>
            <a:endParaRPr lang="en-GB" sz="1400" dirty="0">
              <a:solidFill>
                <a:prstClr val="black"/>
              </a:solidFill>
            </a:endParaRPr>
          </a:p>
        </p:txBody>
      </p:sp>
      <p:sp>
        <p:nvSpPr>
          <p:cNvPr id="66" name="Rounded Rectangle 65"/>
          <p:cNvSpPr/>
          <p:nvPr/>
        </p:nvSpPr>
        <p:spPr>
          <a:xfrm>
            <a:off x="1148477" y="6296097"/>
            <a:ext cx="903243" cy="435652"/>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Inner</a:t>
            </a:r>
            <a:endParaRPr lang="en-GB" sz="1400" dirty="0">
              <a:solidFill>
                <a:prstClr val="black"/>
              </a:solidFill>
            </a:endParaRPr>
          </a:p>
        </p:txBody>
      </p:sp>
      <p:sp>
        <p:nvSpPr>
          <p:cNvPr id="68" name="Rounded Rectangle 67"/>
          <p:cNvSpPr/>
          <p:nvPr/>
        </p:nvSpPr>
        <p:spPr>
          <a:xfrm>
            <a:off x="2503422" y="6296097"/>
            <a:ext cx="903243" cy="435652"/>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Outer</a:t>
            </a:r>
            <a:endParaRPr lang="en-GB" sz="1400" dirty="0">
              <a:solidFill>
                <a:prstClr val="black"/>
              </a:solidFill>
            </a:endParaRPr>
          </a:p>
        </p:txBody>
      </p:sp>
      <p:sp>
        <p:nvSpPr>
          <p:cNvPr id="63" name="TextBox 62"/>
          <p:cNvSpPr txBox="1"/>
          <p:nvPr/>
        </p:nvSpPr>
        <p:spPr>
          <a:xfrm>
            <a:off x="250925" y="6333112"/>
            <a:ext cx="718659" cy="369332"/>
          </a:xfrm>
          <a:prstGeom prst="rect">
            <a:avLst/>
          </a:prstGeom>
          <a:noFill/>
        </p:spPr>
        <p:txBody>
          <a:bodyPr wrap="square" rtlCol="0">
            <a:spAutoFit/>
          </a:bodyPr>
          <a:lstStyle/>
          <a:p>
            <a:r>
              <a:rPr lang="en-GB" b="1" dirty="0" smtClean="0"/>
              <a:t>Key:</a:t>
            </a:r>
            <a:endParaRPr lang="en-GB" b="1" dirty="0"/>
          </a:p>
        </p:txBody>
      </p:sp>
      <p:sp>
        <p:nvSpPr>
          <p:cNvPr id="41" name="Rounded Rectangle 40"/>
          <p:cNvSpPr/>
          <p:nvPr/>
        </p:nvSpPr>
        <p:spPr>
          <a:xfrm>
            <a:off x="1000100"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Number Systems</a:t>
            </a:r>
          </a:p>
        </p:txBody>
      </p:sp>
      <p:sp>
        <p:nvSpPr>
          <p:cNvPr id="61" name="Rounded Rectangle 60"/>
          <p:cNvSpPr/>
          <p:nvPr/>
        </p:nvSpPr>
        <p:spPr>
          <a:xfrm>
            <a:off x="10001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Multivariable Calculus and Differential Equations</a:t>
            </a:r>
          </a:p>
        </p:txBody>
      </p:sp>
      <p:sp>
        <p:nvSpPr>
          <p:cNvPr id="62" name="Rounded Rectangle 61"/>
          <p:cNvSpPr/>
          <p:nvPr/>
        </p:nvSpPr>
        <p:spPr>
          <a:xfrm>
            <a:off x="45720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Probability and Statistics</a:t>
            </a:r>
            <a:endParaRPr lang="en-GB" sz="2000" dirty="0">
              <a:solidFill>
                <a:prstClr val="black"/>
              </a:solidFill>
            </a:endParaRPr>
          </a:p>
        </p:txBody>
      </p:sp>
      <p:sp>
        <p:nvSpPr>
          <p:cNvPr id="64" name="Rounded Rectangle 63"/>
          <p:cNvSpPr/>
          <p:nvPr/>
        </p:nvSpPr>
        <p:spPr>
          <a:xfrm>
            <a:off x="3401982"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II</a:t>
            </a:r>
          </a:p>
        </p:txBody>
      </p:sp>
      <p:sp>
        <p:nvSpPr>
          <p:cNvPr id="67" name="Rounded Rectangle 66"/>
          <p:cNvSpPr/>
          <p:nvPr/>
        </p:nvSpPr>
        <p:spPr>
          <a:xfrm>
            <a:off x="5786446" y="3857628"/>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Dynamics</a:t>
            </a:r>
          </a:p>
        </p:txBody>
      </p:sp>
    </p:spTree>
    <p:extLst>
      <p:ext uri="{BB962C8B-B14F-4D97-AF65-F5344CB8AC3E}">
        <p14:creationId xmlns="" xmlns:p14="http://schemas.microsoft.com/office/powerpoint/2010/main" val="404485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7" grpId="0" animBg="1"/>
      <p:bldP spid="17" grpId="1" animBg="1"/>
      <p:bldP spid="42" grpId="0" animBg="1"/>
      <p:bldP spid="42" grpId="1" animBg="1"/>
      <p:bldP spid="43" grpId="0" animBg="1"/>
      <p:bldP spid="43" grpId="1" animBg="1"/>
      <p:bldP spid="44" grpId="0" animBg="1"/>
      <p:bldP spid="44" grpId="1" animBg="1"/>
      <p:bldP spid="60" grpId="0" animBg="1"/>
      <p:bldP spid="41" grpId="0" animBg="1"/>
      <p:bldP spid="61" grpId="0" animBg="1"/>
      <p:bldP spid="62" grpId="0" animBg="1"/>
      <p:bldP spid="64" grpId="0" animBg="1"/>
      <p:bldP spid="6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1156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2</a:t>
            </a:r>
            <a:r>
              <a:rPr lang="en-US" sz="4000" baseline="30000" dirty="0" smtClean="0">
                <a:solidFill>
                  <a:srgbClr val="C10B24"/>
                </a:solidFill>
                <a:latin typeface="Arial Bold" charset="0"/>
              </a:rPr>
              <a:t>nd</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ounded Rectangle 3"/>
          <p:cNvSpPr/>
          <p:nvPr/>
        </p:nvSpPr>
        <p:spPr>
          <a:xfrm>
            <a:off x="1044568" y="2005536"/>
            <a:ext cx="4664903" cy="910190"/>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5" name="Rounded Rectangle 4"/>
          <p:cNvSpPr/>
          <p:nvPr/>
        </p:nvSpPr>
        <p:spPr>
          <a:xfrm>
            <a:off x="5771845" y="2005536"/>
            <a:ext cx="2313026" cy="910189"/>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6" name="Rounded Rectangle 5"/>
          <p:cNvSpPr/>
          <p:nvPr/>
        </p:nvSpPr>
        <p:spPr>
          <a:xfrm>
            <a:off x="5783568" y="4153521"/>
            <a:ext cx="2313026"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Statistics</a:t>
            </a:r>
          </a:p>
        </p:txBody>
      </p:sp>
      <p:sp>
        <p:nvSpPr>
          <p:cNvPr id="7" name="Rounded Rectangle 6"/>
          <p:cNvSpPr/>
          <p:nvPr/>
        </p:nvSpPr>
        <p:spPr>
          <a:xfrm>
            <a:off x="1042166" y="4153522"/>
            <a:ext cx="4667305"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 Statistics</a:t>
            </a:r>
          </a:p>
        </p:txBody>
      </p:sp>
      <p:sp>
        <p:nvSpPr>
          <p:cNvPr id="8" name="Rounded Rectangle 7"/>
          <p:cNvSpPr/>
          <p:nvPr/>
        </p:nvSpPr>
        <p:spPr>
          <a:xfrm>
            <a:off x="5783568" y="3081483"/>
            <a:ext cx="2313026" cy="910188"/>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9" name="Rounded Rectangle 8"/>
          <p:cNvSpPr/>
          <p:nvPr/>
        </p:nvSpPr>
        <p:spPr>
          <a:xfrm>
            <a:off x="1038849" y="3081481"/>
            <a:ext cx="4661719" cy="910190"/>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12" name="Rounded Rectangle 11"/>
          <p:cNvSpPr/>
          <p:nvPr/>
        </p:nvSpPr>
        <p:spPr>
          <a:xfrm>
            <a:off x="1018356" y="5143078"/>
            <a:ext cx="2313026" cy="910189"/>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Group Project</a:t>
            </a:r>
          </a:p>
        </p:txBody>
      </p:sp>
      <p:sp>
        <p:nvSpPr>
          <p:cNvPr id="10" name="Rounded Rectangle 9"/>
          <p:cNvSpPr/>
          <p:nvPr/>
        </p:nvSpPr>
        <p:spPr>
          <a:xfrm>
            <a:off x="3385691" y="5161599"/>
            <a:ext cx="2313026" cy="885152"/>
          </a:xfrm>
          <a:prstGeom prst="roundRect">
            <a:avLst/>
          </a:prstGeom>
          <a:solidFill>
            <a:srgbClr val="C16CF0"/>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Computing</a:t>
            </a:r>
          </a:p>
        </p:txBody>
      </p:sp>
      <p:sp>
        <p:nvSpPr>
          <p:cNvPr id="11" name="Rounded Rectangle 10"/>
          <p:cNvSpPr/>
          <p:nvPr/>
        </p:nvSpPr>
        <p:spPr>
          <a:xfrm>
            <a:off x="5774966" y="5143077"/>
            <a:ext cx="2313026" cy="903673"/>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tx1"/>
                </a:solidFill>
              </a:rPr>
              <a:t>Careers </a:t>
            </a:r>
            <a:r>
              <a:rPr lang="en-GB" sz="2000" dirty="0" smtClean="0">
                <a:solidFill>
                  <a:schemeClr val="tx1"/>
                </a:solidFill>
              </a:rPr>
              <a:t>Management</a:t>
            </a:r>
          </a:p>
        </p:txBody>
      </p:sp>
      <p:sp>
        <p:nvSpPr>
          <p:cNvPr id="13" name="Freeform 12"/>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4" name="Line 4"/>
          <p:cNvSpPr>
            <a:spLocks noChangeShapeType="1"/>
          </p:cNvSpPr>
          <p:nvPr/>
        </p:nvSpPr>
        <p:spPr bwMode="auto">
          <a:xfrm flipV="1">
            <a:off x="35496" y="4072007"/>
            <a:ext cx="9085058" cy="5065"/>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15" name="Freeform 14"/>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Tree>
    <p:extLst>
      <p:ext uri="{BB962C8B-B14F-4D97-AF65-F5344CB8AC3E}">
        <p14:creationId xmlns="" xmlns:p14="http://schemas.microsoft.com/office/powerpoint/2010/main" val="2734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4.16667E-6 7.40741E-7 L -0.00121 -0.15648 " pathEditMode="relative" rAng="0" ptsTypes="AA">
                                      <p:cBhvr>
                                        <p:cTn id="20" dur="2000" fill="hold"/>
                                        <p:tgtEl>
                                          <p:spTgt spid="8"/>
                                        </p:tgtEl>
                                        <p:attrNameLst>
                                          <p:attrName>ppt_x</p:attrName>
                                          <p:attrName>ppt_y</p:attrName>
                                        </p:attrNameLst>
                                      </p:cBhvr>
                                      <p:rCtr x="-69" y="-7824"/>
                                    </p:animMotion>
                                  </p:childTnLst>
                                </p:cTn>
                              </p:par>
                              <p:par>
                                <p:cTn id="21" presetID="42" presetClass="path" presetSubtype="0" accel="50000" decel="50000" fill="hold" grpId="0" nodeType="withEffect">
                                  <p:stCondLst>
                                    <p:cond delay="0"/>
                                  </p:stCondLst>
                                  <p:childTnLst>
                                    <p:animMotion origin="layout" path="M -2.77778E-6 7.40741E-7 L 0.00087 0.15625 " pathEditMode="relative" rAng="0" ptsTypes="AA">
                                      <p:cBhvr>
                                        <p:cTn id="22" dur="2000" fill="hold"/>
                                        <p:tgtEl>
                                          <p:spTgt spid="9"/>
                                        </p:tgtEl>
                                        <p:attrNameLst>
                                          <p:attrName>ppt_x</p:attrName>
                                          <p:attrName>ppt_y</p:attrName>
                                        </p:attrNameLst>
                                      </p:cBhvr>
                                      <p:rCtr x="35" y="7801"/>
                                    </p:animMotion>
                                  </p:childTnLst>
                                </p:cTn>
                              </p:par>
                              <p:par>
                                <p:cTn id="23" presetID="42" presetClass="path" presetSubtype="0" accel="50000" decel="50000" fill="hold" grpId="0" nodeType="withEffect">
                                  <p:stCondLst>
                                    <p:cond delay="0"/>
                                  </p:stCondLst>
                                  <p:childTnLst>
                                    <p:animMotion origin="layout" path="M 1.11111E-6 3.7037E-6 L 1.11111E-6 0.30949 " pathEditMode="relative" rAng="0" ptsTypes="AA">
                                      <p:cBhvr>
                                        <p:cTn id="24" dur="2000" fill="hold"/>
                                        <p:tgtEl>
                                          <p:spTgt spid="5"/>
                                        </p:tgtEl>
                                        <p:attrNameLst>
                                          <p:attrName>ppt_x</p:attrName>
                                          <p:attrName>ppt_y</p:attrName>
                                        </p:attrNameLst>
                                      </p:cBhvr>
                                      <p:rCtr x="0" y="15463"/>
                                    </p:animMotion>
                                  </p:childTnLst>
                                </p:cTn>
                              </p:par>
                              <p:par>
                                <p:cTn id="25" presetID="42" presetClass="path" presetSubtype="0" accel="50000" decel="50000" fill="hold" grpId="1" nodeType="withEffect">
                                  <p:stCondLst>
                                    <p:cond delay="0"/>
                                  </p:stCondLst>
                                  <p:childTnLst>
                                    <p:animMotion origin="layout" path="M 3.88889E-6 -7.40741E-7 L 0.00086 -0.29815 " pathEditMode="relative" rAng="0" ptsTypes="AA">
                                      <p:cBhvr>
                                        <p:cTn id="26" dur="2000" fill="hold"/>
                                        <p:tgtEl>
                                          <p:spTgt spid="11"/>
                                        </p:tgtEl>
                                        <p:attrNameLst>
                                          <p:attrName>ppt_x</p:attrName>
                                          <p:attrName>ppt_y</p:attrName>
                                        </p:attrNameLst>
                                      </p:cBhvr>
                                      <p:rCtr x="35" y="-14907"/>
                                    </p:animMotion>
                                  </p:childTnLst>
                                </p:cTn>
                              </p:par>
                              <p:par>
                                <p:cTn id="27" presetID="42" presetClass="path" presetSubtype="0" accel="50000" decel="50000" fill="hold" grpId="1" nodeType="withEffect">
                                  <p:stCondLst>
                                    <p:cond delay="0"/>
                                  </p:stCondLst>
                                  <p:childTnLst>
                                    <p:animMotion origin="layout" path="M -1.38889E-6 3.7037E-7 L 0.0007 -0.29907 " pathEditMode="relative" rAng="0" ptsTypes="AA">
                                      <p:cBhvr>
                                        <p:cTn id="28" dur="2000" fill="hold"/>
                                        <p:tgtEl>
                                          <p:spTgt spid="10"/>
                                        </p:tgtEl>
                                        <p:attrNameLst>
                                          <p:attrName>ppt_x</p:attrName>
                                          <p:attrName>ppt_y</p:attrName>
                                        </p:attrNameLst>
                                      </p:cBhvr>
                                      <p:rCtr x="35" y="-14954"/>
                                    </p:animMotion>
                                  </p:childTnLst>
                                </p:cTn>
                              </p:par>
                              <p:par>
                                <p:cTn id="29" presetID="42" presetClass="path" presetSubtype="0" accel="50000" decel="50000" fill="hold" grpId="0" nodeType="withEffect">
                                  <p:stCondLst>
                                    <p:cond delay="0"/>
                                  </p:stCondLst>
                                  <p:childTnLst>
                                    <p:animMotion origin="layout" path="M -4.16667E-6 -2.59259E-6 L -0.51649 -0.15139 " pathEditMode="relative" rAng="0" ptsTypes="AA">
                                      <p:cBhvr>
                                        <p:cTn id="30" dur="2000" fill="hold"/>
                                        <p:tgtEl>
                                          <p:spTgt spid="6"/>
                                        </p:tgtEl>
                                        <p:attrNameLst>
                                          <p:attrName>ppt_x</p:attrName>
                                          <p:attrName>ppt_y</p:attrName>
                                        </p:attrNameLst>
                                      </p:cBhvr>
                                      <p:rCtr x="-25833" y="-7569"/>
                                    </p:animMotion>
                                  </p:childTnLst>
                                </p:cTn>
                              </p:par>
                              <p:par>
                                <p:cTn id="31" presetID="42" presetClass="path" presetSubtype="0" accel="50000" decel="50000" fill="hold" grpId="0" nodeType="withEffect">
                                  <p:stCondLst>
                                    <p:cond delay="0"/>
                                  </p:stCondLst>
                                  <p:childTnLst>
                                    <p:animMotion origin="layout" path="M 2.77778E-6 -2.59259E-6 L 0.25781 0.14607 " pathEditMode="relative" rAng="0" ptsTypes="AA">
                                      <p:cBhvr>
                                        <p:cTn id="32" dur="2000" fill="hold"/>
                                        <p:tgtEl>
                                          <p:spTgt spid="7"/>
                                        </p:tgtEl>
                                        <p:attrNameLst>
                                          <p:attrName>ppt_x</p:attrName>
                                          <p:attrName>ppt_y</p:attrName>
                                        </p:attrNameLst>
                                      </p:cBhvr>
                                      <p:rCtr x="12882"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0" grpId="0" animBg="1"/>
      <p:bldP spid="10" grpId="1" animBg="1"/>
      <p:bldP spid="11" grpId="0" animBg="1"/>
      <p:bldP spid="11" grpId="1" animBg="1"/>
      <p:bldP spid="13" grpId="0" animBg="1"/>
      <p:bldP spid="14"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hlinkClick r:id="rId3"/>
          </p:cNvPr>
          <p:cNvSpPr/>
          <p:nvPr/>
        </p:nvSpPr>
        <p:spPr>
          <a:xfrm>
            <a:off x="70709" y="5832855"/>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Numerical &amp; Computational Modelling</a:t>
            </a:r>
            <a:endParaRPr lang="en-GB" sz="1400" dirty="0">
              <a:solidFill>
                <a:schemeClr val="tx1"/>
              </a:solidFill>
            </a:endParaRPr>
          </a:p>
        </p:txBody>
      </p:sp>
      <p:sp>
        <p:nvSpPr>
          <p:cNvPr id="5"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sz="1400" dirty="0"/>
          </a:p>
        </p:txBody>
      </p:sp>
      <p:sp>
        <p:nvSpPr>
          <p:cNvPr id="6" name="Text Box 2"/>
          <p:cNvSpPr txBox="1">
            <a:spLocks noChangeArrowheads="1"/>
          </p:cNvSpPr>
          <p:nvPr/>
        </p:nvSpPr>
        <p:spPr bwMode="auto">
          <a:xfrm>
            <a:off x="622277"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algn="l"/>
            <a:r>
              <a:rPr lang="en-US" sz="4000" baseline="0" dirty="0" smtClean="0">
                <a:solidFill>
                  <a:srgbClr val="C10B24"/>
                </a:solidFill>
                <a:latin typeface="Arial Bold" charset="0"/>
              </a:rPr>
              <a:t>3</a:t>
            </a:r>
            <a:r>
              <a:rPr lang="en-US" sz="4000" baseline="30000" dirty="0" smtClean="0">
                <a:solidFill>
                  <a:srgbClr val="C10B24"/>
                </a:solidFill>
                <a:latin typeface="Arial Bold" charset="0"/>
              </a:rPr>
              <a:t>rd</a:t>
            </a:r>
            <a:r>
              <a:rPr lang="en-US" sz="4000" baseline="0" dirty="0" smtClean="0">
                <a:solidFill>
                  <a:srgbClr val="C10B24"/>
                </a:solidFill>
                <a:latin typeface="Arial Bold" charset="0"/>
              </a:rPr>
              <a:t> Year Modules</a:t>
            </a:r>
            <a:endParaRPr lang="en-US" sz="4000" baseline="0" dirty="0">
              <a:solidFill>
                <a:srgbClr val="C10B24"/>
              </a:solidFill>
              <a:latin typeface="Arial Bold" charset="0"/>
            </a:endParaRPr>
          </a:p>
        </p:txBody>
      </p:sp>
      <p:sp>
        <p:nvSpPr>
          <p:cNvPr id="7" name="Rounded Rectangle 6">
            <a:hlinkClick r:id="rId4"/>
          </p:cNvPr>
          <p:cNvSpPr/>
          <p:nvPr/>
        </p:nvSpPr>
        <p:spPr>
          <a:xfrm>
            <a:off x="3670504" y="2199678"/>
            <a:ext cx="3493782"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Number Theory &amp; Cryptography</a:t>
            </a:r>
            <a:endParaRPr lang="en-GB" sz="1400" dirty="0">
              <a:solidFill>
                <a:schemeClr val="tx1"/>
              </a:solidFill>
            </a:endParaRPr>
          </a:p>
        </p:txBody>
      </p:sp>
      <p:sp>
        <p:nvSpPr>
          <p:cNvPr id="8" name="Rounded Rectangle 7">
            <a:hlinkClick r:id="rId5"/>
          </p:cNvPr>
          <p:cNvSpPr/>
          <p:nvPr/>
        </p:nvSpPr>
        <p:spPr>
          <a:xfrm>
            <a:off x="1863378" y="2189802"/>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Groups, Graphs &amp; Symmetry</a:t>
            </a:r>
            <a:endParaRPr lang="en-GB" sz="1400" dirty="0">
              <a:solidFill>
                <a:schemeClr val="tx1"/>
              </a:solidFill>
            </a:endParaRPr>
          </a:p>
        </p:txBody>
      </p:sp>
      <p:sp>
        <p:nvSpPr>
          <p:cNvPr id="10" name="Rounded Rectangle 9">
            <a:hlinkClick r:id="rId6"/>
          </p:cNvPr>
          <p:cNvSpPr/>
          <p:nvPr/>
        </p:nvSpPr>
        <p:spPr>
          <a:xfrm>
            <a:off x="5470456" y="1283145"/>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Linear Analysis</a:t>
            </a:r>
            <a:endParaRPr lang="en-GB" sz="1400" dirty="0">
              <a:solidFill>
                <a:schemeClr val="tx1"/>
              </a:solidFill>
            </a:endParaRPr>
          </a:p>
        </p:txBody>
      </p:sp>
      <p:sp>
        <p:nvSpPr>
          <p:cNvPr id="11" name="Rounded Rectangle 10">
            <a:hlinkClick r:id="rId7"/>
          </p:cNvPr>
          <p:cNvSpPr/>
          <p:nvPr/>
        </p:nvSpPr>
        <p:spPr>
          <a:xfrm>
            <a:off x="7270657" y="1290131"/>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Topology</a:t>
            </a:r>
            <a:endParaRPr lang="en-GB" sz="1400" dirty="0">
              <a:solidFill>
                <a:schemeClr val="tx1"/>
              </a:solidFill>
            </a:endParaRPr>
          </a:p>
        </p:txBody>
      </p:sp>
      <p:sp>
        <p:nvSpPr>
          <p:cNvPr id="12" name="Rounded Rectangle 11">
            <a:hlinkClick r:id="rId8"/>
          </p:cNvPr>
          <p:cNvSpPr/>
          <p:nvPr/>
        </p:nvSpPr>
        <p:spPr>
          <a:xfrm>
            <a:off x="68117" y="2184223"/>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Geometries &amp; Designs </a:t>
            </a:r>
            <a:endParaRPr lang="en-GB" sz="1400" dirty="0">
              <a:solidFill>
                <a:schemeClr val="tx1"/>
              </a:solidFill>
            </a:endParaRPr>
          </a:p>
        </p:txBody>
      </p:sp>
      <p:sp>
        <p:nvSpPr>
          <p:cNvPr id="15" name="Rounded Rectangle 14">
            <a:hlinkClick r:id="rId9"/>
          </p:cNvPr>
          <p:cNvSpPr/>
          <p:nvPr/>
        </p:nvSpPr>
        <p:spPr>
          <a:xfrm>
            <a:off x="1852495"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Foundations of Group Theory</a:t>
            </a:r>
            <a:endParaRPr lang="en-GB" sz="1400" dirty="0">
              <a:solidFill>
                <a:schemeClr val="tx1"/>
              </a:solidFill>
            </a:endParaRPr>
          </a:p>
        </p:txBody>
      </p:sp>
      <p:sp>
        <p:nvSpPr>
          <p:cNvPr id="17" name="Rounded Rectangle 16">
            <a:hlinkClick r:id="rId10"/>
          </p:cNvPr>
          <p:cNvSpPr/>
          <p:nvPr/>
        </p:nvSpPr>
        <p:spPr>
          <a:xfrm>
            <a:off x="3674098"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Coding Theory</a:t>
            </a:r>
            <a:endParaRPr lang="en-GB" sz="1400" dirty="0">
              <a:solidFill>
                <a:schemeClr val="tx1"/>
              </a:solidFill>
            </a:endParaRPr>
          </a:p>
        </p:txBody>
      </p:sp>
      <p:sp>
        <p:nvSpPr>
          <p:cNvPr id="20" name="Rounded Rectangle 19">
            <a:hlinkClick r:id="rId11"/>
          </p:cNvPr>
          <p:cNvSpPr/>
          <p:nvPr/>
        </p:nvSpPr>
        <p:spPr>
          <a:xfrm>
            <a:off x="66222" y="1264600"/>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Stochastic Calculus &amp; Applications</a:t>
            </a:r>
            <a:endParaRPr lang="en-GB" sz="1400" dirty="0">
              <a:solidFill>
                <a:schemeClr val="tx1"/>
              </a:solidFill>
            </a:endParaRPr>
          </a:p>
        </p:txBody>
      </p:sp>
      <p:sp>
        <p:nvSpPr>
          <p:cNvPr id="28" name="Rounded Rectangle 27">
            <a:hlinkClick r:id="rId12"/>
          </p:cNvPr>
          <p:cNvSpPr/>
          <p:nvPr/>
        </p:nvSpPr>
        <p:spPr>
          <a:xfrm>
            <a:off x="7270407" y="2211288"/>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Survival Analysis</a:t>
            </a:r>
            <a:endParaRPr lang="en-GB" sz="1400" dirty="0">
              <a:solidFill>
                <a:schemeClr val="tx1"/>
              </a:solidFill>
            </a:endParaRPr>
          </a:p>
        </p:txBody>
      </p:sp>
      <p:sp>
        <p:nvSpPr>
          <p:cNvPr id="13" name="Rounded Rectangle 12">
            <a:hlinkClick r:id="rId13"/>
          </p:cNvPr>
          <p:cNvSpPr/>
          <p:nvPr/>
        </p:nvSpPr>
        <p:spPr>
          <a:xfrm>
            <a:off x="45094" y="3116401"/>
            <a:ext cx="3510680"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Statistical Modelling</a:t>
            </a:r>
            <a:endParaRPr lang="en-GB" sz="1400" dirty="0">
              <a:solidFill>
                <a:schemeClr val="tx1"/>
              </a:solidFill>
            </a:endParaRPr>
          </a:p>
        </p:txBody>
      </p:sp>
      <p:sp>
        <p:nvSpPr>
          <p:cNvPr id="22" name="Rounded Rectangle 21">
            <a:hlinkClick r:id="rId14"/>
          </p:cNvPr>
          <p:cNvSpPr/>
          <p:nvPr/>
        </p:nvSpPr>
        <p:spPr>
          <a:xfrm>
            <a:off x="3684068"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Markov Processes</a:t>
            </a:r>
            <a:endParaRPr lang="en-GB" sz="1400" dirty="0">
              <a:solidFill>
                <a:schemeClr val="tx1"/>
              </a:solidFill>
            </a:endParaRPr>
          </a:p>
        </p:txBody>
      </p:sp>
      <p:sp>
        <p:nvSpPr>
          <p:cNvPr id="23" name="Rounded Rectangle 22">
            <a:hlinkClick r:id="rId15"/>
          </p:cNvPr>
          <p:cNvSpPr/>
          <p:nvPr/>
        </p:nvSpPr>
        <p:spPr>
          <a:xfrm>
            <a:off x="546766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Stochastic Financial Modelling </a:t>
            </a:r>
            <a:endParaRPr lang="en-GB" sz="1400" dirty="0">
              <a:solidFill>
                <a:schemeClr val="tx1"/>
              </a:solidFill>
            </a:endParaRPr>
          </a:p>
        </p:txBody>
      </p:sp>
      <p:sp>
        <p:nvSpPr>
          <p:cNvPr id="24" name="Rounded Rectangle 23">
            <a:hlinkClick r:id="rId16"/>
          </p:cNvPr>
          <p:cNvSpPr/>
          <p:nvPr/>
        </p:nvSpPr>
        <p:spPr>
          <a:xfrm>
            <a:off x="7270406" y="4005041"/>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Time Series &amp; Forecasting</a:t>
            </a:r>
            <a:endParaRPr lang="en-GB" sz="1400" dirty="0">
              <a:solidFill>
                <a:schemeClr val="tx1"/>
              </a:solidFill>
            </a:endParaRPr>
          </a:p>
        </p:txBody>
      </p:sp>
      <p:sp>
        <p:nvSpPr>
          <p:cNvPr id="25" name="Rounded Rectangle 24">
            <a:hlinkClick r:id="rId17"/>
          </p:cNvPr>
          <p:cNvSpPr/>
          <p:nvPr/>
        </p:nvSpPr>
        <p:spPr>
          <a:xfrm>
            <a:off x="186194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Applied Probability</a:t>
            </a:r>
            <a:endParaRPr lang="en-GB" sz="1400" dirty="0">
              <a:solidFill>
                <a:schemeClr val="tx1"/>
              </a:solidFill>
            </a:endParaRPr>
          </a:p>
        </p:txBody>
      </p:sp>
      <p:sp>
        <p:nvSpPr>
          <p:cNvPr id="26" name="Rounded Rectangle 25">
            <a:hlinkClick r:id="rId18"/>
          </p:cNvPr>
          <p:cNvSpPr/>
          <p:nvPr/>
        </p:nvSpPr>
        <p:spPr>
          <a:xfrm>
            <a:off x="5488675" y="3110959"/>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Bayesian Inference</a:t>
            </a:r>
            <a:endParaRPr lang="en-GB" sz="1400" dirty="0">
              <a:solidFill>
                <a:schemeClr val="tx1"/>
              </a:solidFill>
            </a:endParaRPr>
          </a:p>
        </p:txBody>
      </p:sp>
      <p:sp>
        <p:nvSpPr>
          <p:cNvPr id="27" name="Rounded Rectangle 26">
            <a:hlinkClick r:id="rId19"/>
          </p:cNvPr>
          <p:cNvSpPr/>
          <p:nvPr/>
        </p:nvSpPr>
        <p:spPr>
          <a:xfrm>
            <a:off x="7127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Discrete Stochastic Modelling </a:t>
            </a:r>
            <a:endParaRPr lang="en-GB" sz="1400" dirty="0">
              <a:solidFill>
                <a:schemeClr val="tx1"/>
              </a:solidFill>
            </a:endParaRPr>
          </a:p>
        </p:txBody>
      </p:sp>
      <p:sp>
        <p:nvSpPr>
          <p:cNvPr id="29" name="Rounded Rectangle 28">
            <a:hlinkClick r:id="rId20"/>
          </p:cNvPr>
          <p:cNvSpPr/>
          <p:nvPr/>
        </p:nvSpPr>
        <p:spPr>
          <a:xfrm>
            <a:off x="7270407"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Randomised Clinical Trials</a:t>
            </a:r>
            <a:endParaRPr lang="en-GB" sz="1400" dirty="0">
              <a:solidFill>
                <a:schemeClr val="tx1"/>
              </a:solidFill>
            </a:endParaRPr>
          </a:p>
        </p:txBody>
      </p:sp>
      <p:sp>
        <p:nvSpPr>
          <p:cNvPr id="30" name="Rounded Rectangle 29">
            <a:hlinkClick r:id="rId21"/>
          </p:cNvPr>
          <p:cNvSpPr/>
          <p:nvPr/>
        </p:nvSpPr>
        <p:spPr>
          <a:xfrm>
            <a:off x="367280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Multivariate Data Analysis</a:t>
            </a:r>
            <a:endParaRPr lang="en-GB" sz="1400" dirty="0">
              <a:solidFill>
                <a:schemeClr val="tx1"/>
              </a:solidFill>
            </a:endParaRPr>
          </a:p>
        </p:txBody>
      </p:sp>
      <p:sp>
        <p:nvSpPr>
          <p:cNvPr id="4" name="Rounded Rectangle 3">
            <a:hlinkClick r:id="rId22"/>
          </p:cNvPr>
          <p:cNvSpPr/>
          <p:nvPr/>
        </p:nvSpPr>
        <p:spPr>
          <a:xfrm>
            <a:off x="70709"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Partial Differential Equations with Applications</a:t>
            </a:r>
            <a:endParaRPr lang="en-GB" sz="1400" dirty="0">
              <a:solidFill>
                <a:schemeClr val="tx1"/>
              </a:solidFill>
            </a:endParaRPr>
          </a:p>
        </p:txBody>
      </p:sp>
      <p:sp>
        <p:nvSpPr>
          <p:cNvPr id="9" name="Rounded Rectangle 8">
            <a:hlinkClick r:id="rId23"/>
          </p:cNvPr>
          <p:cNvSpPr/>
          <p:nvPr/>
        </p:nvSpPr>
        <p:spPr>
          <a:xfrm>
            <a:off x="3683771" y="5832855"/>
            <a:ext cx="3498498"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Introduction to Fluids</a:t>
            </a:r>
            <a:endParaRPr lang="en-GB" sz="1400" dirty="0">
              <a:solidFill>
                <a:schemeClr val="tx1"/>
              </a:solidFill>
            </a:endParaRPr>
          </a:p>
        </p:txBody>
      </p:sp>
      <p:sp>
        <p:nvSpPr>
          <p:cNvPr id="14" name="Rounded Rectangle 13">
            <a:hlinkClick r:id="rId24"/>
          </p:cNvPr>
          <p:cNvSpPr/>
          <p:nvPr/>
        </p:nvSpPr>
        <p:spPr>
          <a:xfrm>
            <a:off x="7274896" y="58343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Differential Equations and Fields</a:t>
            </a:r>
            <a:endParaRPr lang="en-GB" sz="1400" dirty="0">
              <a:solidFill>
                <a:schemeClr val="tx1"/>
              </a:solidFill>
            </a:endParaRPr>
          </a:p>
        </p:txBody>
      </p:sp>
      <p:sp>
        <p:nvSpPr>
          <p:cNvPr id="16" name="Rounded Rectangle 15">
            <a:hlinkClick r:id="rId25"/>
          </p:cNvPr>
          <p:cNvSpPr/>
          <p:nvPr/>
        </p:nvSpPr>
        <p:spPr>
          <a:xfrm>
            <a:off x="5474943" y="49467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Electromagnetism</a:t>
            </a:r>
            <a:endParaRPr lang="en-GB" sz="1400" dirty="0">
              <a:solidFill>
                <a:schemeClr val="tx1"/>
              </a:solidFill>
            </a:endParaRPr>
          </a:p>
        </p:txBody>
      </p:sp>
      <p:sp>
        <p:nvSpPr>
          <p:cNvPr id="19" name="Rounded Rectangle 18">
            <a:hlinkClick r:id="rId26"/>
          </p:cNvPr>
          <p:cNvSpPr/>
          <p:nvPr/>
        </p:nvSpPr>
        <p:spPr>
          <a:xfrm>
            <a:off x="1888326" y="4943603"/>
            <a:ext cx="349177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Instabilities, Turbulence &amp; Scaling </a:t>
            </a:r>
            <a:endParaRPr lang="en-GB" sz="1400" dirty="0">
              <a:solidFill>
                <a:schemeClr val="tx1"/>
              </a:solidFill>
            </a:endParaRPr>
          </a:p>
        </p:txBody>
      </p:sp>
      <p:sp>
        <p:nvSpPr>
          <p:cNvPr id="21" name="Rounded Rectangle 20">
            <a:hlinkClick r:id="rId27"/>
          </p:cNvPr>
          <p:cNvSpPr/>
          <p:nvPr/>
        </p:nvSpPr>
        <p:spPr>
          <a:xfrm>
            <a:off x="1877240" y="5848524"/>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Quantum Mechanics </a:t>
            </a:r>
            <a:endParaRPr lang="en-GB" sz="1400" dirty="0">
              <a:solidFill>
                <a:schemeClr val="tx1"/>
              </a:solidFill>
            </a:endParaRPr>
          </a:p>
        </p:txBody>
      </p:sp>
      <p:sp>
        <p:nvSpPr>
          <p:cNvPr id="31" name="Rounded Rectangle 30">
            <a:hlinkClick r:id="rId28"/>
          </p:cNvPr>
          <p:cNvSpPr/>
          <p:nvPr/>
        </p:nvSpPr>
        <p:spPr>
          <a:xfrm>
            <a:off x="7274896"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err="1" smtClean="0">
                <a:solidFill>
                  <a:schemeClr val="tx1"/>
                </a:solidFill>
              </a:rPr>
              <a:t>Variational</a:t>
            </a:r>
            <a:r>
              <a:rPr lang="en-GB" sz="1400" dirty="0" smtClean="0">
                <a:solidFill>
                  <a:schemeClr val="tx1"/>
                </a:solidFill>
              </a:rPr>
              <a:t> Methods </a:t>
            </a:r>
            <a:endParaRPr lang="en-GB" sz="1400" dirty="0">
              <a:solidFill>
                <a:schemeClr val="tx1"/>
              </a:solidFill>
            </a:endParaRPr>
          </a:p>
        </p:txBody>
      </p:sp>
    </p:spTree>
    <p:extLst>
      <p:ext uri="{BB962C8B-B14F-4D97-AF65-F5344CB8AC3E}">
        <p14:creationId xmlns="" xmlns:p14="http://schemas.microsoft.com/office/powerpoint/2010/main" val="60196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P spid="8" grpId="0" animBg="1"/>
      <p:bldP spid="10" grpId="0" animBg="1"/>
      <p:bldP spid="11" grpId="0" animBg="1"/>
      <p:bldP spid="12" grpId="0" animBg="1"/>
      <p:bldP spid="15" grpId="0" animBg="1"/>
      <p:bldP spid="17" grpId="0" animBg="1"/>
      <p:bldP spid="20" grpId="0" animBg="1"/>
      <p:bldP spid="28" grpId="0" animBg="1"/>
      <p:bldP spid="13" grpId="0" animBg="1"/>
      <p:bldP spid="22" grpId="0" animBg="1"/>
      <p:bldP spid="23" grpId="0" animBg="1"/>
      <p:bldP spid="24" grpId="0" animBg="1"/>
      <p:bldP spid="25" grpId="0" animBg="1"/>
      <p:bldP spid="26" grpId="0" animBg="1"/>
      <p:bldP spid="27" grpId="0" animBg="1"/>
      <p:bldP spid="29" grpId="0" animBg="1"/>
      <p:bldP spid="30" grpId="0" animBg="1"/>
      <p:bldP spid="4" grpId="0" animBg="1"/>
      <p:bldP spid="9" grpId="0" animBg="1"/>
      <p:bldP spid="14" grpId="0" animBg="1"/>
      <p:bldP spid="16" grpId="0" animBg="1"/>
      <p:bldP spid="19" grpId="0" animBg="1"/>
      <p:bldP spid="21" grpId="0" animBg="1"/>
      <p:bldP spid="3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5" name="Text Box 2"/>
          <p:cNvSpPr txBox="1">
            <a:spLocks noChangeArrowheads="1"/>
          </p:cNvSpPr>
          <p:nvPr/>
        </p:nvSpPr>
        <p:spPr bwMode="auto">
          <a:xfrm>
            <a:off x="685800" y="188640"/>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4</a:t>
            </a:r>
            <a:r>
              <a:rPr lang="en-US" sz="4000" baseline="30000" dirty="0" smtClean="0">
                <a:solidFill>
                  <a:srgbClr val="C10B24"/>
                </a:solidFill>
                <a:latin typeface="Arial Bold" charset="0"/>
              </a:rPr>
              <a:t>th</a:t>
            </a:r>
            <a:r>
              <a:rPr lang="en-US" sz="4000" baseline="0" dirty="0" smtClean="0">
                <a:solidFill>
                  <a:srgbClr val="C10B24"/>
                </a:solidFill>
                <a:latin typeface="Arial Bold" charset="0"/>
              </a:rPr>
              <a:t> </a:t>
            </a:r>
            <a:r>
              <a:rPr lang="en-US" sz="4000" baseline="0" dirty="0">
                <a:solidFill>
                  <a:srgbClr val="C10B24"/>
                </a:solidFill>
                <a:latin typeface="Arial Bold" charset="0"/>
              </a:rPr>
              <a:t>Y</a:t>
            </a:r>
            <a:r>
              <a:rPr lang="en-US" sz="4000" baseline="0" dirty="0" smtClean="0">
                <a:solidFill>
                  <a:srgbClr val="C10B24"/>
                </a:solidFill>
                <a:latin typeface="Arial Bold" charset="0"/>
              </a:rPr>
              <a:t>ear Project</a:t>
            </a:r>
            <a:endParaRPr lang="en-US" sz="4000" baseline="0" dirty="0">
              <a:solidFill>
                <a:srgbClr val="C10B24"/>
              </a:solidFill>
              <a:latin typeface="Arial Bold" charset="0"/>
            </a:endParaRPr>
          </a:p>
        </p:txBody>
      </p:sp>
      <p:sp>
        <p:nvSpPr>
          <p:cNvPr id="11" name="Freeform 10"/>
          <p:cNvSpPr/>
          <p:nvPr/>
        </p:nvSpPr>
        <p:spPr>
          <a:xfrm>
            <a:off x="276017" y="3168944"/>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Football Gambling</a:t>
            </a:r>
            <a:endParaRPr lang="en-GB" sz="1600" dirty="0">
              <a:solidFill>
                <a:sysClr val="windowText" lastClr="000000"/>
              </a:solidFill>
            </a:endParaRPr>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440113">
            <a:off x="2464141" y="1862117"/>
            <a:ext cx="2768236" cy="1824070"/>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21012770">
            <a:off x="6615565" y="2066512"/>
            <a:ext cx="2204864" cy="2204864"/>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Freeform 9"/>
          <p:cNvSpPr/>
          <p:nvPr/>
        </p:nvSpPr>
        <p:spPr>
          <a:xfrm rot="21124675">
            <a:off x="834849" y="1486303"/>
            <a:ext cx="1930546" cy="84563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Quantum Ferrofluid Hedgehogs</a:t>
            </a:r>
            <a:endParaRPr lang="en-GB" sz="1600" dirty="0">
              <a:solidFill>
                <a:sysClr val="windowText" lastClr="000000"/>
              </a:solidFill>
            </a:endParaRPr>
          </a:p>
        </p:txBody>
      </p:sp>
      <p:sp>
        <p:nvSpPr>
          <p:cNvPr id="9" name="Freeform 8"/>
          <p:cNvSpPr/>
          <p:nvPr/>
        </p:nvSpPr>
        <p:spPr>
          <a:xfrm>
            <a:off x="6444208" y="1393200"/>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C*-algebras</a:t>
            </a:r>
            <a:endParaRPr lang="en-GB" sz="1600" dirty="0">
              <a:solidFill>
                <a:sysClr val="windowText" lastClr="000000"/>
              </a:solidFill>
            </a:endParaRPr>
          </a:p>
        </p:txBody>
      </p:sp>
      <p:pic>
        <p:nvPicPr>
          <p:cNvPr id="13" name="Picture 1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21362048">
            <a:off x="234530" y="4657271"/>
            <a:ext cx="3013964" cy="1695355"/>
          </a:xfrm>
          <a:prstGeom prst="rect">
            <a:avLst/>
          </a:prstGeom>
          <a:ln w="79375">
            <a:solidFill>
              <a:srgbClr val="FFFFFF"/>
            </a:solidFill>
          </a:ln>
        </p:spPr>
      </p:pic>
      <p:sp>
        <p:nvSpPr>
          <p:cNvPr id="12" name="Freeform 11"/>
          <p:cNvSpPr/>
          <p:nvPr/>
        </p:nvSpPr>
        <p:spPr>
          <a:xfrm rot="259022">
            <a:off x="2007969" y="3993126"/>
            <a:ext cx="193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Particle Orbits around Black Holes</a:t>
            </a:r>
            <a:endParaRPr lang="en-GB" sz="1600" dirty="0">
              <a:solidFill>
                <a:sysClr val="windowText" lastClr="000000"/>
              </a:solidFill>
            </a:endParaRPr>
          </a:p>
        </p:txBody>
      </p:sp>
      <p:sp>
        <p:nvSpPr>
          <p:cNvPr id="14" name="Freeform 13"/>
          <p:cNvSpPr/>
          <p:nvPr/>
        </p:nvSpPr>
        <p:spPr>
          <a:xfrm rot="589879">
            <a:off x="3837112" y="5118016"/>
            <a:ext cx="2279828" cy="79262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Statistical Modelling of Environmental Extremes</a:t>
            </a:r>
            <a:endParaRPr lang="en-GB" sz="1600" dirty="0">
              <a:solidFill>
                <a:sysClr val="windowText" lastClr="000000"/>
              </a:solidFill>
            </a:endParaRPr>
          </a:p>
        </p:txBody>
      </p:sp>
      <p:sp>
        <p:nvSpPr>
          <p:cNvPr id="16" name="Freeform 15"/>
          <p:cNvSpPr/>
          <p:nvPr/>
        </p:nvSpPr>
        <p:spPr>
          <a:xfrm rot="21123956">
            <a:off x="4513919" y="3966252"/>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Convexity</a:t>
            </a:r>
            <a:endParaRPr lang="en-GB" sz="1600" dirty="0">
              <a:solidFill>
                <a:sysClr val="windowText" lastClr="000000"/>
              </a:solidFill>
            </a:endParaRPr>
          </a:p>
        </p:txBody>
      </p:sp>
      <p:pic>
        <p:nvPicPr>
          <p:cNvPr id="18" name="Picture 17" descr="hurricane_matthew-1475496509-8687-300x225.jpg"/>
          <p:cNvPicPr>
            <a:picLocks noChangeAspect="1"/>
          </p:cNvPicPr>
          <p:nvPr/>
        </p:nvPicPr>
        <p:blipFill>
          <a:blip r:embed="rId5"/>
          <a:stretch>
            <a:fillRect/>
          </a:stretch>
        </p:blipFill>
        <p:spPr>
          <a:xfrm rot="291097">
            <a:off x="6153340" y="4713294"/>
            <a:ext cx="2711576" cy="2033682"/>
          </a:xfrm>
          <a:prstGeom prst="rect">
            <a:avLst/>
          </a:prstGeom>
        </p:spPr>
      </p:pic>
    </p:spTree>
    <p:extLst>
      <p:ext uri="{BB962C8B-B14F-4D97-AF65-F5344CB8AC3E}">
        <p14:creationId xmlns="" xmlns:p14="http://schemas.microsoft.com/office/powerpoint/2010/main" val="42228982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11" name="Rounded Rectangle 10"/>
          <p:cNvSpPr/>
          <p:nvPr/>
        </p:nvSpPr>
        <p:spPr>
          <a:xfrm>
            <a:off x="2502056" y="2564904"/>
            <a:ext cx="1775081" cy="1127988"/>
          </a:xfrm>
          <a:prstGeom prst="round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12" name="Rounded Rectangle 11"/>
          <p:cNvSpPr/>
          <p:nvPr/>
        </p:nvSpPr>
        <p:spPr>
          <a:xfrm>
            <a:off x="2502056"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13" name="Rounded Rectangle 12"/>
          <p:cNvSpPr/>
          <p:nvPr/>
        </p:nvSpPr>
        <p:spPr>
          <a:xfrm>
            <a:off x="539552" y="2564904"/>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14" name="Rounded Rectangle 13"/>
          <p:cNvSpPr/>
          <p:nvPr/>
        </p:nvSpPr>
        <p:spPr>
          <a:xfrm>
            <a:off x="2502055"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7" name="Rounded Rectangle 6"/>
          <p:cNvSpPr/>
          <p:nvPr/>
        </p:nvSpPr>
        <p:spPr>
          <a:xfrm>
            <a:off x="539552"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8" name="Rounded Rectangle 7"/>
          <p:cNvSpPr/>
          <p:nvPr/>
        </p:nvSpPr>
        <p:spPr>
          <a:xfrm>
            <a:off x="6757356"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9" name="Rounded Rectangle 8"/>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10" name="Rounded Rectangle 9"/>
          <p:cNvSpPr/>
          <p:nvPr/>
        </p:nvSpPr>
        <p:spPr>
          <a:xfrm>
            <a:off x="6757357" y="2564904"/>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15" name="Rounded Rectangle 14"/>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16" name="Rounded Rectangle 15"/>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5" name="Straight Connector 4"/>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24"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0" name="Rounded Rectangle 19"/>
          <p:cNvSpPr/>
          <p:nvPr/>
        </p:nvSpPr>
        <p:spPr>
          <a:xfrm>
            <a:off x="539551"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Learning &amp; Assessment</a:t>
            </a:r>
            <a:endParaRPr lang="en-US" sz="4000" baseline="0" dirty="0">
              <a:solidFill>
                <a:srgbClr val="C10B24"/>
              </a:solidFill>
              <a:latin typeface="Arial Bold" charset="0"/>
            </a:endParaRPr>
          </a:p>
        </p:txBody>
      </p:sp>
      <p:sp>
        <p:nvSpPr>
          <p:cNvPr id="19" name="Rounded Rectangle 18"/>
          <p:cNvSpPr/>
          <p:nvPr/>
        </p:nvSpPr>
        <p:spPr>
          <a:xfrm>
            <a:off x="3113838" y="1339429"/>
            <a:ext cx="2916324" cy="505395"/>
          </a:xfrm>
          <a:prstGeom prst="roundRect">
            <a:avLst/>
          </a:prstGeom>
          <a:solidFill>
            <a:srgbClr val="FF0000"/>
          </a:solidFill>
          <a:ln w="25400">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Inner Core</a:t>
            </a:r>
            <a:endParaRPr lang="en-GB" sz="2000" dirty="0">
              <a:solidFill>
                <a:prstClr val="black"/>
              </a:solidFill>
            </a:endParaRPr>
          </a:p>
        </p:txBody>
      </p:sp>
      <p:sp>
        <p:nvSpPr>
          <p:cNvPr id="21" name="Rounded Rectangle 20"/>
          <p:cNvSpPr/>
          <p:nvPr/>
        </p:nvSpPr>
        <p:spPr>
          <a:xfrm>
            <a:off x="6757354" y="5205472"/>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Tree>
    <p:custDataLst>
      <p:tags r:id="rId1"/>
    </p:custDataLst>
    <p:extLst>
      <p:ext uri="{BB962C8B-B14F-4D97-AF65-F5344CB8AC3E}">
        <p14:creationId xmlns="" xmlns:p14="http://schemas.microsoft.com/office/powerpoint/2010/main" val="228749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Learning &amp; Assessment</a:t>
            </a:r>
          </a:p>
        </p:txBody>
      </p:sp>
      <p:sp>
        <p:nvSpPr>
          <p:cNvPr id="26"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28"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1" name="Rounded Rectangle 20"/>
          <p:cNvSpPr/>
          <p:nvPr/>
        </p:nvSpPr>
        <p:spPr>
          <a:xfrm>
            <a:off x="2502056" y="2564904"/>
            <a:ext cx="1775081" cy="1127988"/>
          </a:xfrm>
          <a:prstGeom prst="roundRect">
            <a:avLst/>
          </a:prstGeom>
          <a:solidFill>
            <a:srgbClr val="FFC000"/>
          </a:solidFill>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22" name="Rounded Rectangle 21"/>
          <p:cNvSpPr/>
          <p:nvPr/>
        </p:nvSpPr>
        <p:spPr>
          <a:xfrm>
            <a:off x="2502056"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24" name="Rounded Rectangle 23"/>
          <p:cNvSpPr/>
          <p:nvPr/>
        </p:nvSpPr>
        <p:spPr>
          <a:xfrm>
            <a:off x="539552" y="2564904"/>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29" name="Rounded Rectangle 28"/>
          <p:cNvSpPr/>
          <p:nvPr/>
        </p:nvSpPr>
        <p:spPr>
          <a:xfrm>
            <a:off x="2502055"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30" name="Rounded Rectangle 29"/>
          <p:cNvSpPr/>
          <p:nvPr/>
        </p:nvSpPr>
        <p:spPr>
          <a:xfrm>
            <a:off x="539552"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31" name="Rounded Rectangle 30"/>
          <p:cNvSpPr/>
          <p:nvPr/>
        </p:nvSpPr>
        <p:spPr>
          <a:xfrm>
            <a:off x="6757356"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32" name="Rounded Rectangle 31"/>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33" name="Rounded Rectangle 32"/>
          <p:cNvSpPr/>
          <p:nvPr/>
        </p:nvSpPr>
        <p:spPr>
          <a:xfrm>
            <a:off x="6757357" y="2564904"/>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34" name="Rounded Rectangle 33"/>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35" name="Rounded Rectangle 34"/>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36" name="Straight Connector 35"/>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37" name="Rounded Rectangle 36"/>
          <p:cNvSpPr/>
          <p:nvPr/>
        </p:nvSpPr>
        <p:spPr>
          <a:xfrm>
            <a:off x="539551"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38" name="Rounded Rectangle 37"/>
          <p:cNvSpPr/>
          <p:nvPr/>
        </p:nvSpPr>
        <p:spPr>
          <a:xfrm>
            <a:off x="6757354" y="5205472"/>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
        <p:nvSpPr>
          <p:cNvPr id="20" name="Rounded Rectangle 19"/>
          <p:cNvSpPr/>
          <p:nvPr/>
        </p:nvSpPr>
        <p:spPr>
          <a:xfrm>
            <a:off x="3126658" y="1268760"/>
            <a:ext cx="2903504" cy="579705"/>
          </a:xfrm>
          <a:prstGeom prst="roundRect">
            <a:avLst/>
          </a:prstGeom>
          <a:ln w="25400">
            <a:solidFill>
              <a:schemeClr val="tx1"/>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prstClr val="black"/>
                </a:solidFill>
              </a:rPr>
              <a:t>Numerical &amp; Computational Modelling</a:t>
            </a:r>
            <a:endParaRPr lang="en-GB" dirty="0">
              <a:solidFill>
                <a:prstClr val="black"/>
              </a:solidFill>
            </a:endParaRPr>
          </a:p>
        </p:txBody>
      </p:sp>
    </p:spTree>
    <p:custDataLst>
      <p:tags r:id="rId1"/>
    </p:custDataLst>
    <p:extLst>
      <p:ext uri="{BB962C8B-B14F-4D97-AF65-F5344CB8AC3E}">
        <p14:creationId xmlns="" xmlns:p14="http://schemas.microsoft.com/office/powerpoint/2010/main" val="259701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33"/>
                                        </p:tgtEl>
                                        <p:attrNameLst>
                                          <p:attrName>style.opacity</p:attrName>
                                        </p:attrNameLst>
                                      </p:cBhvr>
                                      <p:to>
                                        <p:strVal val="0.5"/>
                                      </p:to>
                                    </p:set>
                                    <p:animEffect filter="image" prLst="opacity: 0.5">
                                      <p:cBhvr rctx="IE">
                                        <p:cTn id="7" dur="indefinite"/>
                                        <p:tgtEl>
                                          <p:spTgt spid="33"/>
                                        </p:tgtEl>
                                      </p:cBhvr>
                                    </p:animEffect>
                                  </p:childTnLst>
                                </p:cTn>
                              </p:par>
                              <p:par>
                                <p:cTn id="8" presetID="9" presetClass="emph" presetSubtype="0" grpId="0" nodeType="withEffect">
                                  <p:stCondLst>
                                    <p:cond delay="0"/>
                                  </p:stCondLst>
                                  <p:childTnLst>
                                    <p:set>
                                      <p:cBhvr rctx="PPT">
                                        <p:cTn id="9" dur="indefinite"/>
                                        <p:tgtEl>
                                          <p:spTgt spid="31"/>
                                        </p:tgtEl>
                                        <p:attrNameLst>
                                          <p:attrName>style.opacity</p:attrName>
                                        </p:attrNameLst>
                                      </p:cBhvr>
                                      <p:to>
                                        <p:strVal val="0.5"/>
                                      </p:to>
                                    </p:set>
                                    <p:animEffect filter="image" prLst="opacity: 0.5">
                                      <p:cBhvr rctx="IE">
                                        <p:cTn id="10" dur="indefinite"/>
                                        <p:tgtEl>
                                          <p:spTgt spid="31"/>
                                        </p:tgtEl>
                                      </p:cBhvr>
                                    </p:animEffect>
                                  </p:childTnLst>
                                </p:cTn>
                              </p:par>
                              <p:par>
                                <p:cTn id="11" presetID="9" presetClass="emph" presetSubtype="0" grpId="0" nodeType="withEffect">
                                  <p:stCondLst>
                                    <p:cond delay="0"/>
                                  </p:stCondLst>
                                  <p:childTnLst>
                                    <p:set>
                                      <p:cBhvr rctx="PPT">
                                        <p:cTn id="12" dur="indefinite"/>
                                        <p:tgtEl>
                                          <p:spTgt spid="34"/>
                                        </p:tgtEl>
                                        <p:attrNameLst>
                                          <p:attrName>style.opacity</p:attrName>
                                        </p:attrNameLst>
                                      </p:cBhvr>
                                      <p:to>
                                        <p:strVal val="0.5"/>
                                      </p:to>
                                    </p:set>
                                    <p:animEffect filter="image" prLst="opacity: 0.5">
                                      <p:cBhvr rctx="IE">
                                        <p:cTn id="13" dur="indefinite"/>
                                        <p:tgtEl>
                                          <p:spTgt spid="34"/>
                                        </p:tgtEl>
                                      </p:cBhvr>
                                    </p:animEffect>
                                  </p:childTnLst>
                                </p:cTn>
                              </p:par>
                              <p:par>
                                <p:cTn id="14" presetID="9" presetClass="emph" presetSubtype="0" grpId="0" nodeType="withEffect">
                                  <p:stCondLst>
                                    <p:cond delay="0"/>
                                  </p:stCondLst>
                                  <p:childTnLst>
                                    <p:set>
                                      <p:cBhvr rctx="PPT">
                                        <p:cTn id="15" dur="indefinite"/>
                                        <p:tgtEl>
                                          <p:spTgt spid="21"/>
                                        </p:tgtEl>
                                        <p:attrNameLst>
                                          <p:attrName>style.opacity</p:attrName>
                                        </p:attrNameLst>
                                      </p:cBhvr>
                                      <p:to>
                                        <p:strVal val="0.5"/>
                                      </p:to>
                                    </p:set>
                                    <p:animEffect filter="image" prLst="opacity: 0.5">
                                      <p:cBhvr rctx="IE">
                                        <p:cTn id="16" dur="indefinite"/>
                                        <p:tgtEl>
                                          <p:spTgt spid="21"/>
                                        </p:tgtEl>
                                      </p:cBhvr>
                                    </p:animEffect>
                                  </p:childTnLst>
                                </p:cTn>
                              </p:par>
                              <p:par>
                                <p:cTn id="17" presetID="9" presetClass="emph" presetSubtype="0" grpId="0" nodeType="withEffect">
                                  <p:stCondLst>
                                    <p:cond delay="0"/>
                                  </p:stCondLst>
                                  <p:childTnLst>
                                    <p:set>
                                      <p:cBhvr rctx="PPT">
                                        <p:cTn id="18" dur="indefinite"/>
                                        <p:tgtEl>
                                          <p:spTgt spid="22"/>
                                        </p:tgtEl>
                                        <p:attrNameLst>
                                          <p:attrName>style.opacity</p:attrName>
                                        </p:attrNameLst>
                                      </p:cBhvr>
                                      <p:to>
                                        <p:strVal val="0.5"/>
                                      </p:to>
                                    </p:set>
                                    <p:animEffect filter="image" prLst="opacity: 0.5">
                                      <p:cBhvr rctx="IE">
                                        <p:cTn id="19" dur="indefinite"/>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1" grpId="0" animBg="1"/>
      <p:bldP spid="33" grpId="0" animBg="1"/>
      <p:bldP spid="3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4"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Grades &amp; Weighting</a:t>
            </a:r>
            <a:endParaRPr lang="en-US" sz="4000" baseline="0" dirty="0">
              <a:solidFill>
                <a:srgbClr val="C10B24"/>
              </a:solidFill>
              <a:latin typeface="Arial Bold" charset="0"/>
            </a:endParaRPr>
          </a:p>
        </p:txBody>
      </p:sp>
      <p:graphicFrame>
        <p:nvGraphicFramePr>
          <p:cNvPr id="4" name="Chart 3"/>
          <p:cNvGraphicFramePr/>
          <p:nvPr>
            <p:extLst/>
          </p:nvPr>
        </p:nvGraphicFramePr>
        <p:xfrm>
          <a:off x="0" y="1157515"/>
          <a:ext cx="4528457" cy="3109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nvPr>
        </p:nvGraphicFramePr>
        <p:xfrm>
          <a:off x="4296228" y="1143000"/>
          <a:ext cx="4847771" cy="3225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nvPr>
        </p:nvGraphicFramePr>
        <p:xfrm>
          <a:off x="1043608" y="4077072"/>
          <a:ext cx="6840760" cy="267119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p:cNvGraphicFramePr>
            <a:graphicFrameLocks/>
          </p:cNvGraphicFramePr>
          <p:nvPr>
            <p:extLst/>
          </p:nvPr>
        </p:nvGraphicFramePr>
        <p:xfrm>
          <a:off x="1115616" y="2921948"/>
          <a:ext cx="6120680" cy="4236392"/>
        </p:xfrm>
        <a:graphic>
          <a:graphicData uri="http://schemas.openxmlformats.org/drawingml/2006/chart">
            <c:chart xmlns:c="http://schemas.openxmlformats.org/drawingml/2006/chart" xmlns:r="http://schemas.openxmlformats.org/officeDocument/2006/relationships" r:id="rId7"/>
          </a:graphicData>
        </a:graphic>
      </p:graphicFrame>
    </p:spTree>
    <p:custDataLst>
      <p:tags r:id="rId1"/>
    </p:custDataLst>
    <p:extLst>
      <p:ext uri="{BB962C8B-B14F-4D97-AF65-F5344CB8AC3E}">
        <p14:creationId xmlns="" xmlns:p14="http://schemas.microsoft.com/office/powerpoint/2010/main" val="410744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endCxn id="89" idx="1"/>
          </p:cNvCxnSpPr>
          <p:nvPr/>
        </p:nvCxnSpPr>
        <p:spPr>
          <a:xfrm>
            <a:off x="5173937" y="4001781"/>
            <a:ext cx="1218445" cy="42"/>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85" idx="3"/>
            <a:endCxn id="86" idx="1"/>
          </p:cNvCxnSpPr>
          <p:nvPr/>
        </p:nvCxnSpPr>
        <p:spPr>
          <a:xfrm>
            <a:off x="5161543" y="2981675"/>
            <a:ext cx="1230839" cy="3941"/>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92" idx="1"/>
          </p:cNvCxnSpPr>
          <p:nvPr/>
        </p:nvCxnSpPr>
        <p:spPr>
          <a:xfrm flipV="1">
            <a:off x="5161543" y="5178287"/>
            <a:ext cx="1230839" cy="126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5167740" y="6307992"/>
            <a:ext cx="1224641" cy="1466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a:stCxn id="78" idx="3"/>
            <a:endCxn id="82" idx="1"/>
          </p:cNvCxnSpPr>
          <p:nvPr/>
        </p:nvCxnSpPr>
        <p:spPr>
          <a:xfrm>
            <a:off x="5138226" y="1802720"/>
            <a:ext cx="1254155" cy="4361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9" name="Rectangle 18">
            <a:hlinkClick r:id="rId4"/>
          </p:cNvPr>
          <p:cNvSpPr/>
          <p:nvPr/>
        </p:nvSpPr>
        <p:spPr>
          <a:xfrm>
            <a:off x="6392382" y="4254702"/>
            <a:ext cx="2808312" cy="720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1" name="Rectangle 20">
            <a:hlinkClick r:id="rId5"/>
          </p:cNvPr>
          <p:cNvSpPr/>
          <p:nvPr/>
        </p:nvSpPr>
        <p:spPr>
          <a:xfrm>
            <a:off x="6392382" y="4830766"/>
            <a:ext cx="2736304" cy="216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9"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0"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Support</a:t>
            </a:r>
            <a:endParaRPr lang="en-US" sz="4000" baseline="0" dirty="0">
              <a:solidFill>
                <a:srgbClr val="C10B24"/>
              </a:solidFill>
              <a:latin typeface="Arial Bold" charset="0"/>
            </a:endParaRPr>
          </a:p>
        </p:txBody>
      </p:sp>
      <p:sp>
        <p:nvSpPr>
          <p:cNvPr id="46" name="Rounded Rectangle 45">
            <a:hlinkClick r:id="rId6"/>
          </p:cNvPr>
          <p:cNvSpPr/>
          <p:nvPr/>
        </p:nvSpPr>
        <p:spPr>
          <a:xfrm>
            <a:off x="483407" y="3757071"/>
            <a:ext cx="1926304" cy="489420"/>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Maths Aid</a:t>
            </a:r>
            <a:endParaRPr lang="en-GB" dirty="0">
              <a:solidFill>
                <a:prstClr val="black"/>
              </a:solidFill>
            </a:endParaRPr>
          </a:p>
        </p:txBody>
      </p:sp>
      <p:sp>
        <p:nvSpPr>
          <p:cNvPr id="47" name="Rounded Rectangle 46"/>
          <p:cNvSpPr/>
          <p:nvPr/>
        </p:nvSpPr>
        <p:spPr>
          <a:xfrm>
            <a:off x="467544" y="1584894"/>
            <a:ext cx="1926305" cy="435652"/>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Buddy</a:t>
            </a:r>
            <a:endParaRPr lang="en-GB" sz="2000" dirty="0">
              <a:solidFill>
                <a:prstClr val="black"/>
              </a:solidFill>
            </a:endParaRPr>
          </a:p>
        </p:txBody>
      </p:sp>
      <p:sp>
        <p:nvSpPr>
          <p:cNvPr id="48" name="Rounded Rectangle 47"/>
          <p:cNvSpPr/>
          <p:nvPr/>
        </p:nvSpPr>
        <p:spPr>
          <a:xfrm>
            <a:off x="451214" y="4782201"/>
            <a:ext cx="1977645"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Undergraduate Secretary </a:t>
            </a:r>
            <a:endParaRPr lang="en-GB" sz="2000" dirty="0">
              <a:solidFill>
                <a:prstClr val="black"/>
              </a:solidFill>
            </a:endParaRPr>
          </a:p>
        </p:txBody>
      </p:sp>
      <p:sp>
        <p:nvSpPr>
          <p:cNvPr id="49" name="Rounded Rectangle 48"/>
          <p:cNvSpPr/>
          <p:nvPr/>
        </p:nvSpPr>
        <p:spPr>
          <a:xfrm>
            <a:off x="483407" y="2680928"/>
            <a:ext cx="1926305" cy="49893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Tutor</a:t>
            </a:r>
            <a:endParaRPr lang="en-GB" sz="2000" dirty="0">
              <a:solidFill>
                <a:prstClr val="black"/>
              </a:solidFill>
            </a:endParaRPr>
          </a:p>
        </p:txBody>
      </p:sp>
      <p:sp>
        <p:nvSpPr>
          <p:cNvPr id="78" name="Rounded Rectangle 77"/>
          <p:cNvSpPr/>
          <p:nvPr/>
        </p:nvSpPr>
        <p:spPr>
          <a:xfrm>
            <a:off x="3135949" y="1406676"/>
            <a:ext cx="2002277" cy="792088"/>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Current Maths Student</a:t>
            </a:r>
            <a:endParaRPr lang="en-GB" sz="2000" dirty="0">
              <a:solidFill>
                <a:prstClr val="black"/>
              </a:solidFill>
            </a:endParaRPr>
          </a:p>
        </p:txBody>
      </p:sp>
      <p:sp>
        <p:nvSpPr>
          <p:cNvPr id="82" name="Rounded Rectangle 81"/>
          <p:cNvSpPr/>
          <p:nvPr/>
        </p:nvSpPr>
        <p:spPr>
          <a:xfrm>
            <a:off x="6392381" y="1406676"/>
            <a:ext cx="2008767" cy="879316"/>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Regular contact through emails</a:t>
            </a:r>
            <a:endParaRPr lang="en-GB" sz="2000" dirty="0">
              <a:solidFill>
                <a:prstClr val="black"/>
              </a:solidFill>
            </a:endParaRPr>
          </a:p>
        </p:txBody>
      </p:sp>
      <p:sp>
        <p:nvSpPr>
          <p:cNvPr id="83" name="Rounded Rectangle 82"/>
          <p:cNvSpPr/>
          <p:nvPr/>
        </p:nvSpPr>
        <p:spPr>
          <a:xfrm>
            <a:off x="3150736" y="5890194"/>
            <a:ext cx="2023201" cy="774086"/>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Financial Matters</a:t>
            </a:r>
            <a:endParaRPr lang="en-GB" sz="2000" dirty="0">
              <a:solidFill>
                <a:prstClr val="black"/>
              </a:solidFill>
            </a:endParaRPr>
          </a:p>
        </p:txBody>
      </p:sp>
      <p:sp>
        <p:nvSpPr>
          <p:cNvPr id="85" name="Rounded Rectangle 84"/>
          <p:cNvSpPr/>
          <p:nvPr/>
        </p:nvSpPr>
        <p:spPr>
          <a:xfrm>
            <a:off x="3150734" y="2534350"/>
            <a:ext cx="2010809" cy="894650"/>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Module Selection &amp; Registration</a:t>
            </a:r>
            <a:endParaRPr lang="en-GB" sz="2000" dirty="0">
              <a:solidFill>
                <a:prstClr val="black"/>
              </a:solidFill>
            </a:endParaRPr>
          </a:p>
        </p:txBody>
      </p:sp>
      <p:sp>
        <p:nvSpPr>
          <p:cNvPr id="86" name="Rounded Rectangle 85"/>
          <p:cNvSpPr/>
          <p:nvPr/>
        </p:nvSpPr>
        <p:spPr>
          <a:xfrm>
            <a:off x="6392382" y="2534349"/>
            <a:ext cx="2008767" cy="902533"/>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Academic &amp; Personal issues</a:t>
            </a:r>
            <a:endParaRPr lang="en-GB" sz="2000" dirty="0">
              <a:solidFill>
                <a:prstClr val="black"/>
              </a:solidFill>
            </a:endParaRPr>
          </a:p>
        </p:txBody>
      </p:sp>
      <p:sp>
        <p:nvSpPr>
          <p:cNvPr id="87" name="Rounded Rectangle 86"/>
          <p:cNvSpPr/>
          <p:nvPr/>
        </p:nvSpPr>
        <p:spPr>
          <a:xfrm>
            <a:off x="6392382" y="6010345"/>
            <a:ext cx="2023201" cy="65393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Counselling </a:t>
            </a:r>
            <a:endParaRPr lang="en-GB" sz="2000" dirty="0">
              <a:solidFill>
                <a:prstClr val="black"/>
              </a:solidFill>
            </a:endParaRPr>
          </a:p>
        </p:txBody>
      </p:sp>
      <p:sp>
        <p:nvSpPr>
          <p:cNvPr id="88" name="Rounded Rectangle 87"/>
          <p:cNvSpPr/>
          <p:nvPr/>
        </p:nvSpPr>
        <p:spPr>
          <a:xfrm>
            <a:off x="3150735" y="3605737"/>
            <a:ext cx="2010809" cy="792088"/>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Run by Postgraduates</a:t>
            </a:r>
            <a:endParaRPr lang="en-GB" sz="2000" dirty="0">
              <a:solidFill>
                <a:prstClr val="black"/>
              </a:solidFill>
            </a:endParaRPr>
          </a:p>
        </p:txBody>
      </p:sp>
      <p:sp>
        <p:nvSpPr>
          <p:cNvPr id="89" name="Rounded Rectangle 88"/>
          <p:cNvSpPr/>
          <p:nvPr/>
        </p:nvSpPr>
        <p:spPr>
          <a:xfrm>
            <a:off x="6392382" y="3605737"/>
            <a:ext cx="2008766" cy="792171"/>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Drop-in: </a:t>
            </a:r>
          </a:p>
          <a:p>
            <a:pPr algn="ctr" defTabSz="533400">
              <a:lnSpc>
                <a:spcPct val="90000"/>
              </a:lnSpc>
              <a:spcBef>
                <a:spcPct val="0"/>
              </a:spcBef>
            </a:pPr>
            <a:r>
              <a:rPr lang="en-GB" sz="2000" dirty="0" smtClean="0">
                <a:solidFill>
                  <a:prstClr val="black"/>
                </a:solidFill>
              </a:rPr>
              <a:t>10 am – 4 pm </a:t>
            </a:r>
            <a:endParaRPr lang="en-GB" sz="2000" dirty="0">
              <a:solidFill>
                <a:prstClr val="black"/>
              </a:solidFill>
            </a:endParaRPr>
          </a:p>
        </p:txBody>
      </p:sp>
      <p:sp>
        <p:nvSpPr>
          <p:cNvPr id="91" name="Rounded Rectangle 90"/>
          <p:cNvSpPr/>
          <p:nvPr/>
        </p:nvSpPr>
        <p:spPr>
          <a:xfrm>
            <a:off x="3156932" y="4764779"/>
            <a:ext cx="2010808" cy="809593"/>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Issues</a:t>
            </a:r>
            <a:endParaRPr lang="en-GB" sz="2000" dirty="0">
              <a:solidFill>
                <a:prstClr val="black"/>
              </a:solidFill>
            </a:endParaRPr>
          </a:p>
        </p:txBody>
      </p:sp>
      <p:sp>
        <p:nvSpPr>
          <p:cNvPr id="92" name="Rounded Rectangle 91"/>
          <p:cNvSpPr/>
          <p:nvPr/>
        </p:nvSpPr>
        <p:spPr>
          <a:xfrm>
            <a:off x="6392382" y="4782201"/>
            <a:ext cx="2008766" cy="792171"/>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Exams &amp; Assignments</a:t>
            </a:r>
            <a:endParaRPr lang="en-GB" sz="2000" dirty="0">
              <a:solidFill>
                <a:prstClr val="black"/>
              </a:solidFill>
            </a:endParaRPr>
          </a:p>
        </p:txBody>
      </p:sp>
      <p:sp>
        <p:nvSpPr>
          <p:cNvPr id="31" name="Rounded Rectangle 30">
            <a:hlinkClick r:id="rId7"/>
          </p:cNvPr>
          <p:cNvSpPr/>
          <p:nvPr/>
        </p:nvSpPr>
        <p:spPr>
          <a:xfrm>
            <a:off x="451214" y="5928140"/>
            <a:ext cx="1942634"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Student Wellbeing</a:t>
            </a:r>
            <a:endParaRPr lang="en-GB" sz="2000" dirty="0">
              <a:solidFill>
                <a:prstClr val="black"/>
              </a:solidFill>
            </a:endParaRPr>
          </a:p>
        </p:txBody>
      </p:sp>
    </p:spTree>
    <p:custDataLst>
      <p:tags r:id="rId1"/>
    </p:custDataLst>
    <p:extLst>
      <p:ext uri="{BB962C8B-B14F-4D97-AF65-F5344CB8AC3E}">
        <p14:creationId xmlns="" xmlns:p14="http://schemas.microsoft.com/office/powerpoint/2010/main" val="2437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9" presetClass="emph" presetSubtype="0" grpId="1" nodeType="withEffect">
                                  <p:stCondLst>
                                    <p:cond delay="0"/>
                                  </p:stCondLst>
                                  <p:childTnLst>
                                    <p:set>
                                      <p:cBhvr rctx="PPT">
                                        <p:cTn id="24" dur="indefinite"/>
                                        <p:tgtEl>
                                          <p:spTgt spid="78"/>
                                        </p:tgtEl>
                                        <p:attrNameLst>
                                          <p:attrName>style.opacity</p:attrName>
                                        </p:attrNameLst>
                                      </p:cBhvr>
                                      <p:to>
                                        <p:strVal val="0.5"/>
                                      </p:to>
                                    </p:set>
                                    <p:animEffect filter="image" prLst="opacity: 0.5">
                                      <p:cBhvr rctx="IE">
                                        <p:cTn id="25" dur="indefinite"/>
                                        <p:tgtEl>
                                          <p:spTgt spid="78"/>
                                        </p:tgtEl>
                                      </p:cBhvr>
                                    </p:animEffect>
                                  </p:childTnLst>
                                </p:cTn>
                              </p:par>
                              <p:par>
                                <p:cTn id="26" presetID="9" presetClass="emph" presetSubtype="0" nodeType="withEffect">
                                  <p:stCondLst>
                                    <p:cond delay="0"/>
                                  </p:stCondLst>
                                  <p:childTnLst>
                                    <p:set>
                                      <p:cBhvr rctx="PPT">
                                        <p:cTn id="27" dur="indefinite"/>
                                        <p:tgtEl>
                                          <p:spTgt spid="3"/>
                                        </p:tgtEl>
                                        <p:attrNameLst>
                                          <p:attrName>style.opacity</p:attrName>
                                        </p:attrNameLst>
                                      </p:cBhvr>
                                      <p:to>
                                        <p:strVal val="0.5"/>
                                      </p:to>
                                    </p:set>
                                    <p:animEffect filter="image" prLst="opacity: 0.5">
                                      <p:cBhvr rctx="IE">
                                        <p:cTn id="28" dur="indefinite"/>
                                        <p:tgtEl>
                                          <p:spTgt spid="3"/>
                                        </p:tgtEl>
                                      </p:cBhvr>
                                    </p:animEffect>
                                  </p:childTnLst>
                                </p:cTn>
                              </p:par>
                              <p:par>
                                <p:cTn id="29" presetID="9" presetClass="emph" presetSubtype="0" grpId="1" nodeType="withEffect">
                                  <p:stCondLst>
                                    <p:cond delay="0"/>
                                  </p:stCondLst>
                                  <p:childTnLst>
                                    <p:set>
                                      <p:cBhvr rctx="PPT">
                                        <p:cTn id="30" dur="indefinite"/>
                                        <p:tgtEl>
                                          <p:spTgt spid="82"/>
                                        </p:tgtEl>
                                        <p:attrNameLst>
                                          <p:attrName>style.opacity</p:attrName>
                                        </p:attrNameLst>
                                      </p:cBhvr>
                                      <p:to>
                                        <p:strVal val="0.5"/>
                                      </p:to>
                                    </p:set>
                                    <p:animEffect filter="image" prLst="opacity: 0.5">
                                      <p:cBhvr rctx="IE">
                                        <p:cTn id="31" dur="indefinite"/>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par>
                                <p:cTn id="42" presetID="9" presetClass="emph" presetSubtype="0" nodeType="withEffect">
                                  <p:stCondLst>
                                    <p:cond delay="0"/>
                                  </p:stCondLst>
                                  <p:childTnLst>
                                    <p:set>
                                      <p:cBhvr rctx="PPT">
                                        <p:cTn id="43" dur="indefinite"/>
                                        <p:tgtEl>
                                          <p:spTgt spid="34"/>
                                        </p:tgtEl>
                                        <p:attrNameLst>
                                          <p:attrName>style.opacity</p:attrName>
                                        </p:attrNameLst>
                                      </p:cBhvr>
                                      <p:to>
                                        <p:strVal val="0.5"/>
                                      </p:to>
                                    </p:set>
                                    <p:animEffect filter="image" prLst="opacity: 0.5">
                                      <p:cBhvr rctx="IE">
                                        <p:cTn id="44" dur="indefinite"/>
                                        <p:tgtEl>
                                          <p:spTgt spid="34"/>
                                        </p:tgtEl>
                                      </p:cBhvr>
                                    </p:animEffect>
                                  </p:childTnLst>
                                </p:cTn>
                              </p:par>
                              <p:par>
                                <p:cTn id="45" presetID="9" presetClass="emph" presetSubtype="0" grpId="1" nodeType="withEffect">
                                  <p:stCondLst>
                                    <p:cond delay="0"/>
                                  </p:stCondLst>
                                  <p:childTnLst>
                                    <p:set>
                                      <p:cBhvr rctx="PPT">
                                        <p:cTn id="46" dur="indefinite"/>
                                        <p:tgtEl>
                                          <p:spTgt spid="85"/>
                                        </p:tgtEl>
                                        <p:attrNameLst>
                                          <p:attrName>style.opacity</p:attrName>
                                        </p:attrNameLst>
                                      </p:cBhvr>
                                      <p:to>
                                        <p:strVal val="0.5"/>
                                      </p:to>
                                    </p:set>
                                    <p:animEffect filter="image" prLst="opacity: 0.5">
                                      <p:cBhvr rctx="IE">
                                        <p:cTn id="47" dur="indefinite"/>
                                        <p:tgtEl>
                                          <p:spTgt spid="85"/>
                                        </p:tgtEl>
                                      </p:cBhvr>
                                    </p:animEffect>
                                  </p:childTnLst>
                                </p:cTn>
                              </p:par>
                              <p:par>
                                <p:cTn id="48" presetID="9" presetClass="emph" presetSubtype="0" grpId="1" nodeType="withEffect">
                                  <p:stCondLst>
                                    <p:cond delay="0"/>
                                  </p:stCondLst>
                                  <p:childTnLst>
                                    <p:set>
                                      <p:cBhvr rctx="PPT">
                                        <p:cTn id="49" dur="indefinite"/>
                                        <p:tgtEl>
                                          <p:spTgt spid="86"/>
                                        </p:tgtEl>
                                        <p:attrNameLst>
                                          <p:attrName>style.opacity</p:attrName>
                                        </p:attrNameLst>
                                      </p:cBhvr>
                                      <p:to>
                                        <p:strVal val="0.5"/>
                                      </p:to>
                                    </p:set>
                                    <p:animEffect filter="image" prLst="opacity: 0.5">
                                      <p:cBhvr rctx="IE">
                                        <p:cTn id="50" dur="indefinite"/>
                                        <p:tgtEl>
                                          <p:spTgt spid="86"/>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par>
                                <p:cTn id="61" presetID="9" presetClass="emph" presetSubtype="0" nodeType="withEffect">
                                  <p:stCondLst>
                                    <p:cond delay="0"/>
                                  </p:stCondLst>
                                  <p:childTnLst>
                                    <p:set>
                                      <p:cBhvr rctx="PPT">
                                        <p:cTn id="62" dur="indefinite"/>
                                        <p:tgtEl>
                                          <p:spTgt spid="33"/>
                                        </p:tgtEl>
                                        <p:attrNameLst>
                                          <p:attrName>style.opacity</p:attrName>
                                        </p:attrNameLst>
                                      </p:cBhvr>
                                      <p:to>
                                        <p:strVal val="0.5"/>
                                      </p:to>
                                    </p:set>
                                    <p:animEffect filter="image" prLst="opacity: 0.5">
                                      <p:cBhvr rctx="IE">
                                        <p:cTn id="63" dur="indefinite"/>
                                        <p:tgtEl>
                                          <p:spTgt spid="33"/>
                                        </p:tgtEl>
                                      </p:cBhvr>
                                    </p:animEffect>
                                  </p:childTnLst>
                                </p:cTn>
                              </p:par>
                              <p:par>
                                <p:cTn id="64" presetID="9" presetClass="emph" presetSubtype="0" grpId="1" nodeType="withEffect">
                                  <p:stCondLst>
                                    <p:cond delay="0"/>
                                  </p:stCondLst>
                                  <p:childTnLst>
                                    <p:set>
                                      <p:cBhvr rctx="PPT">
                                        <p:cTn id="65" dur="indefinite"/>
                                        <p:tgtEl>
                                          <p:spTgt spid="88"/>
                                        </p:tgtEl>
                                        <p:attrNameLst>
                                          <p:attrName>style.opacity</p:attrName>
                                        </p:attrNameLst>
                                      </p:cBhvr>
                                      <p:to>
                                        <p:strVal val="0.5"/>
                                      </p:to>
                                    </p:set>
                                    <p:animEffect filter="image" prLst="opacity: 0.5">
                                      <p:cBhvr rctx="IE">
                                        <p:cTn id="66" dur="indefinite"/>
                                        <p:tgtEl>
                                          <p:spTgt spid="88"/>
                                        </p:tgtEl>
                                      </p:cBhvr>
                                    </p:animEffect>
                                  </p:childTnLst>
                                </p:cTn>
                              </p:par>
                              <p:par>
                                <p:cTn id="67" presetID="9" presetClass="emph" presetSubtype="0" grpId="1" nodeType="withEffect">
                                  <p:stCondLst>
                                    <p:cond delay="0"/>
                                  </p:stCondLst>
                                  <p:childTnLst>
                                    <p:set>
                                      <p:cBhvr rctx="PPT">
                                        <p:cTn id="68" dur="indefinite"/>
                                        <p:tgtEl>
                                          <p:spTgt spid="89"/>
                                        </p:tgtEl>
                                        <p:attrNameLst>
                                          <p:attrName>style.opacity</p:attrName>
                                        </p:attrNameLst>
                                      </p:cBhvr>
                                      <p:to>
                                        <p:strVal val="0.5"/>
                                      </p:to>
                                    </p:set>
                                    <p:animEffect filter="image" prLst="opacity: 0.5">
                                      <p:cBhvr rctx="IE">
                                        <p:cTn id="69" dur="indefinite"/>
                                        <p:tgtEl>
                                          <p:spTgt spid="89"/>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par>
                                <p:cTn id="80" presetID="9" presetClass="emph" presetSubtype="0" nodeType="withEffect">
                                  <p:stCondLst>
                                    <p:cond delay="0"/>
                                  </p:stCondLst>
                                  <p:childTnLst>
                                    <p:set>
                                      <p:cBhvr rctx="PPT">
                                        <p:cTn id="81" dur="indefinite"/>
                                        <p:tgtEl>
                                          <p:spTgt spid="35"/>
                                        </p:tgtEl>
                                        <p:attrNameLst>
                                          <p:attrName>style.opacity</p:attrName>
                                        </p:attrNameLst>
                                      </p:cBhvr>
                                      <p:to>
                                        <p:strVal val="0.5"/>
                                      </p:to>
                                    </p:set>
                                    <p:animEffect filter="image" prLst="opacity: 0.5">
                                      <p:cBhvr rctx="IE">
                                        <p:cTn id="82" dur="indefinite"/>
                                        <p:tgtEl>
                                          <p:spTgt spid="35"/>
                                        </p:tgtEl>
                                      </p:cBhvr>
                                    </p:animEffect>
                                  </p:childTnLst>
                                </p:cTn>
                              </p:par>
                              <p:par>
                                <p:cTn id="83" presetID="9" presetClass="emph" presetSubtype="0" grpId="1" nodeType="withEffect">
                                  <p:stCondLst>
                                    <p:cond delay="0"/>
                                  </p:stCondLst>
                                  <p:childTnLst>
                                    <p:set>
                                      <p:cBhvr rctx="PPT">
                                        <p:cTn id="84" dur="indefinite"/>
                                        <p:tgtEl>
                                          <p:spTgt spid="91"/>
                                        </p:tgtEl>
                                        <p:attrNameLst>
                                          <p:attrName>style.opacity</p:attrName>
                                        </p:attrNameLst>
                                      </p:cBhvr>
                                      <p:to>
                                        <p:strVal val="0.5"/>
                                      </p:to>
                                    </p:set>
                                    <p:animEffect filter="image" prLst="opacity: 0.5">
                                      <p:cBhvr rctx="IE">
                                        <p:cTn id="85" dur="indefinite"/>
                                        <p:tgtEl>
                                          <p:spTgt spid="91"/>
                                        </p:tgtEl>
                                      </p:cBhvr>
                                    </p:animEffect>
                                  </p:childTnLst>
                                </p:cTn>
                              </p:par>
                              <p:par>
                                <p:cTn id="86" presetID="9" presetClass="emph" presetSubtype="0" grpId="1" nodeType="withEffect">
                                  <p:stCondLst>
                                    <p:cond delay="0"/>
                                  </p:stCondLst>
                                  <p:childTnLst>
                                    <p:set>
                                      <p:cBhvr rctx="PPT">
                                        <p:cTn id="87" dur="indefinite"/>
                                        <p:tgtEl>
                                          <p:spTgt spid="92"/>
                                        </p:tgtEl>
                                        <p:attrNameLst>
                                          <p:attrName>style.opacity</p:attrName>
                                        </p:attrNameLst>
                                      </p:cBhvr>
                                      <p:to>
                                        <p:strVal val="0.5"/>
                                      </p:to>
                                    </p:set>
                                    <p:animEffect filter="image" prLst="opacity: 0.5">
                                      <p:cBhvr rctx="IE">
                                        <p:cTn id="88" dur="indefinite"/>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78" grpId="0" animBg="1"/>
      <p:bldP spid="78" grpId="1" animBg="1"/>
      <p:bldP spid="82" grpId="0" animBg="1"/>
      <p:bldP spid="82" grpId="1" animBg="1"/>
      <p:bldP spid="83" grpId="0" animBg="1"/>
      <p:bldP spid="85" grpId="0" animBg="1"/>
      <p:bldP spid="85" grpId="1" animBg="1"/>
      <p:bldP spid="86" grpId="0" animBg="1"/>
      <p:bldP spid="86" grpId="1" animBg="1"/>
      <p:bldP spid="87" grpId="0" animBg="1"/>
      <p:bldP spid="88" grpId="0" animBg="1"/>
      <p:bldP spid="88" grpId="1" animBg="1"/>
      <p:bldP spid="89" grpId="0" animBg="1"/>
      <p:bldP spid="89" grpId="1" animBg="1"/>
      <p:bldP spid="91" grpId="0" animBg="1"/>
      <p:bldP spid="91" grpId="1" animBg="1"/>
      <p:bldP spid="92" grpId="0" animBg="1"/>
      <p:bldP spid="92" grpId="1" animBg="1"/>
      <p:bldP spid="3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gridCol w="864096"/>
                <a:gridCol w="864096"/>
                <a:gridCol w="864096"/>
                <a:gridCol w="864096"/>
                <a:gridCol w="864096"/>
                <a:gridCol w="864096"/>
                <a:gridCol w="864096"/>
                <a:gridCol w="864096"/>
                <a:gridCol w="864096"/>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9-10</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10-11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11-12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2-3</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3-4</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4-5</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5-6</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Mon</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Tues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Wed</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Thurs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Fri</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1115616" y="2276872"/>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10" name="Rectangle 9"/>
          <p:cNvSpPr/>
          <p:nvPr/>
        </p:nvSpPr>
        <p:spPr>
          <a:xfrm>
            <a:off x="3707904"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6" name="Rectangle 5"/>
          <p:cNvSpPr/>
          <p:nvPr/>
        </p:nvSpPr>
        <p:spPr>
          <a:xfrm>
            <a:off x="7164288"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1" name="Rectangle 10"/>
          <p:cNvSpPr/>
          <p:nvPr/>
        </p:nvSpPr>
        <p:spPr>
          <a:xfrm>
            <a:off x="1979712" y="2276872"/>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tx1"/>
                </a:solidFill>
              </a:rPr>
              <a:t>L</a:t>
            </a:r>
          </a:p>
        </p:txBody>
      </p:sp>
      <p:sp>
        <p:nvSpPr>
          <p:cNvPr id="13" name="Rectangle 12"/>
          <p:cNvSpPr/>
          <p:nvPr/>
        </p:nvSpPr>
        <p:spPr>
          <a:xfrm>
            <a:off x="8028384"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2" name="Rectangle 11"/>
          <p:cNvSpPr/>
          <p:nvPr/>
        </p:nvSpPr>
        <p:spPr>
          <a:xfrm>
            <a:off x="1115616"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7" name="Rectangle 16"/>
          <p:cNvSpPr/>
          <p:nvPr/>
        </p:nvSpPr>
        <p:spPr>
          <a:xfrm>
            <a:off x="1979712"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5" name="Rectangle 14"/>
          <p:cNvSpPr/>
          <p:nvPr/>
        </p:nvSpPr>
        <p:spPr>
          <a:xfrm>
            <a:off x="2843808"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6" name="Rectangle 15"/>
          <p:cNvSpPr/>
          <p:nvPr/>
        </p:nvSpPr>
        <p:spPr>
          <a:xfrm>
            <a:off x="5436096" y="5733256"/>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8" name="Rectangle 7"/>
          <p:cNvSpPr/>
          <p:nvPr/>
        </p:nvSpPr>
        <p:spPr>
          <a:xfrm>
            <a:off x="3707904"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8" name="Rectangle 17"/>
          <p:cNvSpPr/>
          <p:nvPr/>
        </p:nvSpPr>
        <p:spPr>
          <a:xfrm>
            <a:off x="6300192"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9" name="Rectangle 8"/>
          <p:cNvSpPr/>
          <p:nvPr/>
        </p:nvSpPr>
        <p:spPr>
          <a:xfrm>
            <a:off x="4572000" y="4869160"/>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9" name="Rectangle 18"/>
          <p:cNvSpPr/>
          <p:nvPr/>
        </p:nvSpPr>
        <p:spPr>
          <a:xfrm>
            <a:off x="5436096"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22" name="Rectangle 21"/>
          <p:cNvSpPr/>
          <p:nvPr/>
        </p:nvSpPr>
        <p:spPr>
          <a:xfrm>
            <a:off x="1979712" y="4005064"/>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S</a:t>
            </a:r>
            <a:endParaRPr lang="en-GB" sz="1600" dirty="0">
              <a:solidFill>
                <a:schemeClr val="tx1"/>
              </a:solidFill>
            </a:endParaRPr>
          </a:p>
        </p:txBody>
      </p:sp>
      <p:sp>
        <p:nvSpPr>
          <p:cNvPr id="14" name="Rectangle 13"/>
          <p:cNvSpPr/>
          <p:nvPr/>
        </p:nvSpPr>
        <p:spPr>
          <a:xfrm>
            <a:off x="6300192"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1" name="Rectangle 20"/>
          <p:cNvSpPr/>
          <p:nvPr/>
        </p:nvSpPr>
        <p:spPr>
          <a:xfrm>
            <a:off x="2843808" y="5733256"/>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5" name="Rectangle 4"/>
          <p:cNvSpPr/>
          <p:nvPr/>
        </p:nvSpPr>
        <p:spPr>
          <a:xfrm>
            <a:off x="2843808" y="3140968"/>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0" name="Rectangle 19"/>
          <p:cNvSpPr/>
          <p:nvPr/>
        </p:nvSpPr>
        <p:spPr>
          <a:xfrm>
            <a:off x="1979712" y="4869160"/>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64" name="Rectangle 63"/>
          <p:cNvSpPr/>
          <p:nvPr/>
        </p:nvSpPr>
        <p:spPr>
          <a:xfrm>
            <a:off x="4572000" y="4005064"/>
            <a:ext cx="4320480" cy="864096"/>
          </a:xfrm>
          <a:prstGeom prst="rect">
            <a:avLst/>
          </a:prstGeom>
          <a:solidFill>
            <a:srgbClr val="C16CF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600" dirty="0" smtClean="0">
                <a:solidFill>
                  <a:schemeClr val="tx1"/>
                </a:solidFill>
              </a:rPr>
              <a:t>Sports and Societies</a:t>
            </a:r>
            <a:endParaRPr lang="en-GB" sz="1600" dirty="0">
              <a:solidFill>
                <a:schemeClr val="tx1"/>
              </a:solidFill>
            </a:endParaRPr>
          </a:p>
        </p:txBody>
      </p:sp>
      <p:sp>
        <p:nvSpPr>
          <p:cNvPr id="2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6" name="Text Box 2"/>
          <p:cNvSpPr txBox="1">
            <a:spLocks noChangeArrowheads="1"/>
          </p:cNvSpPr>
          <p:nvPr/>
        </p:nvSpPr>
        <p:spPr bwMode="auto">
          <a:xfrm>
            <a:off x="685800" y="200834"/>
            <a:ext cx="6172200"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Typical Week</a:t>
            </a:r>
            <a:endParaRPr lang="en-US" sz="4000" baseline="0" dirty="0">
              <a:solidFill>
                <a:srgbClr val="C10B24"/>
              </a:solidFill>
              <a:latin typeface="Arial Bold" charset="0"/>
            </a:endParaRPr>
          </a:p>
        </p:txBody>
      </p:sp>
    </p:spTree>
    <p:extLst>
      <p:ext uri="{BB962C8B-B14F-4D97-AF65-F5344CB8AC3E}">
        <p14:creationId xmlns="" xmlns:p14="http://schemas.microsoft.com/office/powerpoint/2010/main" val="111548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256431" y="3626383"/>
            <a:ext cx="562046"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475656"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Intercalating Module</a:t>
            </a:r>
            <a:endParaRPr lang="en-GB" sz="2000" dirty="0">
              <a:solidFill>
                <a:prstClr val="black"/>
              </a:solidFill>
            </a:endParaRPr>
          </a:p>
        </p:txBody>
      </p:sp>
      <p:sp>
        <p:nvSpPr>
          <p:cNvPr id="16" name="Text Box 2"/>
          <p:cNvSpPr txBox="1">
            <a:spLocks noChangeArrowheads="1"/>
          </p:cNvSpPr>
          <p:nvPr/>
        </p:nvSpPr>
        <p:spPr bwMode="auto">
          <a:xfrm>
            <a:off x="785786" y="357166"/>
            <a:ext cx="6192689" cy="70788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Opportunities Abroad</a:t>
            </a:r>
            <a:endParaRPr lang="en-US" sz="4000" baseline="0" dirty="0">
              <a:solidFill>
                <a:srgbClr val="C10B24"/>
              </a:solidFill>
              <a:latin typeface="Arial Bold" charset="0"/>
            </a:endParaRPr>
          </a:p>
        </p:txBody>
      </p:sp>
      <p:cxnSp>
        <p:nvCxnSpPr>
          <p:cNvPr id="9" name="Straight Arrow Connector 8"/>
          <p:cNvCxnSpPr>
            <a:endCxn id="22" idx="0"/>
          </p:cNvCxnSpPr>
          <p:nvPr/>
        </p:nvCxnSpPr>
        <p:spPr>
          <a:xfrm flipH="1">
            <a:off x="2425988" y="2129956"/>
            <a:ext cx="480010"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35" name="Rounded Rectangle 34">
            <a:hlinkClick r:id="rId3"/>
          </p:cNvPr>
          <p:cNvSpPr/>
          <p:nvPr/>
        </p:nvSpPr>
        <p:spPr>
          <a:xfrm>
            <a:off x="6948264" y="4371920"/>
            <a:ext cx="2088232" cy="75324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4 year degree only</a:t>
            </a:r>
            <a:endParaRPr lang="en-GB" sz="2000" dirty="0">
              <a:solidFill>
                <a:prstClr val="black"/>
              </a:solidFill>
            </a:endParaRPr>
          </a:p>
        </p:txBody>
      </p:sp>
      <p:sp>
        <p:nvSpPr>
          <p:cNvPr id="19" name="Rounded Rectangle 18">
            <a:hlinkClick r:id="rId4"/>
          </p:cNvPr>
          <p:cNvSpPr/>
          <p:nvPr/>
        </p:nvSpPr>
        <p:spPr>
          <a:xfrm>
            <a:off x="1763688" y="5628976"/>
            <a:ext cx="1872208" cy="67060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Not Graded</a:t>
            </a:r>
            <a:endParaRPr lang="en-GB" sz="2000" dirty="0">
              <a:solidFill>
                <a:prstClr val="black"/>
              </a:solidFill>
            </a:endParaRPr>
          </a:p>
        </p:txBody>
      </p:sp>
      <p:sp>
        <p:nvSpPr>
          <p:cNvPr id="20" name="Rounded Rectangle 19">
            <a:hlinkClick r:id="rId5"/>
          </p:cNvPr>
          <p:cNvSpPr/>
          <p:nvPr/>
        </p:nvSpPr>
        <p:spPr>
          <a:xfrm>
            <a:off x="3519918" y="4439222"/>
            <a:ext cx="1944216" cy="68594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3 year degree only</a:t>
            </a:r>
            <a:endParaRPr lang="en-GB" sz="2000" dirty="0">
              <a:solidFill>
                <a:prstClr val="black"/>
              </a:solidFill>
            </a:endParaRPr>
          </a:p>
        </p:txBody>
      </p:sp>
      <p:sp>
        <p:nvSpPr>
          <p:cNvPr id="21" name="Rounded Rectangle 20">
            <a:hlinkClick r:id="rId6"/>
          </p:cNvPr>
          <p:cNvSpPr/>
          <p:nvPr/>
        </p:nvSpPr>
        <p:spPr>
          <a:xfrm>
            <a:off x="395536" y="4368996"/>
            <a:ext cx="1874399" cy="756168"/>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Year Out</a:t>
            </a:r>
            <a:endParaRPr lang="en-GB" sz="2000" dirty="0">
              <a:solidFill>
                <a:prstClr val="black"/>
              </a:solidFill>
            </a:endParaRPr>
          </a:p>
        </p:txBody>
      </p:sp>
      <p:cxnSp>
        <p:nvCxnSpPr>
          <p:cNvPr id="12" name="Straight Arrow Connector 11"/>
          <p:cNvCxnSpPr>
            <a:stCxn id="22" idx="2"/>
            <a:endCxn id="21" idx="0"/>
          </p:cNvCxnSpPr>
          <p:nvPr/>
        </p:nvCxnSpPr>
        <p:spPr>
          <a:xfrm flipH="1">
            <a:off x="1332736" y="3626383"/>
            <a:ext cx="1093252" cy="742613"/>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425988" y="3626383"/>
            <a:ext cx="273804"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425988" y="3626383"/>
            <a:ext cx="1093930" cy="115581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464134" y="5556968"/>
            <a:ext cx="1584593" cy="608336"/>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Graded</a:t>
            </a:r>
            <a:endParaRPr lang="en-GB" sz="2000" dirty="0">
              <a:solidFill>
                <a:prstClr val="black"/>
              </a:solidFill>
            </a:endParaRPr>
          </a:p>
        </p:txBody>
      </p:sp>
      <p:cxnSp>
        <p:nvCxnSpPr>
          <p:cNvPr id="10" name="Straight Arrow Connector 9"/>
          <p:cNvCxnSpPr/>
          <p:nvPr/>
        </p:nvCxnSpPr>
        <p:spPr>
          <a:xfrm>
            <a:off x="5673252" y="2048581"/>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p:grpSpPr>
        <p:sp>
          <p:nvSpPr>
            <p:cNvPr id="17" name="Rounded Rectangle 16"/>
            <p:cNvSpPr/>
            <p:nvPr/>
          </p:nvSpPr>
          <p:spPr>
            <a:xfrm>
              <a:off x="2386035" y="1268760"/>
              <a:ext cx="4397902" cy="109586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44960" y="1284720"/>
              <a:ext cx="4230541" cy="590931"/>
            </a:xfrm>
            <a:prstGeom prst="rect">
              <a:avLst/>
            </a:prstGeom>
            <a:noFill/>
          </p:spPr>
          <p:txBody>
            <a:bodyPr wrap="square" rtlCol="0">
              <a:spAutoFit/>
            </a:bodyPr>
            <a:lstStyle/>
            <a:p>
              <a:pPr algn="ctr" defTabSz="533400">
                <a:lnSpc>
                  <a:spcPct val="90000"/>
                </a:lnSpc>
                <a:spcBef>
                  <a:spcPct val="0"/>
                </a:spcBef>
              </a:pPr>
              <a:r>
                <a:rPr lang="en-GB" sz="3600" dirty="0" smtClean="0">
                  <a:solidFill>
                    <a:prstClr val="black"/>
                  </a:solidFill>
                </a:rPr>
                <a:t>Opportunities Abroad</a:t>
              </a:r>
              <a:endParaRPr lang="en-GB" sz="3600" dirty="0">
                <a:solidFill>
                  <a:prstClr val="black"/>
                </a:solidFill>
              </a:endParaRPr>
            </a:p>
          </p:txBody>
        </p:sp>
      </p:grpSp>
      <p:sp>
        <p:nvSpPr>
          <p:cNvPr id="31" name="Rounded Rectangle 30"/>
          <p:cNvSpPr/>
          <p:nvPr/>
        </p:nvSpPr>
        <p:spPr>
          <a:xfrm>
            <a:off x="5997932"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Semester 1 Abroad</a:t>
            </a:r>
            <a:endParaRPr lang="en-GB" sz="2000" dirty="0">
              <a:solidFill>
                <a:prstClr val="black"/>
              </a:solidFill>
            </a:endParaRPr>
          </a:p>
        </p:txBody>
      </p:sp>
    </p:spTree>
    <p:extLst>
      <p:ext uri="{BB962C8B-B14F-4D97-AF65-F5344CB8AC3E}">
        <p14:creationId xmlns="" xmlns:p14="http://schemas.microsoft.com/office/powerpoint/2010/main" val="11573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5" grpId="0" animBg="1"/>
      <p:bldP spid="19" grpId="0" animBg="1"/>
      <p:bldP spid="20" grpId="0" animBg="1"/>
      <p:bldP spid="21" grpId="0" animBg="1"/>
      <p:bldP spid="34" grpId="0" animBg="1"/>
      <p:bldP spid="3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“More than just a degree...”</a:t>
            </a:r>
            <a:endParaRPr lang="en-GB" dirty="0"/>
          </a:p>
        </p:txBody>
      </p:sp>
      <p:sp>
        <p:nvSpPr>
          <p:cNvPr id="3" name="Content Placeholder 2"/>
          <p:cNvSpPr>
            <a:spLocks noGrp="1"/>
          </p:cNvSpPr>
          <p:nvPr>
            <p:ph idx="1"/>
          </p:nvPr>
        </p:nvSpPr>
        <p:spPr/>
        <p:txBody>
          <a:bodyPr/>
          <a:lstStyle/>
          <a:p>
            <a:pPr>
              <a:buClr>
                <a:schemeClr val="tx1"/>
              </a:buClr>
            </a:pPr>
            <a:r>
              <a:rPr lang="en-GB" b="1" dirty="0" smtClean="0">
                <a:solidFill>
                  <a:srgbClr val="0066FF"/>
                </a:solidFill>
              </a:rPr>
              <a:t>Fresher's week</a:t>
            </a:r>
            <a:r>
              <a:rPr lang="en-GB" dirty="0" smtClean="0"/>
              <a:t>: the week before classes start</a:t>
            </a:r>
          </a:p>
          <a:p>
            <a:pPr>
              <a:buClr>
                <a:schemeClr val="tx1"/>
              </a:buClr>
              <a:buNone/>
            </a:pPr>
            <a:endParaRPr lang="en-GB" sz="1000" dirty="0" smtClean="0"/>
          </a:p>
          <a:p>
            <a:pPr>
              <a:buClr>
                <a:schemeClr val="tx1"/>
              </a:buClr>
            </a:pPr>
            <a:r>
              <a:rPr lang="en-GB" b="1" dirty="0" smtClean="0">
                <a:solidFill>
                  <a:srgbClr val="0066FF"/>
                </a:solidFill>
              </a:rPr>
              <a:t>Clubs and societies</a:t>
            </a:r>
          </a:p>
          <a:p>
            <a:pPr>
              <a:buClr>
                <a:schemeClr val="tx1"/>
              </a:buClr>
              <a:buNone/>
            </a:pPr>
            <a:endParaRPr lang="en-GB" sz="1000" b="1" dirty="0" smtClean="0">
              <a:solidFill>
                <a:srgbClr val="0066FF"/>
              </a:solidFill>
            </a:endParaRPr>
          </a:p>
          <a:p>
            <a:pPr>
              <a:buClr>
                <a:schemeClr val="tx1"/>
              </a:buClr>
            </a:pPr>
            <a:r>
              <a:rPr lang="en-GB" b="1" dirty="0" smtClean="0">
                <a:solidFill>
                  <a:srgbClr val="0066FF"/>
                </a:solidFill>
              </a:rPr>
              <a:t>Sport</a:t>
            </a:r>
            <a:r>
              <a:rPr lang="en-GB" dirty="0" smtClean="0"/>
              <a:t>: Athletic Union, Intra-mural, “Go play”</a:t>
            </a:r>
          </a:p>
          <a:p>
            <a:endParaRPr lang="en-GB" sz="1000" dirty="0" smtClean="0"/>
          </a:p>
          <a:p>
            <a:r>
              <a:rPr lang="en-GB" dirty="0" smtClean="0"/>
              <a:t>Internships, paid work and voluntary work</a:t>
            </a:r>
          </a:p>
          <a:p>
            <a:endParaRPr lang="en-GB" dirty="0"/>
          </a:p>
        </p:txBody>
      </p:sp>
      <p:pic>
        <p:nvPicPr>
          <p:cNvPr id="4" name="Picture 2" descr="http://nusu.co.uk/files/minisites/53293/rocksoclog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20994090">
            <a:off x="4857007" y="2356684"/>
            <a:ext cx="884504" cy="884504"/>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8" descr="http://gritaradio.com/files/2013/10/Pikachu.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166179">
            <a:off x="6104089" y="2325203"/>
            <a:ext cx="1093872" cy="808387"/>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8" descr="http://gritaradio.com/files/2013/10/Pikachu.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04289" y="2379419"/>
            <a:ext cx="1182553" cy="873923"/>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5" descr="frisbee.jpg"/>
          <p:cNvPicPr>
            <a:picLocks noChangeAspect="1"/>
          </p:cNvPicPr>
          <p:nvPr/>
        </p:nvPicPr>
        <p:blipFill>
          <a:blip r:embed="rId5" cstate="print"/>
          <a:stretch>
            <a:fillRect/>
          </a:stretch>
        </p:blipFill>
        <p:spPr>
          <a:xfrm>
            <a:off x="7643834" y="2428868"/>
            <a:ext cx="1071570" cy="785818"/>
          </a:xfrm>
          <a:prstGeom prst="rect">
            <a:avLst/>
          </a:prstGeom>
          <a:ln>
            <a:solidFill>
              <a:schemeClr val="bg1">
                <a:lumMod val="6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Finance</a:t>
            </a:r>
            <a:endParaRPr lang="en-GB" sz="34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571744"/>
            <a:ext cx="7886700" cy="1325563"/>
          </a:xfrm>
        </p:spPr>
        <p:txBody>
          <a:bodyPr/>
          <a:lstStyle/>
          <a:p>
            <a:r>
              <a:rPr lang="en-GB" dirty="0" smtClean="0">
                <a:solidFill>
                  <a:schemeClr val="bg1"/>
                </a:solidFill>
              </a:rPr>
              <a:t>		Tuition Fee Loan</a:t>
            </a:r>
            <a:endParaRPr lang="en-GB" dirty="0">
              <a:solidFill>
                <a:schemeClr val="bg1"/>
              </a:solidFill>
            </a:endParaRPr>
          </a:p>
        </p:txBody>
      </p:sp>
      <p:sp>
        <p:nvSpPr>
          <p:cNvPr id="26" name="Freeform 25"/>
          <p:cNvSpPr/>
          <p:nvPr/>
        </p:nvSpPr>
        <p:spPr>
          <a:xfrm>
            <a:off x="779159" y="1886728"/>
            <a:ext cx="2140211"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Financial Body </a:t>
            </a:r>
          </a:p>
        </p:txBody>
      </p:sp>
      <p:sp>
        <p:nvSpPr>
          <p:cNvPr id="28" name="Freeform 27"/>
          <p:cNvSpPr/>
          <p:nvPr/>
        </p:nvSpPr>
        <p:spPr>
          <a:xfrm>
            <a:off x="3471184" y="1886728"/>
            <a:ext cx="2119475"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Tuition Fees </a:t>
            </a:r>
          </a:p>
        </p:txBody>
      </p:sp>
      <p:sp>
        <p:nvSpPr>
          <p:cNvPr id="29" name="Freeform 28"/>
          <p:cNvSpPr/>
          <p:nvPr/>
        </p:nvSpPr>
        <p:spPr>
          <a:xfrm>
            <a:off x="6073873" y="1886728"/>
            <a:ext cx="2149700"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Repayment</a:t>
            </a:r>
          </a:p>
        </p:txBody>
      </p:sp>
      <p:sp>
        <p:nvSpPr>
          <p:cNvPr id="30" name="Freeform 29"/>
          <p:cNvSpPr/>
          <p:nvPr/>
        </p:nvSpPr>
        <p:spPr>
          <a:xfrm>
            <a:off x="779158" y="2887342"/>
            <a:ext cx="2140211" cy="16315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Funded by the country you apply to study in              (e.g. England or     Wales)</a:t>
            </a:r>
            <a:endParaRPr lang="en-GB" sz="2000" dirty="0">
              <a:solidFill>
                <a:prstClr val="white"/>
              </a:solidFill>
            </a:endParaRPr>
          </a:p>
        </p:txBody>
      </p:sp>
      <p:sp>
        <p:nvSpPr>
          <p:cNvPr id="34" name="Freeform 33"/>
          <p:cNvSpPr/>
          <p:nvPr/>
        </p:nvSpPr>
        <p:spPr>
          <a:xfrm>
            <a:off x="3485251" y="2870182"/>
            <a:ext cx="2119475"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9,250</a:t>
            </a:r>
          </a:p>
          <a:p>
            <a:pPr algn="ctr" defTabSz="711165">
              <a:lnSpc>
                <a:spcPct val="90000"/>
              </a:lnSpc>
              <a:spcBef>
                <a:spcPct val="0"/>
              </a:spcBef>
              <a:spcAft>
                <a:spcPct val="35000"/>
              </a:spcAft>
            </a:pPr>
            <a:r>
              <a:rPr lang="en-GB" sz="2000" dirty="0" smtClean="0">
                <a:solidFill>
                  <a:prstClr val="white"/>
                </a:solidFill>
              </a:rPr>
              <a:t>(same for most)</a:t>
            </a:r>
            <a:endParaRPr lang="en-GB" sz="2000" dirty="0">
              <a:solidFill>
                <a:prstClr val="white"/>
              </a:solidFill>
            </a:endParaRPr>
          </a:p>
        </p:txBody>
      </p:sp>
      <p:sp>
        <p:nvSpPr>
          <p:cNvPr id="46" name="Freeform 45"/>
          <p:cNvSpPr/>
          <p:nvPr/>
        </p:nvSpPr>
        <p:spPr>
          <a:xfrm>
            <a:off x="3499318" y="4004446"/>
            <a:ext cx="2119475" cy="92066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Investment in future</a:t>
            </a:r>
          </a:p>
        </p:txBody>
      </p:sp>
      <p:sp>
        <p:nvSpPr>
          <p:cNvPr id="47" name="Freeform 46"/>
          <p:cNvSpPr/>
          <p:nvPr/>
        </p:nvSpPr>
        <p:spPr>
          <a:xfrm>
            <a:off x="3485250" y="5144498"/>
            <a:ext cx="2119475" cy="93594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Placement Years only pay £1,000</a:t>
            </a:r>
          </a:p>
        </p:txBody>
      </p:sp>
      <p:sp>
        <p:nvSpPr>
          <p:cNvPr id="48" name="Freeform 47"/>
          <p:cNvSpPr/>
          <p:nvPr/>
        </p:nvSpPr>
        <p:spPr>
          <a:xfrm>
            <a:off x="6073873" y="2870182"/>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earning  &gt; £21,000</a:t>
            </a:r>
          </a:p>
        </p:txBody>
      </p:sp>
      <p:sp>
        <p:nvSpPr>
          <p:cNvPr id="53" name="Freeform 52"/>
          <p:cNvSpPr/>
          <p:nvPr/>
        </p:nvSpPr>
        <p:spPr>
          <a:xfrm>
            <a:off x="6073873" y="4004446"/>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after studying</a:t>
            </a:r>
          </a:p>
        </p:txBody>
      </p:sp>
      <p:sp>
        <p:nvSpPr>
          <p:cNvPr id="17" name="Title 1"/>
          <p:cNvSpPr txBox="1">
            <a:spLocks/>
          </p:cNvSpPr>
          <p:nvPr/>
        </p:nvSpPr>
        <p:spPr>
          <a:xfrm>
            <a:off x="0" y="214290"/>
            <a:ext cx="9144000" cy="11430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	Tuition</a:t>
            </a:r>
            <a:r>
              <a:rPr kumimoji="0" lang="en-GB" sz="4400" b="0" i="0" u="none" strike="noStrike" kern="1200" cap="none" spc="0" normalizeH="0" noProof="0" dirty="0" smtClean="0">
                <a:ln>
                  <a:noFill/>
                </a:ln>
                <a:solidFill>
                  <a:srgbClr val="CC0000"/>
                </a:solidFill>
                <a:effectLst/>
                <a:uLnTx/>
                <a:uFillTx/>
                <a:latin typeface="Arial" pitchFamily="34" charset="0"/>
                <a:ea typeface="+mj-ea"/>
                <a:cs typeface="Arial" pitchFamily="34" charset="0"/>
              </a:rPr>
              <a:t> fee loan</a:t>
            </a:r>
            <a:endParaRPr kumimoji="0" lang="en-GB" sz="4400" b="0"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xmlns="" val="65435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animBg="1"/>
      <p:bldP spid="30" grpId="0" animBg="1"/>
      <p:bldP spid="34" grpId="0" animBg="1"/>
      <p:bldP spid="46" grpId="0" animBg="1"/>
      <p:bldP spid="47" grpId="0" animBg="1"/>
      <p:bldP spid="48" grpId="0" animBg="1"/>
      <p:bldP spid="5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6"/>
          <p:cNvGrpSpPr/>
          <p:nvPr/>
        </p:nvGrpSpPr>
        <p:grpSpPr>
          <a:xfrm>
            <a:off x="121921" y="1776457"/>
            <a:ext cx="2431459" cy="846453"/>
            <a:chOff x="2427154" y="1268760"/>
            <a:chExt cx="4397902" cy="1095861"/>
          </a:xfrm>
        </p:grpSpPr>
        <p:sp>
          <p:nvSpPr>
            <p:cNvPr id="28" name="Rounded Rectangle 27">
              <a:hlinkClick r:id="rId3"/>
            </p:cNvPr>
            <p:cNvSpPr/>
            <p:nvPr/>
          </p:nvSpPr>
          <p:spPr>
            <a:xfrm>
              <a:off x="2427154" y="1268760"/>
              <a:ext cx="4397902" cy="109586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29" name="TextBox 28"/>
            <p:cNvSpPr txBox="1"/>
            <p:nvPr/>
          </p:nvSpPr>
          <p:spPr>
            <a:xfrm>
              <a:off x="2526482" y="1562811"/>
              <a:ext cx="4230542" cy="621602"/>
            </a:xfrm>
            <a:prstGeom prst="rect">
              <a:avLst/>
            </a:prstGeom>
            <a:noFill/>
          </p:spPr>
          <p:txBody>
            <a:bodyPr wrap="square" rtlCol="0">
              <a:spAutoFit/>
            </a:bodyPr>
            <a:lstStyle/>
            <a:p>
              <a:pPr algn="ctr" defTabSz="533373">
                <a:lnSpc>
                  <a:spcPct val="90000"/>
                </a:lnSpc>
                <a:spcBef>
                  <a:spcPct val="0"/>
                </a:spcBef>
                <a:defRPr/>
              </a:pPr>
              <a:r>
                <a:rPr lang="en-GB" sz="2800" kern="0" dirty="0">
                  <a:solidFill>
                    <a:prstClr val="white"/>
                  </a:solidFill>
                </a:rPr>
                <a:t>Repayment</a:t>
              </a:r>
            </a:p>
          </p:txBody>
        </p:sp>
      </p:grpSp>
      <p:sp>
        <p:nvSpPr>
          <p:cNvPr id="30" name="Rounded Rectangle 29"/>
          <p:cNvSpPr/>
          <p:nvPr/>
        </p:nvSpPr>
        <p:spPr>
          <a:xfrm>
            <a:off x="2725750" y="1776459"/>
            <a:ext cx="3043433"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533373">
              <a:lnSpc>
                <a:spcPct val="90000"/>
              </a:lnSpc>
              <a:spcBef>
                <a:spcPct val="0"/>
              </a:spcBef>
            </a:pPr>
            <a:r>
              <a:rPr lang="en-GB" sz="2000" dirty="0">
                <a:solidFill>
                  <a:prstClr val="white"/>
                </a:solidFill>
              </a:rPr>
              <a:t>Not until you earn above £21,000</a:t>
            </a:r>
            <a:endParaRPr lang="en-GB" sz="2000" kern="0" dirty="0">
              <a:solidFill>
                <a:prstClr val="white"/>
              </a:solidFill>
            </a:endParaRPr>
          </a:p>
        </p:txBody>
      </p:sp>
      <p:sp>
        <p:nvSpPr>
          <p:cNvPr id="31" name="Rounded Rectangle 30"/>
          <p:cNvSpPr/>
          <p:nvPr/>
        </p:nvSpPr>
        <p:spPr>
          <a:xfrm>
            <a:off x="6004485" y="1776459"/>
            <a:ext cx="2975349"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Payments stop if income falls below</a:t>
            </a:r>
          </a:p>
        </p:txBody>
      </p:sp>
      <p:sp>
        <p:nvSpPr>
          <p:cNvPr id="32" name="Rounded Rectangle 31"/>
          <p:cNvSpPr/>
          <p:nvPr/>
        </p:nvSpPr>
        <p:spPr>
          <a:xfrm>
            <a:off x="2726825" y="2749041"/>
            <a:ext cx="3042357"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Not until you finish studying</a:t>
            </a:r>
          </a:p>
        </p:txBody>
      </p:sp>
      <p:sp>
        <p:nvSpPr>
          <p:cNvPr id="34" name="Rounded Rectangle 33"/>
          <p:cNvSpPr/>
          <p:nvPr/>
        </p:nvSpPr>
        <p:spPr>
          <a:xfrm>
            <a:off x="6020608" y="2747365"/>
            <a:ext cx="2975349"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Based on what you earn, not what you owe</a:t>
            </a:r>
          </a:p>
        </p:txBody>
      </p:sp>
      <p:sp>
        <p:nvSpPr>
          <p:cNvPr id="46" name="Rounded Rectangle 45"/>
          <p:cNvSpPr/>
          <p:nvPr/>
        </p:nvSpPr>
        <p:spPr>
          <a:xfrm>
            <a:off x="4367045" y="3754304"/>
            <a:ext cx="3042357" cy="824581"/>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Repay 9% of income above £21,000</a:t>
            </a:r>
          </a:p>
        </p:txBody>
      </p:sp>
      <p:sp>
        <p:nvSpPr>
          <p:cNvPr id="54" name="Rounded Rectangle 53"/>
          <p:cNvSpPr/>
          <p:nvPr/>
        </p:nvSpPr>
        <p:spPr>
          <a:xfrm>
            <a:off x="4367047" y="4751826"/>
            <a:ext cx="3042355" cy="838531"/>
          </a:xfrm>
          <a:prstGeom prst="roundRect">
            <a:avLst/>
          </a:prstGeom>
          <a:solidFill>
            <a:srgbClr val="39BAD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Written off if not repaid within 30 years </a:t>
            </a:r>
          </a:p>
        </p:txBody>
      </p:sp>
      <p:sp>
        <p:nvSpPr>
          <p:cNvPr id="18" name="Title 17"/>
          <p:cNvSpPr>
            <a:spLocks noGrp="1"/>
          </p:cNvSpPr>
          <p:nvPr>
            <p:ph type="title"/>
          </p:nvPr>
        </p:nvSpPr>
        <p:spPr/>
        <p:txBody>
          <a:bodyPr/>
          <a:lstStyle/>
          <a:p>
            <a:r>
              <a:rPr lang="en-GB" dirty="0" smtClean="0"/>
              <a:t>Loan repayments</a:t>
            </a:r>
            <a:endParaRPr lang="en-GB" dirty="0"/>
          </a:p>
        </p:txBody>
      </p:sp>
    </p:spTree>
    <p:extLst>
      <p:ext uri="{BB962C8B-B14F-4D97-AF65-F5344CB8AC3E}">
        <p14:creationId xmlns:p14="http://schemas.microsoft.com/office/powerpoint/2010/main" xmlns="" val="7752204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Interest</a:t>
            </a:r>
            <a:endParaRPr lang="en-GB" dirty="0">
              <a:solidFill>
                <a:schemeClr val="bg1"/>
              </a:solidFill>
            </a:endParaRPr>
          </a:p>
        </p:txBody>
      </p:sp>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25" name="Picture 2"/>
          <p:cNvPicPr>
            <a:picLocks noChangeAspect="1" noChangeArrowheads="1"/>
          </p:cNvPicPr>
          <p:nvPr/>
        </p:nvPicPr>
        <p:blipFill>
          <a:blip r:embed="rId3" cstate="print">
            <a:extLst>
              <a:ext uri="{BEBA8EAE-BF5A-486C-A8C5-ECC9F3942E4B}">
                <a14:imgProps xmlns:a14="http://schemas.microsoft.com/office/drawing/2010/main" xmlns="">
                  <a14:imgLayer r:embed="rId5">
                    <a14:imgEffect>
                      <a14:backgroundRemoval t="7216" b="89691" l="9653" r="89575">
                        <a14:foregroundMark x1="30116" y1="16495" x2="30116" y2="16495"/>
                        <a14:foregroundMark x1="30888" y1="15464" x2="30888" y2="15464"/>
                        <a14:foregroundMark x1="35521" y1="12887" x2="35521" y2="12887"/>
                        <a14:foregroundMark x1="63707" y1="50515" x2="63707" y2="50515"/>
                        <a14:foregroundMark x1="80695" y1="50515" x2="80695" y2="50515"/>
                        <a14:foregroundMark x1="30888" y1="10825" x2="30888" y2="10825"/>
                        <a14:foregroundMark x1="26255" y1="12887" x2="26255" y2="12887"/>
                        <a14:foregroundMark x1="30888" y1="9278" x2="30888" y2="9278"/>
                        <a14:foregroundMark x1="34363" y1="9278" x2="34363" y2="9278"/>
                        <a14:foregroundMark x1="30888" y1="7216" x2="30888" y2="7216"/>
                      </a14:backgroundRemoval>
                    </a14:imgEffect>
                  </a14:imgLayer>
                </a14:imgProps>
              </a:ext>
              <a:ext uri="{28A0092B-C50C-407E-A947-70E740481C1C}">
                <a14:useLocalDpi xmlns:a14="http://schemas.microsoft.com/office/drawing/2010/main" xmlns="" val="0"/>
              </a:ext>
            </a:extLst>
          </a:blip>
          <a:srcRect/>
          <a:stretch>
            <a:fillRect/>
          </a:stretch>
        </p:blipFill>
        <p:spPr bwMode="auto">
          <a:xfrm>
            <a:off x="417603" y="4222083"/>
            <a:ext cx="2545687" cy="1906808"/>
          </a:xfrm>
          <a:prstGeom prst="rect">
            <a:avLst/>
          </a:prstGeom>
          <a:noFill/>
          <a:ln w="82550">
            <a:noFill/>
            <a:miter lim="800000"/>
            <a:headEnd/>
            <a:tailEnd/>
          </a:ln>
          <a:extLst>
            <a:ext uri="{909E8E84-426E-40DD-AFC4-6F175D3DCCD1}">
              <a14:hiddenFill xmlns:a14="http://schemas.microsoft.com/office/drawing/2010/main" xmlns="">
                <a:solidFill>
                  <a:schemeClr val="accent1"/>
                </a:solidFill>
              </a14:hiddenFill>
            </a:ext>
          </a:extLst>
        </p:spPr>
      </p:pic>
      <p:grpSp>
        <p:nvGrpSpPr>
          <p:cNvPr id="4" name="Group 32"/>
          <p:cNvGrpSpPr/>
          <p:nvPr/>
        </p:nvGrpSpPr>
        <p:grpSpPr>
          <a:xfrm>
            <a:off x="714126" y="1598402"/>
            <a:ext cx="2628579" cy="997128"/>
            <a:chOff x="2427154" y="1268759"/>
            <a:chExt cx="4965373" cy="1168729"/>
          </a:xfrm>
        </p:grpSpPr>
        <p:sp>
          <p:nvSpPr>
            <p:cNvPr id="42" name="Rounded Rectangle 41">
              <a:hlinkClick r:id="rId6"/>
            </p:cNvPr>
            <p:cNvSpPr/>
            <p:nvPr/>
          </p:nvSpPr>
          <p:spPr>
            <a:xfrm>
              <a:off x="2427154" y="1268759"/>
              <a:ext cx="4965373" cy="1168729"/>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3" name="TextBox 42"/>
            <p:cNvSpPr txBox="1"/>
            <p:nvPr/>
          </p:nvSpPr>
          <p:spPr>
            <a:xfrm>
              <a:off x="2510835" y="1286001"/>
              <a:ext cx="4739827" cy="1017296"/>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During </a:t>
              </a:r>
              <a:r>
                <a:rPr lang="en-GB" sz="2800" dirty="0">
                  <a:solidFill>
                    <a:prstClr val="white"/>
                  </a:solidFill>
                </a:rPr>
                <a:t>Studies</a:t>
              </a:r>
              <a:endParaRPr lang="en-GB" sz="2800" kern="0" dirty="0">
                <a:solidFill>
                  <a:prstClr val="white"/>
                </a:solidFill>
              </a:endParaRPr>
            </a:p>
          </p:txBody>
        </p:sp>
      </p:grpSp>
      <p:sp>
        <p:nvSpPr>
          <p:cNvPr id="35" name="Rounded Rectangle 34"/>
          <p:cNvSpPr/>
          <p:nvPr/>
        </p:nvSpPr>
        <p:spPr>
          <a:xfrm>
            <a:off x="3613023" y="1613460"/>
            <a:ext cx="4774973" cy="997128"/>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Rate of Inflation (ROI) plus 3%</a:t>
            </a:r>
          </a:p>
        </p:txBody>
      </p:sp>
      <p:grpSp>
        <p:nvGrpSpPr>
          <p:cNvPr id="5" name="Group 35"/>
          <p:cNvGrpSpPr/>
          <p:nvPr/>
        </p:nvGrpSpPr>
        <p:grpSpPr>
          <a:xfrm>
            <a:off x="707331" y="2763707"/>
            <a:ext cx="2635372" cy="971007"/>
            <a:chOff x="2427154" y="1268760"/>
            <a:chExt cx="5422403" cy="1138113"/>
          </a:xfrm>
        </p:grpSpPr>
        <p:sp>
          <p:nvSpPr>
            <p:cNvPr id="40" name="Rounded Rectangle 39">
              <a:hlinkClick r:id="rId6"/>
            </p:cNvPr>
            <p:cNvSpPr/>
            <p:nvPr/>
          </p:nvSpPr>
          <p:spPr>
            <a:xfrm>
              <a:off x="2427154" y="1268760"/>
              <a:ext cx="5422403" cy="1138113"/>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1" name="TextBox 40"/>
            <p:cNvSpPr txBox="1"/>
            <p:nvPr/>
          </p:nvSpPr>
          <p:spPr>
            <a:xfrm>
              <a:off x="2532274" y="1288171"/>
              <a:ext cx="5317283" cy="1017297"/>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After </a:t>
              </a:r>
              <a:r>
                <a:rPr lang="en-GB" sz="2800" dirty="0">
                  <a:solidFill>
                    <a:prstClr val="white"/>
                  </a:solidFill>
                </a:rPr>
                <a:t/>
              </a:r>
              <a:br>
                <a:rPr lang="en-GB" sz="2800" dirty="0">
                  <a:solidFill>
                    <a:prstClr val="white"/>
                  </a:solidFill>
                </a:rPr>
              </a:br>
              <a:r>
                <a:rPr lang="en-GB" sz="2800" dirty="0">
                  <a:solidFill>
                    <a:prstClr val="white"/>
                  </a:solidFill>
                </a:rPr>
                <a:t>Studies</a:t>
              </a:r>
              <a:endParaRPr lang="en-GB" sz="2800" kern="0" dirty="0">
                <a:solidFill>
                  <a:prstClr val="white"/>
                </a:solidFill>
              </a:endParaRPr>
            </a:p>
          </p:txBody>
        </p:sp>
      </p:grpSp>
      <p:sp>
        <p:nvSpPr>
          <p:cNvPr id="37" name="Rounded Rectangle 36"/>
          <p:cNvSpPr/>
          <p:nvPr/>
        </p:nvSpPr>
        <p:spPr>
          <a:xfrm>
            <a:off x="3621124" y="2795331"/>
            <a:ext cx="4774975" cy="971007"/>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Earn less than £21,000: ROI</a:t>
            </a:r>
          </a:p>
        </p:txBody>
      </p:sp>
      <p:sp>
        <p:nvSpPr>
          <p:cNvPr id="38" name="Rounded Rectangle 37"/>
          <p:cNvSpPr/>
          <p:nvPr/>
        </p:nvSpPr>
        <p:spPr>
          <a:xfrm>
            <a:off x="3613148" y="3922107"/>
            <a:ext cx="4774975" cy="979008"/>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Earn between £21,000 - £41,000: </a:t>
            </a:r>
            <a:br>
              <a:rPr lang="en-GB" sz="2000" kern="0" dirty="0">
                <a:solidFill>
                  <a:prstClr val="white"/>
                </a:solidFill>
              </a:rPr>
            </a:br>
            <a:r>
              <a:rPr lang="en-GB" sz="2000" kern="0" dirty="0">
                <a:solidFill>
                  <a:prstClr val="white"/>
                </a:solidFill>
              </a:rPr>
              <a:t>ROI plus up to 3%</a:t>
            </a:r>
          </a:p>
        </p:txBody>
      </p:sp>
      <p:sp>
        <p:nvSpPr>
          <p:cNvPr id="39" name="Rounded Rectangle 38"/>
          <p:cNvSpPr/>
          <p:nvPr/>
        </p:nvSpPr>
        <p:spPr>
          <a:xfrm>
            <a:off x="3613023" y="5075169"/>
            <a:ext cx="4766871" cy="995568"/>
          </a:xfrm>
          <a:prstGeom prst="roundRect">
            <a:avLst/>
          </a:prstGeom>
          <a:solidFill>
            <a:srgbClr val="0025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 Earn above £41,000: ROI plus 3%</a:t>
            </a:r>
          </a:p>
        </p:txBody>
      </p:sp>
      <p:sp>
        <p:nvSpPr>
          <p:cNvPr id="21" name="Title 17"/>
          <p:cNvSpPr txBox="1">
            <a:spLocks/>
          </p:cNvSpPr>
          <p:nvPr/>
        </p:nvSpPr>
        <p:spPr>
          <a:xfrm>
            <a:off x="457200" y="274638"/>
            <a:ext cx="6347048"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Interest</a:t>
            </a:r>
            <a:endParaRPr kumimoji="0" lang="en-GB" sz="4400" b="0"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xmlns="" val="16135243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165740" y="1676564"/>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1"/>
          <p:cNvGrpSpPr/>
          <p:nvPr/>
        </p:nvGrpSpPr>
        <p:grpSpPr>
          <a:xfrm>
            <a:off x="101018" y="1757037"/>
            <a:ext cx="2463308" cy="869812"/>
            <a:chOff x="2427154" y="1268759"/>
            <a:chExt cx="4841348" cy="1627651"/>
          </a:xfrm>
        </p:grpSpPr>
        <p:sp>
          <p:nvSpPr>
            <p:cNvPr id="46" name="Rounded Rectangle 45">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Types:</a:t>
              </a:r>
            </a:p>
          </p:txBody>
        </p:sp>
      </p:grpSp>
      <p:sp>
        <p:nvSpPr>
          <p:cNvPr id="26" name="Rounded Rectangle 25">
            <a:hlinkClick r:id="rId4"/>
          </p:cNvPr>
          <p:cNvSpPr/>
          <p:nvPr/>
        </p:nvSpPr>
        <p:spPr>
          <a:xfrm>
            <a:off x="2636587" y="1755718"/>
            <a:ext cx="3154543" cy="1113099"/>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Excellence Scholarship</a:t>
            </a:r>
          </a:p>
          <a:p>
            <a:pPr algn="ctr"/>
            <a:r>
              <a:rPr lang="en-GB" sz="2000" dirty="0">
                <a:solidFill>
                  <a:prstClr val="white"/>
                </a:solidFill>
              </a:rPr>
              <a:t>Exceed Entry Requirement</a:t>
            </a:r>
          </a:p>
        </p:txBody>
      </p:sp>
      <p:sp>
        <p:nvSpPr>
          <p:cNvPr id="27" name="Rounded Rectangle 26">
            <a:hlinkClick r:id="rId5"/>
          </p:cNvPr>
          <p:cNvSpPr/>
          <p:nvPr/>
        </p:nvSpPr>
        <p:spPr>
          <a:xfrm>
            <a:off x="5909983" y="1754727"/>
            <a:ext cx="3385832" cy="1113576"/>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Stage 4 Bursary</a:t>
            </a:r>
          </a:p>
          <a:p>
            <a:pPr algn="ctr"/>
            <a:r>
              <a:rPr lang="en-GB" sz="2000" dirty="0">
                <a:solidFill>
                  <a:prstClr val="white"/>
                </a:solidFill>
              </a:rPr>
              <a:t>Year 2 and Year 3 Semester 1 mark above 70%</a:t>
            </a:r>
          </a:p>
        </p:txBody>
      </p:sp>
      <p:grpSp>
        <p:nvGrpSpPr>
          <p:cNvPr id="5" name="Group 28"/>
          <p:cNvGrpSpPr/>
          <p:nvPr/>
        </p:nvGrpSpPr>
        <p:grpSpPr>
          <a:xfrm>
            <a:off x="79475" y="3038856"/>
            <a:ext cx="2463308" cy="869812"/>
            <a:chOff x="2427154" y="1268759"/>
            <a:chExt cx="4841348" cy="1627651"/>
          </a:xfrm>
        </p:grpSpPr>
        <p:sp>
          <p:nvSpPr>
            <p:cNvPr id="44" name="Rounded Rectangle 43">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5" name="TextBox 44"/>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What you get:</a:t>
              </a:r>
            </a:p>
          </p:txBody>
        </p:sp>
      </p:grpSp>
      <p:sp>
        <p:nvSpPr>
          <p:cNvPr id="28" name="Rounded Rectangle 27"/>
          <p:cNvSpPr/>
          <p:nvPr/>
        </p:nvSpPr>
        <p:spPr>
          <a:xfrm>
            <a:off x="2636585" y="3038855"/>
            <a:ext cx="3153673" cy="1786948"/>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£250 available for each grade above the requirement.</a:t>
            </a:r>
          </a:p>
          <a:p>
            <a:pPr algn="ctr"/>
            <a:r>
              <a:rPr lang="en-GB" sz="2000" dirty="0">
                <a:solidFill>
                  <a:prstClr val="white"/>
                </a:solidFill>
              </a:rPr>
              <a:t>A* in Maths or Further Maths awarded an extra £250  </a:t>
            </a:r>
          </a:p>
        </p:txBody>
      </p:sp>
      <p:sp>
        <p:nvSpPr>
          <p:cNvPr id="30" name="Rounded Rectangle 29"/>
          <p:cNvSpPr/>
          <p:nvPr/>
        </p:nvSpPr>
        <p:spPr>
          <a:xfrm>
            <a:off x="5909982" y="3038321"/>
            <a:ext cx="3153673" cy="1113653"/>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Worth £1,000 per year of study</a:t>
            </a:r>
          </a:p>
        </p:txBody>
      </p:sp>
      <p:sp>
        <p:nvSpPr>
          <p:cNvPr id="37" name="Rectangle 3"/>
          <p:cNvSpPr>
            <a:spLocks noChangeArrowheads="1"/>
          </p:cNvSpPr>
          <p:nvPr/>
        </p:nvSpPr>
        <p:spPr bwMode="auto">
          <a:xfrm>
            <a:off x="53843" y="6437011"/>
            <a:ext cx="12192000" cy="5486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r>
              <a:rPr lang="en-US" sz="1600" dirty="0">
                <a:solidFill>
                  <a:srgbClr val="163462"/>
                </a:solidFill>
                <a:latin typeface="Arial Bold" charset="0"/>
              </a:rPr>
              <a:t>Note</a:t>
            </a:r>
            <a:r>
              <a:rPr lang="en-US" sz="1600" dirty="0">
                <a:solidFill>
                  <a:srgbClr val="666666"/>
                </a:solidFill>
              </a:rPr>
              <a:t> </a:t>
            </a:r>
            <a:r>
              <a:rPr lang="en-US" sz="1600" dirty="0">
                <a:solidFill>
                  <a:prstClr val="black"/>
                </a:solidFill>
              </a:rPr>
              <a:t>– You must have achieved your minimum grades, e.g. A*BB will not receive £250</a:t>
            </a:r>
          </a:p>
        </p:txBody>
      </p:sp>
      <p:cxnSp>
        <p:nvCxnSpPr>
          <p:cNvPr id="6" name="Straight Arrow Connector 5"/>
          <p:cNvCxnSpPr>
            <a:stCxn id="26" idx="2"/>
            <a:endCxn id="28" idx="0"/>
          </p:cNvCxnSpPr>
          <p:nvPr/>
        </p:nvCxnSpPr>
        <p:spPr>
          <a:xfrm flipH="1">
            <a:off x="4213421" y="2868815"/>
            <a:ext cx="437" cy="170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30" idx="0"/>
          </p:cNvCxnSpPr>
          <p:nvPr/>
        </p:nvCxnSpPr>
        <p:spPr>
          <a:xfrm>
            <a:off x="7486818" y="2868303"/>
            <a:ext cx="1" cy="170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itle 24"/>
          <p:cNvSpPr>
            <a:spLocks noGrp="1"/>
          </p:cNvSpPr>
          <p:nvPr>
            <p:ph type="title"/>
          </p:nvPr>
        </p:nvSpPr>
        <p:spPr>
          <a:xfrm>
            <a:off x="457200" y="214290"/>
            <a:ext cx="6347048" cy="1143000"/>
          </a:xfrm>
        </p:spPr>
        <p:txBody>
          <a:bodyPr/>
          <a:lstStyle/>
          <a:p>
            <a:r>
              <a:rPr lang="en-GB" dirty="0" smtClean="0"/>
              <a:t>Subject scholarships</a:t>
            </a:r>
            <a:endParaRPr lang="en-GB" dirty="0"/>
          </a:p>
        </p:txBody>
      </p:sp>
    </p:spTree>
    <p:extLst>
      <p:ext uri="{BB962C8B-B14F-4D97-AF65-F5344CB8AC3E}">
        <p14:creationId xmlns:p14="http://schemas.microsoft.com/office/powerpoint/2010/main" xmlns="" val="187525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63"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cxnSp>
        <p:nvCxnSpPr>
          <p:cNvPr id="31" name="Straight Arrow Connector 30"/>
          <p:cNvCxnSpPr/>
          <p:nvPr/>
        </p:nvCxnSpPr>
        <p:spPr>
          <a:xfrm flipH="1" flipV="1">
            <a:off x="2407599" y="3295642"/>
            <a:ext cx="916359" cy="30328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43" idx="1"/>
          </p:cNvCxnSpPr>
          <p:nvPr/>
        </p:nvCxnSpPr>
        <p:spPr>
          <a:xfrm flipH="1" flipV="1">
            <a:off x="2024558" y="4048423"/>
            <a:ext cx="1138580" cy="1207"/>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H="1">
            <a:off x="2407599" y="4467510"/>
            <a:ext cx="939455" cy="33263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5847687" y="4098596"/>
            <a:ext cx="1262884" cy="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5775681" y="4467507"/>
            <a:ext cx="876965" cy="346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5847689" y="3290003"/>
            <a:ext cx="830837" cy="249676"/>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43" name="Rounded Rectangle 42"/>
          <p:cNvSpPr/>
          <p:nvPr/>
        </p:nvSpPr>
        <p:spPr>
          <a:xfrm>
            <a:off x="3163138" y="3483068"/>
            <a:ext cx="2808852" cy="113311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Living Costs</a:t>
            </a:r>
          </a:p>
        </p:txBody>
      </p:sp>
      <p:sp>
        <p:nvSpPr>
          <p:cNvPr id="48" name="TextBox 47"/>
          <p:cNvSpPr txBox="1"/>
          <p:nvPr/>
        </p:nvSpPr>
        <p:spPr>
          <a:xfrm>
            <a:off x="4636763" y="1676566"/>
            <a:ext cx="1848943"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Accommodation</a:t>
            </a:r>
          </a:p>
          <a:p>
            <a:pPr algn="ctr"/>
            <a:endParaRPr lang="en-GB" dirty="0">
              <a:solidFill>
                <a:prstClr val="black"/>
              </a:solidFill>
            </a:endParaRPr>
          </a:p>
        </p:txBody>
      </p:sp>
      <p:sp>
        <p:nvSpPr>
          <p:cNvPr id="49" name="TextBox 48"/>
          <p:cNvSpPr txBox="1"/>
          <p:nvPr/>
        </p:nvSpPr>
        <p:spPr>
          <a:xfrm>
            <a:off x="7110573" y="3539677"/>
            <a:ext cx="1857819"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Food</a:t>
            </a:r>
          </a:p>
          <a:p>
            <a:pPr algn="ctr"/>
            <a:endParaRPr lang="en-GB" dirty="0">
              <a:solidFill>
                <a:prstClr val="black"/>
              </a:solidFill>
            </a:endParaRPr>
          </a:p>
        </p:txBody>
      </p:sp>
      <p:sp>
        <p:nvSpPr>
          <p:cNvPr id="50" name="TextBox 49"/>
          <p:cNvSpPr txBox="1"/>
          <p:nvPr/>
        </p:nvSpPr>
        <p:spPr>
          <a:xfrm>
            <a:off x="6652645" y="4749208"/>
            <a:ext cx="1857819"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Study; recommended books</a:t>
            </a:r>
          </a:p>
        </p:txBody>
      </p:sp>
      <p:sp>
        <p:nvSpPr>
          <p:cNvPr id="51" name="TextBox 50"/>
          <p:cNvSpPr txBox="1"/>
          <p:nvPr/>
        </p:nvSpPr>
        <p:spPr>
          <a:xfrm>
            <a:off x="4636763" y="5404849"/>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Social Life</a:t>
            </a:r>
          </a:p>
          <a:p>
            <a:pPr algn="ctr"/>
            <a:endParaRPr lang="en-GB" dirty="0">
              <a:solidFill>
                <a:prstClr val="black"/>
              </a:solidFill>
            </a:endParaRPr>
          </a:p>
        </p:txBody>
      </p:sp>
      <p:sp>
        <p:nvSpPr>
          <p:cNvPr id="52" name="TextBox 51"/>
          <p:cNvSpPr txBox="1"/>
          <p:nvPr/>
        </p:nvSpPr>
        <p:spPr>
          <a:xfrm>
            <a:off x="2627887" y="5404852"/>
            <a:ext cx="1841928"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Travel;  </a:t>
            </a:r>
          </a:p>
          <a:p>
            <a:pPr algn="ctr"/>
            <a:r>
              <a:rPr lang="en-GB" dirty="0">
                <a:solidFill>
                  <a:prstClr val="white"/>
                </a:solidFill>
              </a:rPr>
              <a:t>To </a:t>
            </a:r>
            <a:r>
              <a:rPr lang="en-GB" dirty="0" err="1">
                <a:solidFill>
                  <a:prstClr val="white"/>
                </a:solidFill>
              </a:rPr>
              <a:t>Uni</a:t>
            </a:r>
            <a:r>
              <a:rPr lang="en-GB" dirty="0">
                <a:solidFill>
                  <a:prstClr val="white"/>
                </a:solidFill>
              </a:rPr>
              <a:t> / home / visit friends </a:t>
            </a:r>
          </a:p>
        </p:txBody>
      </p:sp>
      <p:sp>
        <p:nvSpPr>
          <p:cNvPr id="53" name="TextBox 52"/>
          <p:cNvSpPr txBox="1"/>
          <p:nvPr/>
        </p:nvSpPr>
        <p:spPr>
          <a:xfrm>
            <a:off x="604992" y="4749210"/>
            <a:ext cx="1848941"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Insurance; belongings /</a:t>
            </a:r>
          </a:p>
          <a:p>
            <a:pPr algn="ctr"/>
            <a:r>
              <a:rPr lang="en-GB" dirty="0">
                <a:solidFill>
                  <a:prstClr val="white"/>
                </a:solidFill>
              </a:rPr>
              <a:t> keys!</a:t>
            </a:r>
          </a:p>
        </p:txBody>
      </p:sp>
      <p:sp>
        <p:nvSpPr>
          <p:cNvPr id="54" name="TextBox 53"/>
          <p:cNvSpPr txBox="1"/>
          <p:nvPr/>
        </p:nvSpPr>
        <p:spPr>
          <a:xfrm>
            <a:off x="175619" y="3539677"/>
            <a:ext cx="1848943"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Clothes</a:t>
            </a:r>
          </a:p>
          <a:p>
            <a:pPr algn="ctr"/>
            <a:endParaRPr lang="en-GB" dirty="0">
              <a:solidFill>
                <a:prstClr val="black"/>
              </a:solidFill>
            </a:endParaRPr>
          </a:p>
        </p:txBody>
      </p:sp>
      <p:sp>
        <p:nvSpPr>
          <p:cNvPr id="55" name="TextBox 54"/>
          <p:cNvSpPr txBox="1"/>
          <p:nvPr/>
        </p:nvSpPr>
        <p:spPr>
          <a:xfrm>
            <a:off x="604993" y="2330145"/>
            <a:ext cx="1848941"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Toiletries</a:t>
            </a:r>
          </a:p>
          <a:p>
            <a:pPr algn="ctr"/>
            <a:r>
              <a:rPr lang="en-GB" dirty="0">
                <a:solidFill>
                  <a:prstClr val="black"/>
                </a:solidFill>
              </a:rPr>
              <a:t> </a:t>
            </a:r>
          </a:p>
        </p:txBody>
      </p:sp>
      <p:sp>
        <p:nvSpPr>
          <p:cNvPr id="56" name="TextBox 55"/>
          <p:cNvSpPr txBox="1"/>
          <p:nvPr/>
        </p:nvSpPr>
        <p:spPr>
          <a:xfrm>
            <a:off x="2620877" y="1676564"/>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Phone bill</a:t>
            </a:r>
          </a:p>
          <a:p>
            <a:pPr algn="ctr"/>
            <a:endParaRPr lang="en-GB" dirty="0">
              <a:solidFill>
                <a:prstClr val="black"/>
              </a:solidFill>
            </a:endParaRPr>
          </a:p>
        </p:txBody>
      </p:sp>
      <p:sp>
        <p:nvSpPr>
          <p:cNvPr id="57" name="TextBox 56"/>
          <p:cNvSpPr txBox="1"/>
          <p:nvPr/>
        </p:nvSpPr>
        <p:spPr>
          <a:xfrm>
            <a:off x="6652645" y="2330148"/>
            <a:ext cx="1857819"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smtClean="0">
                <a:solidFill>
                  <a:prstClr val="white"/>
                </a:solidFill>
              </a:rPr>
              <a:t>TV</a:t>
            </a:r>
            <a:r>
              <a:rPr lang="en-GB" dirty="0">
                <a:solidFill>
                  <a:prstClr val="white"/>
                </a:solidFill>
              </a:rPr>
              <a:t>;</a:t>
            </a:r>
            <a:br>
              <a:rPr lang="en-GB" dirty="0">
                <a:solidFill>
                  <a:prstClr val="white"/>
                </a:solidFill>
              </a:rPr>
            </a:br>
            <a:r>
              <a:rPr lang="en-GB" dirty="0">
                <a:solidFill>
                  <a:prstClr val="white"/>
                </a:solidFill>
              </a:rPr>
              <a:t>most halls don’t have TV licences</a:t>
            </a:r>
          </a:p>
        </p:txBody>
      </p:sp>
      <p:cxnSp>
        <p:nvCxnSpPr>
          <p:cNvPr id="39" name="Straight Arrow Connector 38"/>
          <p:cNvCxnSpPr/>
          <p:nvPr/>
        </p:nvCxnSpPr>
        <p:spPr>
          <a:xfrm flipV="1">
            <a:off x="5576215"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3559991"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5576215"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3557097"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37" name="Title 36"/>
          <p:cNvSpPr>
            <a:spLocks noGrp="1"/>
          </p:cNvSpPr>
          <p:nvPr>
            <p:ph type="title"/>
          </p:nvPr>
        </p:nvSpPr>
        <p:spPr/>
        <p:txBody>
          <a:bodyPr/>
          <a:lstStyle/>
          <a:p>
            <a:r>
              <a:rPr lang="en-GB" dirty="0" smtClean="0"/>
              <a:t>Living costs</a:t>
            </a:r>
            <a:endParaRPr lang="en-GB" dirty="0"/>
          </a:p>
        </p:txBody>
      </p:sp>
    </p:spTree>
    <p:extLst>
      <p:ext uri="{BB962C8B-B14F-4D97-AF65-F5344CB8AC3E}">
        <p14:creationId xmlns:p14="http://schemas.microsoft.com/office/powerpoint/2010/main" xmlns="" val="191785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88287" y="3741369"/>
            <a:ext cx="1531423" cy="369332"/>
          </a:xfrm>
          <a:prstGeom prst="rect">
            <a:avLst/>
          </a:prstGeom>
          <a:noFill/>
        </p:spPr>
        <p:txBody>
          <a:bodyPr wrap="square" rtlCol="0">
            <a:spAutoFit/>
          </a:bodyPr>
          <a:lstStyle/>
          <a:p>
            <a:endParaRPr lang="en-GB" dirty="0">
              <a:solidFill>
                <a:prstClr val="black"/>
              </a:solidFill>
            </a:endParaRPr>
          </a:p>
        </p:txBody>
      </p:sp>
      <p:sp>
        <p:nvSpPr>
          <p:cNvPr id="46" name="TextBox 45"/>
          <p:cNvSpPr txBox="1"/>
          <p:nvPr/>
        </p:nvSpPr>
        <p:spPr>
          <a:xfrm>
            <a:off x="6975057" y="4253825"/>
            <a:ext cx="2032515" cy="1328023"/>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Walk </a:t>
            </a:r>
          </a:p>
          <a:p>
            <a:pPr algn="ctr"/>
            <a:r>
              <a:rPr lang="en-GB" dirty="0">
                <a:solidFill>
                  <a:prstClr val="white"/>
                </a:solidFill>
              </a:rPr>
              <a:t>or </a:t>
            </a:r>
          </a:p>
          <a:p>
            <a:pPr algn="ctr"/>
            <a:r>
              <a:rPr lang="en-GB" dirty="0">
                <a:solidFill>
                  <a:prstClr val="white"/>
                </a:solidFill>
              </a:rPr>
              <a:t>get a student</a:t>
            </a:r>
            <a:br>
              <a:rPr lang="en-GB" dirty="0">
                <a:solidFill>
                  <a:prstClr val="white"/>
                </a:solidFill>
              </a:rPr>
            </a:br>
            <a:r>
              <a:rPr lang="en-GB" dirty="0">
                <a:solidFill>
                  <a:prstClr val="white"/>
                </a:solidFill>
              </a:rPr>
              <a:t>travel pass </a:t>
            </a:r>
          </a:p>
        </p:txBody>
      </p:sp>
      <p:cxnSp>
        <p:nvCxnSpPr>
          <p:cNvPr id="58" name="Straight Arrow Connector 57"/>
          <p:cNvCxnSpPr/>
          <p:nvPr/>
        </p:nvCxnSpPr>
        <p:spPr>
          <a:xfrm flipV="1">
            <a:off x="6479991" y="3637546"/>
            <a:ext cx="536484" cy="2207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6315794" y="4124992"/>
            <a:ext cx="701137" cy="19475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flipH="1" flipV="1">
            <a:off x="2166742" y="3637544"/>
            <a:ext cx="420647" cy="20954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66" idx="2"/>
          </p:cNvCxnSpPr>
          <p:nvPr/>
        </p:nvCxnSpPr>
        <p:spPr>
          <a:xfrm flipV="1">
            <a:off x="5759495" y="2932171"/>
            <a:ext cx="5098" cy="81575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a:off x="5764593" y="4142563"/>
            <a:ext cx="0" cy="9531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flipH="1">
            <a:off x="2169181" y="4171756"/>
            <a:ext cx="436003" cy="14799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4" name="Straight Arrow Connector 63"/>
          <p:cNvCxnSpPr/>
          <p:nvPr/>
        </p:nvCxnSpPr>
        <p:spPr>
          <a:xfrm>
            <a:off x="3355150" y="4253821"/>
            <a:ext cx="1" cy="841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65" name="Rounded Rectangle 64"/>
          <p:cNvSpPr/>
          <p:nvPr/>
        </p:nvSpPr>
        <p:spPr>
          <a:xfrm>
            <a:off x="2503181" y="3661021"/>
            <a:ext cx="4168259" cy="6747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Make it go further</a:t>
            </a:r>
          </a:p>
        </p:txBody>
      </p:sp>
      <p:sp>
        <p:nvSpPr>
          <p:cNvPr id="66" name="TextBox 65"/>
          <p:cNvSpPr txBox="1"/>
          <p:nvPr/>
        </p:nvSpPr>
        <p:spPr>
          <a:xfrm>
            <a:off x="4762295" y="1604148"/>
            <a:ext cx="2004596" cy="1328023"/>
          </a:xfrm>
          <a:prstGeom prst="roundRect">
            <a:avLst/>
          </a:prstGeom>
          <a:solidFill>
            <a:srgbClr val="00467E"/>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Use campus facilities; Library, Sports centre, Union etc. </a:t>
            </a:r>
          </a:p>
        </p:txBody>
      </p:sp>
      <p:sp>
        <p:nvSpPr>
          <p:cNvPr id="67" name="TextBox 66"/>
          <p:cNvSpPr txBox="1"/>
          <p:nvPr/>
        </p:nvSpPr>
        <p:spPr>
          <a:xfrm>
            <a:off x="4762295" y="5095724"/>
            <a:ext cx="1994400" cy="1328023"/>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Buy books </a:t>
            </a:r>
            <a:br>
              <a:rPr lang="en-GB" dirty="0">
                <a:solidFill>
                  <a:prstClr val="white"/>
                </a:solidFill>
              </a:rPr>
            </a:br>
            <a:r>
              <a:rPr lang="en-GB" dirty="0">
                <a:solidFill>
                  <a:prstClr val="white"/>
                </a:solidFill>
              </a:rPr>
              <a:t>second-hand </a:t>
            </a:r>
          </a:p>
          <a:p>
            <a:pPr algn="ctr"/>
            <a:r>
              <a:rPr lang="en-GB" dirty="0">
                <a:solidFill>
                  <a:prstClr val="white"/>
                </a:solidFill>
              </a:rPr>
              <a:t>or </a:t>
            </a:r>
          </a:p>
          <a:p>
            <a:pPr algn="ctr"/>
            <a:r>
              <a:rPr lang="en-GB" dirty="0">
                <a:solidFill>
                  <a:prstClr val="white"/>
                </a:solidFill>
              </a:rPr>
              <a:t>Use the library</a:t>
            </a:r>
            <a:r>
              <a:rPr lang="en-GB" dirty="0">
                <a:solidFill>
                  <a:prstClr val="black"/>
                </a:solidFill>
              </a:rPr>
              <a:t> </a:t>
            </a:r>
          </a:p>
        </p:txBody>
      </p:sp>
      <p:sp>
        <p:nvSpPr>
          <p:cNvPr id="68" name="TextBox 67"/>
          <p:cNvSpPr txBox="1"/>
          <p:nvPr/>
        </p:nvSpPr>
        <p:spPr>
          <a:xfrm>
            <a:off x="2365961" y="5095724"/>
            <a:ext cx="2006507" cy="1328023"/>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Student Discount: Restaurants, </a:t>
            </a:r>
          </a:p>
          <a:p>
            <a:pPr algn="ctr"/>
            <a:r>
              <a:rPr lang="en-GB" dirty="0">
                <a:solidFill>
                  <a:prstClr val="white"/>
                </a:solidFill>
              </a:rPr>
              <a:t>Bars, Cinema</a:t>
            </a:r>
          </a:p>
          <a:p>
            <a:pPr algn="ctr"/>
            <a:r>
              <a:rPr lang="en-GB" dirty="0">
                <a:solidFill>
                  <a:prstClr val="white"/>
                </a:solidFill>
              </a:rPr>
              <a:t>etc.</a:t>
            </a:r>
          </a:p>
        </p:txBody>
      </p:sp>
      <p:sp>
        <p:nvSpPr>
          <p:cNvPr id="69" name="TextBox 68"/>
          <p:cNvSpPr txBox="1"/>
          <p:nvPr/>
        </p:nvSpPr>
        <p:spPr>
          <a:xfrm>
            <a:off x="190192" y="4253823"/>
            <a:ext cx="2036283" cy="1328023"/>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Interest free overdraft! Don’t be drawn in by freebies</a:t>
            </a:r>
          </a:p>
        </p:txBody>
      </p:sp>
      <p:sp>
        <p:nvSpPr>
          <p:cNvPr id="70" name="TextBox 69"/>
          <p:cNvSpPr txBox="1"/>
          <p:nvPr/>
        </p:nvSpPr>
        <p:spPr>
          <a:xfrm>
            <a:off x="199669" y="2438881"/>
            <a:ext cx="2036283" cy="1328023"/>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Budget! </a:t>
            </a:r>
          </a:p>
          <a:p>
            <a:pPr algn="ctr"/>
            <a:r>
              <a:rPr lang="en-GB" dirty="0">
                <a:solidFill>
                  <a:prstClr val="white"/>
                </a:solidFill>
              </a:rPr>
              <a:t>If you can’t </a:t>
            </a:r>
          </a:p>
          <a:p>
            <a:pPr algn="ctr"/>
            <a:r>
              <a:rPr lang="en-GB" dirty="0">
                <a:solidFill>
                  <a:prstClr val="white"/>
                </a:solidFill>
              </a:rPr>
              <a:t>afford it, </a:t>
            </a:r>
          </a:p>
          <a:p>
            <a:pPr algn="ctr"/>
            <a:r>
              <a:rPr lang="en-GB" dirty="0">
                <a:solidFill>
                  <a:prstClr val="white"/>
                </a:solidFill>
              </a:rPr>
              <a:t>don’t do it!</a:t>
            </a:r>
          </a:p>
        </p:txBody>
      </p:sp>
      <p:cxnSp>
        <p:nvCxnSpPr>
          <p:cNvPr id="71" name="Straight Arrow Connector 70"/>
          <p:cNvCxnSpPr>
            <a:endCxn id="72" idx="2"/>
          </p:cNvCxnSpPr>
          <p:nvPr/>
        </p:nvCxnSpPr>
        <p:spPr>
          <a:xfrm flipV="1">
            <a:off x="3357366" y="2926427"/>
            <a:ext cx="11849" cy="73772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72" name="TextBox 71"/>
          <p:cNvSpPr txBox="1"/>
          <p:nvPr/>
        </p:nvSpPr>
        <p:spPr>
          <a:xfrm>
            <a:off x="2365961" y="1598404"/>
            <a:ext cx="2006507" cy="1328023"/>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Part time Job; </a:t>
            </a:r>
            <a:br>
              <a:rPr lang="en-GB" dirty="0">
                <a:solidFill>
                  <a:prstClr val="white"/>
                </a:solidFill>
              </a:rPr>
            </a:br>
            <a:r>
              <a:rPr lang="en-GB" dirty="0">
                <a:solidFill>
                  <a:prstClr val="white"/>
                </a:solidFill>
              </a:rPr>
              <a:t>Recommended</a:t>
            </a:r>
            <a:br>
              <a:rPr lang="en-GB" dirty="0">
                <a:solidFill>
                  <a:prstClr val="white"/>
                </a:solidFill>
              </a:rPr>
            </a:br>
            <a:r>
              <a:rPr lang="en-GB" dirty="0">
                <a:solidFill>
                  <a:prstClr val="white"/>
                </a:solidFill>
              </a:rPr>
              <a:t>15 hours </a:t>
            </a:r>
          </a:p>
          <a:p>
            <a:pPr algn="ctr"/>
            <a:r>
              <a:rPr lang="en-GB" dirty="0">
                <a:solidFill>
                  <a:prstClr val="white"/>
                </a:solidFill>
              </a:rPr>
              <a:t>or less</a:t>
            </a:r>
          </a:p>
        </p:txBody>
      </p:sp>
      <p:sp>
        <p:nvSpPr>
          <p:cNvPr id="73" name="TextBox 72"/>
          <p:cNvSpPr txBox="1"/>
          <p:nvPr/>
        </p:nvSpPr>
        <p:spPr>
          <a:xfrm>
            <a:off x="6971290" y="2434449"/>
            <a:ext cx="1994785" cy="1328023"/>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Shop around </a:t>
            </a:r>
          </a:p>
          <a:p>
            <a:pPr algn="ctr"/>
            <a:r>
              <a:rPr lang="en-GB" dirty="0">
                <a:solidFill>
                  <a:prstClr val="white"/>
                </a:solidFill>
              </a:rPr>
              <a:t>for </a:t>
            </a:r>
          </a:p>
          <a:p>
            <a:pPr algn="ctr"/>
            <a:r>
              <a:rPr lang="en-GB" dirty="0">
                <a:solidFill>
                  <a:prstClr val="white"/>
                </a:solidFill>
              </a:rPr>
              <a:t>the best </a:t>
            </a:r>
          </a:p>
          <a:p>
            <a:pPr algn="ctr"/>
            <a:r>
              <a:rPr lang="en-GB" dirty="0">
                <a:solidFill>
                  <a:prstClr val="white"/>
                </a:solidFill>
              </a:rPr>
              <a:t>deals</a:t>
            </a:r>
          </a:p>
        </p:txBody>
      </p:sp>
      <p:sp>
        <p:nvSpPr>
          <p:cNvPr id="26" name="Title 25"/>
          <p:cNvSpPr>
            <a:spLocks noGrp="1"/>
          </p:cNvSpPr>
          <p:nvPr>
            <p:ph type="title"/>
          </p:nvPr>
        </p:nvSpPr>
        <p:spPr/>
        <p:txBody>
          <a:bodyPr/>
          <a:lstStyle/>
          <a:p>
            <a:r>
              <a:rPr lang="en-GB" dirty="0" smtClean="0"/>
              <a:t>Money management</a:t>
            </a:r>
            <a:endParaRPr lang="en-GB" dirty="0"/>
          </a:p>
        </p:txBody>
      </p:sp>
    </p:spTree>
    <p:extLst>
      <p:ext uri="{BB962C8B-B14F-4D97-AF65-F5344CB8AC3E}">
        <p14:creationId xmlns:p14="http://schemas.microsoft.com/office/powerpoint/2010/main" xmlns="" val="359177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66" grpId="0" animBg="1"/>
      <p:bldP spid="67" grpId="0" animBg="1"/>
      <p:bldP spid="68" grpId="0" animBg="1"/>
      <p:bldP spid="69" grpId="0" animBg="1"/>
      <p:bldP spid="70" grpId="0" animBg="1"/>
      <p:bldP spid="72" grpId="0" animBg="1"/>
      <p:bldP spid="7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Accommodation</a:t>
            </a:r>
            <a:endParaRPr lang="en-GB" sz="34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8293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7806"/>
            <a:ext cx="3019906" cy="1386948"/>
            <a:chOff x="3092036" y="2737806"/>
            <a:chExt cx="3011250" cy="1386948"/>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1" y="3091732"/>
              <a:ext cx="2993365" cy="646331"/>
            </a:xfrm>
            <a:prstGeom prst="rect">
              <a:avLst/>
            </a:prstGeom>
            <a:grpFill/>
          </p:spPr>
          <p:txBody>
            <a:bodyPr wrap="square" rtlCol="0">
              <a:spAutoFit/>
            </a:bodyPr>
            <a:lstStyle/>
            <a:p>
              <a:pPr algn="ctr"/>
              <a:r>
                <a:rPr lang="en-GB" sz="3600" dirty="0">
                  <a:solidFill>
                    <a:schemeClr val="bg1"/>
                  </a:solidFill>
                </a:rPr>
                <a:t>The Halls</a:t>
              </a:r>
            </a:p>
          </p:txBody>
        </p:sp>
      </p:grpSp>
      <p:grpSp>
        <p:nvGrpSpPr>
          <p:cNvPr id="8" name="Group 53"/>
          <p:cNvGrpSpPr/>
          <p:nvPr/>
        </p:nvGrpSpPr>
        <p:grpSpPr>
          <a:xfrm>
            <a:off x="2411760" y="161299"/>
            <a:ext cx="2025503" cy="2019159"/>
            <a:chOff x="4055178" y="2665066"/>
            <a:chExt cx="2025503" cy="2019159"/>
          </a:xfrm>
          <a:solidFill>
            <a:srgbClr val="6083CB"/>
          </a:solidFill>
        </p:grpSpPr>
        <p:sp>
          <p:nvSpPr>
            <p:cNvPr id="56" name="Rounded Rectangle 55"/>
            <p:cNvSpPr/>
            <p:nvPr/>
          </p:nvSpPr>
          <p:spPr>
            <a:xfrm>
              <a:off x="4055178" y="266506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pic>
          <p:nvPicPr>
            <p:cNvPr id="57" name="Picture 5" descr="C:\Users\Matt\Desktop\Accomm\leazes.jpg">
              <a:hlinkClick r:id="rId4"/>
            </p:cNvPr>
            <p:cNvPicPr>
              <a:picLocks noChangeAspect="1" noChangeArrowheads="1"/>
            </p:cNvPicPr>
            <p:nvPr/>
          </p:nvPicPr>
          <p:blipFill>
            <a:blip r:embed="rId5" cstate="print"/>
            <a:srcRect/>
            <a:stretch>
              <a:fillRect/>
            </a:stretch>
          </p:blipFill>
          <p:spPr bwMode="auto">
            <a:xfrm>
              <a:off x="4140846" y="275634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55" name="TextBox 54">
            <a:hlinkClick r:id="rId4"/>
          </p:cNvPr>
          <p:cNvSpPr txBox="1"/>
          <p:nvPr/>
        </p:nvSpPr>
        <p:spPr>
          <a:xfrm>
            <a:off x="2534566" y="1708275"/>
            <a:ext cx="1799890" cy="430887"/>
          </a:xfrm>
          <a:prstGeom prst="rect">
            <a:avLst/>
          </a:prstGeom>
          <a:noFill/>
          <a:ln>
            <a:noFill/>
          </a:ln>
        </p:spPr>
        <p:txBody>
          <a:bodyPr>
            <a:spAutoFit/>
          </a:bodyPr>
          <a:lstStyle/>
          <a:p>
            <a:pPr algn="ctr">
              <a:defRPr/>
            </a:pPr>
            <a:r>
              <a:rPr lang="en-GB" sz="2200" dirty="0">
                <a:solidFill>
                  <a:schemeClr val="bg1"/>
                </a:solidFill>
              </a:rPr>
              <a:t>Castle Leazes</a:t>
            </a:r>
          </a:p>
        </p:txBody>
      </p:sp>
      <p:grpSp>
        <p:nvGrpSpPr>
          <p:cNvPr id="9"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6"/>
            </p:cNvPr>
            <p:cNvSpPr txBox="1"/>
            <p:nvPr/>
          </p:nvSpPr>
          <p:spPr>
            <a:xfrm>
              <a:off x="6363053" y="3748373"/>
              <a:ext cx="1613485" cy="430887"/>
            </a:xfrm>
            <a:prstGeom prst="rect">
              <a:avLst/>
            </a:prstGeom>
            <a:grpFill/>
            <a:ln>
              <a:noFill/>
            </a:ln>
          </p:spPr>
          <p:txBody>
            <a:bodyPr wrap="square">
              <a:spAutoFit/>
            </a:bodyPr>
            <a:lstStyle/>
            <a:p>
              <a:pPr algn="ctr">
                <a:defRPr/>
              </a:pPr>
              <a:r>
                <a:rPr lang="en-GB" sz="2200" dirty="0">
                  <a:solidFill>
                    <a:schemeClr val="bg1"/>
                  </a:solidFill>
                </a:rPr>
                <a:t>St </a:t>
              </a:r>
              <a:r>
                <a:rPr lang="en-GB" sz="2200" dirty="0" smtClean="0">
                  <a:solidFill>
                    <a:schemeClr val="bg1"/>
                  </a:solidFill>
                </a:rPr>
                <a:t>Mary’s</a:t>
              </a:r>
              <a:endParaRPr lang="en-GB" sz="2200" dirty="0">
                <a:solidFill>
                  <a:schemeClr val="bg1"/>
                </a:solidFill>
              </a:endParaRPr>
            </a:p>
          </p:txBody>
        </p:sp>
      </p:grpSp>
      <p:grpSp>
        <p:nvGrpSpPr>
          <p:cNvPr id="10" name="Group 73"/>
          <p:cNvGrpSpPr/>
          <p:nvPr/>
        </p:nvGrpSpPr>
        <p:grpSpPr>
          <a:xfrm>
            <a:off x="2348681" y="4749978"/>
            <a:ext cx="2151311" cy="199181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7"/>
            </p:cNvPr>
            <p:cNvSpPr txBox="1"/>
            <p:nvPr/>
          </p:nvSpPr>
          <p:spPr>
            <a:xfrm>
              <a:off x="3818338" y="3456282"/>
              <a:ext cx="2151311" cy="430887"/>
            </a:xfrm>
            <a:prstGeom prst="rect">
              <a:avLst/>
            </a:prstGeom>
            <a:noFill/>
            <a:ln>
              <a:noFill/>
            </a:ln>
          </p:spPr>
          <p:txBody>
            <a:bodyPr wrap="square">
              <a:spAutoFit/>
            </a:bodyPr>
            <a:lstStyle/>
            <a:p>
              <a:pPr algn="ctr">
                <a:defRPr/>
              </a:pPr>
              <a:r>
                <a:rPr lang="en-GB" sz="2200" dirty="0">
                  <a:solidFill>
                    <a:schemeClr val="bg1"/>
                  </a:solidFill>
                </a:rPr>
                <a:t>Windsor Terrace</a:t>
              </a:r>
            </a:p>
          </p:txBody>
        </p:sp>
      </p:grpSp>
      <p:pic>
        <p:nvPicPr>
          <p:cNvPr id="75" name="Picture 36" descr="Windor Terrcae Exterior">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r="-1654" b="18106"/>
          <a:stretch>
            <a:fillRect/>
          </a:stretch>
        </p:blipFill>
        <p:spPr bwMode="auto">
          <a:xfrm>
            <a:off x="2503857" y="4836696"/>
            <a:ext cx="1840961" cy="1393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nvGrpSpPr>
          <p:cNvPr id="11" name="Group 7"/>
          <p:cNvGrpSpPr/>
          <p:nvPr/>
        </p:nvGrpSpPr>
        <p:grpSpPr>
          <a:xfrm>
            <a:off x="170233" y="3503943"/>
            <a:ext cx="2025503" cy="1991818"/>
            <a:chOff x="170233" y="3503943"/>
            <a:chExt cx="2025503" cy="1991818"/>
          </a:xfrm>
        </p:grpSpPr>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a:solidFill>
                    <a:schemeClr val="bg1"/>
                  </a:solidFill>
                </a:rPr>
                <a:t>Park Terrace</a:t>
              </a:r>
              <a:endParaRPr lang="en-GB" sz="1200" dirty="0">
                <a:solidFill>
                  <a:schemeClr val="bg1"/>
                </a:solidFill>
              </a:endParaRPr>
            </a:p>
          </p:txBody>
        </p:sp>
        <p:pic>
          <p:nvPicPr>
            <p:cNvPr id="81"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82359" y="3614379"/>
              <a:ext cx="1821685" cy="1402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grpSp>
      <p:grpSp>
        <p:nvGrpSpPr>
          <p:cNvPr id="12" name="Group 10"/>
          <p:cNvGrpSpPr/>
          <p:nvPr/>
        </p:nvGrpSpPr>
        <p:grpSpPr>
          <a:xfrm>
            <a:off x="4624578" y="4579660"/>
            <a:ext cx="2104863" cy="2110341"/>
            <a:chOff x="4659094" y="4747658"/>
            <a:chExt cx="2104863" cy="2110341"/>
          </a:xfrm>
        </p:grpSpPr>
        <p:grpSp>
          <p:nvGrpSpPr>
            <p:cNvPr id="13" name="Group 68"/>
            <p:cNvGrpSpPr/>
            <p:nvPr/>
          </p:nvGrpSpPr>
          <p:grpSpPr>
            <a:xfrm>
              <a:off x="4659094" y="4747658"/>
              <a:ext cx="2104863"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10"/>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err="1">
                    <a:solidFill>
                      <a:schemeClr val="bg1"/>
                    </a:solidFill>
                  </a:rPr>
                  <a:t>Marris</a:t>
                </a:r>
                <a:r>
                  <a:rPr lang="en-GB" sz="2200" dirty="0">
                    <a:solidFill>
                      <a:schemeClr val="bg1"/>
                    </a:solidFill>
                  </a:rPr>
                  <a:t> House</a:t>
                </a:r>
              </a:p>
            </p:txBody>
          </p:sp>
        </p:grpSp>
        <p:pic>
          <p:nvPicPr>
            <p:cNvPr id="70" name="Picture 38">
              <a:hlinkClick r:id="rId10"/>
            </p:cNvPr>
            <p:cNvPicPr>
              <a:picLocks noChangeAspect="1" noChangeArrowheads="1"/>
            </p:cNvPicPr>
            <p:nvPr/>
          </p:nvPicPr>
          <p:blipFill>
            <a:blip r:embed="rId11" cstate="print"/>
            <a:srcRect b="16403"/>
            <a:stretch>
              <a:fillRect/>
            </a:stretch>
          </p:blipFill>
          <p:spPr bwMode="auto">
            <a:xfrm>
              <a:off x="4731997" y="4860186"/>
              <a:ext cx="1906399" cy="1491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12"/>
            </p:cNvPr>
            <p:cNvSpPr txBox="1"/>
            <p:nvPr/>
          </p:nvSpPr>
          <p:spPr>
            <a:xfrm>
              <a:off x="3933682" y="3477898"/>
              <a:ext cx="1920625" cy="430887"/>
            </a:xfrm>
            <a:prstGeom prst="rect">
              <a:avLst/>
            </a:prstGeom>
            <a:noFill/>
            <a:ln>
              <a:noFill/>
            </a:ln>
          </p:spPr>
          <p:txBody>
            <a:bodyPr>
              <a:spAutoFit/>
            </a:bodyPr>
            <a:lstStyle/>
            <a:p>
              <a:pPr algn="ctr">
                <a:defRPr/>
              </a:pPr>
              <a:r>
                <a:rPr lang="en-GB" sz="2200" dirty="0">
                  <a:solidFill>
                    <a:schemeClr val="bg1"/>
                  </a:solidFill>
                </a:rPr>
                <a:t>Bowsden Court</a:t>
              </a:r>
            </a:p>
          </p:txBody>
        </p:sp>
      </p:grpSp>
      <p:grpSp>
        <p:nvGrpSpPr>
          <p:cNvPr id="15" name="Group 1"/>
          <p:cNvGrpSpPr/>
          <p:nvPr/>
        </p:nvGrpSpPr>
        <p:grpSpPr>
          <a:xfrm>
            <a:off x="4594593" y="188642"/>
            <a:ext cx="2280490" cy="1991818"/>
            <a:chOff x="4594593" y="188642"/>
            <a:chExt cx="2280490" cy="1991818"/>
          </a:xfrm>
        </p:grpSpPr>
        <p:grpSp>
          <p:nvGrpSpPr>
            <p:cNvPr id="16" name="Group 82"/>
            <p:cNvGrpSpPr/>
            <p:nvPr/>
          </p:nvGrpSpPr>
          <p:grpSpPr>
            <a:xfrm>
              <a:off x="4594593" y="188642"/>
              <a:ext cx="2280490" cy="1991818"/>
              <a:chOff x="4554050"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13"/>
              </p:cNvPr>
              <p:cNvSpPr txBox="1"/>
              <p:nvPr/>
            </p:nvSpPr>
            <p:spPr bwMode="auto">
              <a:xfrm>
                <a:off x="4554050" y="4094497"/>
                <a:ext cx="2146723" cy="400110"/>
              </a:xfrm>
              <a:prstGeom prst="rect">
                <a:avLst/>
              </a:prstGeom>
              <a:noFill/>
            </p:spPr>
            <p:txBody>
              <a:bodyPr wrap="square">
                <a:spAutoFit/>
              </a:bodyPr>
              <a:lstStyle/>
              <a:p>
                <a:pPr algn="ctr">
                  <a:defRPr/>
                </a:pPr>
                <a:r>
                  <a:rPr lang="en-GB" sz="2000" dirty="0" smtClean="0">
                    <a:solidFill>
                      <a:schemeClr val="bg1"/>
                    </a:solidFill>
                  </a:rPr>
                  <a:t>Kensington Terrace</a:t>
                </a:r>
                <a:endParaRPr lang="en-GB" sz="2000" dirty="0">
                  <a:solidFill>
                    <a:schemeClr val="bg1"/>
                  </a:solidFill>
                </a:endParaRPr>
              </a:p>
            </p:txBody>
          </p:sp>
        </p:grpSp>
        <p:pic>
          <p:nvPicPr>
            <p:cNvPr id="4" name="Picture 3"/>
            <p:cNvPicPr>
              <a:picLocks noChangeAspect="1"/>
            </p:cNvPicPr>
            <p:nvPr/>
          </p:nvPicPr>
          <p:blipFill rotWithShape="1">
            <a:blip r:embed="rId14" cstate="print">
              <a:extLst>
                <a:ext uri="{28A0092B-C50C-407E-A947-70E740481C1C}">
                  <a14:useLocalDpi xmlns:a14="http://schemas.microsoft.com/office/drawing/2010/main" xmlns="" val="0"/>
                </a:ext>
              </a:extLst>
            </a:blip>
            <a:srcRect l="12950" r="41628" b="16812"/>
            <a:stretch/>
          </p:blipFill>
          <p:spPr>
            <a:xfrm>
              <a:off x="4759383" y="258133"/>
              <a:ext cx="1962052" cy="1404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p:cNvPicPr>
            <a:picLocks noChangeAspect="1"/>
          </p:cNvPicPr>
          <p:nvPr/>
        </p:nvPicPr>
        <p:blipFill rotWithShape="1">
          <a:blip r:embed="rId15" cstate="print">
            <a:extLst>
              <a:ext uri="{28A0092B-C50C-407E-A947-70E740481C1C}">
                <a14:useLocalDpi xmlns:a14="http://schemas.microsoft.com/office/drawing/2010/main" xmlns="" val="0"/>
              </a:ext>
            </a:extLst>
          </a:blip>
          <a:srcRect l="13896" r="44681" b="18929"/>
          <a:stretch/>
        </p:blipFill>
        <p:spPr>
          <a:xfrm>
            <a:off x="7013471" y="3685667"/>
            <a:ext cx="1857397" cy="1420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xmlns="" val="0"/>
              </a:ext>
            </a:extLst>
          </a:blip>
          <a:srcRect l="19740" t="3895" r="38312" b="14362"/>
          <a:stretch/>
        </p:blipFill>
        <p:spPr>
          <a:xfrm>
            <a:off x="6990307" y="1422461"/>
            <a:ext cx="1917694" cy="1460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2"/>
          <p:cNvGrpSpPr/>
          <p:nvPr/>
        </p:nvGrpSpPr>
        <p:grpSpPr>
          <a:xfrm>
            <a:off x="179512" y="1268760"/>
            <a:ext cx="2025503" cy="2019159"/>
            <a:chOff x="179512" y="1268760"/>
            <a:chExt cx="2025503" cy="2019159"/>
          </a:xfrm>
        </p:grpSpPr>
        <p:sp>
          <p:nvSpPr>
            <p:cNvPr id="22" name="Rounded Rectangle 21"/>
            <p:cNvSpPr/>
            <p:nvPr/>
          </p:nvSpPr>
          <p:spPr>
            <a:xfrm>
              <a:off x="179512" y="1268760"/>
              <a:ext cx="2025503" cy="2019159"/>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prstClr val="white"/>
                </a:solidFill>
              </a:endParaRPr>
            </a:p>
          </p:txBody>
        </p:sp>
        <p:sp>
          <p:nvSpPr>
            <p:cNvPr id="24" name="TextBox 23">
              <a:hlinkClick r:id="rId17"/>
            </p:cNvPr>
            <p:cNvSpPr txBox="1"/>
            <p:nvPr/>
          </p:nvSpPr>
          <p:spPr>
            <a:xfrm>
              <a:off x="281220" y="2809466"/>
              <a:ext cx="1799890" cy="430886"/>
            </a:xfrm>
            <a:prstGeom prst="rect">
              <a:avLst/>
            </a:prstGeom>
            <a:noFill/>
            <a:ln>
              <a:noFill/>
            </a:ln>
          </p:spPr>
          <p:txBody>
            <a:bodyPr>
              <a:spAutoFit/>
            </a:bodyPr>
            <a:lstStyle/>
            <a:p>
              <a:pPr algn="ctr">
                <a:defRPr/>
              </a:pPr>
              <a:r>
                <a:rPr lang="en-GB" sz="2200" dirty="0" err="1" smtClean="0">
                  <a:solidFill>
                    <a:schemeClr val="bg1"/>
                  </a:solidFill>
                </a:rPr>
                <a:t>Leazes</a:t>
              </a:r>
              <a:r>
                <a:rPr lang="en-GB" sz="2200" dirty="0" smtClean="0">
                  <a:solidFill>
                    <a:schemeClr val="bg1"/>
                  </a:solidFill>
                </a:rPr>
                <a:t> Parade</a:t>
              </a:r>
              <a:endParaRPr lang="en-GB" sz="2200" dirty="0">
                <a:solidFill>
                  <a:schemeClr val="bg1"/>
                </a:solidFill>
              </a:endParaRPr>
            </a:p>
          </p:txBody>
        </p:sp>
        <p:pic>
          <p:nvPicPr>
            <p:cNvPr id="7" name="Picture 6"/>
            <p:cNvPicPr>
              <a:picLocks noChangeAspect="1"/>
            </p:cNvPicPr>
            <p:nvPr/>
          </p:nvPicPr>
          <p:blipFill rotWithShape="1">
            <a:blip r:embed="rId18" cstate="print">
              <a:extLst>
                <a:ext uri="{28A0092B-C50C-407E-A947-70E740481C1C}">
                  <a14:useLocalDpi xmlns:a14="http://schemas.microsoft.com/office/drawing/2010/main" xmlns="" val="0"/>
                </a:ext>
              </a:extLst>
            </a:blip>
            <a:srcRect l="19740" r="28831"/>
            <a:stretch/>
          </p:blipFill>
          <p:spPr>
            <a:xfrm>
              <a:off x="253052" y="1371404"/>
              <a:ext cx="1850992" cy="143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xmlns="" val="107424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5482"/>
            <a:ext cx="3019906" cy="1389272"/>
            <a:chOff x="3092036" y="2735482"/>
            <a:chExt cx="3011250" cy="1389272"/>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2" y="2735482"/>
              <a:ext cx="2993366" cy="1384995"/>
            </a:xfrm>
            <a:prstGeom prst="rect">
              <a:avLst/>
            </a:prstGeom>
            <a:noFill/>
          </p:spPr>
          <p:txBody>
            <a:bodyPr wrap="square" rtlCol="0">
              <a:spAutoFit/>
            </a:bodyPr>
            <a:lstStyle/>
            <a:p>
              <a:pPr algn="ctr"/>
              <a:r>
                <a:rPr lang="en-GB" sz="2800" dirty="0" smtClean="0">
                  <a:solidFill>
                    <a:schemeClr val="bg1"/>
                  </a:solidFill>
                </a:rPr>
                <a:t>Managed Partnership Accommodation</a:t>
              </a:r>
              <a:endParaRPr lang="en-GB" sz="2800" dirty="0">
                <a:solidFill>
                  <a:schemeClr val="bg1"/>
                </a:solidFill>
              </a:endParaRPr>
            </a:p>
          </p:txBody>
        </p:sp>
      </p:grpSp>
      <p:sp>
        <p:nvSpPr>
          <p:cNvPr id="56" name="Rounded Rectangle 55"/>
          <p:cNvSpPr/>
          <p:nvPr/>
        </p:nvSpPr>
        <p:spPr>
          <a:xfrm>
            <a:off x="2411760" y="161299"/>
            <a:ext cx="2025503" cy="2019159"/>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sp>
        <p:nvSpPr>
          <p:cNvPr id="55" name="TextBox 54">
            <a:hlinkClick r:id="rId4"/>
          </p:cNvPr>
          <p:cNvSpPr txBox="1"/>
          <p:nvPr/>
        </p:nvSpPr>
        <p:spPr>
          <a:xfrm>
            <a:off x="2534566" y="1708275"/>
            <a:ext cx="1799890" cy="430887"/>
          </a:xfrm>
          <a:prstGeom prst="rect">
            <a:avLst/>
          </a:prstGeom>
          <a:noFill/>
          <a:ln>
            <a:noFill/>
          </a:ln>
        </p:spPr>
        <p:txBody>
          <a:bodyPr>
            <a:spAutoFit/>
          </a:bodyPr>
          <a:lstStyle/>
          <a:p>
            <a:pPr algn="ctr">
              <a:defRPr/>
            </a:pPr>
            <a:r>
              <a:rPr lang="en-GB" sz="2200" dirty="0" smtClean="0">
                <a:solidFill>
                  <a:schemeClr val="bg1"/>
                </a:solidFill>
              </a:rPr>
              <a:t>Barker House</a:t>
            </a:r>
            <a:endParaRPr lang="en-GB" sz="2200" dirty="0">
              <a:solidFill>
                <a:schemeClr val="bg1"/>
              </a:solidFill>
            </a:endParaRPr>
          </a:p>
        </p:txBody>
      </p:sp>
      <p:grpSp>
        <p:nvGrpSpPr>
          <p:cNvPr id="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5"/>
            </p:cNvPr>
            <p:cNvSpPr txBox="1"/>
            <p:nvPr/>
          </p:nvSpPr>
          <p:spPr>
            <a:xfrm>
              <a:off x="6366532" y="3763761"/>
              <a:ext cx="1613485" cy="400110"/>
            </a:xfrm>
            <a:prstGeom prst="rect">
              <a:avLst/>
            </a:prstGeom>
            <a:grpFill/>
            <a:ln>
              <a:noFill/>
            </a:ln>
          </p:spPr>
          <p:txBody>
            <a:bodyPr wrap="square">
              <a:spAutoFit/>
            </a:bodyPr>
            <a:lstStyle/>
            <a:p>
              <a:pPr algn="ctr">
                <a:defRPr/>
              </a:pPr>
              <a:r>
                <a:rPr lang="en-GB" sz="2000" dirty="0" smtClean="0">
                  <a:solidFill>
                    <a:schemeClr val="bg1"/>
                  </a:solidFill>
                </a:rPr>
                <a:t>Liberty Quay</a:t>
              </a:r>
              <a:endParaRPr lang="en-GB" sz="2000" dirty="0">
                <a:solidFill>
                  <a:schemeClr val="bg1"/>
                </a:solidFill>
              </a:endParaRPr>
            </a:p>
          </p:txBody>
        </p:sp>
      </p:grpSp>
      <p:grpSp>
        <p:nvGrpSpPr>
          <p:cNvPr id="8" name="Group 73"/>
          <p:cNvGrpSpPr/>
          <p:nvPr/>
        </p:nvGrpSpPr>
        <p:grpSpPr>
          <a:xfrm>
            <a:off x="2348681" y="4571853"/>
            <a:ext cx="2151311" cy="211814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6"/>
            </p:cNvPr>
            <p:cNvSpPr txBox="1"/>
            <p:nvPr/>
          </p:nvSpPr>
          <p:spPr>
            <a:xfrm>
              <a:off x="3818338" y="3456282"/>
              <a:ext cx="2151311" cy="405188"/>
            </a:xfrm>
            <a:prstGeom prst="rect">
              <a:avLst/>
            </a:prstGeom>
            <a:noFill/>
            <a:ln>
              <a:noFill/>
            </a:ln>
          </p:spPr>
          <p:txBody>
            <a:bodyPr wrap="square">
              <a:spAutoFit/>
            </a:bodyPr>
            <a:lstStyle/>
            <a:p>
              <a:pPr algn="ctr">
                <a:defRPr/>
              </a:pPr>
              <a:r>
                <a:rPr lang="en-GB" sz="2200" dirty="0" smtClean="0">
                  <a:solidFill>
                    <a:schemeClr val="bg1"/>
                  </a:solidFill>
                </a:rPr>
                <a:t>The View</a:t>
              </a:r>
              <a:endParaRPr lang="en-GB" sz="2200" dirty="0">
                <a:solidFill>
                  <a:schemeClr val="bg1"/>
                </a:solidFill>
              </a:endParaRPr>
            </a:p>
          </p:txBody>
        </p:sp>
      </p:grpSp>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smtClean="0">
                <a:solidFill>
                  <a:schemeClr val="bg1"/>
                </a:solidFill>
              </a:rPr>
              <a:t>Union State</a:t>
            </a:r>
            <a:endParaRPr lang="en-GB" sz="1200" dirty="0">
              <a:solidFill>
                <a:schemeClr val="bg1"/>
              </a:solidFill>
            </a:endParaRPr>
          </a:p>
        </p:txBody>
      </p:sp>
      <p:grpSp>
        <p:nvGrpSpPr>
          <p:cNvPr id="11" name="Group 82"/>
          <p:cNvGrpSpPr/>
          <p:nvPr/>
        </p:nvGrpSpPr>
        <p:grpSpPr>
          <a:xfrm>
            <a:off x="4630218" y="188642"/>
            <a:ext cx="2280490" cy="2021331"/>
            <a:chOff x="4587584" y="2582331"/>
            <a:chExt cx="2146723" cy="2021331"/>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7"/>
            </p:cNvPr>
            <p:cNvSpPr txBox="1"/>
            <p:nvPr/>
          </p:nvSpPr>
          <p:spPr bwMode="auto">
            <a:xfrm>
              <a:off x="4587584" y="4141997"/>
              <a:ext cx="2146723" cy="461665"/>
            </a:xfrm>
            <a:prstGeom prst="rect">
              <a:avLst/>
            </a:prstGeom>
            <a:noFill/>
          </p:spPr>
          <p:txBody>
            <a:bodyPr wrap="square">
              <a:spAutoFit/>
            </a:bodyPr>
            <a:lstStyle/>
            <a:p>
              <a:pPr algn="ctr">
                <a:defRPr/>
              </a:pPr>
              <a:r>
                <a:rPr lang="en-GB" sz="2400" dirty="0" smtClean="0">
                  <a:solidFill>
                    <a:schemeClr val="bg1"/>
                  </a:solidFill>
                </a:rPr>
                <a:t>Verde</a:t>
              </a:r>
              <a:endParaRPr lang="en-GB" sz="2400" dirty="0">
                <a:solidFill>
                  <a:schemeClr val="bg1"/>
                </a:solidFill>
              </a:endParaRPr>
            </a:p>
          </p:txBody>
        </p:sp>
      </p:grpSp>
      <p:grpSp>
        <p:nvGrpSpPr>
          <p:cNvPr id="12" name="Group 68"/>
          <p:cNvGrpSpPr/>
          <p:nvPr/>
        </p:nvGrpSpPr>
        <p:grpSpPr>
          <a:xfrm>
            <a:off x="4594594" y="4579660"/>
            <a:ext cx="2239038"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8"/>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smtClean="0">
                  <a:solidFill>
                    <a:schemeClr val="bg1"/>
                  </a:solidFill>
                </a:rPr>
                <a:t>Manor Bank</a:t>
              </a:r>
              <a:endParaRPr lang="en-GB" sz="2200" dirty="0">
                <a:solidFill>
                  <a:schemeClr val="bg1"/>
                </a:solidFill>
              </a:endParaRPr>
            </a:p>
          </p:txBody>
        </p:sp>
      </p:grpSp>
      <p:grpSp>
        <p:nvGrpSpPr>
          <p:cNvPr id="13"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9"/>
            </p:cNvPr>
            <p:cNvSpPr txBox="1"/>
            <p:nvPr/>
          </p:nvSpPr>
          <p:spPr>
            <a:xfrm>
              <a:off x="3933682" y="3442273"/>
              <a:ext cx="1920625" cy="430887"/>
            </a:xfrm>
            <a:prstGeom prst="rect">
              <a:avLst/>
            </a:prstGeom>
            <a:grpFill/>
            <a:ln>
              <a:noFill/>
            </a:ln>
          </p:spPr>
          <p:txBody>
            <a:bodyPr>
              <a:spAutoFit/>
            </a:bodyPr>
            <a:lstStyle/>
            <a:p>
              <a:pPr algn="ctr">
                <a:defRPr/>
              </a:pPr>
              <a:r>
                <a:rPr lang="en-GB" sz="2200" dirty="0" smtClean="0">
                  <a:solidFill>
                    <a:schemeClr val="bg1"/>
                  </a:solidFill>
                </a:rPr>
                <a:t>Turner </a:t>
              </a:r>
              <a:r>
                <a:rPr lang="en-GB" sz="2200" dirty="0">
                  <a:solidFill>
                    <a:schemeClr val="bg1"/>
                  </a:solidFill>
                </a:rPr>
                <a:t>Court</a:t>
              </a:r>
            </a:p>
          </p:txBody>
        </p:sp>
      </p:grpSp>
      <p:pic>
        <p:nvPicPr>
          <p:cNvPr id="5" name="Picture 4"/>
          <p:cNvPicPr>
            <a:picLocks noChangeAspect="1"/>
          </p:cNvPicPr>
          <p:nvPr/>
        </p:nvPicPr>
        <p:blipFill rotWithShape="1">
          <a:blip r:embed="rId10" cstate="print">
            <a:extLst>
              <a:ext uri="{28A0092B-C50C-407E-A947-70E740481C1C}">
                <a14:useLocalDpi xmlns:a14="http://schemas.microsoft.com/office/drawing/2010/main" xmlns="" val="0"/>
              </a:ext>
            </a:extLst>
          </a:blip>
          <a:srcRect l="22383" t="-646" r="39570" b="20524"/>
          <a:stretch/>
        </p:blipFill>
        <p:spPr>
          <a:xfrm>
            <a:off x="2534567" y="238430"/>
            <a:ext cx="1788052" cy="1471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 name="Group 51"/>
          <p:cNvGrpSpPr/>
          <p:nvPr/>
        </p:nvGrpSpPr>
        <p:grpSpPr>
          <a:xfrm>
            <a:off x="190107" y="1306627"/>
            <a:ext cx="2023010" cy="1975457"/>
            <a:chOff x="212002" y="2672033"/>
            <a:chExt cx="2192878" cy="2168457"/>
          </a:xfrm>
        </p:grpSpPr>
        <p:grpSp>
          <p:nvGrpSpPr>
            <p:cNvPr id="15" name="Group 52"/>
            <p:cNvGrpSpPr/>
            <p:nvPr/>
          </p:nvGrpSpPr>
          <p:grpSpPr>
            <a:xfrm>
              <a:off x="212002" y="2672033"/>
              <a:ext cx="2192878" cy="2168457"/>
              <a:chOff x="4211960" y="2634842"/>
              <a:chExt cx="2025503" cy="2019159"/>
            </a:xfrm>
            <a:solidFill>
              <a:srgbClr val="00257E"/>
            </a:solidFill>
          </p:grpSpPr>
          <p:sp>
            <p:nvSpPr>
              <p:cNvPr id="60" name="Rounded Rectangle 59"/>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63" name="TextBox 53">
                <a:hlinkClick r:id="rId11"/>
              </p:cNvPr>
              <p:cNvSpPr txBox="1">
                <a:spLocks noChangeArrowheads="1"/>
              </p:cNvSpPr>
              <p:nvPr/>
            </p:nvSpPr>
            <p:spPr bwMode="auto">
              <a:xfrm>
                <a:off x="4412686" y="4197373"/>
                <a:ext cx="1689521" cy="401220"/>
              </a:xfrm>
              <a:prstGeom prst="rect">
                <a:avLst/>
              </a:prstGeom>
              <a:grp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200" dirty="0">
                    <a:solidFill>
                      <a:schemeClr val="bg1"/>
                    </a:solidFill>
                    <a:latin typeface="Calibri"/>
                  </a:rPr>
                  <a:t>Liberty Plaza</a:t>
                </a:r>
              </a:p>
            </p:txBody>
          </p:sp>
        </p:grpSp>
        <p:pic>
          <p:nvPicPr>
            <p:cNvPr id="58" name="Picture 16">
              <a:hlinkClick r:id="rId11"/>
            </p:cNvPr>
            <p:cNvPicPr>
              <a:picLocks noChangeAspect="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06011" y="2748596"/>
              <a:ext cx="2009254" cy="160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pic>
        <p:nvPicPr>
          <p:cNvPr id="6" name="Picture 5"/>
          <p:cNvPicPr>
            <a:picLocks noChangeAspect="1"/>
          </p:cNvPicPr>
          <p:nvPr/>
        </p:nvPicPr>
        <p:blipFill rotWithShape="1">
          <a:blip r:embed="rId13" cstate="print">
            <a:extLst>
              <a:ext uri="{28A0092B-C50C-407E-A947-70E740481C1C}">
                <a14:useLocalDpi xmlns:a14="http://schemas.microsoft.com/office/drawing/2010/main" xmlns="" val="0"/>
              </a:ext>
            </a:extLst>
          </a:blip>
          <a:srcRect l="24101"/>
          <a:stretch/>
        </p:blipFill>
        <p:spPr>
          <a:xfrm>
            <a:off x="7039224" y="3663084"/>
            <a:ext cx="1819910" cy="14740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xmlns="" val="0"/>
              </a:ext>
            </a:extLst>
          </a:blip>
          <a:srcRect l="37012" r="17274"/>
          <a:stretch/>
        </p:blipFill>
        <p:spPr>
          <a:xfrm>
            <a:off x="4715843" y="4698594"/>
            <a:ext cx="2005592" cy="15210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8" name="Picture 67" descr="http://i1193.photobucket.com/albums/aa358/KenOHeed/Ken%20Album%2013%20from%2016%20March%202015/IMG_9465_zpsvtovpmfx.jpg"/>
          <p:cNvPicPr>
            <a:picLocks noChangeAspect="1" noChangeArrowheads="1"/>
          </p:cNvPicPr>
          <p:nvPr/>
        </p:nvPicPr>
        <p:blipFill rotWithShape="1">
          <a:blip r:embed="rId15" cstate="print">
            <a:extLst>
              <a:ext uri="{28A0092B-C50C-407E-A947-70E740481C1C}">
                <a14:useLocalDpi xmlns:a14="http://schemas.microsoft.com/office/drawing/2010/main" xmlns="" val="0"/>
              </a:ext>
            </a:extLst>
          </a:blip>
          <a:srcRect l="4352" t="16236" r="4708" b="27872"/>
          <a:stretch/>
        </p:blipFill>
        <p:spPr bwMode="auto">
          <a:xfrm>
            <a:off x="2493817" y="4655246"/>
            <a:ext cx="1840677" cy="1519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88" name="Picture 2" descr="http://digstudent.co.uk/photoer/800x600-c79.jpg"/>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7024110" y="1427264"/>
            <a:ext cx="1886977" cy="1408075"/>
          </a:xfrm>
          <a:prstGeom prst="roundRect">
            <a:avLst>
              <a:gd name="adj" fmla="val 16667"/>
            </a:avLst>
          </a:prstGeom>
          <a:solidFill>
            <a:srgbClr val="6083CB"/>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p:cNvPicPr>
            <a:picLocks noChangeAspect="1"/>
          </p:cNvPicPr>
          <p:nvPr/>
        </p:nvPicPr>
        <p:blipFill rotWithShape="1">
          <a:blip r:embed="rId17" cstate="print">
            <a:extLst>
              <a:ext uri="{28A0092B-C50C-407E-A947-70E740481C1C}">
                <a14:useLocalDpi xmlns:a14="http://schemas.microsoft.com/office/drawing/2010/main" xmlns="" val="0"/>
              </a:ext>
            </a:extLst>
          </a:blip>
          <a:srcRect r="43637" b="21092"/>
          <a:stretch/>
        </p:blipFill>
        <p:spPr>
          <a:xfrm>
            <a:off x="252837" y="3587217"/>
            <a:ext cx="1862243" cy="144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18" cstate="print">
            <a:extLst>
              <a:ext uri="{28A0092B-C50C-407E-A947-70E740481C1C}">
                <a14:useLocalDpi xmlns:a14="http://schemas.microsoft.com/office/drawing/2010/main" xmlns="" val="0"/>
              </a:ext>
            </a:extLst>
          </a:blip>
          <a:srcRect l="6153" t="-782" r="23685" b="782"/>
          <a:stretch/>
        </p:blipFill>
        <p:spPr>
          <a:xfrm>
            <a:off x="4778361" y="261395"/>
            <a:ext cx="1943074" cy="1519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xmlns="" val="118386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p:bldP spid="7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ectangle 20"/>
          <p:cNvSpPr/>
          <p:nvPr/>
        </p:nvSpPr>
        <p:spPr>
          <a:xfrm>
            <a:off x="4505469" y="3451036"/>
            <a:ext cx="237566" cy="369332"/>
          </a:xfrm>
          <a:prstGeom prst="rect">
            <a:avLst/>
          </a:prstGeom>
        </p:spPr>
        <p:txBody>
          <a:bodyPr wrap="none">
            <a:spAutoFit/>
          </a:bodyPr>
          <a:lstStyle/>
          <a:p>
            <a:r>
              <a:rPr lang="en-GB" dirty="0"/>
              <a:t> </a:t>
            </a:r>
          </a:p>
        </p:txBody>
      </p:sp>
      <p:pic>
        <p:nvPicPr>
          <p:cNvPr id="22" name="Picture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0544786">
            <a:off x="1051332" y="1834700"/>
            <a:ext cx="3525361" cy="2357586"/>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857871">
            <a:off x="4852190" y="1804285"/>
            <a:ext cx="3099602" cy="2736268"/>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grpSp>
        <p:nvGrpSpPr>
          <p:cNvPr id="4" name="Group 24"/>
          <p:cNvGrpSpPr/>
          <p:nvPr/>
        </p:nvGrpSpPr>
        <p:grpSpPr>
          <a:xfrm>
            <a:off x="591804" y="4892830"/>
            <a:ext cx="7920880" cy="1767208"/>
            <a:chOff x="1187624" y="2281527"/>
            <a:chExt cx="6091877" cy="2952328"/>
          </a:xfrm>
          <a:solidFill>
            <a:srgbClr val="00257E"/>
          </a:solidFill>
        </p:grpSpPr>
        <p:sp>
          <p:nvSpPr>
            <p:cNvPr id="26" name="Rounded Rectangle 25">
              <a:hlinkClick r:id="rId5"/>
            </p:cNvPr>
            <p:cNvSpPr/>
            <p:nvPr/>
          </p:nvSpPr>
          <p:spPr>
            <a:xfrm>
              <a:off x="1187624" y="2281527"/>
              <a:ext cx="6091877" cy="295232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33" name="TextBox 32">
              <a:hlinkClick r:id="rId5"/>
            </p:cNvPr>
            <p:cNvSpPr txBox="1"/>
            <p:nvPr/>
          </p:nvSpPr>
          <p:spPr>
            <a:xfrm>
              <a:off x="1244030" y="2663843"/>
              <a:ext cx="5979064" cy="2097841"/>
            </a:xfrm>
            <a:prstGeom prst="rect">
              <a:avLst/>
            </a:prstGeom>
            <a:grpFill/>
          </p:spPr>
          <p:txBody>
            <a:bodyPr wrap="square" rtlCol="0" anchor="ctr">
              <a:spAutoFit/>
            </a:bodyPr>
            <a:lstStyle/>
            <a:p>
              <a:pPr algn="ctr" defTabSz="533400">
                <a:lnSpc>
                  <a:spcPct val="90000"/>
                </a:lnSpc>
                <a:spcBef>
                  <a:spcPct val="0"/>
                </a:spcBef>
              </a:pPr>
              <a:r>
                <a:rPr lang="en-GB" sz="2800" dirty="0" smtClean="0">
                  <a:solidFill>
                    <a:schemeClr val="bg1"/>
                  </a:solidFill>
                </a:rPr>
                <a:t>To find out more detailed information and view our virtual tours for each of our halls of residence visit:</a:t>
              </a:r>
            </a:p>
            <a:p>
              <a:pPr algn="ctr" defTabSz="533400">
                <a:lnSpc>
                  <a:spcPct val="90000"/>
                </a:lnSpc>
                <a:spcBef>
                  <a:spcPct val="0"/>
                </a:spcBef>
              </a:pPr>
              <a:r>
                <a:rPr lang="en-GB" sz="2800" dirty="0" smtClean="0">
                  <a:solidFill>
                    <a:schemeClr val="bg1"/>
                  </a:solidFill>
                </a:rPr>
                <a:t>www.ncl.ac.uk/accommodation</a:t>
              </a:r>
              <a:endParaRPr lang="en-GB" sz="2800" dirty="0">
                <a:solidFill>
                  <a:schemeClr val="bg1"/>
                </a:solidFill>
              </a:endParaRPr>
            </a:p>
          </p:txBody>
        </p:sp>
      </p:grpSp>
      <p:sp>
        <p:nvSpPr>
          <p:cNvPr id="16" name="Title 15"/>
          <p:cNvSpPr>
            <a:spLocks noGrp="1"/>
          </p:cNvSpPr>
          <p:nvPr>
            <p:ph type="title"/>
          </p:nvPr>
        </p:nvSpPr>
        <p:spPr/>
        <p:txBody>
          <a:bodyPr/>
          <a:lstStyle/>
          <a:p>
            <a:r>
              <a:rPr lang="en-GB" dirty="0" smtClean="0"/>
              <a:t>Typical rooms</a:t>
            </a:r>
            <a:endParaRPr lang="en-GB" dirty="0"/>
          </a:p>
        </p:txBody>
      </p:sp>
    </p:spTree>
    <p:extLst>
      <p:ext uri="{BB962C8B-B14F-4D97-AF65-F5344CB8AC3E}">
        <p14:creationId xmlns:p14="http://schemas.microsoft.com/office/powerpoint/2010/main" xmlns="" val="358939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382473" y="1414907"/>
            <a:ext cx="2808313" cy="125995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Free </a:t>
            </a:r>
            <a:r>
              <a:rPr lang="en-GB" sz="2800" dirty="0" smtClean="0">
                <a:solidFill>
                  <a:schemeClr val="bg1"/>
                </a:solidFill>
              </a:rPr>
              <a:t>internet </a:t>
            </a:r>
            <a:r>
              <a:rPr lang="en-GB" sz="2800" dirty="0">
                <a:solidFill>
                  <a:schemeClr val="bg1"/>
                </a:solidFill>
              </a:rPr>
              <a:t>c</a:t>
            </a:r>
            <a:r>
              <a:rPr lang="en-GB" sz="2800" dirty="0" smtClean="0">
                <a:solidFill>
                  <a:schemeClr val="bg1"/>
                </a:solidFill>
              </a:rPr>
              <a:t>onnection</a:t>
            </a:r>
            <a:endParaRPr lang="en-GB" sz="2800" dirty="0">
              <a:solidFill>
                <a:schemeClr val="bg1"/>
              </a:solidFill>
            </a:endParaRPr>
          </a:p>
        </p:txBody>
      </p:sp>
      <p:sp>
        <p:nvSpPr>
          <p:cNvPr id="22" name="Rounded Rectangle 21"/>
          <p:cNvSpPr/>
          <p:nvPr/>
        </p:nvSpPr>
        <p:spPr>
          <a:xfrm>
            <a:off x="5699278" y="1416545"/>
            <a:ext cx="2453243" cy="62834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Launderette</a:t>
            </a:r>
          </a:p>
        </p:txBody>
      </p:sp>
      <p:sp>
        <p:nvSpPr>
          <p:cNvPr id="26" name="Rounded Rectangle 25"/>
          <p:cNvSpPr/>
          <p:nvPr/>
        </p:nvSpPr>
        <p:spPr>
          <a:xfrm>
            <a:off x="333391" y="5398026"/>
            <a:ext cx="2803122" cy="685525"/>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24 h</a:t>
            </a:r>
            <a:r>
              <a:rPr lang="en-GB" sz="2800" dirty="0" smtClean="0">
                <a:solidFill>
                  <a:schemeClr val="bg1"/>
                </a:solidFill>
              </a:rPr>
              <a:t>our security</a:t>
            </a:r>
            <a:endParaRPr lang="en-GB" sz="2800" dirty="0">
              <a:solidFill>
                <a:schemeClr val="bg1"/>
              </a:solidFill>
            </a:endParaRPr>
          </a:p>
        </p:txBody>
      </p:sp>
      <p:sp>
        <p:nvSpPr>
          <p:cNvPr id="27" name="Rounded Rectangle 26"/>
          <p:cNvSpPr/>
          <p:nvPr/>
        </p:nvSpPr>
        <p:spPr>
          <a:xfrm>
            <a:off x="6362011" y="4579814"/>
            <a:ext cx="2242598" cy="915323"/>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Bicycle Storage</a:t>
            </a:r>
            <a:endParaRPr lang="en-GB" sz="2800" dirty="0">
              <a:solidFill>
                <a:schemeClr val="bg1"/>
              </a:solidFill>
            </a:endParaRPr>
          </a:p>
        </p:txBody>
      </p:sp>
      <p:sp>
        <p:nvSpPr>
          <p:cNvPr id="28" name="Rounded Rectangle 27"/>
          <p:cNvSpPr/>
          <p:nvPr/>
        </p:nvSpPr>
        <p:spPr>
          <a:xfrm>
            <a:off x="3873064" y="6004956"/>
            <a:ext cx="1379021" cy="628340"/>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Bills</a:t>
            </a:r>
            <a:endParaRPr lang="en-GB" sz="2800" dirty="0">
              <a:solidFill>
                <a:schemeClr val="bg1"/>
              </a:solidFill>
            </a:endParaRPr>
          </a:p>
        </p:txBody>
      </p:sp>
      <p:pic>
        <p:nvPicPr>
          <p:cNvPr id="29" name="Picture 2" descr="http://www.calderdale.gov.uk/socialcare/learning-disability/for-learning-disabilities/images/bill.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506858">
            <a:off x="3782196" y="3831277"/>
            <a:ext cx="1800975" cy="1945054"/>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4" descr="http://astuceclub.net/wp-content/uploads/2015/08/wifi-password-cracking-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10905" y="3075819"/>
            <a:ext cx="2977524" cy="1666051"/>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6" descr="http://trade-bangladesh.com/wp-content/uploads/2013/04/11412095-clothes-with-detergent-and-washing-powder-in-orange-plastic-basket-isolated-on-white.jp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xmlns="" val="0"/>
              </a:ext>
            </a:extLst>
          </a:blip>
          <a:srcRect/>
          <a:stretch>
            <a:fillRect/>
          </a:stretch>
        </p:blipFill>
        <p:spPr bwMode="auto">
          <a:xfrm>
            <a:off x="6141872" y="1942133"/>
            <a:ext cx="2682876" cy="1993759"/>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2" descr="http://www.bikemania.biz/media/catalog/product/g/r/green.jpg"/>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xmlns="" val="0"/>
              </a:ext>
            </a:extLst>
          </a:blip>
          <a:srcRect/>
          <a:stretch>
            <a:fillRect/>
          </a:stretch>
        </p:blipFill>
        <p:spPr bwMode="auto">
          <a:xfrm rot="21105436">
            <a:off x="6384314" y="5578970"/>
            <a:ext cx="1858116" cy="1120178"/>
          </a:xfrm>
          <a:prstGeom prst="rect">
            <a:avLst/>
          </a:prstGeom>
          <a:noFill/>
          <a:extLst>
            <a:ext uri="{909E8E84-426E-40DD-AFC4-6F175D3DCCD1}">
              <a14:hiddenFill xmlns:a14="http://schemas.microsoft.com/office/drawing/2010/main" xmlns="">
                <a:solidFill>
                  <a:srgbClr val="FFFFFF"/>
                </a:solidFill>
              </a14:hiddenFill>
            </a:ext>
          </a:extLst>
        </p:spPr>
      </p:pic>
      <p:sp>
        <p:nvSpPr>
          <p:cNvPr id="34" name="Rounded Rectangle 33"/>
          <p:cNvSpPr/>
          <p:nvPr/>
        </p:nvSpPr>
        <p:spPr>
          <a:xfrm>
            <a:off x="3190786" y="2822510"/>
            <a:ext cx="2803122" cy="685525"/>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Holidays included</a:t>
            </a:r>
            <a:endParaRPr lang="en-GB" sz="2800" dirty="0">
              <a:solidFill>
                <a:schemeClr val="bg1"/>
              </a:solidFill>
            </a:endParaRPr>
          </a:p>
        </p:txBody>
      </p:sp>
      <p:sp>
        <p:nvSpPr>
          <p:cNvPr id="20" name="Title 19"/>
          <p:cNvSpPr>
            <a:spLocks noGrp="1"/>
          </p:cNvSpPr>
          <p:nvPr>
            <p:ph type="title"/>
          </p:nvPr>
        </p:nvSpPr>
        <p:spPr/>
        <p:txBody>
          <a:bodyPr/>
          <a:lstStyle/>
          <a:p>
            <a:r>
              <a:rPr lang="en-GB" dirty="0" smtClean="0"/>
              <a:t>What’s included?</a:t>
            </a:r>
            <a:endParaRPr lang="en-GB" dirty="0"/>
          </a:p>
        </p:txBody>
      </p:sp>
    </p:spTree>
    <p:extLst>
      <p:ext uri="{BB962C8B-B14F-4D97-AF65-F5344CB8AC3E}">
        <p14:creationId xmlns:p14="http://schemas.microsoft.com/office/powerpoint/2010/main" xmlns="" val="2581207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28" grpId="0" animBg="1"/>
      <p:bldP spid="3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4"/>
          <p:cNvGrpSpPr/>
          <p:nvPr/>
        </p:nvGrpSpPr>
        <p:grpSpPr>
          <a:xfrm>
            <a:off x="290600" y="1783527"/>
            <a:ext cx="2672039" cy="1508998"/>
            <a:chOff x="578876" y="1637282"/>
            <a:chExt cx="2376264" cy="1314253"/>
          </a:xfrm>
          <a:solidFill>
            <a:srgbClr val="00467E"/>
          </a:solidFill>
        </p:grpSpPr>
        <p:sp>
          <p:nvSpPr>
            <p:cNvPr id="33" name="Rounded Rectangle 32"/>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5" name="TextBox 34"/>
            <p:cNvSpPr txBox="1"/>
            <p:nvPr/>
          </p:nvSpPr>
          <p:spPr>
            <a:xfrm>
              <a:off x="624133" y="2002210"/>
              <a:ext cx="2282700"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Affordability</a:t>
              </a:r>
              <a:endParaRPr lang="en-GB" sz="2800" dirty="0">
                <a:solidFill>
                  <a:schemeClr val="bg1"/>
                </a:solidFill>
              </a:endParaRPr>
            </a:p>
          </p:txBody>
        </p:sp>
      </p:grpSp>
      <p:grpSp>
        <p:nvGrpSpPr>
          <p:cNvPr id="5" name="Group 35"/>
          <p:cNvGrpSpPr/>
          <p:nvPr/>
        </p:nvGrpSpPr>
        <p:grpSpPr>
          <a:xfrm>
            <a:off x="3214338" y="1816168"/>
            <a:ext cx="2553883" cy="1476357"/>
            <a:chOff x="629327" y="1750156"/>
            <a:chExt cx="2376264" cy="1318729"/>
          </a:xfrm>
          <a:solidFill>
            <a:srgbClr val="00467E"/>
          </a:solidFill>
        </p:grpSpPr>
        <p:sp>
          <p:nvSpPr>
            <p:cNvPr id="37" name="Rounded Rectangle 36"/>
            <p:cNvSpPr/>
            <p:nvPr/>
          </p:nvSpPr>
          <p:spPr>
            <a:xfrm>
              <a:off x="629327" y="1750156"/>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8" name="TextBox 37"/>
            <p:cNvSpPr txBox="1"/>
            <p:nvPr/>
          </p:nvSpPr>
          <p:spPr>
            <a:xfrm>
              <a:off x="752999" y="2119560"/>
              <a:ext cx="2179747"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Location</a:t>
              </a:r>
              <a:endParaRPr lang="en-GB" sz="2800" dirty="0">
                <a:solidFill>
                  <a:schemeClr val="bg1"/>
                </a:solidFill>
              </a:endParaRPr>
            </a:p>
          </p:txBody>
        </p:sp>
      </p:grpSp>
      <p:grpSp>
        <p:nvGrpSpPr>
          <p:cNvPr id="6" name="Group 38"/>
          <p:cNvGrpSpPr/>
          <p:nvPr/>
        </p:nvGrpSpPr>
        <p:grpSpPr>
          <a:xfrm>
            <a:off x="6019920" y="1816167"/>
            <a:ext cx="2661962" cy="1275559"/>
            <a:chOff x="-23924" y="-3736050"/>
            <a:chExt cx="2397888" cy="2008307"/>
          </a:xfrm>
          <a:solidFill>
            <a:srgbClr val="477CFF"/>
          </a:solidFill>
        </p:grpSpPr>
        <p:sp>
          <p:nvSpPr>
            <p:cNvPr id="40" name="Rounded Rectangle 39"/>
            <p:cNvSpPr/>
            <p:nvPr/>
          </p:nvSpPr>
          <p:spPr>
            <a:xfrm>
              <a:off x="-17210" y="-3736050"/>
              <a:ext cx="2376264" cy="2008307"/>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1" name="TextBox 40"/>
            <p:cNvSpPr txBox="1"/>
            <p:nvPr/>
          </p:nvSpPr>
          <p:spPr>
            <a:xfrm>
              <a:off x="-23924" y="-3443833"/>
              <a:ext cx="2397888"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Self Catered/Catered</a:t>
              </a:r>
              <a:endParaRPr lang="en-GB" sz="2800" dirty="0">
                <a:solidFill>
                  <a:schemeClr val="bg1"/>
                </a:solidFill>
              </a:endParaRPr>
            </a:p>
          </p:txBody>
        </p:sp>
      </p:grpSp>
      <p:grpSp>
        <p:nvGrpSpPr>
          <p:cNvPr id="7" name="Group 41"/>
          <p:cNvGrpSpPr/>
          <p:nvPr/>
        </p:nvGrpSpPr>
        <p:grpSpPr>
          <a:xfrm>
            <a:off x="290601" y="4705877"/>
            <a:ext cx="2668610" cy="1480241"/>
            <a:chOff x="578876" y="1637280"/>
            <a:chExt cx="2376264" cy="2150454"/>
          </a:xfrm>
          <a:solidFill>
            <a:srgbClr val="0F89CF"/>
          </a:solidFill>
        </p:grpSpPr>
        <p:sp>
          <p:nvSpPr>
            <p:cNvPr id="43" name="Rounded Rectangle 42"/>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9" name="TextBox 48"/>
            <p:cNvSpPr txBox="1"/>
            <p:nvPr/>
          </p:nvSpPr>
          <p:spPr>
            <a:xfrm>
              <a:off x="691962" y="2071644"/>
              <a:ext cx="2179747"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Smaller/Larger Community</a:t>
              </a:r>
              <a:endParaRPr lang="en-GB" sz="2800" dirty="0">
                <a:solidFill>
                  <a:schemeClr val="bg1"/>
                </a:solidFill>
              </a:endParaRPr>
            </a:p>
          </p:txBody>
        </p:sp>
      </p:grpSp>
      <p:grpSp>
        <p:nvGrpSpPr>
          <p:cNvPr id="9" name="Group 49"/>
          <p:cNvGrpSpPr/>
          <p:nvPr/>
        </p:nvGrpSpPr>
        <p:grpSpPr>
          <a:xfrm>
            <a:off x="290600" y="3296863"/>
            <a:ext cx="2668610" cy="1235333"/>
            <a:chOff x="578876" y="1637280"/>
            <a:chExt cx="2376264" cy="1918571"/>
          </a:xfrm>
          <a:solidFill>
            <a:srgbClr val="0F89CF"/>
          </a:solidFill>
        </p:grpSpPr>
        <p:sp>
          <p:nvSpPr>
            <p:cNvPr id="51" name="Rounded Rectangle 50"/>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691963" y="2037279"/>
              <a:ext cx="2179747" cy="1518572"/>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Mixed/Single Gender</a:t>
              </a:r>
              <a:endParaRPr lang="en-GB" sz="2800" dirty="0">
                <a:solidFill>
                  <a:schemeClr val="bg1"/>
                </a:solidFill>
              </a:endParaRPr>
            </a:p>
          </p:txBody>
        </p:sp>
      </p:grpSp>
      <p:grpSp>
        <p:nvGrpSpPr>
          <p:cNvPr id="10" name="Group 52"/>
          <p:cNvGrpSpPr/>
          <p:nvPr/>
        </p:nvGrpSpPr>
        <p:grpSpPr>
          <a:xfrm>
            <a:off x="6044844" y="4673601"/>
            <a:ext cx="2637956" cy="1361785"/>
            <a:chOff x="576219" y="1195322"/>
            <a:chExt cx="2376264" cy="4453404"/>
          </a:xfrm>
          <a:solidFill>
            <a:srgbClr val="6083CB"/>
          </a:solidFill>
        </p:grpSpPr>
        <p:sp>
          <p:nvSpPr>
            <p:cNvPr id="54" name="Rounded Rectangle 53"/>
            <p:cNvSpPr/>
            <p:nvPr/>
          </p:nvSpPr>
          <p:spPr>
            <a:xfrm>
              <a:off x="576219" y="1195322"/>
              <a:ext cx="2376264" cy="438811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5" name="TextBox 54"/>
            <p:cNvSpPr txBox="1"/>
            <p:nvPr/>
          </p:nvSpPr>
          <p:spPr>
            <a:xfrm>
              <a:off x="685667" y="1529635"/>
              <a:ext cx="2179747" cy="4119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Standard Washbasin Room</a:t>
              </a:r>
              <a:endParaRPr lang="en-GB" sz="2800" dirty="0">
                <a:solidFill>
                  <a:schemeClr val="bg1"/>
                </a:solidFill>
              </a:endParaRPr>
            </a:p>
          </p:txBody>
        </p:sp>
      </p:grpSp>
      <p:grpSp>
        <p:nvGrpSpPr>
          <p:cNvPr id="11" name="Group 55"/>
          <p:cNvGrpSpPr/>
          <p:nvPr/>
        </p:nvGrpSpPr>
        <p:grpSpPr>
          <a:xfrm>
            <a:off x="3214338" y="3292868"/>
            <a:ext cx="2541362" cy="1413220"/>
            <a:chOff x="578876" y="2053871"/>
            <a:chExt cx="2376264" cy="2218564"/>
          </a:xfrm>
          <a:solidFill>
            <a:srgbClr val="6083CB"/>
          </a:solidFill>
        </p:grpSpPr>
        <p:sp>
          <p:nvSpPr>
            <p:cNvPr id="57" name="Rounded Rectangle 56"/>
            <p:cNvSpPr/>
            <p:nvPr/>
          </p:nvSpPr>
          <p:spPr>
            <a:xfrm>
              <a:off x="578876" y="2053871"/>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8" name="TextBox 57"/>
            <p:cNvSpPr txBox="1"/>
            <p:nvPr/>
          </p:nvSpPr>
          <p:spPr>
            <a:xfrm>
              <a:off x="693038" y="2697489"/>
              <a:ext cx="2179747" cy="157494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Deluxe Room</a:t>
              </a:r>
              <a:endParaRPr lang="en-GB" sz="2800" dirty="0">
                <a:solidFill>
                  <a:schemeClr val="bg1"/>
                </a:solidFill>
              </a:endParaRPr>
            </a:p>
          </p:txBody>
        </p:sp>
      </p:grpSp>
      <p:grpSp>
        <p:nvGrpSpPr>
          <p:cNvPr id="12" name="Group 58"/>
          <p:cNvGrpSpPr/>
          <p:nvPr/>
        </p:nvGrpSpPr>
        <p:grpSpPr>
          <a:xfrm>
            <a:off x="3214338" y="4705877"/>
            <a:ext cx="2464295" cy="1647568"/>
            <a:chOff x="578876" y="1637280"/>
            <a:chExt cx="2376264" cy="3703832"/>
          </a:xfrm>
          <a:solidFill>
            <a:srgbClr val="6083CB"/>
          </a:solidFill>
        </p:grpSpPr>
        <p:sp>
          <p:nvSpPr>
            <p:cNvPr id="60" name="Rounded Rectangle 59"/>
            <p:cNvSpPr/>
            <p:nvPr/>
          </p:nvSpPr>
          <p:spPr>
            <a:xfrm>
              <a:off x="578876" y="1637280"/>
              <a:ext cx="2376264" cy="2943931"/>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1" name="TextBox 60"/>
            <p:cNvSpPr txBox="1"/>
            <p:nvPr/>
          </p:nvSpPr>
          <p:spPr>
            <a:xfrm>
              <a:off x="685992" y="2579332"/>
              <a:ext cx="2179748" cy="2761780"/>
            </a:xfrm>
            <a:prstGeom prst="rect">
              <a:avLst/>
            </a:prstGeom>
            <a:noFill/>
          </p:spPr>
          <p:txBody>
            <a:bodyPr wrap="square" rtlCol="0">
              <a:spAutoFit/>
            </a:bodyPr>
            <a:lstStyle/>
            <a:p>
              <a:pPr algn="ctr" defTabSz="533400">
                <a:lnSpc>
                  <a:spcPct val="90000"/>
                </a:lnSpc>
                <a:spcBef>
                  <a:spcPct val="0"/>
                </a:spcBef>
              </a:pPr>
              <a:r>
                <a:rPr lang="en-GB" sz="2800" dirty="0" err="1" smtClean="0">
                  <a:solidFill>
                    <a:schemeClr val="bg1"/>
                  </a:solidFill>
                </a:rPr>
                <a:t>Ensuite</a:t>
              </a:r>
              <a:r>
                <a:rPr lang="en-GB" sz="2800" dirty="0" smtClean="0">
                  <a:solidFill>
                    <a:schemeClr val="bg1"/>
                  </a:solidFill>
                </a:rPr>
                <a:t> Room</a:t>
              </a:r>
              <a:endParaRPr lang="en-GB" sz="2800" dirty="0">
                <a:solidFill>
                  <a:schemeClr val="bg1"/>
                </a:solidFill>
              </a:endParaRPr>
            </a:p>
          </p:txBody>
        </p:sp>
      </p:grpSp>
      <p:grpSp>
        <p:nvGrpSpPr>
          <p:cNvPr id="16" name="Group 61"/>
          <p:cNvGrpSpPr/>
          <p:nvPr/>
        </p:nvGrpSpPr>
        <p:grpSpPr>
          <a:xfrm>
            <a:off x="6027085" y="3292525"/>
            <a:ext cx="2637956" cy="1361110"/>
            <a:chOff x="555135" y="1611270"/>
            <a:chExt cx="2376264" cy="2071478"/>
          </a:xfrm>
          <a:solidFill>
            <a:srgbClr val="477CFF"/>
          </a:solidFill>
        </p:grpSpPr>
        <p:sp>
          <p:nvSpPr>
            <p:cNvPr id="63" name="Rounded Rectangle 62"/>
            <p:cNvSpPr/>
            <p:nvPr/>
          </p:nvSpPr>
          <p:spPr>
            <a:xfrm>
              <a:off x="555135" y="1611270"/>
              <a:ext cx="2376264" cy="18448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4" name="TextBox 63"/>
            <p:cNvSpPr txBox="1"/>
            <p:nvPr/>
          </p:nvSpPr>
          <p:spPr>
            <a:xfrm>
              <a:off x="680580" y="1966657"/>
              <a:ext cx="2179747" cy="1716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Flat/Corridor Layout</a:t>
              </a:r>
              <a:endParaRPr lang="en-GB" sz="2800" dirty="0">
                <a:solidFill>
                  <a:schemeClr val="bg1"/>
                </a:solidFill>
              </a:endParaRPr>
            </a:p>
          </p:txBody>
        </p:sp>
      </p:grpSp>
      <p:sp>
        <p:nvSpPr>
          <p:cNvPr id="36" name="Title 35"/>
          <p:cNvSpPr>
            <a:spLocks noGrp="1"/>
          </p:cNvSpPr>
          <p:nvPr>
            <p:ph type="title"/>
          </p:nvPr>
        </p:nvSpPr>
        <p:spPr/>
        <p:txBody>
          <a:bodyPr/>
          <a:lstStyle/>
          <a:p>
            <a:r>
              <a:rPr lang="en-GB" dirty="0" smtClean="0"/>
              <a:t>Things to consider</a:t>
            </a:r>
            <a:endParaRPr lang="en-GB" dirty="0"/>
          </a:p>
        </p:txBody>
      </p:sp>
    </p:spTree>
    <p:extLst>
      <p:ext uri="{BB962C8B-B14F-4D97-AF65-F5344CB8AC3E}">
        <p14:creationId xmlns:p14="http://schemas.microsoft.com/office/powerpoint/2010/main" xmlns="" val="76873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357134"/>
            <a:ext cx="8064500" cy="720724"/>
            <a:chOff x="635070" y="1340669"/>
            <a:chExt cx="8065120" cy="721091"/>
          </a:xfrm>
          <a:gradFill flip="none" rotWithShape="1">
            <a:gsLst>
              <a:gs pos="0">
                <a:srgbClr val="F4AAB5"/>
              </a:gs>
              <a:gs pos="50000">
                <a:srgbClr val="ED6D7F"/>
              </a:gs>
              <a:gs pos="100000">
                <a:srgbClr val="E52F48"/>
              </a:gs>
            </a:gsLst>
            <a:lin ang="0" scaled="1"/>
            <a:tileRect/>
          </a:gradFill>
        </p:grpSpPr>
        <p:sp>
          <p:nvSpPr>
            <p:cNvPr id="19" name="Right Arrow 18"/>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20" name="Text Placeholder 39"/>
            <p:cNvSpPr txBox="1">
              <a:spLocks/>
            </p:cNvSpPr>
            <p:nvPr/>
          </p:nvSpPr>
          <p:spPr>
            <a:xfrm>
              <a:off x="706513" y="1556679"/>
              <a:ext cx="2879946" cy="360694"/>
            </a:xfrm>
            <a:prstGeom prst="rect">
              <a:avLst/>
            </a:prstGeom>
            <a:grpFill/>
          </p:spPr>
          <p:txBody>
            <a:bodyPr>
              <a:normAutofit fontScale="62500" lnSpcReduction="20000"/>
            </a:bodyPr>
            <a:lstStyle/>
            <a:p>
              <a:pPr marL="342900" indent="-342900">
                <a:spcBef>
                  <a:spcPct val="20000"/>
                </a:spcBef>
                <a:buFont typeface="Arial" pitchFamily="34" charset="0"/>
                <a:buNone/>
                <a:defRPr/>
              </a:pP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Least Expensive- </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£83 </a:t>
              </a: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p/w</a:t>
              </a:r>
            </a:p>
          </p:txBody>
        </p:sp>
        <p:sp>
          <p:nvSpPr>
            <p:cNvPr id="21"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rPr>
                <a:t>Most Expensive- </a:t>
              </a: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£167p/w</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Group 48"/>
          <p:cNvGrpSpPr/>
          <p:nvPr/>
        </p:nvGrpSpPr>
        <p:grpSpPr>
          <a:xfrm>
            <a:off x="1072717" y="5152745"/>
            <a:ext cx="1466950" cy="1371262"/>
            <a:chOff x="4345908" y="2528038"/>
            <a:chExt cx="2151311" cy="2006061"/>
          </a:xfrm>
          <a:solidFill>
            <a:srgbClr val="0070C0"/>
          </a:solidFill>
        </p:grpSpPr>
        <p:grpSp>
          <p:nvGrpSpPr>
            <p:cNvPr id="6" name="Group 49"/>
            <p:cNvGrpSpPr/>
            <p:nvPr/>
          </p:nvGrpSpPr>
          <p:grpSpPr>
            <a:xfrm>
              <a:off x="4345908" y="2528038"/>
              <a:ext cx="2151311" cy="2006061"/>
              <a:chOff x="3818338" y="1954400"/>
              <a:chExt cx="2151311" cy="2006061"/>
            </a:xfrm>
            <a:grpFill/>
          </p:grpSpPr>
          <p:sp>
            <p:nvSpPr>
              <p:cNvPr id="52" name="Rounded Rectangle 51"/>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53" name="TextBox 52">
                <a:hlinkClick r:id="rId3"/>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51" name="Picture 36" descr="Windor Terrcae Exterior">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grpSp>
        <p:nvGrpSpPr>
          <p:cNvPr id="7" name="Group 53"/>
          <p:cNvGrpSpPr/>
          <p:nvPr/>
        </p:nvGrpSpPr>
        <p:grpSpPr>
          <a:xfrm>
            <a:off x="2444754" y="3586596"/>
            <a:ext cx="1473851" cy="1373678"/>
            <a:chOff x="6826344" y="3588717"/>
            <a:chExt cx="1472150" cy="1373678"/>
          </a:xfrm>
          <a:solidFill>
            <a:srgbClr val="00257E"/>
          </a:solidFill>
        </p:grpSpPr>
        <p:grpSp>
          <p:nvGrpSpPr>
            <p:cNvPr id="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61" name="Rectangle 60"/>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62" name="TextBox 61"/>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63" name="Picture 62"/>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0" name="Group 55"/>
            <p:cNvGrpSpPr/>
            <p:nvPr/>
          </p:nvGrpSpPr>
          <p:grpSpPr>
            <a:xfrm>
              <a:off x="6826344" y="3588717"/>
              <a:ext cx="1472150" cy="1373678"/>
              <a:chOff x="4593413" y="2609420"/>
              <a:chExt cx="2119949" cy="1991818"/>
            </a:xfrm>
            <a:grpFill/>
          </p:grpSpPr>
          <p:grpSp>
            <p:nvGrpSpPr>
              <p:cNvPr id="11" name="Group 56"/>
              <p:cNvGrpSpPr/>
              <p:nvPr/>
            </p:nvGrpSpPr>
            <p:grpSpPr>
              <a:xfrm>
                <a:off x="4593413" y="2609420"/>
                <a:ext cx="2119949" cy="1991818"/>
                <a:chOff x="3581492" y="2609421"/>
                <a:chExt cx="2119949" cy="1991818"/>
              </a:xfrm>
              <a:grpFill/>
            </p:grpSpPr>
            <p:sp>
              <p:nvSpPr>
                <p:cNvPr id="59" name="Rounded Rectangle 58"/>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60" name="TextBox 59">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58" name="Picture 38">
                <a:hlinkClick r:id="rId6"/>
              </p:cNvPr>
              <p:cNvPicPr>
                <a:picLocks noChangeAspect="1" noChangeArrowheads="1"/>
              </p:cNvPicPr>
              <p:nvPr/>
            </p:nvPicPr>
            <p:blipFill>
              <a:blip r:embed="rId5"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2" name="Group 83"/>
          <p:cNvGrpSpPr/>
          <p:nvPr/>
        </p:nvGrpSpPr>
        <p:grpSpPr>
          <a:xfrm>
            <a:off x="4239939" y="2146509"/>
            <a:ext cx="1387485" cy="1340833"/>
            <a:chOff x="3066828" y="4968440"/>
            <a:chExt cx="1385656" cy="1340833"/>
          </a:xfrm>
          <a:solidFill>
            <a:srgbClr val="477CFF"/>
          </a:solidFill>
        </p:grpSpPr>
        <p:grpSp>
          <p:nvGrpSpPr>
            <p:cNvPr id="16" name="Group 84"/>
            <p:cNvGrpSpPr/>
            <p:nvPr/>
          </p:nvGrpSpPr>
          <p:grpSpPr>
            <a:xfrm>
              <a:off x="3179164" y="5043489"/>
              <a:ext cx="1176779" cy="1168530"/>
              <a:chOff x="3140821" y="4943712"/>
              <a:chExt cx="1294654" cy="1266367"/>
            </a:xfrm>
            <a:grpFill/>
          </p:grpSpPr>
          <p:sp>
            <p:nvSpPr>
              <p:cNvPr id="90" name="Rectangle 89"/>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91" name="Picture 2" descr="http://www.graham.co.uk/DatabaseImages/img_2071401_newc2.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89693" y="5009682"/>
                <a:ext cx="1180290" cy="786500"/>
              </a:xfrm>
              <a:prstGeom prst="rect">
                <a:avLst/>
              </a:prstGeom>
              <a:grpFill/>
              <a:extLst/>
            </p:spPr>
          </p:pic>
          <p:sp>
            <p:nvSpPr>
              <p:cNvPr id="92" name="TextBox 91"/>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17" name="Group 85"/>
            <p:cNvGrpSpPr/>
            <p:nvPr/>
          </p:nvGrpSpPr>
          <p:grpSpPr>
            <a:xfrm>
              <a:off x="3066828" y="4968440"/>
              <a:ext cx="1385656" cy="1340833"/>
              <a:chOff x="6918254" y="2127701"/>
              <a:chExt cx="2022835" cy="1973072"/>
            </a:xfrm>
            <a:grpFill/>
          </p:grpSpPr>
          <p:sp>
            <p:nvSpPr>
              <p:cNvPr id="87" name="Rounded Rectangle 86"/>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8" name="TextBox 87"/>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89" name="Picture 2" descr="http://www.graham.co.uk/DatabaseImages/img_2071401_newc2.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18" name="Group 92"/>
          <p:cNvGrpSpPr/>
          <p:nvPr/>
        </p:nvGrpSpPr>
        <p:grpSpPr>
          <a:xfrm>
            <a:off x="7305407" y="2791689"/>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00" name="Rectangle 99"/>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01" name="TextBox 100"/>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02" name="Picture 5" descr="C:\Users\Matt\Desktop\Accomm\leazes.jpg"/>
              <p:cNvPicPr>
                <a:picLocks noChangeAspect="1" noChangeArrowheads="1"/>
              </p:cNvPicPr>
              <p:nvPr/>
            </p:nvPicPr>
            <p:blipFill>
              <a:blip r:embed="rId9" cstate="print"/>
              <a:srcRect/>
              <a:stretch>
                <a:fillRect/>
              </a:stretch>
            </p:blipFill>
            <p:spPr bwMode="auto">
              <a:xfrm>
                <a:off x="5652149" y="1752607"/>
                <a:ext cx="1440200" cy="956293"/>
              </a:xfrm>
              <a:prstGeom prst="rect">
                <a:avLst/>
              </a:prstGeom>
              <a:grpFill/>
            </p:spPr>
          </p:pic>
        </p:grpSp>
        <p:grpSp>
          <p:nvGrpSpPr>
            <p:cNvPr id="25" name="Group 94"/>
            <p:cNvGrpSpPr/>
            <p:nvPr/>
          </p:nvGrpSpPr>
          <p:grpSpPr>
            <a:xfrm>
              <a:off x="2417766" y="3601793"/>
              <a:ext cx="1406748" cy="1377110"/>
              <a:chOff x="6456481" y="17087"/>
              <a:chExt cx="2025503" cy="2019159"/>
            </a:xfrm>
            <a:grpFill/>
          </p:grpSpPr>
          <p:grpSp>
            <p:nvGrpSpPr>
              <p:cNvPr id="26" name="Group 95"/>
              <p:cNvGrpSpPr/>
              <p:nvPr/>
            </p:nvGrpSpPr>
            <p:grpSpPr>
              <a:xfrm>
                <a:off x="6456481" y="17087"/>
                <a:ext cx="2025503" cy="2019159"/>
                <a:chOff x="4361356" y="485446"/>
                <a:chExt cx="2025503" cy="2019159"/>
              </a:xfrm>
              <a:grpFill/>
            </p:grpSpPr>
            <p:sp>
              <p:nvSpPr>
                <p:cNvPr id="98" name="Rounded Rectangle 97"/>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99" name="Picture 5" descr="C:\Users\Matt\Desktop\Accomm\leazes.jpg">
                  <a:hlinkClick r:id="rId10"/>
                </p:cNvPr>
                <p:cNvPicPr>
                  <a:picLocks noChangeAspect="1" noChangeArrowheads="1"/>
                </p:cNvPicPr>
                <p:nvPr/>
              </p:nvPicPr>
              <p:blipFill>
                <a:blip r:embed="rId9"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97" name="TextBox 96">
                <a:hlinkClick r:id="rId10"/>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27" name="Group 102"/>
          <p:cNvGrpSpPr/>
          <p:nvPr/>
        </p:nvGrpSpPr>
        <p:grpSpPr>
          <a:xfrm>
            <a:off x="5847082" y="5136021"/>
            <a:ext cx="1397431" cy="1364222"/>
            <a:chOff x="4211960" y="2634842"/>
            <a:chExt cx="2025503" cy="2019159"/>
          </a:xfrm>
          <a:solidFill>
            <a:srgbClr val="0F89CF"/>
          </a:solidFill>
        </p:grpSpPr>
        <p:sp>
          <p:nvSpPr>
            <p:cNvPr id="104" name="Rounded Rectangle 103"/>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05" name="TextBox 53">
              <a:hlinkClick r:id="rId11"/>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06" name="Picture 16">
              <a:hlinkClick r:id="rId11"/>
            </p:cNvPr>
            <p:cNvPicPr>
              <a:picLocks noChangeAspect="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grpSp>
        <p:nvGrpSpPr>
          <p:cNvPr id="28" name="Group 107"/>
          <p:cNvGrpSpPr/>
          <p:nvPr/>
        </p:nvGrpSpPr>
        <p:grpSpPr>
          <a:xfrm>
            <a:off x="5780679" y="2162844"/>
            <a:ext cx="1436011" cy="1348965"/>
            <a:chOff x="4357678" y="2521449"/>
            <a:chExt cx="1436011" cy="1348965"/>
          </a:xfrm>
          <a:solidFill>
            <a:srgbClr val="00467E"/>
          </a:solidFill>
        </p:grpSpPr>
        <p:grpSp>
          <p:nvGrpSpPr>
            <p:cNvPr id="29" name="Group 79"/>
            <p:cNvGrpSpPr>
              <a:grpSpLocks/>
            </p:cNvGrpSpPr>
            <p:nvPr/>
          </p:nvGrpSpPr>
          <p:grpSpPr bwMode="auto">
            <a:xfrm>
              <a:off x="4435475" y="2617788"/>
              <a:ext cx="1152525" cy="1152525"/>
              <a:chOff x="5652150" y="3068950"/>
              <a:chExt cx="1152000" cy="1152000"/>
            </a:xfrm>
            <a:grpFill/>
          </p:grpSpPr>
          <p:grpSp>
            <p:nvGrpSpPr>
              <p:cNvPr id="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16" name="Rectangle 11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17" name="TextBox 11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15" name="Picture 37"/>
              <p:cNvPicPr>
                <a:picLocks noChangeAspect="1" noChangeArrowheads="1"/>
              </p:cNvPicPr>
              <p:nvPr/>
            </p:nvPicPr>
            <p:blipFill>
              <a:blip r:embed="rId13" cstate="print">
                <a:extLst>
                  <a:ext uri="{28A0092B-C50C-407E-A947-70E740481C1C}">
                    <a14:useLocalDpi xmlns:a14="http://schemas.microsoft.com/office/drawing/2010/main" xmlns=""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31" name="Group 110"/>
            <p:cNvGrpSpPr/>
            <p:nvPr/>
          </p:nvGrpSpPr>
          <p:grpSpPr>
            <a:xfrm>
              <a:off x="4357678" y="2521449"/>
              <a:ext cx="1436011" cy="1348965"/>
              <a:chOff x="3051146" y="2600967"/>
              <a:chExt cx="2119949" cy="1991818"/>
            </a:xfrm>
            <a:grpFill/>
          </p:grpSpPr>
          <p:sp>
            <p:nvSpPr>
              <p:cNvPr id="112" name="Rounded Rectangle 11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13" name="TextBox 112">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grpSp>
        <p:nvGrpSpPr>
          <p:cNvPr id="32" name="Group 122"/>
          <p:cNvGrpSpPr/>
          <p:nvPr/>
        </p:nvGrpSpPr>
        <p:grpSpPr>
          <a:xfrm>
            <a:off x="4113389" y="3610477"/>
            <a:ext cx="1473851" cy="1373678"/>
            <a:chOff x="4856503" y="5106529"/>
            <a:chExt cx="1473851" cy="1373678"/>
          </a:xfrm>
          <a:solidFill>
            <a:srgbClr val="00257E"/>
          </a:solidFill>
        </p:grpSpPr>
        <p:grpSp>
          <p:nvGrpSpPr>
            <p:cNvPr id="33" name="Group 123"/>
            <p:cNvGrpSpPr/>
            <p:nvPr/>
          </p:nvGrpSpPr>
          <p:grpSpPr>
            <a:xfrm>
              <a:off x="4856503" y="5106529"/>
              <a:ext cx="1473851" cy="1373678"/>
              <a:chOff x="6826344" y="3588717"/>
              <a:chExt cx="1472150" cy="1373678"/>
            </a:xfrm>
            <a:grpFill/>
          </p:grpSpPr>
          <p:grpSp>
            <p:nvGrpSpPr>
              <p:cNvPr id="34"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30" name="Rectangle 129"/>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31" name="TextBox 130"/>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32" name="Picture 131"/>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5" name="Group 126"/>
              <p:cNvGrpSpPr/>
              <p:nvPr/>
            </p:nvGrpSpPr>
            <p:grpSpPr>
              <a:xfrm>
                <a:off x="6826344" y="3588717"/>
                <a:ext cx="1472150" cy="1373678"/>
                <a:chOff x="3581492" y="2609421"/>
                <a:chExt cx="2119949" cy="1991818"/>
              </a:xfrm>
              <a:grpFill/>
            </p:grpSpPr>
            <p:sp>
              <p:nvSpPr>
                <p:cNvPr id="128" name="Rounded Rectangle 127"/>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29" name="TextBox 128">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25"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xmlns=""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36" name="Group 2"/>
          <p:cNvGrpSpPr/>
          <p:nvPr/>
        </p:nvGrpSpPr>
        <p:grpSpPr>
          <a:xfrm>
            <a:off x="1179375" y="2154496"/>
            <a:ext cx="1392099" cy="1336298"/>
            <a:chOff x="3168473" y="5337563"/>
            <a:chExt cx="1392099" cy="1371579"/>
          </a:xfrm>
        </p:grpSpPr>
        <p:grpSp>
          <p:nvGrpSpPr>
            <p:cNvPr id="37" name="Group 35"/>
            <p:cNvGrpSpPr/>
            <p:nvPr/>
          </p:nvGrpSpPr>
          <p:grpSpPr>
            <a:xfrm>
              <a:off x="3168473" y="5337563"/>
              <a:ext cx="1392099" cy="1371579"/>
              <a:chOff x="2947636" y="2196382"/>
              <a:chExt cx="1392099" cy="1371579"/>
            </a:xfrm>
            <a:solidFill>
              <a:srgbClr val="00467E"/>
            </a:solidFill>
          </p:grpSpPr>
          <p:grpSp>
            <p:nvGrpSpPr>
              <p:cNvPr id="38"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46" name="Rectangle 45"/>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47" name="TextBox 46"/>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48" name="Picture 4" descr="Bowsden Court kitchen"/>
                <p:cNvPicPr>
                  <a:picLocks noChangeAspect="1" noChangeArrowheads="1"/>
                </p:cNvPicPr>
                <p:nvPr/>
              </p:nvPicPr>
              <p:blipFill>
                <a:blip r:embed="rId16" cstate="print"/>
                <a:srcRect b="2695"/>
                <a:stretch>
                  <a:fillRect/>
                </a:stretch>
              </p:blipFill>
              <p:spPr bwMode="auto">
                <a:xfrm>
                  <a:off x="2051650" y="1768908"/>
                  <a:ext cx="1440200" cy="891287"/>
                </a:xfrm>
                <a:prstGeom prst="rect">
                  <a:avLst/>
                </a:prstGeom>
                <a:grpFill/>
              </p:spPr>
            </p:pic>
          </p:grpSp>
          <p:grpSp>
            <p:nvGrpSpPr>
              <p:cNvPr id="39" name="Group 41"/>
              <p:cNvGrpSpPr/>
              <p:nvPr/>
            </p:nvGrpSpPr>
            <p:grpSpPr>
              <a:xfrm>
                <a:off x="2947636" y="2196382"/>
                <a:ext cx="1392099" cy="1371579"/>
                <a:chOff x="1821678" y="1996553"/>
                <a:chExt cx="2101259" cy="1991818"/>
              </a:xfrm>
              <a:grpFill/>
            </p:grpSpPr>
            <p:sp>
              <p:nvSpPr>
                <p:cNvPr id="44" name="Rounded Rectangle 43"/>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45" name="TextBox 44">
                  <a:hlinkClick r:id="rId17"/>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133" name="Picture 132"/>
            <p:cNvPicPr>
              <a:picLocks noChangeAspect="1"/>
            </p:cNvPicPr>
            <p:nvPr/>
          </p:nvPicPr>
          <p:blipFill>
            <a:blip r:embed="rId18">
              <a:extLst>
                <a:ext uri="{28A0092B-C50C-407E-A947-70E740481C1C}">
                  <a14:useLocalDpi xmlns:a14="http://schemas.microsoft.com/office/drawing/2010/main" xmlns="" val="0"/>
                </a:ext>
              </a:extLst>
            </a:blip>
            <a:stretch>
              <a:fillRect/>
            </a:stretch>
          </p:blipFill>
          <p:spPr>
            <a:xfrm>
              <a:off x="3240586" y="5402351"/>
              <a:ext cx="1192244" cy="896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40" name="Group 133"/>
          <p:cNvGrpSpPr/>
          <p:nvPr/>
        </p:nvGrpSpPr>
        <p:grpSpPr>
          <a:xfrm>
            <a:off x="7323806" y="4382056"/>
            <a:ext cx="1436011" cy="1348965"/>
            <a:chOff x="4357678" y="2512683"/>
            <a:chExt cx="1436011" cy="1348965"/>
          </a:xfrm>
          <a:solidFill>
            <a:srgbClr val="00467E"/>
          </a:solidFill>
        </p:grpSpPr>
        <p:grpSp>
          <p:nvGrpSpPr>
            <p:cNvPr id="41" name="Group 134"/>
            <p:cNvGrpSpPr/>
            <p:nvPr/>
          </p:nvGrpSpPr>
          <p:grpSpPr>
            <a:xfrm>
              <a:off x="4357678" y="2512683"/>
              <a:ext cx="1436011" cy="1348965"/>
              <a:chOff x="4357678" y="2521449"/>
              <a:chExt cx="1436011" cy="1348965"/>
            </a:xfrm>
            <a:grpFill/>
          </p:grpSpPr>
          <p:grpSp>
            <p:nvGrpSpPr>
              <p:cNvPr id="42" name="Group 79"/>
              <p:cNvGrpSpPr>
                <a:grpSpLocks/>
              </p:cNvGrpSpPr>
              <p:nvPr/>
            </p:nvGrpSpPr>
            <p:grpSpPr bwMode="auto">
              <a:xfrm>
                <a:off x="4435475" y="2617788"/>
                <a:ext cx="1152525" cy="1152525"/>
                <a:chOff x="5652150" y="3068950"/>
                <a:chExt cx="1152000" cy="1152000"/>
              </a:xfrm>
              <a:grpFill/>
            </p:grpSpPr>
            <p:grpSp>
              <p:nvGrpSpPr>
                <p:cNvPr id="43"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43" name="Rectangle 142"/>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44" name="TextBox 143"/>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42" name="Picture 37"/>
                <p:cNvPicPr>
                  <a:picLocks noChangeAspect="1" noChangeArrowheads="1"/>
                </p:cNvPicPr>
                <p:nvPr/>
              </p:nvPicPr>
              <p:blipFill>
                <a:blip r:embed="rId13" cstate="print">
                  <a:extLst>
                    <a:ext uri="{28A0092B-C50C-407E-A947-70E740481C1C}">
                      <a14:useLocalDpi xmlns:a14="http://schemas.microsoft.com/office/drawing/2010/main" xmlns=""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49" name="Group 137"/>
              <p:cNvGrpSpPr/>
              <p:nvPr/>
            </p:nvGrpSpPr>
            <p:grpSpPr>
              <a:xfrm>
                <a:off x="4357678" y="2521449"/>
                <a:ext cx="1436011" cy="1348965"/>
                <a:chOff x="3051146" y="2600967"/>
                <a:chExt cx="2119949" cy="1991818"/>
              </a:xfrm>
              <a:grpFill/>
            </p:grpSpPr>
            <p:sp>
              <p:nvSpPr>
                <p:cNvPr id="139" name="Rounded Rectangle 138"/>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40" name="TextBox 139">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136" name="Picture 135" descr="http://i1193.photobucket.com/albums/aa358/KenOHeed/Ken%20Album%2013%20from%2016%20March%202015/IMG_9465_zpsvtovpmfx.jpg"/>
            <p:cNvPicPr>
              <a:picLocks noChangeAspect="1" noChangeArrowheads="1"/>
            </p:cNvPicPr>
            <p:nvPr/>
          </p:nvPicPr>
          <p:blipFill rotWithShape="1">
            <a:blip r:embed="rId19" cstate="print">
              <a:extLst>
                <a:ext uri="{28A0092B-C50C-407E-A947-70E740481C1C}">
                  <a14:useLocalDpi xmlns:a14="http://schemas.microsoft.com/office/drawing/2010/main" xmlns=""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pic>
        <p:nvPicPr>
          <p:cNvPr id="145" name="Picture 144"/>
          <p:cNvPicPr>
            <a:picLocks noChangeAspect="1"/>
          </p:cNvPicPr>
          <p:nvPr/>
        </p:nvPicPr>
        <p:blipFill rotWithShape="1">
          <a:blip r:embed="rId20" cstate="print">
            <a:extLst>
              <a:ext uri="{28A0092B-C50C-407E-A947-70E740481C1C}">
                <a14:useLocalDpi xmlns:a14="http://schemas.microsoft.com/office/drawing/2010/main" xmlns="" val="0"/>
              </a:ext>
            </a:extLst>
          </a:blip>
          <a:srcRect l="6153" t="-782" r="23685" b="782"/>
          <a:stretch/>
        </p:blipFill>
        <p:spPr>
          <a:xfrm>
            <a:off x="5848445" y="2217086"/>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0" name="Group 145"/>
          <p:cNvGrpSpPr/>
          <p:nvPr/>
        </p:nvGrpSpPr>
        <p:grpSpPr>
          <a:xfrm>
            <a:off x="4171810" y="5136021"/>
            <a:ext cx="1534396" cy="1403547"/>
            <a:chOff x="6096259" y="5081827"/>
            <a:chExt cx="1534396" cy="1426004"/>
          </a:xfrm>
          <a:solidFill>
            <a:srgbClr val="00257E"/>
          </a:solidFill>
        </p:grpSpPr>
        <p:grpSp>
          <p:nvGrpSpPr>
            <p:cNvPr id="54" name="Group 84"/>
            <p:cNvGrpSpPr>
              <a:grpSpLocks/>
            </p:cNvGrpSpPr>
            <p:nvPr/>
          </p:nvGrpSpPr>
          <p:grpSpPr bwMode="auto">
            <a:xfrm>
              <a:off x="6171521" y="5085842"/>
              <a:ext cx="1296987" cy="1220421"/>
              <a:chOff x="7010288" y="4551482"/>
              <a:chExt cx="1296179" cy="1219864"/>
            </a:xfrm>
            <a:grpFill/>
          </p:grpSpPr>
          <p:grpSp>
            <p:nvGrpSpPr>
              <p:cNvPr id="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155" name="Rectangle 15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56" name="TextBox 15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154" name="Picture 37"/>
              <p:cNvPicPr>
                <a:picLocks noChangeAspect="1" noChangeArrowheads="1"/>
              </p:cNvPicPr>
              <p:nvPr/>
            </p:nvPicPr>
            <p:blipFill>
              <a:blip r:embed="rId21" cstate="print">
                <a:extLst>
                  <a:ext uri="{28A0092B-C50C-407E-A947-70E740481C1C}">
                    <a14:useLocalDpi xmlns:a14="http://schemas.microsoft.com/office/drawing/2010/main" xmlns=""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56" name="Group 148"/>
            <p:cNvGrpSpPr/>
            <p:nvPr/>
          </p:nvGrpSpPr>
          <p:grpSpPr>
            <a:xfrm>
              <a:off x="6096259" y="5081827"/>
              <a:ext cx="1534396" cy="1426004"/>
              <a:chOff x="4122344" y="2247418"/>
              <a:chExt cx="2166046" cy="2019159"/>
            </a:xfrm>
            <a:grpFill/>
          </p:grpSpPr>
          <p:sp>
            <p:nvSpPr>
              <p:cNvPr id="151" name="Rounded Rectangle 15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52" name="TextBox 151">
                <a:hlinkClick r:id="rId22"/>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grpSp>
        <p:nvGrpSpPr>
          <p:cNvPr id="57" name="Group 4"/>
          <p:cNvGrpSpPr/>
          <p:nvPr/>
        </p:nvGrpSpPr>
        <p:grpSpPr>
          <a:xfrm>
            <a:off x="5755803" y="3616765"/>
            <a:ext cx="1473851" cy="1373678"/>
            <a:chOff x="5755803" y="3616765"/>
            <a:chExt cx="1473851" cy="1373678"/>
          </a:xfrm>
        </p:grpSpPr>
        <p:grpSp>
          <p:nvGrpSpPr>
            <p:cNvPr id="64" name="Group 166"/>
            <p:cNvGrpSpPr/>
            <p:nvPr/>
          </p:nvGrpSpPr>
          <p:grpSpPr>
            <a:xfrm>
              <a:off x="5755803" y="3616765"/>
              <a:ext cx="1473851" cy="1373678"/>
              <a:chOff x="6826344" y="3588717"/>
              <a:chExt cx="1472150" cy="1373678"/>
            </a:xfrm>
            <a:solidFill>
              <a:srgbClr val="00257E"/>
            </a:solidFill>
          </p:grpSpPr>
          <p:grpSp>
            <p:nvGrpSpPr>
              <p:cNvPr id="65"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73" name="Rectangle 17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74" name="TextBox 17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75" name="Picture 174"/>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66" name="Group 169"/>
              <p:cNvGrpSpPr/>
              <p:nvPr/>
            </p:nvGrpSpPr>
            <p:grpSpPr>
              <a:xfrm>
                <a:off x="6826344" y="3588717"/>
                <a:ext cx="1472150" cy="1373678"/>
                <a:chOff x="3581492" y="2609421"/>
                <a:chExt cx="2119949" cy="1991818"/>
              </a:xfrm>
              <a:grpFill/>
            </p:grpSpPr>
            <p:sp>
              <p:nvSpPr>
                <p:cNvPr id="171" name="Rounded Rectangle 17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72" name="TextBox 171">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176" name="Picture 175"/>
            <p:cNvPicPr>
              <a:picLocks noChangeAspect="1"/>
            </p:cNvPicPr>
            <p:nvPr/>
          </p:nvPicPr>
          <p:blipFill rotWithShape="1">
            <a:blip r:embed="rId23" cstate="print">
              <a:extLst>
                <a:ext uri="{28A0092B-C50C-407E-A947-70E740481C1C}">
                  <a14:useLocalDpi xmlns:a14="http://schemas.microsoft.com/office/drawing/2010/main" xmlns=""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77" name="Picture 176"/>
          <p:cNvPicPr>
            <a:picLocks noChangeAspect="1"/>
          </p:cNvPicPr>
          <p:nvPr/>
        </p:nvPicPr>
        <p:blipFill rotWithShape="1">
          <a:blip r:embed="rId24" cstate="print">
            <a:extLst>
              <a:ext uri="{28A0092B-C50C-407E-A947-70E740481C1C}">
                <a14:useLocalDpi xmlns:a14="http://schemas.microsoft.com/office/drawing/2010/main" xmlns="" val="0"/>
              </a:ext>
            </a:extLst>
          </a:blip>
          <a:srcRect l="37012" r="17274"/>
          <a:stretch/>
        </p:blipFill>
        <p:spPr>
          <a:xfrm>
            <a:off x="4278063" y="52220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7" name="Group 5"/>
          <p:cNvGrpSpPr/>
          <p:nvPr/>
        </p:nvGrpSpPr>
        <p:grpSpPr>
          <a:xfrm>
            <a:off x="2700412" y="2150617"/>
            <a:ext cx="1387485" cy="1348964"/>
            <a:chOff x="2700412" y="2150617"/>
            <a:chExt cx="1387485" cy="1348964"/>
          </a:xfrm>
        </p:grpSpPr>
        <p:grpSp>
          <p:nvGrpSpPr>
            <p:cNvPr id="68" name="Group 74"/>
            <p:cNvGrpSpPr/>
            <p:nvPr/>
          </p:nvGrpSpPr>
          <p:grpSpPr>
            <a:xfrm>
              <a:off x="2700412" y="2150617"/>
              <a:ext cx="1387485" cy="1348964"/>
              <a:chOff x="4752203" y="3947721"/>
              <a:chExt cx="1387485" cy="1348964"/>
            </a:xfrm>
            <a:solidFill>
              <a:srgbClr val="002060"/>
            </a:solidFill>
          </p:grpSpPr>
          <p:grpSp>
            <p:nvGrpSpPr>
              <p:cNvPr id="71"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81" name="Rectangle 80"/>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82" name="TextBox 81"/>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83" name="Picture 39" descr="Artist Impression of Victoria Hall Exterior"/>
                <p:cNvPicPr>
                  <a:picLocks noChangeAspect="1" noChangeArrowheads="1"/>
                </p:cNvPicPr>
                <p:nvPr/>
              </p:nvPicPr>
              <p:blipFill>
                <a:blip r:embed="rId25"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75" name="Group 76"/>
              <p:cNvGrpSpPr/>
              <p:nvPr/>
            </p:nvGrpSpPr>
            <p:grpSpPr>
              <a:xfrm>
                <a:off x="4752203" y="3947721"/>
                <a:ext cx="1387485" cy="1348964"/>
                <a:chOff x="4616249" y="788135"/>
                <a:chExt cx="2025502" cy="1991818"/>
              </a:xfrm>
              <a:grpFill/>
            </p:grpSpPr>
            <p:sp>
              <p:nvSpPr>
                <p:cNvPr id="78" name="Rounded Rectangle 77"/>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79" name="TextBox 78">
                  <a:hlinkClick r:id="rId26"/>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178" name="Picture 177"/>
            <p:cNvPicPr>
              <a:picLocks noChangeAspect="1"/>
            </p:cNvPicPr>
            <p:nvPr/>
          </p:nvPicPr>
          <p:blipFill rotWithShape="1">
            <a:blip r:embed="rId27" cstate="print">
              <a:extLst>
                <a:ext uri="{28A0092B-C50C-407E-A947-70E740481C1C}">
                  <a14:useLocalDpi xmlns:a14="http://schemas.microsoft.com/office/drawing/2010/main" xmlns="" val="0"/>
                </a:ext>
              </a:extLst>
            </a:blip>
            <a:srcRect l="24101"/>
            <a:stretch/>
          </p:blipFill>
          <p:spPr>
            <a:xfrm>
              <a:off x="2779007" y="2225663"/>
              <a:ext cx="1254098" cy="1015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76" name="Group 3"/>
          <p:cNvGrpSpPr/>
          <p:nvPr/>
        </p:nvGrpSpPr>
        <p:grpSpPr>
          <a:xfrm>
            <a:off x="691789" y="3581835"/>
            <a:ext cx="1534396" cy="1426004"/>
            <a:chOff x="554356" y="3618587"/>
            <a:chExt cx="1534396" cy="1426004"/>
          </a:xfrm>
        </p:grpSpPr>
        <p:grpSp>
          <p:nvGrpSpPr>
            <p:cNvPr id="77" name="Group 63"/>
            <p:cNvGrpSpPr/>
            <p:nvPr/>
          </p:nvGrpSpPr>
          <p:grpSpPr>
            <a:xfrm>
              <a:off x="554356" y="3618587"/>
              <a:ext cx="1534396" cy="1426004"/>
              <a:chOff x="6096259" y="5081827"/>
              <a:chExt cx="1534396" cy="1426004"/>
            </a:xfrm>
            <a:solidFill>
              <a:srgbClr val="6083CB"/>
            </a:solidFill>
          </p:grpSpPr>
          <p:grpSp>
            <p:nvGrpSpPr>
              <p:cNvPr id="80" name="Group 84"/>
              <p:cNvGrpSpPr>
                <a:grpSpLocks/>
              </p:cNvGrpSpPr>
              <p:nvPr/>
            </p:nvGrpSpPr>
            <p:grpSpPr bwMode="auto">
              <a:xfrm>
                <a:off x="6171521" y="5085842"/>
                <a:ext cx="1296987" cy="1220421"/>
                <a:chOff x="7010288" y="4551482"/>
                <a:chExt cx="1296179" cy="1219864"/>
              </a:xfrm>
              <a:grpFill/>
            </p:grpSpPr>
            <p:grpSp>
              <p:nvGrpSpPr>
                <p:cNvPr id="84"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73" name="Rectangle 72"/>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74" name="TextBox 73"/>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72" name="Picture 37"/>
                <p:cNvPicPr>
                  <a:picLocks noChangeAspect="1" noChangeArrowheads="1"/>
                </p:cNvPicPr>
                <p:nvPr/>
              </p:nvPicPr>
              <p:blipFill>
                <a:blip r:embed="rId28" cstate="print">
                  <a:extLst>
                    <a:ext uri="{28A0092B-C50C-407E-A947-70E740481C1C}">
                      <a14:useLocalDpi xmlns:a14="http://schemas.microsoft.com/office/drawing/2010/main" xmlns=""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85" name="Group 66"/>
              <p:cNvGrpSpPr/>
              <p:nvPr/>
            </p:nvGrpSpPr>
            <p:grpSpPr>
              <a:xfrm>
                <a:off x="6096259" y="5081827"/>
                <a:ext cx="1534396" cy="1426004"/>
                <a:chOff x="4122344" y="2247418"/>
                <a:chExt cx="2166046" cy="2019159"/>
              </a:xfrm>
              <a:grpFill/>
            </p:grpSpPr>
            <p:sp>
              <p:nvSpPr>
                <p:cNvPr id="69" name="Rounded Rectangle 68"/>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70" name="TextBox 69">
                  <a:hlinkClick r:id="rId22"/>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179" name="Picture 178"/>
            <p:cNvPicPr>
              <a:picLocks noChangeAspect="1"/>
            </p:cNvPicPr>
            <p:nvPr/>
          </p:nvPicPr>
          <p:blipFill rotWithShape="1">
            <a:blip r:embed="rId29" cstate="print">
              <a:extLst>
                <a:ext uri="{28A0092B-C50C-407E-A947-70E740481C1C}">
                  <a14:useLocalDpi xmlns:a14="http://schemas.microsoft.com/office/drawing/2010/main" xmlns=""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86" name="Group 6"/>
          <p:cNvGrpSpPr/>
          <p:nvPr/>
        </p:nvGrpSpPr>
        <p:grpSpPr>
          <a:xfrm>
            <a:off x="2657747" y="5141398"/>
            <a:ext cx="1407918" cy="1364222"/>
            <a:chOff x="2657747" y="5141398"/>
            <a:chExt cx="1407918" cy="1364222"/>
          </a:xfrm>
        </p:grpSpPr>
        <p:grpSp>
          <p:nvGrpSpPr>
            <p:cNvPr id="93" name="Group 118"/>
            <p:cNvGrpSpPr/>
            <p:nvPr/>
          </p:nvGrpSpPr>
          <p:grpSpPr>
            <a:xfrm>
              <a:off x="2657747" y="5141398"/>
              <a:ext cx="1407918" cy="1364222"/>
              <a:chOff x="4211960" y="2634842"/>
              <a:chExt cx="2040703" cy="2019159"/>
            </a:xfrm>
            <a:solidFill>
              <a:srgbClr val="6083CB"/>
            </a:solidFill>
          </p:grpSpPr>
          <p:sp>
            <p:nvSpPr>
              <p:cNvPr id="121" name="Rounded Rectangle 120"/>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22" name="TextBox 53">
                <a:hlinkClick r:id="rId11"/>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180" name="Picture 179"/>
            <p:cNvPicPr>
              <a:picLocks noChangeAspect="1"/>
            </p:cNvPicPr>
            <p:nvPr/>
          </p:nvPicPr>
          <p:blipFill rotWithShape="1">
            <a:blip r:embed="rId30" cstate="print">
              <a:extLst>
                <a:ext uri="{28A0092B-C50C-407E-A947-70E740481C1C}">
                  <a14:useLocalDpi xmlns:a14="http://schemas.microsoft.com/office/drawing/2010/main" xmlns=""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1" name="Title 140"/>
          <p:cNvSpPr>
            <a:spLocks noGrp="1"/>
          </p:cNvSpPr>
          <p:nvPr>
            <p:ph type="title"/>
          </p:nvPr>
        </p:nvSpPr>
        <p:spPr/>
        <p:txBody>
          <a:bodyPr/>
          <a:lstStyle/>
          <a:p>
            <a:r>
              <a:rPr lang="en-GB" dirty="0" smtClean="0"/>
              <a:t>Comparing price</a:t>
            </a:r>
            <a:endParaRPr lang="en-GB" dirty="0"/>
          </a:p>
        </p:txBody>
      </p:sp>
    </p:spTree>
    <p:extLst>
      <p:ext uri="{BB962C8B-B14F-4D97-AF65-F5344CB8AC3E}">
        <p14:creationId xmlns:p14="http://schemas.microsoft.com/office/powerpoint/2010/main" xmlns="" val="31133410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278971"/>
            <a:ext cx="8064500" cy="720724"/>
            <a:chOff x="635070" y="1340669"/>
            <a:chExt cx="8065120" cy="721091"/>
          </a:xfrm>
          <a:gradFill>
            <a:gsLst>
              <a:gs pos="0">
                <a:srgbClr val="F4AAB5"/>
              </a:gs>
              <a:gs pos="50000">
                <a:srgbClr val="ED6D7F"/>
              </a:gs>
              <a:gs pos="100000">
                <a:srgbClr val="E52F48"/>
              </a:gs>
            </a:gsLst>
            <a:lin ang="0" scaled="1"/>
          </a:gradFill>
        </p:grpSpPr>
        <p:sp>
          <p:nvSpPr>
            <p:cNvPr id="37" name="Right Arrow 36"/>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38" name="Text Placeholder 39"/>
            <p:cNvSpPr txBox="1">
              <a:spLocks/>
            </p:cNvSpPr>
            <p:nvPr/>
          </p:nvSpPr>
          <p:spPr>
            <a:xfrm>
              <a:off x="706513" y="1556679"/>
              <a:ext cx="2879946" cy="360694"/>
            </a:xfrm>
            <a:prstGeom prst="rect">
              <a:avLst/>
            </a:prstGeom>
            <a:grpFill/>
          </p:spPr>
          <p:txBody>
            <a:bodyPr>
              <a:normAutofit fontScale="77500" lnSpcReduction="20000"/>
            </a:bodyPr>
            <a:lstStyle/>
            <a:p>
              <a:pPr marL="342900" indent="-342900">
                <a:spcBef>
                  <a:spcPct val="20000"/>
                </a:spcBef>
                <a:buFont typeface="Arial" pitchFamily="34" charset="0"/>
                <a:buNone/>
                <a:defRPr/>
              </a:pP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Smallest - 50 rooms</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9"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Largest - 1100 rooms</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40" name="TextBox 39"/>
          <p:cNvSpPr txBox="1"/>
          <p:nvPr/>
        </p:nvSpPr>
        <p:spPr>
          <a:xfrm>
            <a:off x="2892229" y="3032185"/>
            <a:ext cx="1152089" cy="279051"/>
          </a:xfrm>
          <a:prstGeom prst="rect">
            <a:avLst/>
          </a:prstGeom>
          <a:noFill/>
        </p:spPr>
        <p:txBody>
          <a:bodyPr>
            <a:spAutoFit/>
          </a:bodyPr>
          <a:lstStyle/>
          <a:p>
            <a:pPr algn="ctr">
              <a:defRPr/>
            </a:pPr>
            <a:r>
              <a:rPr lang="en-GB" sz="1200" dirty="0">
                <a:solidFill>
                  <a:prstClr val="white"/>
                </a:solidFill>
              </a:rPr>
              <a:t>Bowsden Court</a:t>
            </a:r>
          </a:p>
        </p:txBody>
      </p:sp>
      <p:sp>
        <p:nvSpPr>
          <p:cNvPr id="41" name="TextBox 40"/>
          <p:cNvSpPr txBox="1"/>
          <p:nvPr/>
        </p:nvSpPr>
        <p:spPr>
          <a:xfrm>
            <a:off x="3049869" y="5887092"/>
            <a:ext cx="1217931" cy="307777"/>
          </a:xfrm>
          <a:prstGeom prst="rect">
            <a:avLst/>
          </a:prstGeom>
          <a:noFill/>
        </p:spPr>
        <p:txBody>
          <a:bodyPr wrap="square">
            <a:spAutoFit/>
          </a:bodyPr>
          <a:lstStyle/>
          <a:p>
            <a:pPr algn="ctr">
              <a:defRPr/>
            </a:pPr>
            <a:r>
              <a:rPr lang="en-GB" sz="1400" dirty="0" smtClean="0">
                <a:solidFill>
                  <a:prstClr val="white"/>
                </a:solidFill>
              </a:rPr>
              <a:t>Park Terrace</a:t>
            </a:r>
            <a:endParaRPr lang="en-GB" sz="1200" dirty="0">
              <a:solidFill>
                <a:prstClr val="white"/>
              </a:solidFill>
            </a:endParaRPr>
          </a:p>
        </p:txBody>
      </p:sp>
      <p:grpSp>
        <p:nvGrpSpPr>
          <p:cNvPr id="5" name="Group 41"/>
          <p:cNvGrpSpPr/>
          <p:nvPr/>
        </p:nvGrpSpPr>
        <p:grpSpPr>
          <a:xfrm>
            <a:off x="339317" y="5175870"/>
            <a:ext cx="1480934" cy="1395237"/>
            <a:chOff x="1246794" y="2218997"/>
            <a:chExt cx="1276277" cy="1343747"/>
          </a:xfrm>
          <a:solidFill>
            <a:srgbClr val="00467E"/>
          </a:solidFill>
        </p:grpSpPr>
        <p:grpSp>
          <p:nvGrpSpPr>
            <p:cNvPr id="6" name="Group 67"/>
            <p:cNvGrpSpPr/>
            <p:nvPr/>
          </p:nvGrpSpPr>
          <p:grpSpPr>
            <a:xfrm>
              <a:off x="1331623" y="2321746"/>
              <a:ext cx="1152160" cy="1152160"/>
              <a:chOff x="3779890" y="1700760"/>
              <a:chExt cx="1584220" cy="1440210"/>
            </a:xfrm>
            <a:grpFill/>
            <a:effectLst>
              <a:outerShdw blurRad="50800" dist="63500" dir="2700000" algn="tl" rotWithShape="0">
                <a:prstClr val="black">
                  <a:alpha val="40000"/>
                </a:prstClr>
              </a:outerShdw>
            </a:effectLst>
          </p:grpSpPr>
          <p:sp>
            <p:nvSpPr>
              <p:cNvPr id="52" name="Rectangle 51"/>
              <p:cNvSpPr/>
              <p:nvPr/>
            </p:nvSpPr>
            <p:spPr>
              <a:xfrm>
                <a:off x="377989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53" name="Picture 2" descr="http://www.ncl.ac.uk/press.office/photo-library/assets/photos/CastleCourtOpening-3_000.jpg"/>
              <p:cNvPicPr>
                <a:picLocks noChangeAspect="1" noChangeArrowheads="1"/>
              </p:cNvPicPr>
              <p:nvPr/>
            </p:nvPicPr>
            <p:blipFill>
              <a:blip r:embed="rId3" cstate="print"/>
              <a:srcRect/>
              <a:stretch>
                <a:fillRect/>
              </a:stretch>
            </p:blipFill>
            <p:spPr bwMode="auto">
              <a:xfrm>
                <a:off x="3859145" y="1774980"/>
                <a:ext cx="1425711" cy="933922"/>
              </a:xfrm>
              <a:prstGeom prst="rect">
                <a:avLst/>
              </a:prstGeom>
              <a:grpFill/>
            </p:spPr>
          </p:pic>
          <p:sp>
            <p:nvSpPr>
              <p:cNvPr id="54" name="TextBox 53"/>
              <p:cNvSpPr txBox="1"/>
              <p:nvPr/>
            </p:nvSpPr>
            <p:spPr>
              <a:xfrm>
                <a:off x="3779938" y="2708822"/>
                <a:ext cx="1584122" cy="348816"/>
              </a:xfrm>
              <a:prstGeom prst="rect">
                <a:avLst/>
              </a:prstGeom>
              <a:grpFill/>
            </p:spPr>
            <p:txBody>
              <a:bodyPr>
                <a:spAutoFit/>
              </a:bodyPr>
              <a:lstStyle/>
              <a:p>
                <a:pPr algn="ctr">
                  <a:defRPr/>
                </a:pPr>
                <a:r>
                  <a:rPr lang="en-GB" sz="1200" dirty="0">
                    <a:solidFill>
                      <a:schemeClr val="bg1"/>
                    </a:solidFill>
                  </a:rPr>
                  <a:t>Castle Court</a:t>
                </a:r>
              </a:p>
            </p:txBody>
          </p:sp>
        </p:grpSp>
        <p:grpSp>
          <p:nvGrpSpPr>
            <p:cNvPr id="7" name="Group 47"/>
            <p:cNvGrpSpPr/>
            <p:nvPr/>
          </p:nvGrpSpPr>
          <p:grpSpPr>
            <a:xfrm>
              <a:off x="1246794" y="2218997"/>
              <a:ext cx="1276277" cy="1343747"/>
              <a:chOff x="1497753" y="200318"/>
              <a:chExt cx="2025503" cy="2019159"/>
            </a:xfrm>
            <a:grpFill/>
          </p:grpSpPr>
          <p:sp>
            <p:nvSpPr>
              <p:cNvPr id="49" name="Rounded Rectangle 48"/>
              <p:cNvSpPr/>
              <p:nvPr/>
            </p:nvSpPr>
            <p:spPr>
              <a:xfrm>
                <a:off x="1497753" y="200318"/>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pic>
            <p:nvPicPr>
              <p:cNvPr id="50" name="Picture 2" descr="http://www.ncl.ac.uk/press.office/photo-library/assets/photos/CastleCourtOpening-3_000.jpg">
                <a:hlinkClick r:id="rId4"/>
              </p:cNvPr>
              <p:cNvPicPr>
                <a:picLocks noChangeAspect="1" noChangeArrowheads="1"/>
              </p:cNvPicPr>
              <p:nvPr/>
            </p:nvPicPr>
            <p:blipFill>
              <a:blip r:embed="rId3" cstate="print"/>
              <a:srcRect/>
              <a:stretch>
                <a:fillRect/>
              </a:stretch>
            </p:blipFill>
            <p:spPr bwMode="auto">
              <a:xfrm>
                <a:off x="1610558" y="273282"/>
                <a:ext cx="1837881" cy="1445146"/>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 name="TextBox 50">
                <a:hlinkClick r:id="rId4"/>
              </p:cNvPr>
              <p:cNvSpPr txBox="1"/>
              <p:nvPr/>
            </p:nvSpPr>
            <p:spPr>
              <a:xfrm>
                <a:off x="1593250" y="1721224"/>
                <a:ext cx="1799889" cy="462476"/>
              </a:xfrm>
              <a:prstGeom prst="rect">
                <a:avLst/>
              </a:prstGeom>
              <a:noFill/>
              <a:ln>
                <a:noFill/>
              </a:ln>
            </p:spPr>
            <p:txBody>
              <a:bodyPr>
                <a:spAutoFit/>
              </a:bodyPr>
              <a:lstStyle/>
              <a:p>
                <a:pPr algn="ctr">
                  <a:defRPr/>
                </a:pPr>
                <a:r>
                  <a:rPr lang="en-GB" sz="1400" dirty="0">
                    <a:solidFill>
                      <a:schemeClr val="bg1"/>
                    </a:solidFill>
                  </a:rPr>
                  <a:t>Castle Court</a:t>
                </a:r>
              </a:p>
            </p:txBody>
          </p:sp>
        </p:grpSp>
      </p:grpSp>
      <p:grpSp>
        <p:nvGrpSpPr>
          <p:cNvPr id="9" name="Group 149"/>
          <p:cNvGrpSpPr/>
          <p:nvPr/>
        </p:nvGrpSpPr>
        <p:grpSpPr>
          <a:xfrm>
            <a:off x="2375282" y="3711290"/>
            <a:ext cx="1466950" cy="1371262"/>
            <a:chOff x="4345908" y="2528038"/>
            <a:chExt cx="2151311" cy="2006061"/>
          </a:xfrm>
          <a:solidFill>
            <a:srgbClr val="0070C0"/>
          </a:solidFill>
        </p:grpSpPr>
        <p:grpSp>
          <p:nvGrpSpPr>
            <p:cNvPr id="10" name="Group 150"/>
            <p:cNvGrpSpPr/>
            <p:nvPr/>
          </p:nvGrpSpPr>
          <p:grpSpPr>
            <a:xfrm>
              <a:off x="4345908" y="2528038"/>
              <a:ext cx="2151311" cy="2006061"/>
              <a:chOff x="3818338" y="1954400"/>
              <a:chExt cx="2151311" cy="2006061"/>
            </a:xfrm>
            <a:grpFill/>
          </p:grpSpPr>
          <p:sp>
            <p:nvSpPr>
              <p:cNvPr id="153" name="Rounded Rectangle 152"/>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154" name="TextBox 153">
                <a:hlinkClick r:id="rId5"/>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152" name="Picture 36" descr="Windor Terrcae Exterior">
              <a:hlinkClick r:id="rId5"/>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154"/>
          <p:cNvGrpSpPr/>
          <p:nvPr/>
        </p:nvGrpSpPr>
        <p:grpSpPr>
          <a:xfrm>
            <a:off x="1890655" y="5181851"/>
            <a:ext cx="1473851" cy="1373678"/>
            <a:chOff x="6826344" y="3588717"/>
            <a:chExt cx="1472150" cy="1373678"/>
          </a:xfrm>
          <a:solidFill>
            <a:srgbClr val="00257E"/>
          </a:solidFill>
        </p:grpSpPr>
        <p:grpSp>
          <p:nvGrpSpPr>
            <p:cNvPr id="12"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62" name="Rectangle 161"/>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63" name="TextBox 162"/>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64" name="Picture 163"/>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6" name="Group 156"/>
            <p:cNvGrpSpPr/>
            <p:nvPr/>
          </p:nvGrpSpPr>
          <p:grpSpPr>
            <a:xfrm>
              <a:off x="6826344" y="3588717"/>
              <a:ext cx="1472150" cy="1373678"/>
              <a:chOff x="4593413" y="2609420"/>
              <a:chExt cx="2119949" cy="1991818"/>
            </a:xfrm>
            <a:grpFill/>
          </p:grpSpPr>
          <p:grpSp>
            <p:nvGrpSpPr>
              <p:cNvPr id="17" name="Group 157"/>
              <p:cNvGrpSpPr/>
              <p:nvPr/>
            </p:nvGrpSpPr>
            <p:grpSpPr>
              <a:xfrm>
                <a:off x="4593413" y="2609420"/>
                <a:ext cx="2119949" cy="1991818"/>
                <a:chOff x="3581492" y="2609421"/>
                <a:chExt cx="2119949" cy="1991818"/>
              </a:xfrm>
              <a:grpFill/>
            </p:grpSpPr>
            <p:sp>
              <p:nvSpPr>
                <p:cNvPr id="160" name="Rounded Rectangle 159"/>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61" name="TextBox 160">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159" name="Picture 38">
                <a:hlinkClick r:id="rId8"/>
              </p:cNvPr>
              <p:cNvPicPr>
                <a:picLocks noChangeAspect="1" noChangeArrowheads="1"/>
              </p:cNvPicPr>
              <p:nvPr/>
            </p:nvPicPr>
            <p:blipFill>
              <a:blip r:embed="rId7"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8" name="Group 164"/>
          <p:cNvGrpSpPr/>
          <p:nvPr/>
        </p:nvGrpSpPr>
        <p:grpSpPr>
          <a:xfrm>
            <a:off x="3915246" y="3720377"/>
            <a:ext cx="1387485" cy="1340833"/>
            <a:chOff x="3066828" y="4968440"/>
            <a:chExt cx="1385656" cy="1340833"/>
          </a:xfrm>
          <a:solidFill>
            <a:srgbClr val="477CFF"/>
          </a:solidFill>
        </p:grpSpPr>
        <p:grpSp>
          <p:nvGrpSpPr>
            <p:cNvPr id="19" name="Group 165"/>
            <p:cNvGrpSpPr/>
            <p:nvPr/>
          </p:nvGrpSpPr>
          <p:grpSpPr>
            <a:xfrm>
              <a:off x="3179164" y="5043489"/>
              <a:ext cx="1176779" cy="1168530"/>
              <a:chOff x="3140821" y="4943712"/>
              <a:chExt cx="1294654" cy="1266367"/>
            </a:xfrm>
            <a:grpFill/>
          </p:grpSpPr>
          <p:sp>
            <p:nvSpPr>
              <p:cNvPr id="171" name="Rectangle 170"/>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172"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189693" y="5009682"/>
                <a:ext cx="1180290" cy="786500"/>
              </a:xfrm>
              <a:prstGeom prst="rect">
                <a:avLst/>
              </a:prstGeom>
              <a:grpFill/>
              <a:extLst/>
            </p:spPr>
          </p:pic>
          <p:sp>
            <p:nvSpPr>
              <p:cNvPr id="173" name="TextBox 172"/>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20" name="Group 166"/>
            <p:cNvGrpSpPr/>
            <p:nvPr/>
          </p:nvGrpSpPr>
          <p:grpSpPr>
            <a:xfrm>
              <a:off x="3066828" y="4968440"/>
              <a:ext cx="1385656" cy="1340833"/>
              <a:chOff x="6918254" y="2127701"/>
              <a:chExt cx="2022835" cy="1973072"/>
            </a:xfrm>
            <a:grpFill/>
          </p:grpSpPr>
          <p:sp>
            <p:nvSpPr>
              <p:cNvPr id="168" name="Rounded Rectangle 167"/>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169" name="TextBox 168"/>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170" name="Picture 2" descr="http://www.graham.co.uk/DatabaseImages/img_2071401_newc2.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21" name="Group 173"/>
          <p:cNvGrpSpPr/>
          <p:nvPr/>
        </p:nvGrpSpPr>
        <p:grpSpPr>
          <a:xfrm>
            <a:off x="7378127" y="2207910"/>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81" name="Rectangle 180"/>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82" name="TextBox 181"/>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83" name="Picture 5" descr="C:\Users\Matt\Desktop\Accomm\leazes.jpg"/>
              <p:cNvPicPr>
                <a:picLocks noChangeAspect="1" noChangeArrowheads="1"/>
              </p:cNvPicPr>
              <p:nvPr/>
            </p:nvPicPr>
            <p:blipFill>
              <a:blip r:embed="rId11" cstate="print"/>
              <a:srcRect/>
              <a:stretch>
                <a:fillRect/>
              </a:stretch>
            </p:blipFill>
            <p:spPr bwMode="auto">
              <a:xfrm>
                <a:off x="5652149" y="1752607"/>
                <a:ext cx="1440200" cy="956293"/>
              </a:xfrm>
              <a:prstGeom prst="rect">
                <a:avLst/>
              </a:prstGeom>
              <a:grpFill/>
            </p:spPr>
          </p:pic>
        </p:grpSp>
        <p:grpSp>
          <p:nvGrpSpPr>
            <p:cNvPr id="25" name="Group 175"/>
            <p:cNvGrpSpPr/>
            <p:nvPr/>
          </p:nvGrpSpPr>
          <p:grpSpPr>
            <a:xfrm>
              <a:off x="2417766" y="3601793"/>
              <a:ext cx="1406748" cy="1377110"/>
              <a:chOff x="6456481" y="17087"/>
              <a:chExt cx="2025503" cy="2019159"/>
            </a:xfrm>
            <a:grpFill/>
          </p:grpSpPr>
          <p:grpSp>
            <p:nvGrpSpPr>
              <p:cNvPr id="26" name="Group 176"/>
              <p:cNvGrpSpPr/>
              <p:nvPr/>
            </p:nvGrpSpPr>
            <p:grpSpPr>
              <a:xfrm>
                <a:off x="6456481" y="17087"/>
                <a:ext cx="2025503" cy="2019159"/>
                <a:chOff x="4361356" y="485446"/>
                <a:chExt cx="2025503" cy="2019159"/>
              </a:xfrm>
              <a:grpFill/>
            </p:grpSpPr>
            <p:sp>
              <p:nvSpPr>
                <p:cNvPr id="179" name="Rounded Rectangle 178"/>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180" name="Picture 5" descr="C:\Users\Matt\Desktop\Accomm\leazes.jpg">
                  <a:hlinkClick r:id="rId12"/>
                </p:cNvPr>
                <p:cNvPicPr>
                  <a:picLocks noChangeAspect="1" noChangeArrowheads="1"/>
                </p:cNvPicPr>
                <p:nvPr/>
              </p:nvPicPr>
              <p:blipFill>
                <a:blip r:embed="rId11"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8" name="TextBox 177">
                <a:hlinkClick r:id="rId12"/>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27" name="Group 183"/>
          <p:cNvGrpSpPr/>
          <p:nvPr/>
        </p:nvGrpSpPr>
        <p:grpSpPr>
          <a:xfrm>
            <a:off x="6889636" y="3711503"/>
            <a:ext cx="1397431" cy="1364222"/>
            <a:chOff x="4211960" y="2634842"/>
            <a:chExt cx="2025503" cy="2019159"/>
          </a:xfrm>
          <a:solidFill>
            <a:srgbClr val="0F89CF"/>
          </a:solidFill>
        </p:grpSpPr>
        <p:sp>
          <p:nvSpPr>
            <p:cNvPr id="185" name="Rounded Rectangle 184"/>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86" name="TextBox 53">
              <a:hlinkClick r:id="rId13"/>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87" name="Picture 16">
              <a:hlinkClick r:id="rId13"/>
            </p:cNvPr>
            <p:cNvPicPr>
              <a:picLocks noChangeAspect="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xmlns="" w="9525">
                  <a:solidFill>
                    <a:srgbClr val="000000"/>
                  </a:solidFill>
                  <a:miter lim="800000"/>
                  <a:headEnd/>
                  <a:tailEnd/>
                </a14:hiddenLine>
              </a:ext>
            </a:extLst>
          </p:spPr>
        </p:pic>
      </p:grpSp>
      <p:grpSp>
        <p:nvGrpSpPr>
          <p:cNvPr id="28" name="Group 196"/>
          <p:cNvGrpSpPr/>
          <p:nvPr/>
        </p:nvGrpSpPr>
        <p:grpSpPr>
          <a:xfrm>
            <a:off x="4323962" y="2181098"/>
            <a:ext cx="1473851" cy="1426562"/>
            <a:chOff x="4856503" y="5106529"/>
            <a:chExt cx="1473851" cy="1373678"/>
          </a:xfrm>
          <a:solidFill>
            <a:srgbClr val="00257E"/>
          </a:solidFill>
        </p:grpSpPr>
        <p:grpSp>
          <p:nvGrpSpPr>
            <p:cNvPr id="29" name="Group 197"/>
            <p:cNvGrpSpPr/>
            <p:nvPr/>
          </p:nvGrpSpPr>
          <p:grpSpPr>
            <a:xfrm>
              <a:off x="4856503" y="5106529"/>
              <a:ext cx="1473851" cy="1373678"/>
              <a:chOff x="6826344" y="3588717"/>
              <a:chExt cx="1472150" cy="1373678"/>
            </a:xfrm>
            <a:grpFill/>
          </p:grpSpPr>
          <p:grpSp>
            <p:nvGrpSpPr>
              <p:cNvPr id="3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204" name="Rectangle 203"/>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05" name="TextBox 204"/>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206" name="Picture 205"/>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1" name="Group 200"/>
              <p:cNvGrpSpPr/>
              <p:nvPr/>
            </p:nvGrpSpPr>
            <p:grpSpPr>
              <a:xfrm>
                <a:off x="6826344" y="3588717"/>
                <a:ext cx="1472150" cy="1373678"/>
                <a:chOff x="3581492" y="2609421"/>
                <a:chExt cx="2119949" cy="1991818"/>
              </a:xfrm>
              <a:grpFill/>
            </p:grpSpPr>
            <p:sp>
              <p:nvSpPr>
                <p:cNvPr id="202" name="Rounded Rectangle 201"/>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03" name="TextBox 202">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99"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xmlns=""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24" name="Group 216"/>
          <p:cNvGrpSpPr/>
          <p:nvPr/>
        </p:nvGrpSpPr>
        <p:grpSpPr>
          <a:xfrm>
            <a:off x="5395521" y="3711854"/>
            <a:ext cx="1436011" cy="1348965"/>
            <a:chOff x="4357678" y="2512683"/>
            <a:chExt cx="1436011" cy="1348965"/>
          </a:xfrm>
          <a:solidFill>
            <a:srgbClr val="00467E"/>
          </a:solidFill>
        </p:grpSpPr>
        <p:grpSp>
          <p:nvGrpSpPr>
            <p:cNvPr id="228" name="Group 217"/>
            <p:cNvGrpSpPr/>
            <p:nvPr/>
          </p:nvGrpSpPr>
          <p:grpSpPr>
            <a:xfrm>
              <a:off x="4357678" y="2512683"/>
              <a:ext cx="1436011" cy="1348965"/>
              <a:chOff x="4357678" y="2521449"/>
              <a:chExt cx="1436011" cy="1348965"/>
            </a:xfrm>
            <a:grpFill/>
          </p:grpSpPr>
          <p:grpSp>
            <p:nvGrpSpPr>
              <p:cNvPr id="229" name="Group 79"/>
              <p:cNvGrpSpPr>
                <a:grpSpLocks/>
              </p:cNvGrpSpPr>
              <p:nvPr/>
            </p:nvGrpSpPr>
            <p:grpSpPr bwMode="auto">
              <a:xfrm>
                <a:off x="4435475" y="2617788"/>
                <a:ext cx="1152525" cy="1152525"/>
                <a:chOff x="5652150" y="3068950"/>
                <a:chExt cx="1152000" cy="1152000"/>
              </a:xfrm>
              <a:grpFill/>
            </p:grpSpPr>
            <p:grpSp>
              <p:nvGrpSpPr>
                <p:cNvPr id="2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26" name="Rectangle 22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27" name="TextBox 22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25" name="Picture 37"/>
                <p:cNvPicPr>
                  <a:picLocks noChangeAspect="1" noChangeArrowheads="1"/>
                </p:cNvPicPr>
                <p:nvPr/>
              </p:nvPicPr>
              <p:blipFill>
                <a:blip r:embed="rId16" cstate="print">
                  <a:extLst>
                    <a:ext uri="{28A0092B-C50C-407E-A947-70E740481C1C}">
                      <a14:useLocalDpi xmlns:a14="http://schemas.microsoft.com/office/drawing/2010/main" xmlns=""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231" name="Group 220"/>
              <p:cNvGrpSpPr/>
              <p:nvPr/>
            </p:nvGrpSpPr>
            <p:grpSpPr>
              <a:xfrm>
                <a:off x="4357678" y="2521449"/>
                <a:ext cx="1436011" cy="1348965"/>
                <a:chOff x="3051146" y="2600967"/>
                <a:chExt cx="2119949" cy="1991818"/>
              </a:xfrm>
              <a:grpFill/>
            </p:grpSpPr>
            <p:sp>
              <p:nvSpPr>
                <p:cNvPr id="222" name="Rounded Rectangle 22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23" name="TextBox 222">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219" name="Picture 218" descr="http://i1193.photobucket.com/albums/aa358/KenOHeed/Ken%20Album%2013%20from%2016%20March%202015/IMG_9465_zpsvtovpmfx.jpg"/>
            <p:cNvPicPr>
              <a:picLocks noChangeAspect="1" noChangeArrowheads="1"/>
            </p:cNvPicPr>
            <p:nvPr/>
          </p:nvPicPr>
          <p:blipFill rotWithShape="1">
            <a:blip r:embed="rId18" cstate="print">
              <a:extLst>
                <a:ext uri="{28A0092B-C50C-407E-A947-70E740481C1C}">
                  <a14:useLocalDpi xmlns:a14="http://schemas.microsoft.com/office/drawing/2010/main" xmlns=""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32" name="Group 258"/>
          <p:cNvGrpSpPr/>
          <p:nvPr/>
        </p:nvGrpSpPr>
        <p:grpSpPr>
          <a:xfrm>
            <a:off x="5796142" y="2174871"/>
            <a:ext cx="1534396" cy="1426004"/>
            <a:chOff x="554356" y="3618587"/>
            <a:chExt cx="1534396" cy="1426004"/>
          </a:xfrm>
        </p:grpSpPr>
        <p:grpSp>
          <p:nvGrpSpPr>
            <p:cNvPr id="233" name="Group 259"/>
            <p:cNvGrpSpPr/>
            <p:nvPr/>
          </p:nvGrpSpPr>
          <p:grpSpPr>
            <a:xfrm>
              <a:off x="554356" y="3618587"/>
              <a:ext cx="1534396" cy="1426004"/>
              <a:chOff x="6096259" y="5081827"/>
              <a:chExt cx="1534396" cy="1426004"/>
            </a:xfrm>
            <a:solidFill>
              <a:srgbClr val="6083CB"/>
            </a:solidFill>
          </p:grpSpPr>
          <p:grpSp>
            <p:nvGrpSpPr>
              <p:cNvPr id="234" name="Group 84"/>
              <p:cNvGrpSpPr>
                <a:grpSpLocks/>
              </p:cNvGrpSpPr>
              <p:nvPr/>
            </p:nvGrpSpPr>
            <p:grpSpPr bwMode="auto">
              <a:xfrm>
                <a:off x="6171521" y="5085842"/>
                <a:ext cx="1296987" cy="1220421"/>
                <a:chOff x="7010288" y="4551482"/>
                <a:chExt cx="1296179" cy="1219864"/>
              </a:xfrm>
              <a:grpFill/>
            </p:grpSpPr>
            <p:grpSp>
              <p:nvGrpSpPr>
                <p:cNvPr id="23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268" name="Rectangle 267"/>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69" name="TextBox 268"/>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267" name="Picture 37"/>
                <p:cNvPicPr>
                  <a:picLocks noChangeAspect="1" noChangeArrowheads="1"/>
                </p:cNvPicPr>
                <p:nvPr/>
              </p:nvPicPr>
              <p:blipFill>
                <a:blip r:embed="rId19" cstate="print">
                  <a:extLst>
                    <a:ext uri="{28A0092B-C50C-407E-A947-70E740481C1C}">
                      <a14:useLocalDpi xmlns:a14="http://schemas.microsoft.com/office/drawing/2010/main" xmlns=""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236" name="Group 262"/>
              <p:cNvGrpSpPr/>
              <p:nvPr/>
            </p:nvGrpSpPr>
            <p:grpSpPr>
              <a:xfrm>
                <a:off x="6096259" y="5081827"/>
                <a:ext cx="1534396" cy="1426004"/>
                <a:chOff x="4122344" y="2247418"/>
                <a:chExt cx="2166046" cy="2019159"/>
              </a:xfrm>
              <a:grpFill/>
            </p:grpSpPr>
            <p:sp>
              <p:nvSpPr>
                <p:cNvPr id="264" name="Rounded Rectangle 263"/>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265" name="TextBox 264">
                  <a:hlinkClick r:id="rId20"/>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261" name="Picture 260"/>
            <p:cNvPicPr>
              <a:picLocks noChangeAspect="1"/>
            </p:cNvPicPr>
            <p:nvPr/>
          </p:nvPicPr>
          <p:blipFill rotWithShape="1">
            <a:blip r:embed="rId21" cstate="print">
              <a:extLst>
                <a:ext uri="{28A0092B-C50C-407E-A947-70E740481C1C}">
                  <a14:useLocalDpi xmlns:a14="http://schemas.microsoft.com/office/drawing/2010/main" xmlns=""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7" name="Group 269"/>
          <p:cNvGrpSpPr/>
          <p:nvPr/>
        </p:nvGrpSpPr>
        <p:grpSpPr>
          <a:xfrm>
            <a:off x="2843248" y="2181214"/>
            <a:ext cx="1407918" cy="1440772"/>
            <a:chOff x="2657747" y="5141398"/>
            <a:chExt cx="1407918" cy="1364222"/>
          </a:xfrm>
        </p:grpSpPr>
        <p:grpSp>
          <p:nvGrpSpPr>
            <p:cNvPr id="238" name="Group 270"/>
            <p:cNvGrpSpPr/>
            <p:nvPr/>
          </p:nvGrpSpPr>
          <p:grpSpPr>
            <a:xfrm>
              <a:off x="2657747" y="5141398"/>
              <a:ext cx="1407918" cy="1364222"/>
              <a:chOff x="4211960" y="2634842"/>
              <a:chExt cx="2040703" cy="2019159"/>
            </a:xfrm>
            <a:solidFill>
              <a:srgbClr val="6083CB"/>
            </a:solidFill>
          </p:grpSpPr>
          <p:sp>
            <p:nvSpPr>
              <p:cNvPr id="273" name="Rounded Rectangle 272"/>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274" name="TextBox 53">
                <a:hlinkClick r:id="rId13"/>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272" name="Picture 271"/>
            <p:cNvPicPr>
              <a:picLocks noChangeAspect="1"/>
            </p:cNvPicPr>
            <p:nvPr/>
          </p:nvPicPr>
          <p:blipFill rotWithShape="1">
            <a:blip r:embed="rId22" cstate="print">
              <a:extLst>
                <a:ext uri="{28A0092B-C50C-407E-A947-70E740481C1C}">
                  <a14:useLocalDpi xmlns:a14="http://schemas.microsoft.com/office/drawing/2010/main" xmlns=""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9" name="Group 274"/>
          <p:cNvGrpSpPr/>
          <p:nvPr/>
        </p:nvGrpSpPr>
        <p:grpSpPr>
          <a:xfrm>
            <a:off x="1282534" y="2188792"/>
            <a:ext cx="1481634" cy="1418732"/>
            <a:chOff x="3168473" y="5337563"/>
            <a:chExt cx="1392099" cy="1371579"/>
          </a:xfrm>
        </p:grpSpPr>
        <p:grpSp>
          <p:nvGrpSpPr>
            <p:cNvPr id="240" name="Group 275"/>
            <p:cNvGrpSpPr/>
            <p:nvPr/>
          </p:nvGrpSpPr>
          <p:grpSpPr>
            <a:xfrm>
              <a:off x="3168473" y="5337563"/>
              <a:ext cx="1392099" cy="1371579"/>
              <a:chOff x="2947636" y="2196382"/>
              <a:chExt cx="1392099" cy="1371579"/>
            </a:xfrm>
            <a:solidFill>
              <a:srgbClr val="00467E"/>
            </a:solidFill>
          </p:grpSpPr>
          <p:grpSp>
            <p:nvGrpSpPr>
              <p:cNvPr id="241"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282" name="Rectangle 281"/>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83" name="TextBox 282"/>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284" name="Picture 4" descr="Bowsden Court kitchen"/>
                <p:cNvPicPr>
                  <a:picLocks noChangeAspect="1" noChangeArrowheads="1"/>
                </p:cNvPicPr>
                <p:nvPr/>
              </p:nvPicPr>
              <p:blipFill>
                <a:blip r:embed="rId23" cstate="print"/>
                <a:srcRect b="2695"/>
                <a:stretch>
                  <a:fillRect/>
                </a:stretch>
              </p:blipFill>
              <p:spPr bwMode="auto">
                <a:xfrm>
                  <a:off x="2051650" y="1768908"/>
                  <a:ext cx="1440200" cy="891287"/>
                </a:xfrm>
                <a:prstGeom prst="rect">
                  <a:avLst/>
                </a:prstGeom>
                <a:grpFill/>
              </p:spPr>
            </p:pic>
          </p:grpSp>
          <p:grpSp>
            <p:nvGrpSpPr>
              <p:cNvPr id="242" name="Group 278"/>
              <p:cNvGrpSpPr/>
              <p:nvPr/>
            </p:nvGrpSpPr>
            <p:grpSpPr>
              <a:xfrm>
                <a:off x="2947636" y="2196382"/>
                <a:ext cx="1392099" cy="1371579"/>
                <a:chOff x="1821678" y="1996553"/>
                <a:chExt cx="2101259" cy="1991818"/>
              </a:xfrm>
              <a:grpFill/>
            </p:grpSpPr>
            <p:sp>
              <p:nvSpPr>
                <p:cNvPr id="280" name="Rounded Rectangle 279"/>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281" name="TextBox 280">
                  <a:hlinkClick r:id="rId24"/>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277" name="Picture 276"/>
            <p:cNvPicPr>
              <a:picLocks noChangeAspect="1"/>
            </p:cNvPicPr>
            <p:nvPr/>
          </p:nvPicPr>
          <p:blipFill>
            <a:blip r:embed="rId25">
              <a:extLst>
                <a:ext uri="{28A0092B-C50C-407E-A947-70E740481C1C}">
                  <a14:useLocalDpi xmlns:a14="http://schemas.microsoft.com/office/drawing/2010/main" xmlns="" val="0"/>
                </a:ext>
              </a:extLst>
            </a:blip>
            <a:stretch>
              <a:fillRect/>
            </a:stretch>
          </p:blipFill>
          <p:spPr>
            <a:xfrm>
              <a:off x="3258354" y="5425310"/>
              <a:ext cx="1196791" cy="934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3" name="Group 284"/>
          <p:cNvGrpSpPr/>
          <p:nvPr/>
        </p:nvGrpSpPr>
        <p:grpSpPr>
          <a:xfrm>
            <a:off x="6403834" y="5186747"/>
            <a:ext cx="1436011" cy="1348965"/>
            <a:chOff x="7110341" y="2173480"/>
            <a:chExt cx="1436011" cy="1348965"/>
          </a:xfrm>
        </p:grpSpPr>
        <p:grpSp>
          <p:nvGrpSpPr>
            <p:cNvPr id="244" name="Group 285"/>
            <p:cNvGrpSpPr/>
            <p:nvPr/>
          </p:nvGrpSpPr>
          <p:grpSpPr>
            <a:xfrm>
              <a:off x="7110341" y="2173480"/>
              <a:ext cx="1436011" cy="1348965"/>
              <a:chOff x="4357678" y="2521449"/>
              <a:chExt cx="1436011" cy="1348965"/>
            </a:xfrm>
            <a:solidFill>
              <a:srgbClr val="00467E"/>
            </a:solidFill>
          </p:grpSpPr>
          <p:grpSp>
            <p:nvGrpSpPr>
              <p:cNvPr id="245" name="Group 79"/>
              <p:cNvGrpSpPr>
                <a:grpSpLocks/>
              </p:cNvGrpSpPr>
              <p:nvPr/>
            </p:nvGrpSpPr>
            <p:grpSpPr bwMode="auto">
              <a:xfrm>
                <a:off x="4435475" y="2617788"/>
                <a:ext cx="1152525" cy="1152525"/>
                <a:chOff x="5652150" y="3068950"/>
                <a:chExt cx="1152000" cy="1152000"/>
              </a:xfrm>
              <a:grpFill/>
            </p:grpSpPr>
            <p:grpSp>
              <p:nvGrpSpPr>
                <p:cNvPr id="246"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94" name="Rectangle 293"/>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95" name="TextBox 294"/>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93" name="Picture 37"/>
                <p:cNvPicPr>
                  <a:picLocks noChangeAspect="1" noChangeArrowheads="1"/>
                </p:cNvPicPr>
                <p:nvPr/>
              </p:nvPicPr>
              <p:blipFill>
                <a:blip r:embed="rId16" cstate="print">
                  <a:extLst>
                    <a:ext uri="{28A0092B-C50C-407E-A947-70E740481C1C}">
                      <a14:useLocalDpi xmlns:a14="http://schemas.microsoft.com/office/drawing/2010/main" xmlns=""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247" name="Group 288"/>
              <p:cNvGrpSpPr/>
              <p:nvPr/>
            </p:nvGrpSpPr>
            <p:grpSpPr>
              <a:xfrm>
                <a:off x="4357678" y="2521449"/>
                <a:ext cx="1436011" cy="1348965"/>
                <a:chOff x="3051146" y="2600967"/>
                <a:chExt cx="2119949" cy="1991818"/>
              </a:xfrm>
              <a:grpFill/>
            </p:grpSpPr>
            <p:sp>
              <p:nvSpPr>
                <p:cNvPr id="290" name="Rounded Rectangle 289"/>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91" name="TextBox 290">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pic>
          <p:nvPicPr>
            <p:cNvPr id="287" name="Picture 286"/>
            <p:cNvPicPr>
              <a:picLocks noChangeAspect="1"/>
            </p:cNvPicPr>
            <p:nvPr/>
          </p:nvPicPr>
          <p:blipFill rotWithShape="1">
            <a:blip r:embed="rId26" cstate="print">
              <a:extLst>
                <a:ext uri="{28A0092B-C50C-407E-A947-70E740481C1C}">
                  <a14:useLocalDpi xmlns:a14="http://schemas.microsoft.com/office/drawing/2010/main" xmlns="" val="0"/>
                </a:ext>
              </a:extLst>
            </a:blip>
            <a:srcRect l="6153" t="-782" r="23685" b="782"/>
            <a:stretch/>
          </p:blipFill>
          <p:spPr>
            <a:xfrm>
              <a:off x="7150805" y="2253038"/>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8" name="Group 295"/>
          <p:cNvGrpSpPr/>
          <p:nvPr/>
        </p:nvGrpSpPr>
        <p:grpSpPr>
          <a:xfrm>
            <a:off x="4894340" y="5178040"/>
            <a:ext cx="1473851" cy="1373678"/>
            <a:chOff x="5755803" y="3616765"/>
            <a:chExt cx="1473851" cy="1373678"/>
          </a:xfrm>
        </p:grpSpPr>
        <p:grpSp>
          <p:nvGrpSpPr>
            <p:cNvPr id="249" name="Group 296"/>
            <p:cNvGrpSpPr/>
            <p:nvPr/>
          </p:nvGrpSpPr>
          <p:grpSpPr>
            <a:xfrm>
              <a:off x="5755803" y="3616765"/>
              <a:ext cx="1473851" cy="1373678"/>
              <a:chOff x="6826344" y="3588717"/>
              <a:chExt cx="1472150" cy="1373678"/>
            </a:xfrm>
            <a:solidFill>
              <a:srgbClr val="00257E"/>
            </a:solidFill>
          </p:grpSpPr>
          <p:grpSp>
            <p:nvGrpSpPr>
              <p:cNvPr id="25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303" name="Rectangle 30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04" name="TextBox 30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305" name="Picture 304"/>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251" name="Group 299"/>
              <p:cNvGrpSpPr/>
              <p:nvPr/>
            </p:nvGrpSpPr>
            <p:grpSpPr>
              <a:xfrm>
                <a:off x="6826344" y="3588717"/>
                <a:ext cx="1472150" cy="1373678"/>
                <a:chOff x="3581492" y="2609421"/>
                <a:chExt cx="2119949" cy="1991818"/>
              </a:xfrm>
              <a:grpFill/>
            </p:grpSpPr>
            <p:sp>
              <p:nvSpPr>
                <p:cNvPr id="301" name="Rounded Rectangle 30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302" name="TextBox 301">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298" name="Picture 297"/>
            <p:cNvPicPr>
              <a:picLocks noChangeAspect="1"/>
            </p:cNvPicPr>
            <p:nvPr/>
          </p:nvPicPr>
          <p:blipFill rotWithShape="1">
            <a:blip r:embed="rId27" cstate="print">
              <a:extLst>
                <a:ext uri="{28A0092B-C50C-407E-A947-70E740481C1C}">
                  <a14:useLocalDpi xmlns:a14="http://schemas.microsoft.com/office/drawing/2010/main" xmlns=""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52" name="Group 305"/>
          <p:cNvGrpSpPr/>
          <p:nvPr/>
        </p:nvGrpSpPr>
        <p:grpSpPr>
          <a:xfrm>
            <a:off x="3347441" y="5167560"/>
            <a:ext cx="1534396" cy="1403547"/>
            <a:chOff x="4171810" y="5136021"/>
            <a:chExt cx="1534396" cy="1403547"/>
          </a:xfrm>
        </p:grpSpPr>
        <p:grpSp>
          <p:nvGrpSpPr>
            <p:cNvPr id="253" name="Group 306"/>
            <p:cNvGrpSpPr/>
            <p:nvPr/>
          </p:nvGrpSpPr>
          <p:grpSpPr>
            <a:xfrm>
              <a:off x="4171810" y="5136021"/>
              <a:ext cx="1534396" cy="1403547"/>
              <a:chOff x="6096259" y="5081827"/>
              <a:chExt cx="1534396" cy="1426004"/>
            </a:xfrm>
            <a:solidFill>
              <a:srgbClr val="00257E"/>
            </a:solidFill>
          </p:grpSpPr>
          <p:grpSp>
            <p:nvGrpSpPr>
              <p:cNvPr id="254" name="Group 84"/>
              <p:cNvGrpSpPr>
                <a:grpSpLocks/>
              </p:cNvGrpSpPr>
              <p:nvPr/>
            </p:nvGrpSpPr>
            <p:grpSpPr bwMode="auto">
              <a:xfrm>
                <a:off x="6171521" y="5085842"/>
                <a:ext cx="1296987" cy="1220421"/>
                <a:chOff x="7010288" y="4551482"/>
                <a:chExt cx="1296179" cy="1219864"/>
              </a:xfrm>
              <a:grpFill/>
            </p:grpSpPr>
            <p:grpSp>
              <p:nvGrpSpPr>
                <p:cNvPr id="2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315" name="Rectangle 31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16" name="TextBox 31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314" name="Picture 37"/>
                <p:cNvPicPr>
                  <a:picLocks noChangeAspect="1" noChangeArrowheads="1"/>
                </p:cNvPicPr>
                <p:nvPr/>
              </p:nvPicPr>
              <p:blipFill>
                <a:blip r:embed="rId28" cstate="print">
                  <a:extLst>
                    <a:ext uri="{28A0092B-C50C-407E-A947-70E740481C1C}">
                      <a14:useLocalDpi xmlns:a14="http://schemas.microsoft.com/office/drawing/2010/main" xmlns=""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32" name="Group 309"/>
              <p:cNvGrpSpPr/>
              <p:nvPr/>
            </p:nvGrpSpPr>
            <p:grpSpPr>
              <a:xfrm>
                <a:off x="6096259" y="5081827"/>
                <a:ext cx="1534396" cy="1426004"/>
                <a:chOff x="4122344" y="2247418"/>
                <a:chExt cx="2166046" cy="2019159"/>
              </a:xfrm>
              <a:grpFill/>
            </p:grpSpPr>
            <p:sp>
              <p:nvSpPr>
                <p:cNvPr id="311" name="Rounded Rectangle 31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312" name="TextBox 311">
                  <a:hlinkClick r:id="rId20"/>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pic>
          <p:nvPicPr>
            <p:cNvPr id="308" name="Picture 307"/>
            <p:cNvPicPr>
              <a:picLocks noChangeAspect="1"/>
            </p:cNvPicPr>
            <p:nvPr/>
          </p:nvPicPr>
          <p:blipFill rotWithShape="1">
            <a:blip r:embed="rId29" cstate="print">
              <a:extLst>
                <a:ext uri="{28A0092B-C50C-407E-A947-70E740481C1C}">
                  <a14:useLocalDpi xmlns:a14="http://schemas.microsoft.com/office/drawing/2010/main" xmlns="" val="0"/>
                </a:ext>
              </a:extLst>
            </a:blip>
            <a:srcRect l="37012" r="17274"/>
            <a:stretch/>
          </p:blipFill>
          <p:spPr>
            <a:xfrm>
              <a:off x="4280666" y="52096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3" name="Group 316"/>
          <p:cNvGrpSpPr/>
          <p:nvPr/>
        </p:nvGrpSpPr>
        <p:grpSpPr>
          <a:xfrm>
            <a:off x="911933" y="3703478"/>
            <a:ext cx="1387485" cy="1364208"/>
            <a:chOff x="2700412" y="2150617"/>
            <a:chExt cx="1387485" cy="1348964"/>
          </a:xfrm>
        </p:grpSpPr>
        <p:grpSp>
          <p:nvGrpSpPr>
            <p:cNvPr id="34" name="Group 317"/>
            <p:cNvGrpSpPr/>
            <p:nvPr/>
          </p:nvGrpSpPr>
          <p:grpSpPr>
            <a:xfrm>
              <a:off x="2700412" y="2150617"/>
              <a:ext cx="1387485" cy="1348964"/>
              <a:chOff x="4752203" y="3947721"/>
              <a:chExt cx="1387485" cy="1348964"/>
            </a:xfrm>
            <a:solidFill>
              <a:srgbClr val="002060"/>
            </a:solidFill>
          </p:grpSpPr>
          <p:grpSp>
            <p:nvGrpSpPr>
              <p:cNvPr id="35"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324" name="Rectangle 323"/>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25" name="TextBox 324"/>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326" name="Picture 39" descr="Artist Impression of Victoria Hall Exterior"/>
                <p:cNvPicPr>
                  <a:picLocks noChangeAspect="1" noChangeArrowheads="1"/>
                </p:cNvPicPr>
                <p:nvPr/>
              </p:nvPicPr>
              <p:blipFill>
                <a:blip r:embed="rId30"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36" name="Group 320"/>
              <p:cNvGrpSpPr/>
              <p:nvPr/>
            </p:nvGrpSpPr>
            <p:grpSpPr>
              <a:xfrm>
                <a:off x="4752203" y="3947721"/>
                <a:ext cx="1387485" cy="1348964"/>
                <a:chOff x="4616249" y="788135"/>
                <a:chExt cx="2025502" cy="1991818"/>
              </a:xfrm>
              <a:grpFill/>
            </p:grpSpPr>
            <p:sp>
              <p:nvSpPr>
                <p:cNvPr id="322" name="Rounded Rectangle 321"/>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323" name="TextBox 322">
                  <a:hlinkClick r:id="rId31"/>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319" name="Picture 318"/>
            <p:cNvPicPr>
              <a:picLocks noChangeAspect="1"/>
            </p:cNvPicPr>
            <p:nvPr/>
          </p:nvPicPr>
          <p:blipFill rotWithShape="1">
            <a:blip r:embed="rId32" cstate="print">
              <a:extLst>
                <a:ext uri="{28A0092B-C50C-407E-A947-70E740481C1C}">
                  <a14:useLocalDpi xmlns:a14="http://schemas.microsoft.com/office/drawing/2010/main" xmlns="" val="0"/>
                </a:ext>
              </a:extLst>
            </a:blip>
            <a:srcRect l="24101"/>
            <a:stretch/>
          </p:blipFill>
          <p:spPr>
            <a:xfrm>
              <a:off x="2779007" y="2225663"/>
              <a:ext cx="1254098" cy="1003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55" name="Title 154"/>
          <p:cNvSpPr>
            <a:spLocks noGrp="1"/>
          </p:cNvSpPr>
          <p:nvPr>
            <p:ph type="title"/>
          </p:nvPr>
        </p:nvSpPr>
        <p:spPr>
          <a:xfrm>
            <a:off x="500034" y="214298"/>
            <a:ext cx="6347048" cy="1143000"/>
          </a:xfrm>
        </p:spPr>
        <p:txBody>
          <a:bodyPr/>
          <a:lstStyle/>
          <a:p>
            <a:r>
              <a:rPr lang="en-GB" dirty="0" smtClean="0"/>
              <a:t>Comparing size</a:t>
            </a:r>
            <a:endParaRPr lang="en-GB" dirty="0"/>
          </a:p>
        </p:txBody>
      </p:sp>
    </p:spTree>
    <p:extLst>
      <p:ext uri="{BB962C8B-B14F-4D97-AF65-F5344CB8AC3E}">
        <p14:creationId xmlns:p14="http://schemas.microsoft.com/office/powerpoint/2010/main" xmlns="" val="292727672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Title 1"/>
          <p:cNvSpPr>
            <a:spLocks noGrp="1"/>
          </p:cNvSpPr>
          <p:nvPr>
            <p:ph type="title"/>
          </p:nvPr>
        </p:nvSpPr>
        <p:spPr>
          <a:xfrm>
            <a:off x="457200" y="274638"/>
            <a:ext cx="8229600" cy="1143000"/>
          </a:xfrm>
        </p:spPr>
        <p:txBody>
          <a:bodyPr/>
          <a:lstStyle/>
          <a:p>
            <a:r>
              <a:rPr lang="en-GB" dirty="0" smtClean="0"/>
              <a:t>Routes from further away.</a:t>
            </a:r>
            <a:endParaRPr lang="en-GB" dirty="0"/>
          </a:p>
        </p:txBody>
      </p:sp>
      <p:pic>
        <p:nvPicPr>
          <p:cNvPr id="31"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0884" t="18621" r="5437" b="6130"/>
          <a:stretch/>
        </p:blipFill>
        <p:spPr bwMode="auto">
          <a:xfrm>
            <a:off x="-157896" y="7938"/>
            <a:ext cx="9301896" cy="68500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4" name="Rounded Rectangle 33"/>
          <p:cNvSpPr/>
          <p:nvPr/>
        </p:nvSpPr>
        <p:spPr>
          <a:xfrm>
            <a:off x="2702828" y="3351761"/>
            <a:ext cx="1024008" cy="58394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Marris House</a:t>
            </a:r>
            <a:endParaRPr lang="en-GB" sz="1600" dirty="0">
              <a:solidFill>
                <a:prstClr val="white"/>
              </a:solidFill>
            </a:endParaRPr>
          </a:p>
        </p:txBody>
      </p:sp>
      <p:cxnSp>
        <p:nvCxnSpPr>
          <p:cNvPr id="35" name="Straight Arrow Connector 34"/>
          <p:cNvCxnSpPr>
            <a:stCxn id="34" idx="2"/>
          </p:cNvCxnSpPr>
          <p:nvPr/>
        </p:nvCxnSpPr>
        <p:spPr>
          <a:xfrm>
            <a:off x="3214832" y="3935706"/>
            <a:ext cx="421064" cy="7174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865344" y="4515042"/>
            <a:ext cx="1557692" cy="97414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Castle </a:t>
            </a:r>
            <a:r>
              <a:rPr lang="en-GB" sz="1600" dirty="0" err="1" smtClean="0">
                <a:solidFill>
                  <a:prstClr val="white"/>
                </a:solidFill>
              </a:rPr>
              <a:t>Leazes</a:t>
            </a:r>
            <a:r>
              <a:rPr lang="en-GB" sz="1600" dirty="0" smtClean="0">
                <a:solidFill>
                  <a:prstClr val="white"/>
                </a:solidFill>
              </a:rPr>
              <a:t>, Castle Court &amp; </a:t>
            </a:r>
            <a:r>
              <a:rPr lang="en-GB" sz="1600" dirty="0" err="1" smtClean="0">
                <a:solidFill>
                  <a:prstClr val="white"/>
                </a:solidFill>
              </a:rPr>
              <a:t>Leazes</a:t>
            </a:r>
            <a:r>
              <a:rPr lang="en-GB" sz="1600" dirty="0" smtClean="0">
                <a:solidFill>
                  <a:prstClr val="white"/>
                </a:solidFill>
              </a:rPr>
              <a:t> Parade</a:t>
            </a:r>
            <a:endParaRPr lang="en-GB" sz="1600" dirty="0">
              <a:solidFill>
                <a:prstClr val="white"/>
              </a:solidFill>
            </a:endParaRPr>
          </a:p>
        </p:txBody>
      </p:sp>
      <p:cxnSp>
        <p:nvCxnSpPr>
          <p:cNvPr id="38" name="Straight Arrow Connector 37"/>
          <p:cNvCxnSpPr/>
          <p:nvPr/>
        </p:nvCxnSpPr>
        <p:spPr>
          <a:xfrm>
            <a:off x="2446317" y="5008500"/>
            <a:ext cx="613515" cy="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hlinkClick r:id="rId4"/>
          </p:cNvPr>
          <p:cNvSpPr/>
          <p:nvPr/>
        </p:nvSpPr>
        <p:spPr>
          <a:xfrm>
            <a:off x="307975" y="3140967"/>
            <a:ext cx="1239690" cy="59492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St Mary’s College</a:t>
            </a:r>
            <a:endParaRPr lang="en-GB" sz="1600" dirty="0">
              <a:solidFill>
                <a:prstClr val="white"/>
              </a:solidFill>
            </a:endParaRPr>
          </a:p>
        </p:txBody>
      </p:sp>
      <p:cxnSp>
        <p:nvCxnSpPr>
          <p:cNvPr id="40" name="Straight Arrow Connector 39"/>
          <p:cNvCxnSpPr/>
          <p:nvPr/>
        </p:nvCxnSpPr>
        <p:spPr>
          <a:xfrm flipH="1">
            <a:off x="239189" y="3740690"/>
            <a:ext cx="330448" cy="10081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hlinkClick r:id="rId5"/>
          </p:cNvPr>
          <p:cNvSpPr/>
          <p:nvPr/>
        </p:nvSpPr>
        <p:spPr>
          <a:xfrm>
            <a:off x="1843412" y="5929280"/>
            <a:ext cx="1434718" cy="739535"/>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Liberty Plaza, Verde &amp; The View</a:t>
            </a:r>
            <a:endParaRPr lang="en-GB" sz="1600" dirty="0">
              <a:solidFill>
                <a:prstClr val="white"/>
              </a:solidFill>
            </a:endParaRPr>
          </a:p>
        </p:txBody>
      </p:sp>
      <p:cxnSp>
        <p:nvCxnSpPr>
          <p:cNvPr id="42" name="Straight Arrow Connector 41"/>
          <p:cNvCxnSpPr>
            <a:stCxn id="41" idx="3"/>
          </p:cNvCxnSpPr>
          <p:nvPr/>
        </p:nvCxnSpPr>
        <p:spPr>
          <a:xfrm flipV="1">
            <a:off x="3278130" y="6093568"/>
            <a:ext cx="357766" cy="205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hlinkClick r:id="rId6"/>
          </p:cNvPr>
          <p:cNvSpPr/>
          <p:nvPr/>
        </p:nvSpPr>
        <p:spPr>
          <a:xfrm>
            <a:off x="3963918" y="3193664"/>
            <a:ext cx="1555120" cy="79402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Park, Windsor &amp; Kensington Terrace</a:t>
            </a:r>
            <a:endParaRPr lang="en-GB" sz="1600" dirty="0">
              <a:solidFill>
                <a:prstClr val="white"/>
              </a:solidFill>
            </a:endParaRPr>
          </a:p>
        </p:txBody>
      </p:sp>
      <p:sp>
        <p:nvSpPr>
          <p:cNvPr id="52" name="Rounded Rectangle 51">
            <a:hlinkClick r:id="rId7"/>
          </p:cNvPr>
          <p:cNvSpPr/>
          <p:nvPr/>
        </p:nvSpPr>
        <p:spPr>
          <a:xfrm>
            <a:off x="4355976" y="908721"/>
            <a:ext cx="1170216" cy="501022"/>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err="1" smtClean="0">
                <a:solidFill>
                  <a:prstClr val="white"/>
                </a:solidFill>
              </a:rPr>
              <a:t>Bowsden</a:t>
            </a:r>
            <a:r>
              <a:rPr lang="en-GB" sz="1600" dirty="0" smtClean="0">
                <a:solidFill>
                  <a:prstClr val="white"/>
                </a:solidFill>
              </a:rPr>
              <a:t> Court</a:t>
            </a:r>
            <a:endParaRPr lang="en-GB" sz="1600" dirty="0">
              <a:solidFill>
                <a:prstClr val="white"/>
              </a:solidFill>
            </a:endParaRPr>
          </a:p>
        </p:txBody>
      </p:sp>
      <p:cxnSp>
        <p:nvCxnSpPr>
          <p:cNvPr id="53" name="Straight Arrow Connector 52"/>
          <p:cNvCxnSpPr/>
          <p:nvPr/>
        </p:nvCxnSpPr>
        <p:spPr>
          <a:xfrm flipH="1">
            <a:off x="4498856" y="4004139"/>
            <a:ext cx="194276" cy="744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241379" y="548681"/>
            <a:ext cx="122709"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975456" y="46142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732962" y="148478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739150" y="263691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281503" y="4356713"/>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884368" y="5626763"/>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360744" y="5942305"/>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355976" y="611028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652929" y="601298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427452" y="5418089"/>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657933" y="9079"/>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6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604448" y="4423590"/>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6" name="Straight Arrow Connector 65"/>
          <p:cNvCxnSpPr/>
          <p:nvPr/>
        </p:nvCxnSpPr>
        <p:spPr>
          <a:xfrm flipH="1" flipV="1">
            <a:off x="5601320" y="6488741"/>
            <a:ext cx="538006" cy="133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a:hlinkClick r:id="rId6"/>
          </p:cNvPr>
          <p:cNvSpPr/>
          <p:nvPr/>
        </p:nvSpPr>
        <p:spPr>
          <a:xfrm>
            <a:off x="5997522" y="6257894"/>
            <a:ext cx="2820933" cy="43514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Manor Bank &amp; Liberty Quay</a:t>
            </a:r>
            <a:endParaRPr lang="en-GB" sz="1600" dirty="0">
              <a:solidFill>
                <a:prstClr val="white"/>
              </a:solidFill>
            </a:endParaRPr>
          </a:p>
        </p:txBody>
      </p:sp>
      <p:sp>
        <p:nvSpPr>
          <p:cNvPr id="68" name="Rounded Rectangle 67">
            <a:hlinkClick r:id="rId10"/>
          </p:cNvPr>
          <p:cNvSpPr/>
          <p:nvPr/>
        </p:nvSpPr>
        <p:spPr>
          <a:xfrm>
            <a:off x="6981076" y="5406891"/>
            <a:ext cx="832085" cy="65301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Turner Court</a:t>
            </a:r>
            <a:endParaRPr lang="en-GB" sz="1600" dirty="0">
              <a:solidFill>
                <a:prstClr val="white"/>
              </a:solidFill>
            </a:endParaRPr>
          </a:p>
        </p:txBody>
      </p:sp>
      <p:cxnSp>
        <p:nvCxnSpPr>
          <p:cNvPr id="69" name="Straight Arrow Connector 68"/>
          <p:cNvCxnSpPr>
            <a:stCxn id="68" idx="1"/>
          </p:cNvCxnSpPr>
          <p:nvPr/>
        </p:nvCxnSpPr>
        <p:spPr>
          <a:xfrm flipH="1">
            <a:off x="6246871" y="5733399"/>
            <a:ext cx="734205" cy="2487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hlinkClick r:id="rId11"/>
          </p:cNvPr>
          <p:cNvSpPr/>
          <p:nvPr/>
        </p:nvSpPr>
        <p:spPr>
          <a:xfrm>
            <a:off x="3744827" y="4811039"/>
            <a:ext cx="1222297" cy="617189"/>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sp>
        <p:nvSpPr>
          <p:cNvPr id="71" name="Rounded Rectangle 70"/>
          <p:cNvSpPr/>
          <p:nvPr/>
        </p:nvSpPr>
        <p:spPr>
          <a:xfrm>
            <a:off x="5826934" y="4914906"/>
            <a:ext cx="838025" cy="63339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Union State</a:t>
            </a:r>
            <a:endParaRPr lang="en-GB" sz="1600" dirty="0">
              <a:solidFill>
                <a:prstClr val="white"/>
              </a:solidFill>
            </a:endParaRPr>
          </a:p>
        </p:txBody>
      </p:sp>
      <p:cxnSp>
        <p:nvCxnSpPr>
          <p:cNvPr id="72" name="Straight Arrow Connector 71"/>
          <p:cNvCxnSpPr>
            <a:stCxn id="71" idx="1"/>
          </p:cNvCxnSpPr>
          <p:nvPr/>
        </p:nvCxnSpPr>
        <p:spPr>
          <a:xfrm flipH="1" flipV="1">
            <a:off x="5405122" y="5220437"/>
            <a:ext cx="421812" cy="11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6166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P spid="51" grpId="0" animBg="1"/>
      <p:bldP spid="52" grpId="0" animBg="1"/>
      <p:bldP spid="67" grpId="0" animBg="1"/>
      <p:bldP spid="68" grpId="0" animBg="1"/>
      <p:bldP spid="7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6"/>
          <p:cNvGrpSpPr/>
          <p:nvPr/>
        </p:nvGrpSpPr>
        <p:grpSpPr>
          <a:xfrm>
            <a:off x="5765248" y="2025480"/>
            <a:ext cx="3096344" cy="983438"/>
            <a:chOff x="3030220" y="1484784"/>
            <a:chExt cx="3096344" cy="983438"/>
          </a:xfrm>
        </p:grpSpPr>
        <p:sp>
          <p:nvSpPr>
            <p:cNvPr id="38" name="Rounded Rectangle 37"/>
            <p:cNvSpPr/>
            <p:nvPr/>
          </p:nvSpPr>
          <p:spPr>
            <a:xfrm>
              <a:off x="3030220" y="1484784"/>
              <a:ext cx="3096344" cy="95410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44" name="TextBox 43"/>
            <p:cNvSpPr txBox="1"/>
            <p:nvPr/>
          </p:nvSpPr>
          <p:spPr>
            <a:xfrm>
              <a:off x="3205438" y="1514115"/>
              <a:ext cx="2664296" cy="954107"/>
            </a:xfrm>
            <a:prstGeom prst="rect">
              <a:avLst/>
            </a:prstGeom>
            <a:noFill/>
          </p:spPr>
          <p:txBody>
            <a:bodyPr wrap="square" rtlCol="0">
              <a:spAutoFit/>
            </a:bodyPr>
            <a:lstStyle/>
            <a:p>
              <a:pPr algn="ctr"/>
              <a:r>
                <a:rPr lang="en-GB" sz="2800" dirty="0" smtClean="0">
                  <a:solidFill>
                    <a:schemeClr val="bg1"/>
                  </a:solidFill>
                </a:rPr>
                <a:t>Remember extra costs</a:t>
              </a:r>
              <a:endParaRPr lang="en-GB" sz="2800" dirty="0">
                <a:solidFill>
                  <a:schemeClr val="bg1"/>
                </a:solidFill>
              </a:endParaRPr>
            </a:p>
          </p:txBody>
        </p:sp>
      </p:grpSp>
      <p:pic>
        <p:nvPicPr>
          <p:cNvPr id="4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86119">
            <a:off x="5847112" y="3403171"/>
            <a:ext cx="2448272" cy="179485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5" name="Group 45"/>
          <p:cNvGrpSpPr/>
          <p:nvPr/>
        </p:nvGrpSpPr>
        <p:grpSpPr>
          <a:xfrm>
            <a:off x="3143734" y="1543688"/>
            <a:ext cx="2079151" cy="1529011"/>
            <a:chOff x="6184935" y="-209148"/>
            <a:chExt cx="2664296" cy="1529011"/>
          </a:xfrm>
          <a:solidFill>
            <a:srgbClr val="6083CB"/>
          </a:solidFill>
        </p:grpSpPr>
        <p:sp>
          <p:nvSpPr>
            <p:cNvPr id="47" name="Rounded Rectangle 46"/>
            <p:cNvSpPr/>
            <p:nvPr/>
          </p:nvSpPr>
          <p:spPr>
            <a:xfrm>
              <a:off x="6184935" y="-209148"/>
              <a:ext cx="2664296" cy="1529011"/>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58" name="TextBox 57"/>
            <p:cNvSpPr txBox="1"/>
            <p:nvPr/>
          </p:nvSpPr>
          <p:spPr>
            <a:xfrm>
              <a:off x="6418837" y="-137141"/>
              <a:ext cx="2232248" cy="1384995"/>
            </a:xfrm>
            <a:prstGeom prst="rect">
              <a:avLst/>
            </a:prstGeom>
            <a:grpFill/>
          </p:spPr>
          <p:txBody>
            <a:bodyPr wrap="square" rtlCol="0">
              <a:spAutoFit/>
            </a:bodyPr>
            <a:lstStyle/>
            <a:p>
              <a:pPr algn="ctr"/>
              <a:r>
                <a:rPr lang="en-GB" sz="2800" dirty="0" smtClean="0">
                  <a:solidFill>
                    <a:schemeClr val="bg1"/>
                  </a:solidFill>
                </a:rPr>
                <a:t>Lots of student properties</a:t>
              </a:r>
              <a:endParaRPr lang="en-GB" sz="2800" dirty="0">
                <a:solidFill>
                  <a:schemeClr val="bg1"/>
                </a:solidFill>
              </a:endParaRPr>
            </a:p>
          </p:txBody>
        </p:sp>
      </p:grpSp>
      <p:grpSp>
        <p:nvGrpSpPr>
          <p:cNvPr id="6" name="Group 58"/>
          <p:cNvGrpSpPr/>
          <p:nvPr/>
        </p:nvGrpSpPr>
        <p:grpSpPr>
          <a:xfrm rot="21068972">
            <a:off x="398195" y="1630526"/>
            <a:ext cx="2243031" cy="2041787"/>
            <a:chOff x="6430341" y="3311119"/>
            <a:chExt cx="2334641" cy="2278120"/>
          </a:xfrm>
        </p:grpSpPr>
        <p:pic>
          <p:nvPicPr>
            <p:cNvPr id="60" name="Picture 4">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30341" y="3311119"/>
              <a:ext cx="1093988" cy="639360"/>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1" name="Picture 5">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32340" y="3311119"/>
              <a:ext cx="1116124" cy="54992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2" name="Picture 6">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430342" y="3950479"/>
              <a:ext cx="1143000" cy="41462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3" name="Picture 7">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613444" y="3950479"/>
              <a:ext cx="1135020" cy="4684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4" name="Picture 8">
              <a:hlinkClick r:id="rId12"/>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430342" y="4479971"/>
              <a:ext cx="1143000" cy="46119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5" name="Picture 9">
              <a:hlinkClick r:id="rId14"/>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613444" y="4418972"/>
              <a:ext cx="1135020" cy="5831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6" name="Picture 10">
              <a:hlinkClick r:id="rId16"/>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6430341" y="5085184"/>
              <a:ext cx="1093987"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7" name="Picture 11">
              <a:hlinkClick r:id="rId18"/>
            </p:cNvPr>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7632340" y="5085184"/>
              <a:ext cx="1132642"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grpSp>
      <p:grpSp>
        <p:nvGrpSpPr>
          <p:cNvPr id="7" name="Group 67"/>
          <p:cNvGrpSpPr/>
          <p:nvPr/>
        </p:nvGrpSpPr>
        <p:grpSpPr>
          <a:xfrm>
            <a:off x="2206053" y="4018306"/>
            <a:ext cx="3096344" cy="626642"/>
            <a:chOff x="380787" y="3033674"/>
            <a:chExt cx="3096344" cy="626642"/>
          </a:xfrm>
          <a:solidFill>
            <a:srgbClr val="00257E"/>
          </a:solidFill>
        </p:grpSpPr>
        <p:sp>
          <p:nvSpPr>
            <p:cNvPr id="69" name="Rounded Rectangle 68"/>
            <p:cNvSpPr/>
            <p:nvPr/>
          </p:nvSpPr>
          <p:spPr>
            <a:xfrm>
              <a:off x="479128" y="3033674"/>
              <a:ext cx="2859314" cy="62664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70" name="TextBox 69"/>
            <p:cNvSpPr txBox="1"/>
            <p:nvPr/>
          </p:nvSpPr>
          <p:spPr>
            <a:xfrm>
              <a:off x="380787" y="3060192"/>
              <a:ext cx="3096344" cy="523220"/>
            </a:xfrm>
            <a:prstGeom prst="rect">
              <a:avLst/>
            </a:prstGeom>
            <a:noFill/>
          </p:spPr>
          <p:txBody>
            <a:bodyPr wrap="square" rtlCol="0">
              <a:spAutoFit/>
            </a:bodyPr>
            <a:lstStyle/>
            <a:p>
              <a:pPr algn="ctr"/>
              <a:r>
                <a:rPr lang="en-GB" sz="2800" dirty="0" smtClean="0">
                  <a:solidFill>
                    <a:schemeClr val="bg1"/>
                  </a:solidFill>
                </a:rPr>
                <a:t>Support available</a:t>
              </a:r>
              <a:endParaRPr lang="en-GB" sz="2800" dirty="0">
                <a:solidFill>
                  <a:schemeClr val="bg1"/>
                </a:solidFill>
              </a:endParaRPr>
            </a:p>
          </p:txBody>
        </p:sp>
      </p:grpSp>
      <p:grpSp>
        <p:nvGrpSpPr>
          <p:cNvPr id="9" name="Group 70"/>
          <p:cNvGrpSpPr/>
          <p:nvPr/>
        </p:nvGrpSpPr>
        <p:grpSpPr>
          <a:xfrm>
            <a:off x="4677095" y="5657143"/>
            <a:ext cx="3136627" cy="1015930"/>
            <a:chOff x="383890" y="1346017"/>
            <a:chExt cx="3136627" cy="1015930"/>
          </a:xfrm>
          <a:solidFill>
            <a:srgbClr val="477CFF"/>
          </a:solidFill>
        </p:grpSpPr>
        <p:sp>
          <p:nvSpPr>
            <p:cNvPr id="72" name="Rounded Rectangle 71"/>
            <p:cNvSpPr/>
            <p:nvPr/>
          </p:nvSpPr>
          <p:spPr>
            <a:xfrm>
              <a:off x="383890" y="1346017"/>
              <a:ext cx="3136627" cy="1015930"/>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solidFill>
                  <a:schemeClr val="bg1"/>
                </a:solidFill>
              </a:endParaRPr>
            </a:p>
          </p:txBody>
        </p:sp>
        <p:sp>
          <p:nvSpPr>
            <p:cNvPr id="73" name="TextBox 72"/>
            <p:cNvSpPr txBox="1"/>
            <p:nvPr/>
          </p:nvSpPr>
          <p:spPr>
            <a:xfrm>
              <a:off x="386252" y="1435354"/>
              <a:ext cx="3114124" cy="86793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Typically 12 month contracts</a:t>
              </a:r>
              <a:endParaRPr lang="en-GB" sz="2800" dirty="0">
                <a:solidFill>
                  <a:schemeClr val="bg1"/>
                </a:solidFill>
              </a:endParaRPr>
            </a:p>
          </p:txBody>
        </p:sp>
      </p:grpSp>
      <p:pic>
        <p:nvPicPr>
          <p:cNvPr id="74" name="Picture 2" descr="http://www.civilliberty.org.uk/images/ncl_students_union.jpg"/>
          <p:cNvPicPr>
            <a:picLocks noChangeAspect="1" noChangeArrowheads="1"/>
          </p:cNvPicPr>
          <p:nvPr/>
        </p:nvPicPr>
        <p:blipFill>
          <a:blip r:embed="rId20">
            <a:extLst>
              <a:ext uri="{28A0092B-C50C-407E-A947-70E740481C1C}">
                <a14:useLocalDpi xmlns:a14="http://schemas.microsoft.com/office/drawing/2010/main" xmlns="" val="0"/>
              </a:ext>
            </a:extLst>
          </a:blip>
          <a:srcRect/>
          <a:stretch>
            <a:fillRect/>
          </a:stretch>
        </p:blipFill>
        <p:spPr bwMode="auto">
          <a:xfrm rot="806426">
            <a:off x="622834" y="4806302"/>
            <a:ext cx="1955626" cy="1634903"/>
          </a:xfrm>
          <a:prstGeom prst="rect">
            <a:avLst/>
          </a:prstGeom>
          <a:noFill/>
          <a:extLst>
            <a:ext uri="{909E8E84-426E-40DD-AFC4-6F175D3DCCD1}">
              <a14:hiddenFill xmlns:a14="http://schemas.microsoft.com/office/drawing/2010/main" xmlns="">
                <a:solidFill>
                  <a:srgbClr val="FFFFFF"/>
                </a:solidFill>
              </a14:hiddenFill>
            </a:ext>
          </a:extLst>
        </p:spPr>
      </p:pic>
      <p:sp>
        <p:nvSpPr>
          <p:cNvPr id="31" name="Title 30"/>
          <p:cNvSpPr>
            <a:spLocks noGrp="1"/>
          </p:cNvSpPr>
          <p:nvPr>
            <p:ph type="title"/>
          </p:nvPr>
        </p:nvSpPr>
        <p:spPr/>
        <p:txBody>
          <a:bodyPr/>
          <a:lstStyle/>
          <a:p>
            <a:r>
              <a:rPr lang="en-GB" dirty="0" smtClean="0"/>
              <a:t>After halls</a:t>
            </a:r>
            <a:endParaRPr lang="en-GB" dirty="0"/>
          </a:p>
        </p:txBody>
      </p:sp>
    </p:spTree>
    <p:extLst>
      <p:ext uri="{BB962C8B-B14F-4D97-AF65-F5344CB8AC3E}">
        <p14:creationId xmlns:p14="http://schemas.microsoft.com/office/powerpoint/2010/main" xmlns="" val="274404489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032" t="15234" r="6953" b="5371"/>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8" name="Rounded Rectangle 27">
            <a:hlinkClick r:id="rId4"/>
          </p:cNvPr>
          <p:cNvSpPr/>
          <p:nvPr/>
        </p:nvSpPr>
        <p:spPr>
          <a:xfrm>
            <a:off x="496771" y="3672068"/>
            <a:ext cx="1386775" cy="43053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Fenham</a:t>
            </a:r>
            <a:endParaRPr lang="en-GB" dirty="0">
              <a:solidFill>
                <a:prstClr val="white"/>
              </a:solidFill>
            </a:endParaRPr>
          </a:p>
        </p:txBody>
      </p:sp>
      <p:cxnSp>
        <p:nvCxnSpPr>
          <p:cNvPr id="29" name="Straight Arrow Connector 28"/>
          <p:cNvCxnSpPr>
            <a:stCxn id="28" idx="0"/>
          </p:cNvCxnSpPr>
          <p:nvPr/>
        </p:nvCxnSpPr>
        <p:spPr>
          <a:xfrm flipV="1">
            <a:off x="1190159" y="3155431"/>
            <a:ext cx="154380"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2912908" y="2413655"/>
            <a:ext cx="635826" cy="311244"/>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flipH="1">
            <a:off x="6261590" y="1261093"/>
            <a:ext cx="508661"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8532440" y="2257400"/>
            <a:ext cx="89807" cy="59553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H="1" flipV="1">
            <a:off x="6884894" y="3155431"/>
            <a:ext cx="279394" cy="9471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Rounded Rectangle 33">
            <a:hlinkClick r:id="rId5"/>
          </p:cNvPr>
          <p:cNvSpPr/>
          <p:nvPr/>
        </p:nvSpPr>
        <p:spPr>
          <a:xfrm>
            <a:off x="6562846" y="4102598"/>
            <a:ext cx="1386775" cy="430531"/>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Sandyford</a:t>
            </a:r>
            <a:endParaRPr lang="en-GB" dirty="0">
              <a:solidFill>
                <a:prstClr val="white"/>
              </a:solidFill>
            </a:endParaRPr>
          </a:p>
        </p:txBody>
      </p:sp>
      <p:sp>
        <p:nvSpPr>
          <p:cNvPr id="35" name="Rounded Rectangle 34">
            <a:hlinkClick r:id="rId6"/>
          </p:cNvPr>
          <p:cNvSpPr/>
          <p:nvPr/>
        </p:nvSpPr>
        <p:spPr>
          <a:xfrm>
            <a:off x="7716919" y="1826869"/>
            <a:ext cx="1386775" cy="43053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Heaton</a:t>
            </a:r>
            <a:endParaRPr lang="en-GB" dirty="0">
              <a:solidFill>
                <a:prstClr val="white"/>
              </a:solidFill>
            </a:endParaRPr>
          </a:p>
        </p:txBody>
      </p:sp>
      <p:sp>
        <p:nvSpPr>
          <p:cNvPr id="36" name="Rounded Rectangle 35">
            <a:hlinkClick r:id="rId7"/>
          </p:cNvPr>
          <p:cNvSpPr/>
          <p:nvPr/>
        </p:nvSpPr>
        <p:spPr>
          <a:xfrm>
            <a:off x="6400797" y="830562"/>
            <a:ext cx="1386775" cy="430531"/>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Jesmond</a:t>
            </a:r>
            <a:endParaRPr lang="en-GB" dirty="0">
              <a:solidFill>
                <a:prstClr val="white"/>
              </a:solidFill>
            </a:endParaRPr>
          </a:p>
        </p:txBody>
      </p:sp>
      <p:sp>
        <p:nvSpPr>
          <p:cNvPr id="37" name="Rounded Rectangle 36">
            <a:hlinkClick r:id="rId8"/>
          </p:cNvPr>
          <p:cNvSpPr/>
          <p:nvPr/>
        </p:nvSpPr>
        <p:spPr>
          <a:xfrm>
            <a:off x="2277083" y="1777731"/>
            <a:ext cx="1271651" cy="633163"/>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Spital</a:t>
            </a:r>
            <a:r>
              <a:rPr lang="en-GB" dirty="0" smtClean="0">
                <a:solidFill>
                  <a:prstClr val="white"/>
                </a:solidFill>
              </a:rPr>
              <a:t> Tongues</a:t>
            </a:r>
            <a:endParaRPr lang="en-GB" dirty="0">
              <a:solidFill>
                <a:prstClr val="white"/>
              </a:solidFill>
            </a:endParaRPr>
          </a:p>
        </p:txBody>
      </p:sp>
      <p:sp>
        <p:nvSpPr>
          <p:cNvPr id="39" name="Rounded Rectangle 38">
            <a:hlinkClick r:id="rId9"/>
          </p:cNvPr>
          <p:cNvSpPr/>
          <p:nvPr/>
        </p:nvSpPr>
        <p:spPr>
          <a:xfrm>
            <a:off x="4637550" y="2985362"/>
            <a:ext cx="1276627" cy="633163"/>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pic>
        <p:nvPicPr>
          <p:cNvPr id="4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275864" y="367855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055528" y="501317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2"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8628" y="424123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3"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28627" y="2724899"/>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5"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572000" y="416660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7"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310818" y="4317863"/>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8"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428424" y="387470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9"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535191" y="104582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163625" y="623731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5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535190" y="29908"/>
            <a:ext cx="265923" cy="3025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7426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5" grpId="0" animBg="1"/>
      <p:bldP spid="36" grpId="0" animBg="1"/>
      <p:bldP spid="3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000364" y="404664"/>
            <a:ext cx="61436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Newcastle: City &amp; Social</a:t>
            </a:r>
            <a:endParaRPr lang="en-GB" sz="34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ounded Rectangle 8"/>
          <p:cNvSpPr/>
          <p:nvPr/>
        </p:nvSpPr>
        <p:spPr>
          <a:xfrm>
            <a:off x="2267744" y="3375633"/>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Sports</a:t>
            </a:r>
          </a:p>
        </p:txBody>
      </p:sp>
      <p:cxnSp>
        <p:nvCxnSpPr>
          <p:cNvPr id="10" name="Straight Arrow Connector 9"/>
          <p:cNvCxnSpPr>
            <a:endCxn id="9" idx="0"/>
          </p:cNvCxnSpPr>
          <p:nvPr/>
        </p:nvCxnSpPr>
        <p:spPr>
          <a:xfrm flipH="1">
            <a:off x="3074060" y="2505842"/>
            <a:ext cx="403236" cy="869791"/>
          </a:xfrm>
          <a:prstGeom prst="straightConnector1">
            <a:avLst/>
          </a:prstGeom>
          <a:ln cap="flat">
            <a:headEnd type="arrow"/>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5325814" y="2494480"/>
            <a:ext cx="916597" cy="933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4" name="Group 2"/>
          <p:cNvGrpSpPr/>
          <p:nvPr/>
        </p:nvGrpSpPr>
        <p:grpSpPr>
          <a:xfrm>
            <a:off x="2478354" y="1544615"/>
            <a:ext cx="4397902" cy="1095861"/>
            <a:chOff x="2269935" y="1556792"/>
            <a:chExt cx="4397902" cy="1095861"/>
          </a:xfrm>
        </p:grpSpPr>
        <p:sp>
          <p:nvSpPr>
            <p:cNvPr id="17" name="Rounded Rectangle 16"/>
            <p:cNvSpPr/>
            <p:nvPr/>
          </p:nvSpPr>
          <p:spPr>
            <a:xfrm>
              <a:off x="2269935" y="1556792"/>
              <a:ext cx="4397902" cy="109586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8" name="TextBox 17"/>
            <p:cNvSpPr txBox="1"/>
            <p:nvPr/>
          </p:nvSpPr>
          <p:spPr>
            <a:xfrm>
              <a:off x="2394737" y="1858476"/>
              <a:ext cx="4230541" cy="590931"/>
            </a:xfrm>
            <a:prstGeom prst="rect">
              <a:avLst/>
            </a:prstGeom>
            <a:noFill/>
          </p:spPr>
          <p:txBody>
            <a:bodyPr wrap="square" rtlCol="0">
              <a:spAutoFit/>
            </a:bodyPr>
            <a:lstStyle/>
            <a:p>
              <a:pPr algn="ctr" defTabSz="533400">
                <a:lnSpc>
                  <a:spcPct val="90000"/>
                </a:lnSpc>
                <a:spcBef>
                  <a:spcPct val="0"/>
                </a:spcBef>
              </a:pPr>
              <a:r>
                <a:rPr lang="en-GB" sz="3600" dirty="0">
                  <a:solidFill>
                    <a:schemeClr val="bg1"/>
                  </a:solidFill>
                </a:rPr>
                <a:t>Clubs &amp; Societies</a:t>
              </a:r>
            </a:p>
          </p:txBody>
        </p:sp>
      </p:grpSp>
      <p:sp>
        <p:nvSpPr>
          <p:cNvPr id="19" name="Rounded Rectangle 18"/>
          <p:cNvSpPr/>
          <p:nvPr/>
        </p:nvSpPr>
        <p:spPr>
          <a:xfrm>
            <a:off x="5796136" y="3429000"/>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Societies</a:t>
            </a:r>
          </a:p>
        </p:txBody>
      </p:sp>
      <p:sp>
        <p:nvSpPr>
          <p:cNvPr id="20" name="Rounded Rectangle 19">
            <a:hlinkClick r:id="rId3"/>
          </p:cNvPr>
          <p:cNvSpPr/>
          <p:nvPr/>
        </p:nvSpPr>
        <p:spPr>
          <a:xfrm>
            <a:off x="6876256" y="4836888"/>
            <a:ext cx="2088232" cy="46432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Give </a:t>
            </a:r>
            <a:r>
              <a:rPr lang="en-GB" sz="2800" dirty="0" smtClean="0">
                <a:solidFill>
                  <a:schemeClr val="bg1"/>
                </a:solidFill>
              </a:rPr>
              <a:t>It </a:t>
            </a:r>
            <a:r>
              <a:rPr lang="en-GB" sz="2800" dirty="0">
                <a:solidFill>
                  <a:schemeClr val="bg1"/>
                </a:solidFill>
              </a:rPr>
              <a:t>A</a:t>
            </a:r>
            <a:r>
              <a:rPr lang="en-GB" sz="2800" dirty="0" smtClean="0">
                <a:solidFill>
                  <a:schemeClr val="bg1"/>
                </a:solidFill>
              </a:rPr>
              <a:t> </a:t>
            </a:r>
            <a:r>
              <a:rPr lang="en-GB" sz="2800" dirty="0">
                <a:solidFill>
                  <a:schemeClr val="bg1"/>
                </a:solidFill>
              </a:rPr>
              <a:t>Go </a:t>
            </a:r>
          </a:p>
        </p:txBody>
      </p:sp>
      <p:sp>
        <p:nvSpPr>
          <p:cNvPr id="21" name="Rounded Rectangle 20">
            <a:hlinkClick r:id="rId4"/>
          </p:cNvPr>
          <p:cNvSpPr/>
          <p:nvPr/>
        </p:nvSpPr>
        <p:spPr>
          <a:xfrm>
            <a:off x="1763688" y="5772992"/>
            <a:ext cx="2088232"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Intra-Mural</a:t>
            </a:r>
            <a:r>
              <a:rPr lang="en-GB" sz="2800" dirty="0">
                <a:solidFill>
                  <a:prstClr val="black"/>
                </a:solidFill>
              </a:rPr>
              <a:t> </a:t>
            </a:r>
          </a:p>
        </p:txBody>
      </p:sp>
      <p:sp>
        <p:nvSpPr>
          <p:cNvPr id="22" name="Rounded Rectangle 21">
            <a:hlinkClick r:id="rId5"/>
          </p:cNvPr>
          <p:cNvSpPr/>
          <p:nvPr/>
        </p:nvSpPr>
        <p:spPr>
          <a:xfrm>
            <a:off x="3588672" y="4725144"/>
            <a:ext cx="1631400"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Go Play</a:t>
            </a:r>
          </a:p>
        </p:txBody>
      </p:sp>
      <p:sp>
        <p:nvSpPr>
          <p:cNvPr id="23" name="Rounded Rectangle 22">
            <a:hlinkClick r:id="rId6"/>
          </p:cNvPr>
          <p:cNvSpPr/>
          <p:nvPr/>
        </p:nvSpPr>
        <p:spPr>
          <a:xfrm>
            <a:off x="367915" y="4513011"/>
            <a:ext cx="2187861" cy="860205"/>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Athletic Union </a:t>
            </a:r>
          </a:p>
        </p:txBody>
      </p:sp>
      <p:cxnSp>
        <p:nvCxnSpPr>
          <p:cNvPr id="25" name="Straight Arrow Connector 24"/>
          <p:cNvCxnSpPr>
            <a:stCxn id="9" idx="2"/>
            <a:endCxn id="23" idx="0"/>
          </p:cNvCxnSpPr>
          <p:nvPr/>
        </p:nvCxnSpPr>
        <p:spPr>
          <a:xfrm flipH="1">
            <a:off x="1461846" y="4149080"/>
            <a:ext cx="1612214" cy="36393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9" idx="2"/>
            <a:endCxn id="21" idx="0"/>
          </p:cNvCxnSpPr>
          <p:nvPr/>
        </p:nvCxnSpPr>
        <p:spPr>
          <a:xfrm flipH="1">
            <a:off x="2807804" y="4149080"/>
            <a:ext cx="266256" cy="1623912"/>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2"/>
          </p:cNvCxnSpPr>
          <p:nvPr/>
        </p:nvCxnSpPr>
        <p:spPr>
          <a:xfrm>
            <a:off x="3074060" y="4149080"/>
            <a:ext cx="1330312" cy="576064"/>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endCxn id="20" idx="0"/>
          </p:cNvCxnSpPr>
          <p:nvPr/>
        </p:nvCxnSpPr>
        <p:spPr>
          <a:xfrm>
            <a:off x="6667837" y="4202447"/>
            <a:ext cx="1252535" cy="63444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a:hlinkClick r:id="rId7"/>
          </p:cNvPr>
          <p:cNvSpPr/>
          <p:nvPr/>
        </p:nvSpPr>
        <p:spPr>
          <a:xfrm>
            <a:off x="5220072" y="5484960"/>
            <a:ext cx="2044679" cy="82436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Joining </a:t>
            </a:r>
            <a:br>
              <a:rPr lang="en-GB" sz="2800" dirty="0">
                <a:solidFill>
                  <a:schemeClr val="bg1"/>
                </a:solidFill>
              </a:rPr>
            </a:br>
            <a:r>
              <a:rPr lang="en-GB" sz="2800" dirty="0">
                <a:solidFill>
                  <a:schemeClr val="bg1"/>
                </a:solidFill>
              </a:rPr>
              <a:t>Societies</a:t>
            </a:r>
          </a:p>
        </p:txBody>
      </p:sp>
      <p:cxnSp>
        <p:nvCxnSpPr>
          <p:cNvPr id="30" name="Straight Arrow Connector 29"/>
          <p:cNvCxnSpPr>
            <a:endCxn id="29" idx="0"/>
          </p:cNvCxnSpPr>
          <p:nvPr/>
        </p:nvCxnSpPr>
        <p:spPr>
          <a:xfrm flipH="1">
            <a:off x="6242412" y="4202447"/>
            <a:ext cx="425425" cy="128251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1" name="Title 30"/>
          <p:cNvSpPr>
            <a:spLocks noGrp="1"/>
          </p:cNvSpPr>
          <p:nvPr>
            <p:ph type="title"/>
          </p:nvPr>
        </p:nvSpPr>
        <p:spPr/>
        <p:txBody>
          <a:bodyPr/>
          <a:lstStyle/>
          <a:p>
            <a:r>
              <a:rPr lang="en-GB" dirty="0" smtClean="0"/>
              <a:t>Clubs and societies</a:t>
            </a:r>
            <a:endParaRPr lang="en-GB" dirty="0"/>
          </a:p>
        </p:txBody>
      </p:sp>
    </p:spTree>
    <p:extLst>
      <p:ext uri="{BB962C8B-B14F-4D97-AF65-F5344CB8AC3E}">
        <p14:creationId xmlns:p14="http://schemas.microsoft.com/office/powerpoint/2010/main" xmlns="" val="330378675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7" name="Group 10"/>
          <p:cNvGrpSpPr/>
          <p:nvPr/>
        </p:nvGrpSpPr>
        <p:grpSpPr>
          <a:xfrm>
            <a:off x="3320310" y="1698831"/>
            <a:ext cx="3319973" cy="1036246"/>
            <a:chOff x="2386035" y="1268760"/>
            <a:chExt cx="4397902" cy="1095861"/>
          </a:xfrm>
        </p:grpSpPr>
        <p:sp>
          <p:nvSpPr>
            <p:cNvPr id="16" name="Rounded Rectangle 15">
              <a:hlinkClick r:id="rId3"/>
            </p:cNvPr>
            <p:cNvSpPr/>
            <p:nvPr/>
          </p:nvSpPr>
          <p:spPr>
            <a:xfrm>
              <a:off x="2386035" y="1268760"/>
              <a:ext cx="4397902" cy="1095861"/>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7" name="TextBox 16"/>
            <p:cNvSpPr txBox="1"/>
            <p:nvPr/>
          </p:nvSpPr>
          <p:spPr>
            <a:xfrm>
              <a:off x="2510837" y="1570444"/>
              <a:ext cx="4230541" cy="634691"/>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Freshers’ </a:t>
              </a:r>
              <a:r>
                <a:rPr lang="en-GB" sz="3600" dirty="0">
                  <a:solidFill>
                    <a:schemeClr val="bg1"/>
                  </a:solidFill>
                </a:rPr>
                <a:t>Fair</a:t>
              </a:r>
            </a:p>
          </p:txBody>
        </p:sp>
      </p:grpSp>
      <p:sp>
        <p:nvSpPr>
          <p:cNvPr id="18" name="Rounded Rectangle 17">
            <a:hlinkClick r:id="rId4"/>
          </p:cNvPr>
          <p:cNvSpPr/>
          <p:nvPr/>
        </p:nvSpPr>
        <p:spPr>
          <a:xfrm>
            <a:off x="395536" y="5517232"/>
            <a:ext cx="2710657" cy="1061479"/>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NUSU Website</a:t>
            </a:r>
          </a:p>
        </p:txBody>
      </p:sp>
      <p:pic>
        <p:nvPicPr>
          <p:cNvPr id="19" name="Picture 4"/>
          <p:cNvPicPr>
            <a:picLocks noChangeAspect="1" noChangeArrowheads="1"/>
          </p:cNvPicPr>
          <p:nvPr/>
        </p:nvPicPr>
        <p:blipFill>
          <a:blip r:embed="rId5">
            <a:extLst>
              <a:ext uri="{28A0092B-C50C-407E-A947-70E740481C1C}">
                <a14:useLocalDpi xmlns:a14="http://schemas.microsoft.com/office/drawing/2010/main" xmlns="" val="0"/>
              </a:ext>
            </a:extLst>
          </a:blip>
          <a:stretch>
            <a:fillRect/>
          </a:stretch>
        </p:blipFill>
        <p:spPr bwMode="auto">
          <a:xfrm rot="1118171">
            <a:off x="216988" y="3635548"/>
            <a:ext cx="3298143" cy="1356949"/>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9" name="Group 4"/>
          <p:cNvGrpSpPr/>
          <p:nvPr/>
        </p:nvGrpSpPr>
        <p:grpSpPr>
          <a:xfrm>
            <a:off x="3755081" y="4808397"/>
            <a:ext cx="5310942" cy="1770314"/>
            <a:chOff x="3755081" y="4808397"/>
            <a:chExt cx="5310942" cy="1770314"/>
          </a:xfrm>
        </p:grpSpPr>
        <p:pic>
          <p:nvPicPr>
            <p:cNvPr id="3" name="Picture 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755081" y="4808397"/>
              <a:ext cx="5310942" cy="1770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7411453" y="5197642"/>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682841" y="5358063"/>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25"/>
          <p:cNvPicPr>
            <a:picLocks noChangeAspect="1"/>
          </p:cNvPicPr>
          <p:nvPr/>
        </p:nvPicPr>
        <p:blipFill rotWithShape="1">
          <a:blip r:embed="rId7" cstate="print"/>
          <a:srcRect l="53403" t="22882" r="17299" b="17837"/>
          <a:stretch/>
        </p:blipFill>
        <p:spPr>
          <a:xfrm>
            <a:off x="1088655" y="1517984"/>
            <a:ext cx="1846603" cy="1854163"/>
          </a:xfrm>
          <a:prstGeom prst="rect">
            <a:avLst/>
          </a:prstGeom>
        </p:spPr>
      </p:pic>
      <p:pic>
        <p:nvPicPr>
          <p:cNvPr id="6" name="Picture 5"/>
          <p:cNvPicPr>
            <a:picLocks noChangeAspect="1"/>
          </p:cNvPicPr>
          <p:nvPr/>
        </p:nvPicPr>
        <p:blipFill rotWithShape="1">
          <a:blip r:embed="rId8">
            <a:extLst>
              <a:ext uri="{28A0092B-C50C-407E-A947-70E740481C1C}">
                <a14:useLocalDpi xmlns:a14="http://schemas.microsoft.com/office/drawing/2010/main" xmlns="" val="0"/>
              </a:ext>
            </a:extLst>
          </a:blip>
          <a:srcRect t="48882"/>
          <a:stretch/>
        </p:blipFill>
        <p:spPr>
          <a:xfrm rot="20971396">
            <a:off x="4627935" y="2763414"/>
            <a:ext cx="4324593" cy="146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itle 20"/>
          <p:cNvSpPr>
            <a:spLocks noGrp="1"/>
          </p:cNvSpPr>
          <p:nvPr>
            <p:ph type="title"/>
          </p:nvPr>
        </p:nvSpPr>
        <p:spPr/>
        <p:txBody>
          <a:bodyPr/>
          <a:lstStyle/>
          <a:p>
            <a:r>
              <a:rPr lang="en-GB" dirty="0" smtClean="0"/>
              <a:t>Joining</a:t>
            </a:r>
            <a:endParaRPr lang="en-GB" dirty="0"/>
          </a:p>
        </p:txBody>
      </p:sp>
    </p:spTree>
    <p:extLst>
      <p:ext uri="{BB962C8B-B14F-4D97-AF65-F5344CB8AC3E}">
        <p14:creationId xmlns:p14="http://schemas.microsoft.com/office/powerpoint/2010/main" xmlns="" val="48465872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229912" y="3347634"/>
            <a:ext cx="2577084" cy="202914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65054" y="3081990"/>
            <a:ext cx="2409329" cy="2253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Freeform 9"/>
          <p:cNvSpPr/>
          <p:nvPr/>
        </p:nvSpPr>
        <p:spPr>
          <a:xfrm>
            <a:off x="516588" y="1598401"/>
            <a:ext cx="8208913" cy="115212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3600" dirty="0">
                <a:solidFill>
                  <a:schemeClr val="bg1"/>
                </a:solidFill>
              </a:rPr>
              <a:t>Nearly 200 registered </a:t>
            </a:r>
            <a:r>
              <a:rPr lang="en-GB" sz="3600" dirty="0">
                <a:solidFill>
                  <a:schemeClr val="bg1"/>
                </a:solidFill>
                <a:hlinkClick r:id="rId5"/>
              </a:rPr>
              <a:t>clubs</a:t>
            </a:r>
            <a:r>
              <a:rPr lang="en-GB" sz="3600" dirty="0">
                <a:solidFill>
                  <a:schemeClr val="bg1"/>
                </a:solidFill>
              </a:rPr>
              <a:t> and </a:t>
            </a:r>
            <a:r>
              <a:rPr lang="en-GB" sz="3600" dirty="0">
                <a:solidFill>
                  <a:schemeClr val="bg1"/>
                </a:solidFill>
                <a:hlinkClick r:id="rId6"/>
              </a:rPr>
              <a:t>societies</a:t>
            </a:r>
            <a:r>
              <a:rPr lang="en-GB" sz="3600" dirty="0">
                <a:solidFill>
                  <a:schemeClr val="bg1"/>
                </a:solidFill>
              </a:rPr>
              <a:t> at Newcastle</a:t>
            </a:r>
          </a:p>
        </p:txBody>
      </p:sp>
      <p:pic>
        <p:nvPicPr>
          <p:cNvPr id="16" name="Picture 4" descr="http://www.mrmediatraining.com/wp-content/uploads/2011/01/Countdown-Clock.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491973" y="3040933"/>
            <a:ext cx="2342592" cy="2335842"/>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Rounded Rectangle 16"/>
          <p:cNvSpPr/>
          <p:nvPr/>
        </p:nvSpPr>
        <p:spPr>
          <a:xfrm>
            <a:off x="588596" y="5774865"/>
            <a:ext cx="1944217" cy="485326"/>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Dance</a:t>
            </a:r>
            <a:endParaRPr lang="en-GB" sz="2800" dirty="0">
              <a:solidFill>
                <a:schemeClr val="bg1"/>
              </a:solidFill>
            </a:endParaRPr>
          </a:p>
        </p:txBody>
      </p:sp>
      <p:sp>
        <p:nvSpPr>
          <p:cNvPr id="18" name="Rounded Rectangle 17"/>
          <p:cNvSpPr/>
          <p:nvPr/>
        </p:nvSpPr>
        <p:spPr>
          <a:xfrm>
            <a:off x="3336174" y="5667179"/>
            <a:ext cx="2602533" cy="781742"/>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Twenty Minute Society</a:t>
            </a:r>
          </a:p>
        </p:txBody>
      </p:sp>
      <p:sp>
        <p:nvSpPr>
          <p:cNvPr id="19" name="Rounded Rectangle 18"/>
          <p:cNvSpPr/>
          <p:nvPr/>
        </p:nvSpPr>
        <p:spPr>
          <a:xfrm>
            <a:off x="6265591" y="5661632"/>
            <a:ext cx="2505725" cy="714807"/>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Greek/Hellenic</a:t>
            </a:r>
            <a:endParaRPr lang="en-GB" sz="2800" dirty="0">
              <a:solidFill>
                <a:schemeClr val="bg1"/>
              </a:solidFill>
            </a:endParaRPr>
          </a:p>
        </p:txBody>
      </p:sp>
      <p:sp>
        <p:nvSpPr>
          <p:cNvPr id="20" name="Rectangle 19"/>
          <p:cNvSpPr/>
          <p:nvPr/>
        </p:nvSpPr>
        <p:spPr>
          <a:xfrm>
            <a:off x="-838926" y="1365018"/>
            <a:ext cx="9981127" cy="56876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a:hlinkClick r:id="rId8"/>
          </p:cNvPr>
          <p:cNvSpPr/>
          <p:nvPr/>
        </p:nvSpPr>
        <p:spPr>
          <a:xfrm>
            <a:off x="2045846" y="2629252"/>
            <a:ext cx="5472608" cy="192967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5400" dirty="0">
                <a:solidFill>
                  <a:schemeClr val="bg1"/>
                </a:solidFill>
              </a:rPr>
              <a:t>Or you can create your own!</a:t>
            </a:r>
          </a:p>
        </p:txBody>
      </p:sp>
      <p:sp>
        <p:nvSpPr>
          <p:cNvPr id="22" name="Title 21"/>
          <p:cNvSpPr>
            <a:spLocks noGrp="1"/>
          </p:cNvSpPr>
          <p:nvPr>
            <p:ph type="title"/>
          </p:nvPr>
        </p:nvSpPr>
        <p:spPr/>
        <p:txBody>
          <a:bodyPr>
            <a:normAutofit/>
          </a:bodyPr>
          <a:lstStyle/>
          <a:p>
            <a:r>
              <a:rPr lang="en-GB" dirty="0" smtClean="0"/>
              <a:t>Societies</a:t>
            </a:r>
            <a:endParaRPr lang="en-GB" dirty="0"/>
          </a:p>
        </p:txBody>
      </p:sp>
    </p:spTree>
    <p:extLst>
      <p:ext uri="{BB962C8B-B14F-4D97-AF65-F5344CB8AC3E}">
        <p14:creationId xmlns:p14="http://schemas.microsoft.com/office/powerpoint/2010/main" xmlns="" val="13239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6" name="Rounded Rectangle 15"/>
          <p:cNvSpPr/>
          <p:nvPr/>
        </p:nvSpPr>
        <p:spPr>
          <a:xfrm>
            <a:off x="320952" y="1542298"/>
            <a:ext cx="1921487"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a:solidFill>
                  <a:schemeClr val="bg1"/>
                </a:solidFill>
              </a:rPr>
              <a:t>Summer Ball</a:t>
            </a:r>
          </a:p>
        </p:txBody>
      </p:sp>
      <p:sp>
        <p:nvSpPr>
          <p:cNvPr id="17" name="Rounded Rectangle 16"/>
          <p:cNvSpPr/>
          <p:nvPr/>
        </p:nvSpPr>
        <p:spPr>
          <a:xfrm>
            <a:off x="2571030" y="5684844"/>
            <a:ext cx="1921487" cy="1030477"/>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Bowling</a:t>
            </a:r>
          </a:p>
        </p:txBody>
      </p:sp>
      <p:sp>
        <p:nvSpPr>
          <p:cNvPr id="18" name="Rounded Rectangle 17"/>
          <p:cNvSpPr/>
          <p:nvPr/>
        </p:nvSpPr>
        <p:spPr>
          <a:xfrm>
            <a:off x="7107217" y="4404703"/>
            <a:ext cx="1921487" cy="103047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GB" sz="2800" dirty="0">
                <a:solidFill>
                  <a:schemeClr val="bg1"/>
                </a:solidFill>
              </a:rPr>
              <a:t>Ice Skating</a:t>
            </a:r>
          </a:p>
        </p:txBody>
      </p:sp>
      <p:sp>
        <p:nvSpPr>
          <p:cNvPr id="19" name="Rounded Rectangle 18"/>
          <p:cNvSpPr/>
          <p:nvPr/>
        </p:nvSpPr>
        <p:spPr>
          <a:xfrm>
            <a:off x="7107217" y="5635098"/>
            <a:ext cx="1921487" cy="1030477"/>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a:solidFill>
                  <a:schemeClr val="bg1"/>
                </a:solidFill>
              </a:rPr>
              <a:t>Pub Quizzes</a:t>
            </a:r>
          </a:p>
        </p:txBody>
      </p:sp>
      <p:sp>
        <p:nvSpPr>
          <p:cNvPr id="20" name="Rounded Rectangle 19"/>
          <p:cNvSpPr/>
          <p:nvPr/>
        </p:nvSpPr>
        <p:spPr>
          <a:xfrm>
            <a:off x="4868459" y="4493933"/>
            <a:ext cx="1921487" cy="1030477"/>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GB" sz="2800" dirty="0">
                <a:solidFill>
                  <a:schemeClr val="bg1"/>
                </a:solidFill>
              </a:rPr>
              <a:t>Holidays Abroad</a:t>
            </a:r>
          </a:p>
        </p:txBody>
      </p:sp>
      <p:sp>
        <p:nvSpPr>
          <p:cNvPr id="21" name="Rounded Rectangle 20"/>
          <p:cNvSpPr/>
          <p:nvPr/>
        </p:nvSpPr>
        <p:spPr>
          <a:xfrm>
            <a:off x="417600" y="5703083"/>
            <a:ext cx="1921487" cy="1030477"/>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Bar Crawls</a:t>
            </a:r>
          </a:p>
        </p:txBody>
      </p:sp>
      <p:sp>
        <p:nvSpPr>
          <p:cNvPr id="22" name="Rounded Rectangle 21"/>
          <p:cNvSpPr/>
          <p:nvPr/>
        </p:nvSpPr>
        <p:spPr>
          <a:xfrm>
            <a:off x="2593838" y="1542297"/>
            <a:ext cx="1921487" cy="1030477"/>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Public Talks</a:t>
            </a:r>
            <a:endParaRPr lang="en-GB" sz="2800" dirty="0">
              <a:solidFill>
                <a:schemeClr val="bg1"/>
              </a:solidFill>
            </a:endParaRPr>
          </a:p>
        </p:txBody>
      </p:sp>
      <p:sp>
        <p:nvSpPr>
          <p:cNvPr id="26" name="Rounded Rectangle 25"/>
          <p:cNvSpPr/>
          <p:nvPr/>
        </p:nvSpPr>
        <p:spPr>
          <a:xfrm>
            <a:off x="4782150" y="5671505"/>
            <a:ext cx="2094106"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Charity Fundraising</a:t>
            </a:r>
            <a:endParaRPr lang="en-GB" sz="28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xmlns="" val="0"/>
              </a:ext>
            </a:extLst>
          </a:blip>
          <a:srcRect l="16316" t="18671" r="16140" b="10819"/>
          <a:stretch/>
        </p:blipFill>
        <p:spPr>
          <a:xfrm>
            <a:off x="511967" y="2900793"/>
            <a:ext cx="4154508" cy="247112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143650" y="1382519"/>
            <a:ext cx="3349260" cy="2167835"/>
          </a:xfrm>
          <a:prstGeom prst="rect">
            <a:avLst/>
          </a:prstGeom>
        </p:spPr>
      </p:pic>
      <p:sp>
        <p:nvSpPr>
          <p:cNvPr id="27" name="Rounded Rectangle 26"/>
          <p:cNvSpPr/>
          <p:nvPr/>
        </p:nvSpPr>
        <p:spPr>
          <a:xfrm>
            <a:off x="5568583" y="3636871"/>
            <a:ext cx="2382400" cy="681315"/>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Sports teams</a:t>
            </a:r>
            <a:endParaRPr lang="en-GB" sz="2800" dirty="0">
              <a:solidFill>
                <a:schemeClr val="bg1"/>
              </a:solidFill>
            </a:endParaRPr>
          </a:p>
        </p:txBody>
      </p:sp>
      <p:sp>
        <p:nvSpPr>
          <p:cNvPr id="25" name="Title 24"/>
          <p:cNvSpPr>
            <a:spLocks noGrp="1"/>
          </p:cNvSpPr>
          <p:nvPr>
            <p:ph type="title"/>
          </p:nvPr>
        </p:nvSpPr>
        <p:spPr/>
        <p:txBody>
          <a:bodyPr/>
          <a:lstStyle/>
          <a:p>
            <a:r>
              <a:rPr lang="en-GB" dirty="0" smtClean="0"/>
              <a:t>Subject societies</a:t>
            </a:r>
            <a:endParaRPr lang="en-GB" dirty="0"/>
          </a:p>
        </p:txBody>
      </p:sp>
    </p:spTree>
    <p:extLst>
      <p:ext uri="{BB962C8B-B14F-4D97-AF65-F5344CB8AC3E}">
        <p14:creationId xmlns:p14="http://schemas.microsoft.com/office/powerpoint/2010/main" xmlns="" val="134415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16" grpId="0" animBg="1"/>
      <p:bldP spid="17" grpId="0" animBg="1"/>
      <p:bldP spid="18" grpId="0" animBg="1"/>
      <p:bldP spid="19" grpId="0" animBg="1"/>
      <p:bldP spid="20" grpId="0" animBg="1"/>
      <p:bldP spid="21" grpId="0" animBg="1"/>
      <p:bldP spid="22" grpId="0" animBg="1"/>
      <p:bldP spid="26" grpId="0" animBg="1"/>
      <p:bldP spid="2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8475" y="1387864"/>
            <a:ext cx="3534280" cy="2151158"/>
            <a:chOff x="638475" y="1387864"/>
            <a:chExt cx="3534280" cy="2151158"/>
          </a:xfrm>
        </p:grpSpPr>
        <p:sp>
          <p:nvSpPr>
            <p:cNvPr id="10" name="Rounded Rectangle 9">
              <a:hlinkClick r:id="rId3"/>
            </p:cNvPr>
            <p:cNvSpPr/>
            <p:nvPr/>
          </p:nvSpPr>
          <p:spPr>
            <a:xfrm>
              <a:off x="638475" y="1387864"/>
              <a:ext cx="3534280" cy="215115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1" name="TextBox 10"/>
            <p:cNvSpPr txBox="1"/>
            <p:nvPr/>
          </p:nvSpPr>
          <p:spPr>
            <a:xfrm>
              <a:off x="737631" y="1533795"/>
              <a:ext cx="3335969" cy="1919050"/>
            </a:xfrm>
            <a:prstGeom prst="rect">
              <a:avLst/>
            </a:prstGeom>
            <a:solidFill>
              <a:srgbClr val="00257E"/>
            </a:solidFill>
          </p:spPr>
          <p:txBody>
            <a:bodyPr wrap="square" rtlCol="0">
              <a:spAutoFit/>
            </a:bodyPr>
            <a:lstStyle/>
            <a:p>
              <a:pPr algn="ctr" defTabSz="457200"/>
              <a:r>
                <a:rPr lang="en-GB" sz="3200" dirty="0">
                  <a:solidFill>
                    <a:schemeClr val="bg1"/>
                  </a:solidFill>
                </a:rPr>
                <a:t>£8 million refurbishment and was re-opened in 2011</a:t>
              </a:r>
            </a:p>
          </p:txBody>
        </p:sp>
      </p:grpSp>
      <p:grpSp>
        <p:nvGrpSpPr>
          <p:cNvPr id="5" name="Group 15"/>
          <p:cNvGrpSpPr/>
          <p:nvPr/>
        </p:nvGrpSpPr>
        <p:grpSpPr>
          <a:xfrm>
            <a:off x="3736710" y="6250107"/>
            <a:ext cx="1305975" cy="468000"/>
            <a:chOff x="3402125" y="4691445"/>
            <a:chExt cx="2195735" cy="798687"/>
          </a:xfrm>
          <a:solidFill>
            <a:srgbClr val="0F89CF"/>
          </a:solidFill>
        </p:grpSpPr>
        <p:sp>
          <p:nvSpPr>
            <p:cNvPr id="17" name="Rounded Rectangle 1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18" name="TextBox 17"/>
            <p:cNvSpPr txBox="1"/>
            <p:nvPr/>
          </p:nvSpPr>
          <p:spPr>
            <a:xfrm>
              <a:off x="3443904" y="4706287"/>
              <a:ext cx="2112178"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Bank</a:t>
              </a:r>
            </a:p>
          </p:txBody>
        </p:sp>
      </p:grpSp>
      <p:grpSp>
        <p:nvGrpSpPr>
          <p:cNvPr id="6" name="Group 18"/>
          <p:cNvGrpSpPr/>
          <p:nvPr/>
        </p:nvGrpSpPr>
        <p:grpSpPr>
          <a:xfrm>
            <a:off x="5114693" y="3736831"/>
            <a:ext cx="1460404" cy="478028"/>
            <a:chOff x="6074337" y="4135740"/>
            <a:chExt cx="2376264" cy="1225048"/>
          </a:xfrm>
          <a:solidFill>
            <a:srgbClr val="6083CB"/>
          </a:solidFill>
        </p:grpSpPr>
        <p:sp>
          <p:nvSpPr>
            <p:cNvPr id="20" name="Rounded Rectangle 1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1" name="TextBox 20"/>
            <p:cNvSpPr txBox="1"/>
            <p:nvPr/>
          </p:nvSpPr>
          <p:spPr>
            <a:xfrm>
              <a:off x="6134620" y="4272322"/>
              <a:ext cx="2285836" cy="108846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Courier</a:t>
              </a:r>
            </a:p>
          </p:txBody>
        </p:sp>
      </p:grpSp>
      <p:grpSp>
        <p:nvGrpSpPr>
          <p:cNvPr id="7" name="Group 21"/>
          <p:cNvGrpSpPr/>
          <p:nvPr/>
        </p:nvGrpSpPr>
        <p:grpSpPr>
          <a:xfrm>
            <a:off x="4682645" y="4466769"/>
            <a:ext cx="1512168" cy="468000"/>
            <a:chOff x="2195736" y="5733256"/>
            <a:chExt cx="2160240" cy="936104"/>
          </a:xfrm>
          <a:solidFill>
            <a:srgbClr val="00467E"/>
          </a:solidFill>
        </p:grpSpPr>
        <p:sp>
          <p:nvSpPr>
            <p:cNvPr id="24" name="Rounded Rectangle 23"/>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5" name="TextBox 24"/>
            <p:cNvSpPr txBox="1"/>
            <p:nvPr/>
          </p:nvSpPr>
          <p:spPr>
            <a:xfrm>
              <a:off x="2256020" y="5796663"/>
              <a:ext cx="2078031" cy="849558"/>
            </a:xfrm>
            <a:prstGeom prst="rect">
              <a:avLst/>
            </a:prstGeom>
            <a:grpFill/>
          </p:spPr>
          <p:txBody>
            <a:bodyPr wrap="square" rtlCol="0">
              <a:spAutoFit/>
            </a:bodyPr>
            <a:lstStyle/>
            <a:p>
              <a:pPr algn="ctr" defTabSz="533400">
                <a:lnSpc>
                  <a:spcPct val="90000"/>
                </a:lnSpc>
                <a:spcBef>
                  <a:spcPct val="0"/>
                </a:spcBef>
              </a:pPr>
              <a:r>
                <a:rPr lang="en-GB" sz="2400" dirty="0" err="1">
                  <a:solidFill>
                    <a:schemeClr val="bg1"/>
                  </a:solidFill>
                </a:rPr>
                <a:t>Mensbar</a:t>
              </a:r>
              <a:endParaRPr lang="en-GB" sz="2400" dirty="0">
                <a:solidFill>
                  <a:schemeClr val="bg1"/>
                </a:solidFill>
              </a:endParaRPr>
            </a:p>
          </p:txBody>
        </p:sp>
      </p:grpSp>
      <p:grpSp>
        <p:nvGrpSpPr>
          <p:cNvPr id="9" name="Group 2"/>
          <p:cNvGrpSpPr/>
          <p:nvPr/>
        </p:nvGrpSpPr>
        <p:grpSpPr>
          <a:xfrm>
            <a:off x="5330718" y="6230913"/>
            <a:ext cx="1224135" cy="468637"/>
            <a:chOff x="5330718" y="6230913"/>
            <a:chExt cx="1224135" cy="468637"/>
          </a:xfrm>
        </p:grpSpPr>
        <p:sp>
          <p:nvSpPr>
            <p:cNvPr id="27" name="Rounded Rectangle 26"/>
            <p:cNvSpPr/>
            <p:nvPr/>
          </p:nvSpPr>
          <p:spPr>
            <a:xfrm>
              <a:off x="5330718" y="6230913"/>
              <a:ext cx="1224135" cy="468000"/>
            </a:xfrm>
            <a:prstGeom prst="roundRect">
              <a:avLst/>
            </a:prstGeom>
            <a:solidFill>
              <a:srgbClr val="0F89CF"/>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8" name="TextBox 27">
              <a:hlinkClick r:id="rId4"/>
            </p:cNvPr>
            <p:cNvSpPr txBox="1"/>
            <p:nvPr/>
          </p:nvSpPr>
          <p:spPr>
            <a:xfrm>
              <a:off x="5354009" y="6268663"/>
              <a:ext cx="1177551" cy="430887"/>
            </a:xfrm>
            <a:prstGeom prst="rect">
              <a:avLst/>
            </a:prstGeom>
            <a:solidFill>
              <a:srgbClr val="0F89CF"/>
            </a:solidFill>
          </p:spPr>
          <p:txBody>
            <a:bodyPr wrap="square" rtlCol="0">
              <a:spAutoFit/>
            </a:bodyPr>
            <a:lstStyle/>
            <a:p>
              <a:pPr algn="ctr" defTabSz="533400">
                <a:lnSpc>
                  <a:spcPct val="90000"/>
                </a:lnSpc>
                <a:spcBef>
                  <a:spcPct val="0"/>
                </a:spcBef>
              </a:pPr>
              <a:r>
                <a:rPr lang="en-GB" sz="2400" dirty="0" smtClean="0">
                  <a:solidFill>
                    <a:schemeClr val="bg1"/>
                  </a:solidFill>
                </a:rPr>
                <a:t>Venue</a:t>
              </a:r>
              <a:endParaRPr lang="en-GB" sz="2400" dirty="0">
                <a:solidFill>
                  <a:schemeClr val="bg1"/>
                </a:solidFill>
              </a:endParaRPr>
            </a:p>
          </p:txBody>
        </p:sp>
      </p:grpSp>
      <p:pic>
        <p:nvPicPr>
          <p:cNvPr id="29" name="Picture 2" descr="http://nusu.co.uk/files/unionweb.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67150" y="1406377"/>
            <a:ext cx="3991959" cy="20781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30" name="Freeform 29"/>
          <p:cNvSpPr/>
          <p:nvPr/>
        </p:nvSpPr>
        <p:spPr>
          <a:xfrm>
            <a:off x="251343" y="3638625"/>
            <a:ext cx="2415078" cy="64570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Services</a:t>
            </a:r>
            <a:endParaRPr lang="en-GB" sz="2800" dirty="0">
              <a:solidFill>
                <a:schemeClr val="bg1"/>
              </a:solidFill>
            </a:endParaRPr>
          </a:p>
        </p:txBody>
      </p:sp>
      <p:sp>
        <p:nvSpPr>
          <p:cNvPr id="31" name="Freeform 30"/>
          <p:cNvSpPr/>
          <p:nvPr/>
        </p:nvSpPr>
        <p:spPr>
          <a:xfrm>
            <a:off x="260368" y="4443381"/>
            <a:ext cx="2406053" cy="646100"/>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a:solidFill>
                  <a:schemeClr val="bg1"/>
                </a:solidFill>
              </a:rPr>
              <a:t>Food &amp; Drink</a:t>
            </a:r>
          </a:p>
        </p:txBody>
      </p:sp>
      <p:sp>
        <p:nvSpPr>
          <p:cNvPr id="32" name="Freeform 31"/>
          <p:cNvSpPr/>
          <p:nvPr/>
        </p:nvSpPr>
        <p:spPr>
          <a:xfrm>
            <a:off x="281039" y="5582841"/>
            <a:ext cx="2385382" cy="64502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Facilities</a:t>
            </a:r>
            <a:endParaRPr lang="en-GB" sz="2800" dirty="0">
              <a:solidFill>
                <a:schemeClr val="bg1"/>
              </a:solidFill>
            </a:endParaRPr>
          </a:p>
        </p:txBody>
      </p:sp>
      <p:grpSp>
        <p:nvGrpSpPr>
          <p:cNvPr id="12" name="Group 32"/>
          <p:cNvGrpSpPr/>
          <p:nvPr/>
        </p:nvGrpSpPr>
        <p:grpSpPr>
          <a:xfrm>
            <a:off x="2900207" y="5654850"/>
            <a:ext cx="2664295" cy="468000"/>
            <a:chOff x="1187624" y="3395362"/>
            <a:chExt cx="3168352" cy="1080124"/>
          </a:xfrm>
          <a:solidFill>
            <a:srgbClr val="0F89CF"/>
          </a:solidFill>
        </p:grpSpPr>
        <p:sp>
          <p:nvSpPr>
            <p:cNvPr id="34" name="Rounded Rectangle 33"/>
            <p:cNvSpPr/>
            <p:nvPr/>
          </p:nvSpPr>
          <p:spPr>
            <a:xfrm>
              <a:off x="1187624" y="3395362"/>
              <a:ext cx="3168352" cy="108012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5" name="TextBox 34"/>
            <p:cNvSpPr txBox="1"/>
            <p:nvPr/>
          </p:nvSpPr>
          <p:spPr>
            <a:xfrm>
              <a:off x="1247908" y="3478335"/>
              <a:ext cx="3047781" cy="980263"/>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Computer Cluster</a:t>
              </a:r>
            </a:p>
          </p:txBody>
        </p:sp>
      </p:grpSp>
      <p:grpSp>
        <p:nvGrpSpPr>
          <p:cNvPr id="16" name="Group 35"/>
          <p:cNvGrpSpPr/>
          <p:nvPr/>
        </p:nvGrpSpPr>
        <p:grpSpPr>
          <a:xfrm>
            <a:off x="5690757" y="5654849"/>
            <a:ext cx="1872208" cy="468000"/>
            <a:chOff x="3402125" y="4691445"/>
            <a:chExt cx="2195735" cy="798687"/>
          </a:xfrm>
          <a:solidFill>
            <a:srgbClr val="0F89CF"/>
          </a:solidFill>
        </p:grpSpPr>
        <p:sp>
          <p:nvSpPr>
            <p:cNvPr id="37" name="Rounded Rectangle 3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8" name="TextBox 37"/>
            <p:cNvSpPr txBox="1"/>
            <p:nvPr/>
          </p:nvSpPr>
          <p:spPr>
            <a:xfrm>
              <a:off x="3443903" y="4706287"/>
              <a:ext cx="2112177"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Union Shop</a:t>
              </a:r>
            </a:p>
          </p:txBody>
        </p:sp>
      </p:grpSp>
      <p:grpSp>
        <p:nvGrpSpPr>
          <p:cNvPr id="19" name="Group 38"/>
          <p:cNvGrpSpPr/>
          <p:nvPr/>
        </p:nvGrpSpPr>
        <p:grpSpPr>
          <a:xfrm>
            <a:off x="2868741" y="3719441"/>
            <a:ext cx="2101936" cy="505180"/>
            <a:chOff x="6074337" y="4135740"/>
            <a:chExt cx="2376264" cy="1224618"/>
          </a:xfrm>
          <a:solidFill>
            <a:srgbClr val="6083CB"/>
          </a:solidFill>
        </p:grpSpPr>
        <p:sp>
          <p:nvSpPr>
            <p:cNvPr id="40" name="Rounded Rectangle 3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1" name="TextBox 40"/>
            <p:cNvSpPr txBox="1"/>
            <p:nvPr/>
          </p:nvSpPr>
          <p:spPr>
            <a:xfrm>
              <a:off x="6134622" y="4272322"/>
              <a:ext cx="2285835" cy="1029602"/>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Student Radio</a:t>
              </a:r>
            </a:p>
          </p:txBody>
        </p:sp>
      </p:grpSp>
      <p:grpSp>
        <p:nvGrpSpPr>
          <p:cNvPr id="22" name="Group 41"/>
          <p:cNvGrpSpPr/>
          <p:nvPr/>
        </p:nvGrpSpPr>
        <p:grpSpPr>
          <a:xfrm>
            <a:off x="6698869" y="3758625"/>
            <a:ext cx="2195736" cy="456064"/>
            <a:chOff x="3402125" y="4691445"/>
            <a:chExt cx="2195735" cy="798687"/>
          </a:xfrm>
          <a:solidFill>
            <a:srgbClr val="6083CB"/>
          </a:solidFill>
        </p:grpSpPr>
        <p:sp>
          <p:nvSpPr>
            <p:cNvPr id="43" name="Rounded Rectangle 42"/>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4" name="TextBox 43"/>
            <p:cNvSpPr txBox="1"/>
            <p:nvPr/>
          </p:nvSpPr>
          <p:spPr>
            <a:xfrm>
              <a:off x="3450187" y="4706289"/>
              <a:ext cx="2112177" cy="754596"/>
            </a:xfrm>
            <a:prstGeom prst="rect">
              <a:avLst/>
            </a:prstGeom>
            <a:grpFill/>
          </p:spPr>
          <p:txBody>
            <a:bodyPr wrap="square" rtlCol="0">
              <a:spAutoFit/>
            </a:bodyPr>
            <a:lstStyle/>
            <a:p>
              <a:pPr algn="ctr" defTabSz="533400">
                <a:lnSpc>
                  <a:spcPct val="90000"/>
                </a:lnSpc>
                <a:spcBef>
                  <a:spcPct val="0"/>
                </a:spcBef>
              </a:pPr>
              <a:r>
                <a:rPr lang="en-GB" sz="2400" dirty="0" smtClean="0">
                  <a:solidFill>
                    <a:schemeClr val="bg1"/>
                  </a:solidFill>
                </a:rPr>
                <a:t>Advice Centre</a:t>
              </a:r>
              <a:endParaRPr lang="en-GB" sz="2400" dirty="0">
                <a:solidFill>
                  <a:schemeClr val="bg1"/>
                </a:solidFill>
              </a:endParaRPr>
            </a:p>
          </p:txBody>
        </p:sp>
      </p:grpSp>
      <p:grpSp>
        <p:nvGrpSpPr>
          <p:cNvPr id="23" name="Group 44"/>
          <p:cNvGrpSpPr/>
          <p:nvPr/>
        </p:nvGrpSpPr>
        <p:grpSpPr>
          <a:xfrm>
            <a:off x="3820489" y="5031811"/>
            <a:ext cx="1366212" cy="468000"/>
            <a:chOff x="2195736" y="5733256"/>
            <a:chExt cx="2160240" cy="936104"/>
          </a:xfrm>
          <a:solidFill>
            <a:srgbClr val="00467E"/>
          </a:solidFill>
        </p:grpSpPr>
        <p:sp>
          <p:nvSpPr>
            <p:cNvPr id="46" name="Rounded Rectangle 45"/>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7" name="TextBox 46"/>
            <p:cNvSpPr txBox="1"/>
            <p:nvPr/>
          </p:nvSpPr>
          <p:spPr>
            <a:xfrm>
              <a:off x="2256020" y="5796663"/>
              <a:ext cx="2078032" cy="849558"/>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Subway</a:t>
              </a:r>
            </a:p>
          </p:txBody>
        </p:sp>
      </p:grpSp>
      <p:sp>
        <p:nvSpPr>
          <p:cNvPr id="49" name="Rounded Rectangle 48"/>
          <p:cNvSpPr/>
          <p:nvPr/>
        </p:nvSpPr>
        <p:spPr>
          <a:xfrm>
            <a:off x="6338829" y="4460515"/>
            <a:ext cx="1864465"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0" name="TextBox 49"/>
          <p:cNvSpPr txBox="1"/>
          <p:nvPr/>
        </p:nvSpPr>
        <p:spPr>
          <a:xfrm>
            <a:off x="6374304" y="4473981"/>
            <a:ext cx="1793513"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a:solidFill>
                  <a:schemeClr val="bg1"/>
                </a:solidFill>
              </a:rPr>
              <a:t>Domino’s</a:t>
            </a:r>
          </a:p>
        </p:txBody>
      </p:sp>
      <p:sp>
        <p:nvSpPr>
          <p:cNvPr id="52" name="Rounded Rectangle 51"/>
          <p:cNvSpPr/>
          <p:nvPr/>
        </p:nvSpPr>
        <p:spPr>
          <a:xfrm>
            <a:off x="5331774" y="5031264"/>
            <a:ext cx="251022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3" name="TextBox 52"/>
          <p:cNvSpPr txBox="1"/>
          <p:nvPr/>
        </p:nvSpPr>
        <p:spPr>
          <a:xfrm>
            <a:off x="5384036" y="5061900"/>
            <a:ext cx="2405699"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Organic Food Stall</a:t>
            </a:r>
            <a:endParaRPr lang="en-GB" sz="2400" dirty="0">
              <a:solidFill>
                <a:schemeClr val="bg1"/>
              </a:solidFill>
            </a:endParaRPr>
          </a:p>
        </p:txBody>
      </p:sp>
      <p:sp>
        <p:nvSpPr>
          <p:cNvPr id="55" name="Rounded Rectangle 54"/>
          <p:cNvSpPr/>
          <p:nvPr/>
        </p:nvSpPr>
        <p:spPr>
          <a:xfrm>
            <a:off x="2909877" y="4455747"/>
            <a:ext cx="162644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6" name="TextBox 55"/>
          <p:cNvSpPr txBox="1"/>
          <p:nvPr/>
        </p:nvSpPr>
        <p:spPr>
          <a:xfrm>
            <a:off x="2950900" y="4487447"/>
            <a:ext cx="1570062" cy="420973"/>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Starbucks</a:t>
            </a:r>
            <a:endParaRPr lang="en-GB" sz="2400" dirty="0">
              <a:solidFill>
                <a:schemeClr val="bg1"/>
              </a:solidFill>
            </a:endParaRPr>
          </a:p>
        </p:txBody>
      </p:sp>
      <p:sp>
        <p:nvSpPr>
          <p:cNvPr id="48" name="Title 47"/>
          <p:cNvSpPr>
            <a:spLocks noGrp="1"/>
          </p:cNvSpPr>
          <p:nvPr>
            <p:ph type="title"/>
          </p:nvPr>
        </p:nvSpPr>
        <p:spPr/>
        <p:txBody>
          <a:bodyPr/>
          <a:lstStyle/>
          <a:p>
            <a:r>
              <a:rPr lang="en-GB" dirty="0" smtClean="0"/>
              <a:t>Students’ Union</a:t>
            </a:r>
            <a:endParaRPr lang="en-GB" dirty="0"/>
          </a:p>
        </p:txBody>
      </p:sp>
    </p:spTree>
    <p:extLst>
      <p:ext uri="{BB962C8B-B14F-4D97-AF65-F5344CB8AC3E}">
        <p14:creationId xmlns:p14="http://schemas.microsoft.com/office/powerpoint/2010/main" xmlns="" val="272354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9" grpId="0" animBg="1"/>
      <p:bldP spid="50" grpId="0" animBg="1"/>
      <p:bldP spid="52" grpId="0" animBg="1"/>
      <p:bldP spid="53" grpId="0" animBg="1"/>
      <p:bldP spid="55" grpId="0" animBg="1"/>
      <p:bldP spid="5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314984"/>
            <a:ext cx="9144000" cy="6534848"/>
          </a:xfrm>
          <a:prstGeom prst="rect">
            <a:avLst/>
          </a:prstGeom>
        </p:spPr>
      </p:pic>
      <p:sp>
        <p:nvSpPr>
          <p:cNvPr id="11" name="Title 10"/>
          <p:cNvSpPr>
            <a:spLocks noGrp="1"/>
          </p:cNvSpPr>
          <p:nvPr>
            <p:ph type="title"/>
          </p:nvPr>
        </p:nvSpPr>
        <p:spPr/>
        <p:txBody>
          <a:bodyPr/>
          <a:lstStyle/>
          <a:p>
            <a:r>
              <a:rPr lang="en-GB" dirty="0" smtClean="0"/>
              <a:t>So where is Newcastle?</a:t>
            </a:r>
            <a:endParaRPr lang="en-GB" dirty="0"/>
          </a:p>
        </p:txBody>
      </p:sp>
    </p:spTree>
    <p:extLst>
      <p:ext uri="{BB962C8B-B14F-4D97-AF65-F5344CB8AC3E}">
        <p14:creationId xmlns:p14="http://schemas.microsoft.com/office/powerpoint/2010/main" xmlns="" val="266704142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032" t="15234" r="6953" b="5371"/>
          <a:stretch/>
        </p:blipFill>
        <p:spPr bwMode="auto">
          <a:xfrm>
            <a:off x="0" y="1278970"/>
            <a:ext cx="9143999" cy="5579029"/>
          </a:xfrm>
          <a:prstGeom prst="rect">
            <a:avLst/>
          </a:prstGeom>
          <a:solidFill>
            <a:schemeClr val="bg1">
              <a:alpha val="16000"/>
            </a:schemeClr>
          </a:solidFill>
          <a:ln>
            <a:noFill/>
          </a:ln>
          <a:effectLst/>
          <a:extLst/>
        </p:spPr>
      </p:pic>
      <p:cxnSp>
        <p:nvCxnSpPr>
          <p:cNvPr id="16" name="Straight Arrow Connector 15"/>
          <p:cNvCxnSpPr/>
          <p:nvPr/>
        </p:nvCxnSpPr>
        <p:spPr>
          <a:xfrm flipH="1" flipV="1">
            <a:off x="6588225" y="5661248"/>
            <a:ext cx="916752" cy="7555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5016843" y="3383701"/>
            <a:ext cx="2211178" cy="14107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21" idx="3"/>
          </p:cNvCxnSpPr>
          <p:nvPr/>
        </p:nvCxnSpPr>
        <p:spPr>
          <a:xfrm>
            <a:off x="3088898" y="6068050"/>
            <a:ext cx="1138050" cy="1698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20"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0" name="Rounded Rectangle 19">
            <a:hlinkClick r:id="rId4"/>
          </p:cNvPr>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21" name="Rounded Rectangle 20">
            <a:hlinkClick r:id="rId5"/>
          </p:cNvPr>
          <p:cNvSpPr/>
          <p:nvPr/>
        </p:nvSpPr>
        <p:spPr>
          <a:xfrm>
            <a:off x="920654" y="5898247"/>
            <a:ext cx="2168244" cy="339605"/>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Metro Radio Arena</a:t>
            </a:r>
          </a:p>
        </p:txBody>
      </p:sp>
      <p:pic>
        <p:nvPicPr>
          <p:cNvPr id="22" name="Picture 2"/>
          <p:cNvPicPr>
            <a:picLocks noChangeAspect="1" noChangeArrowheads="1"/>
          </p:cNvPicPr>
          <p:nvPr/>
        </p:nvPicPr>
        <p:blipFill>
          <a:blip r:embed="rId6" cstate="print"/>
          <a:srcRect/>
          <a:stretch>
            <a:fillRect/>
          </a:stretch>
        </p:blipFill>
        <p:spPr bwMode="auto">
          <a:xfrm rot="21326499">
            <a:off x="96280" y="4504962"/>
            <a:ext cx="1760880" cy="1342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589151" y="1290689"/>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600581" y="1988840"/>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282851" y="4195241"/>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155558" y="464211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323123" y="4667483"/>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550415" y="464211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076639" y="525423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3"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154497" y="6378069"/>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4"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012094" y="3383701"/>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390833" y="4346500"/>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6" name="Picture 4" descr="http://www.info-stades.fr/uploads/stades/newcastle-stadium-aerial-aerienne-34534.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rot="21019676">
            <a:off x="578467" y="1938269"/>
            <a:ext cx="2096286" cy="1497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cxnSp>
        <p:nvCxnSpPr>
          <p:cNvPr id="37" name="Straight Arrow Connector 36"/>
          <p:cNvCxnSpPr/>
          <p:nvPr/>
        </p:nvCxnSpPr>
        <p:spPr>
          <a:xfrm>
            <a:off x="3239669" y="3845933"/>
            <a:ext cx="1459970" cy="73519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Rounded Rectangle 37">
            <a:hlinkClick r:id="rId10"/>
          </p:cNvPr>
          <p:cNvSpPr/>
          <p:nvPr/>
        </p:nvSpPr>
        <p:spPr>
          <a:xfrm>
            <a:off x="2546281" y="3300099"/>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St James’  Park</a:t>
            </a:r>
          </a:p>
        </p:txBody>
      </p:sp>
      <p:sp>
        <p:nvSpPr>
          <p:cNvPr id="40" name="Rounded Rectangle 39">
            <a:hlinkClick r:id="rId11"/>
          </p:cNvPr>
          <p:cNvSpPr/>
          <p:nvPr/>
        </p:nvSpPr>
        <p:spPr>
          <a:xfrm>
            <a:off x="7054479" y="3154018"/>
            <a:ext cx="1386775" cy="35877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Gate</a:t>
            </a:r>
          </a:p>
        </p:txBody>
      </p:sp>
      <p:sp>
        <p:nvSpPr>
          <p:cNvPr id="41" name="Rounded Rectangle 40">
            <a:hlinkClick r:id="rId12"/>
          </p:cNvPr>
          <p:cNvSpPr/>
          <p:nvPr/>
        </p:nvSpPr>
        <p:spPr>
          <a:xfrm>
            <a:off x="7521475" y="6330364"/>
            <a:ext cx="1271651" cy="52763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Baltic</a:t>
            </a:r>
          </a:p>
        </p:txBody>
      </p:sp>
      <p:pic>
        <p:nvPicPr>
          <p:cNvPr id="42" name="Picture 2" descr="http://image.guardian.co.uk/sys-images/Arts/Arts_/Pictures/2007/11/28/baltic460.jp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rot="20762607">
            <a:off x="7328562" y="5073242"/>
            <a:ext cx="1745638" cy="104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rot="471665">
            <a:off x="6087471" y="1798504"/>
            <a:ext cx="2938151" cy="1147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itle 38"/>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xmlns="" val="308128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0" grpId="0" animBg="1"/>
      <p:bldP spid="41"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7032" t="15234" r="6953" b="5371"/>
          <a:stretch/>
        </p:blipFill>
        <p:spPr bwMode="auto">
          <a:xfrm>
            <a:off x="0" y="1314984"/>
            <a:ext cx="9143999" cy="55430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0" name="Straight Arrow Connector 9"/>
          <p:cNvCxnSpPr/>
          <p:nvPr/>
        </p:nvCxnSpPr>
        <p:spPr>
          <a:xfrm flipH="1" flipV="1">
            <a:off x="5580112" y="5013176"/>
            <a:ext cx="792088" cy="108012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55702" y="3091543"/>
            <a:ext cx="1259282" cy="6500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6" name="Rounded Rectangle 15">
            <a:hlinkClick r:id="rId4"/>
          </p:cNvPr>
          <p:cNvSpPr/>
          <p:nvPr/>
        </p:nvSpPr>
        <p:spPr>
          <a:xfrm>
            <a:off x="6084168" y="2564904"/>
            <a:ext cx="1473704" cy="526639"/>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Hancock Museum</a:t>
            </a:r>
          </a:p>
        </p:txBody>
      </p:sp>
      <p:cxnSp>
        <p:nvCxnSpPr>
          <p:cNvPr id="17" name="Straight Arrow Connector 16"/>
          <p:cNvCxnSpPr>
            <a:stCxn id="18"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19" name="Rounded Rectangle 18">
            <a:hlinkClick r:id="rId5"/>
          </p:cNvPr>
          <p:cNvSpPr/>
          <p:nvPr/>
        </p:nvSpPr>
        <p:spPr>
          <a:xfrm>
            <a:off x="5652120" y="5589240"/>
            <a:ext cx="1152128" cy="594096"/>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Theatre Royal</a:t>
            </a:r>
          </a:p>
        </p:txBody>
      </p:sp>
      <p:pic>
        <p:nvPicPr>
          <p:cNvPr id="20"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544989" y="131314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616264" y="193970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65685" y="348652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65685" y="468208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180395" y="636684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076639" y="5293965"/>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529224" y="4680771"/>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262627" y="4689230"/>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250169" y="4141837"/>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3"/>
          <p:cNvPicPr>
            <a:picLocks noChangeAspect="1" noChangeArrowheads="1"/>
          </p:cNvPicPr>
          <p:nvPr/>
        </p:nvPicPr>
        <p:blipFill>
          <a:blip r:embed="rId8" cstate="print"/>
          <a:srcRect/>
          <a:stretch>
            <a:fillRect/>
          </a:stretch>
        </p:blipFill>
        <p:spPr bwMode="auto">
          <a:xfrm rot="21287169">
            <a:off x="2134680" y="1906814"/>
            <a:ext cx="1450434" cy="189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0" name="Straight Arrow Connector 29"/>
          <p:cNvCxnSpPr/>
          <p:nvPr/>
        </p:nvCxnSpPr>
        <p:spPr>
          <a:xfrm>
            <a:off x="4166071" y="4243671"/>
            <a:ext cx="781479" cy="62548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1" name="Rounded Rectangle 30"/>
          <p:cNvSpPr/>
          <p:nvPr/>
        </p:nvSpPr>
        <p:spPr>
          <a:xfrm>
            <a:off x="2810264" y="3884895"/>
            <a:ext cx="1386775" cy="35877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China Town</a:t>
            </a:r>
          </a:p>
        </p:txBody>
      </p:sp>
      <p:pic>
        <p:nvPicPr>
          <p:cNvPr id="32" name="Picture 31"/>
          <p:cNvPicPr>
            <a:picLocks noChangeAspect="1"/>
          </p:cNvPicPr>
          <p:nvPr/>
        </p:nvPicPr>
        <p:blipFill>
          <a:blip r:embed="rId9" cstate="print"/>
          <a:stretch>
            <a:fillRect/>
          </a:stretch>
        </p:blipFill>
        <p:spPr>
          <a:xfrm rot="572564">
            <a:off x="6984748" y="1431819"/>
            <a:ext cx="1978278" cy="117267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hemeClr val="accent1"/>
          </a:lnRef>
          <a:fillRef idx="3">
            <a:schemeClr val="accent1"/>
          </a:fillRef>
          <a:effectRef idx="3">
            <a:schemeClr val="accent1"/>
          </a:effectRef>
          <a:fontRef idx="minor">
            <a:schemeClr val="lt1"/>
          </a:fontRef>
        </p:style>
      </p:pic>
      <p:sp>
        <p:nvSpPr>
          <p:cNvPr id="33" name="Rounded Rectangle 32">
            <a:hlinkClick r:id="rId10"/>
          </p:cNvPr>
          <p:cNvSpPr/>
          <p:nvPr/>
        </p:nvSpPr>
        <p:spPr>
          <a:xfrm>
            <a:off x="7345340" y="4493302"/>
            <a:ext cx="1152128" cy="5940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Tyneside Cinema</a:t>
            </a:r>
          </a:p>
        </p:txBody>
      </p:sp>
      <p:pic>
        <p:nvPicPr>
          <p:cNvPr id="34" name="Picture 2" descr="http://www.bbc.co.uk/tyne/content/images/2008/05/14/tyneside_cinema_1_470x353.jp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rot="759518">
            <a:off x="7242874" y="5252750"/>
            <a:ext cx="1775132" cy="1333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35" name="Picture 5" descr="http://t1.gstatic.com/images?q=tbn:ANd9GcTgPtBfG6WqJ_m7JgTshaR9FNkIKFkzR-QWnhAZVKMty0xOuvdH"/>
          <p:cNvPicPr>
            <a:picLocks noChangeAspect="1" noChangeArrowheads="1"/>
          </p:cNvPicPr>
          <p:nvPr/>
        </p:nvPicPr>
        <p:blipFill>
          <a:blip r:embed="rId12" cstate="print"/>
          <a:srcRect/>
          <a:stretch>
            <a:fillRect/>
          </a:stretch>
        </p:blipFill>
        <p:spPr bwMode="auto">
          <a:xfrm rot="211816">
            <a:off x="1424533" y="4785568"/>
            <a:ext cx="1724101" cy="1147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ounded Rectangle 35">
            <a:hlinkClick r:id="rId13"/>
          </p:cNvPr>
          <p:cNvSpPr/>
          <p:nvPr/>
        </p:nvSpPr>
        <p:spPr>
          <a:xfrm>
            <a:off x="1779669" y="6026115"/>
            <a:ext cx="1271651" cy="52763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Sage</a:t>
            </a:r>
          </a:p>
        </p:txBody>
      </p:sp>
      <p:cxnSp>
        <p:nvCxnSpPr>
          <p:cNvPr id="37" name="Straight Arrow Connector 36"/>
          <p:cNvCxnSpPr/>
          <p:nvPr/>
        </p:nvCxnSpPr>
        <p:spPr>
          <a:xfrm flipV="1">
            <a:off x="3065834" y="6244046"/>
            <a:ext cx="2847448" cy="4304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flipV="1">
            <a:off x="6050065" y="4706801"/>
            <a:ext cx="1295274" cy="2343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9" name="Title 38"/>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xmlns="" val="87296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1" grpId="0" animBg="1"/>
      <p:bldP spid="33" grpId="0" animBg="1"/>
      <p:bldP spid="3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Rounded Rectangle 10">
            <a:hlinkClick r:id="rId4"/>
          </p:cNvPr>
          <p:cNvSpPr/>
          <p:nvPr/>
        </p:nvSpPr>
        <p:spPr>
          <a:xfrm>
            <a:off x="1331640" y="5230464"/>
            <a:ext cx="1459971" cy="35877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Metrocentre</a:t>
            </a:r>
            <a:endParaRPr lang="en-GB" dirty="0">
              <a:solidFill>
                <a:prstClr val="white"/>
              </a:solidFill>
            </a:endParaRPr>
          </a:p>
        </p:txBody>
      </p:sp>
      <p:cxnSp>
        <p:nvCxnSpPr>
          <p:cNvPr id="16" name="Straight Arrow Connector 15"/>
          <p:cNvCxnSpPr>
            <a:stCxn id="11" idx="3"/>
          </p:cNvCxnSpPr>
          <p:nvPr/>
        </p:nvCxnSpPr>
        <p:spPr>
          <a:xfrm flipV="1">
            <a:off x="2791611" y="5158456"/>
            <a:ext cx="2068421" cy="25139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19" idx="2"/>
          </p:cNvCxnSpPr>
          <p:nvPr/>
        </p:nvCxnSpPr>
        <p:spPr>
          <a:xfrm flipH="1">
            <a:off x="7482830" y="3459061"/>
            <a:ext cx="736852" cy="97090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a:hlinkClick r:id="rId5"/>
          </p:cNvPr>
          <p:cNvSpPr/>
          <p:nvPr/>
        </p:nvSpPr>
        <p:spPr>
          <a:xfrm>
            <a:off x="7482830" y="2797364"/>
            <a:ext cx="1473704" cy="66169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Tynemouth Beach</a:t>
            </a:r>
          </a:p>
        </p:txBody>
      </p:sp>
      <p:sp>
        <p:nvSpPr>
          <p:cNvPr id="20" name="Rounded Rectangle 19"/>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1" name="Rounded Rectangle 20">
            <a:hlinkClick r:id="rId6"/>
          </p:cNvPr>
          <p:cNvSpPr/>
          <p:nvPr/>
        </p:nvSpPr>
        <p:spPr>
          <a:xfrm>
            <a:off x="1403648" y="2492896"/>
            <a:ext cx="1927428" cy="86409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Northumberland National Park</a:t>
            </a:r>
          </a:p>
        </p:txBody>
      </p:sp>
      <p:cxnSp>
        <p:nvCxnSpPr>
          <p:cNvPr id="22" name="Straight Arrow Connector 21"/>
          <p:cNvCxnSpPr>
            <a:stCxn id="21" idx="1"/>
          </p:cNvCxnSpPr>
          <p:nvPr/>
        </p:nvCxnSpPr>
        <p:spPr>
          <a:xfrm flipH="1" flipV="1">
            <a:off x="179512" y="1340768"/>
            <a:ext cx="1224136" cy="15841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23" name="Picture 7" descr="http://media-cdn.tripadvisor.com/media/photo-s/03/52/b3/1b/cheviot-hills.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397058">
            <a:off x="3547868" y="1432554"/>
            <a:ext cx="2048262" cy="15306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24" name="Picture 23"/>
          <p:cNvPicPr>
            <a:picLocks noChangeAspect="1"/>
          </p:cNvPicPr>
          <p:nvPr/>
        </p:nvPicPr>
        <p:blipFill>
          <a:blip r:embed="rId8" cstate="print"/>
          <a:stretch>
            <a:fillRect/>
          </a:stretch>
        </p:blipFill>
        <p:spPr>
          <a:xfrm rot="20889907">
            <a:off x="4095477" y="5533968"/>
            <a:ext cx="1459880" cy="109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26" name="Straight Arrow Connector 25"/>
          <p:cNvCxnSpPr/>
          <p:nvPr/>
        </p:nvCxnSpPr>
        <p:spPr>
          <a:xfrm flipH="1" flipV="1">
            <a:off x="5739847" y="5733256"/>
            <a:ext cx="668179" cy="28803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flipH="1" flipV="1">
            <a:off x="7648238" y="4653136"/>
            <a:ext cx="524162" cy="43204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8" name="Rounded Rectangle 27">
            <a:hlinkClick r:id="rId9"/>
          </p:cNvPr>
          <p:cNvSpPr/>
          <p:nvPr/>
        </p:nvSpPr>
        <p:spPr>
          <a:xfrm>
            <a:off x="7524328" y="5013176"/>
            <a:ext cx="1473704" cy="661697"/>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South Shields</a:t>
            </a:r>
            <a:endParaRPr lang="en-GB" dirty="0">
              <a:solidFill>
                <a:prstClr val="white"/>
              </a:solidFill>
            </a:endParaRPr>
          </a:p>
        </p:txBody>
      </p:sp>
      <p:sp>
        <p:nvSpPr>
          <p:cNvPr id="29" name="Rounded Rectangle 28">
            <a:hlinkClick r:id="rId10"/>
          </p:cNvPr>
          <p:cNvSpPr/>
          <p:nvPr/>
        </p:nvSpPr>
        <p:spPr>
          <a:xfrm>
            <a:off x="5739847" y="6021288"/>
            <a:ext cx="1386775" cy="54583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Angel </a:t>
            </a:r>
            <a:r>
              <a:rPr lang="en-GB" dirty="0" smtClean="0">
                <a:solidFill>
                  <a:prstClr val="white"/>
                </a:solidFill>
              </a:rPr>
              <a:t>Of </a:t>
            </a:r>
            <a:r>
              <a:rPr lang="en-GB" dirty="0">
                <a:solidFill>
                  <a:prstClr val="white"/>
                </a:solidFill>
              </a:rPr>
              <a:t>T</a:t>
            </a:r>
            <a:r>
              <a:rPr lang="en-GB" dirty="0" smtClean="0">
                <a:solidFill>
                  <a:prstClr val="white"/>
                </a:solidFill>
              </a:rPr>
              <a:t>he </a:t>
            </a:r>
            <a:r>
              <a:rPr lang="en-GB" dirty="0">
                <a:solidFill>
                  <a:prstClr val="white"/>
                </a:solidFill>
              </a:rPr>
              <a:t>North</a:t>
            </a:r>
          </a:p>
        </p:txBody>
      </p:sp>
      <p:pic>
        <p:nvPicPr>
          <p:cNvPr id="30"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3"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4"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6"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7" name="Straight Arrow Connector 16"/>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013318" y="1435362"/>
            <a:ext cx="1894211" cy="1259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4" cstate="print">
            <a:extLst>
              <a:ext uri="{28A0092B-C50C-407E-A947-70E740481C1C}">
                <a14:useLocalDpi xmlns:a14="http://schemas.microsoft.com/office/drawing/2010/main" xmlns="" val="0"/>
              </a:ext>
            </a:extLst>
          </a:blip>
          <a:srcRect t="8473"/>
          <a:stretch/>
        </p:blipFill>
        <p:spPr>
          <a:xfrm>
            <a:off x="278971" y="3585320"/>
            <a:ext cx="2299543" cy="1464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xmlns="" val="343637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1" grpId="0" animBg="1"/>
      <p:bldP spid="28" grpId="0" animBg="1"/>
      <p:bldP spid="2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cxnSp>
        <p:nvCxnSpPr>
          <p:cNvPr id="11" name="Straight Arrow Connector 10"/>
          <p:cNvCxnSpPr/>
          <p:nvPr/>
        </p:nvCxnSpPr>
        <p:spPr>
          <a:xfrm flipH="1">
            <a:off x="6585019" y="3528344"/>
            <a:ext cx="561013" cy="125192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3551196" y="1442329"/>
            <a:ext cx="660764" cy="14401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a:hlinkClick r:id="rId4"/>
          </p:cNvPr>
          <p:cNvSpPr/>
          <p:nvPr/>
        </p:nvSpPr>
        <p:spPr>
          <a:xfrm>
            <a:off x="7102392" y="2847136"/>
            <a:ext cx="1743486" cy="70766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Segedunum</a:t>
            </a:r>
            <a:r>
              <a:rPr lang="en-GB" dirty="0">
                <a:solidFill>
                  <a:prstClr val="white"/>
                </a:solidFill>
              </a:rPr>
              <a:t> Roman </a:t>
            </a:r>
            <a:r>
              <a:rPr lang="en-GB" dirty="0" smtClean="0">
                <a:solidFill>
                  <a:prstClr val="white"/>
                </a:solidFill>
              </a:rPr>
              <a:t>Baths</a:t>
            </a:r>
            <a:endParaRPr lang="en-GB" dirty="0">
              <a:solidFill>
                <a:prstClr val="white"/>
              </a:solidFill>
            </a:endParaRPr>
          </a:p>
        </p:txBody>
      </p:sp>
      <p:sp>
        <p:nvSpPr>
          <p:cNvPr id="21" name="Rounded Rectangle 20">
            <a:hlinkClick r:id="rId5"/>
          </p:cNvPr>
          <p:cNvSpPr/>
          <p:nvPr/>
        </p:nvSpPr>
        <p:spPr>
          <a:xfrm>
            <a:off x="5395060" y="5714702"/>
            <a:ext cx="1512168" cy="59409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Durham Cathedral</a:t>
            </a:r>
          </a:p>
        </p:txBody>
      </p:sp>
      <p:cxnSp>
        <p:nvCxnSpPr>
          <p:cNvPr id="22" name="Straight Arrow Connector 21"/>
          <p:cNvCxnSpPr/>
          <p:nvPr/>
        </p:nvCxnSpPr>
        <p:spPr>
          <a:xfrm>
            <a:off x="2699792" y="6453336"/>
            <a:ext cx="2448272" cy="7200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a:off x="6151144" y="6308798"/>
            <a:ext cx="149048" cy="5600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a:hlinkClick r:id="rId6"/>
          </p:cNvPr>
          <p:cNvSpPr/>
          <p:nvPr/>
        </p:nvSpPr>
        <p:spPr>
          <a:xfrm>
            <a:off x="2699792" y="2636912"/>
            <a:ext cx="1702808" cy="75728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Alnwick Castle &amp; Gardens</a:t>
            </a:r>
          </a:p>
        </p:txBody>
      </p:sp>
      <p:pic>
        <p:nvPicPr>
          <p:cNvPr id="26" name="Picture 8" descr="http://www.visitsunderland.com/venuepics/Beamish-street.jpg"/>
          <p:cNvPicPr>
            <a:picLocks noChangeAspect="1" noChangeArrowheads="1"/>
          </p:cNvPicPr>
          <p:nvPr/>
        </p:nvPicPr>
        <p:blipFill>
          <a:blip r:embed="rId7" cstate="print"/>
          <a:srcRect/>
          <a:stretch>
            <a:fillRect/>
          </a:stretch>
        </p:blipFill>
        <p:spPr bwMode="auto">
          <a:xfrm rot="20679273">
            <a:off x="933838" y="4859573"/>
            <a:ext cx="2253433" cy="11065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 descr="http://durhamcasnews.files.wordpress.com/2011/03/alnwick-castle2.jpg?w=500"/>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437680">
            <a:off x="695925" y="1389699"/>
            <a:ext cx="1997786" cy="14562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28" name="Rounded Rectangle 27">
            <a:hlinkClick r:id="rId9"/>
          </p:cNvPr>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Beamish Museum</a:t>
            </a:r>
            <a:endParaRPr lang="en-GB" dirty="0">
              <a:solidFill>
                <a:prstClr val="white"/>
              </a:solidFill>
            </a:endParaRPr>
          </a:p>
        </p:txBody>
      </p:sp>
      <p:pic>
        <p:nvPicPr>
          <p:cNvPr id="29"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0"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2"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3"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4"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5"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rotWithShape="1">
          <a:blip r:embed="rId12" cstate="print">
            <a:extLst>
              <a:ext uri="{28A0092B-C50C-407E-A947-70E740481C1C}">
                <a14:useLocalDpi xmlns:a14="http://schemas.microsoft.com/office/drawing/2010/main" xmlns="" val="0"/>
              </a:ext>
            </a:extLst>
          </a:blip>
          <a:srcRect l="-567" t="1999" r="7847" b="5886"/>
          <a:stretch/>
        </p:blipFill>
        <p:spPr>
          <a:xfrm>
            <a:off x="7005569" y="5025030"/>
            <a:ext cx="1722260" cy="1614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Title 35"/>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xmlns="" val="1787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676" t="12672" r="17115" b="3902"/>
          <a:stretch/>
        </p:blipFill>
        <p:spPr bwMode="auto">
          <a:xfrm>
            <a:off x="0" y="1279800"/>
            <a:ext cx="9144000" cy="558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8" name="Rounded Rectangle 17"/>
          <p:cNvSpPr/>
          <p:nvPr/>
        </p:nvSpPr>
        <p:spPr>
          <a:xfrm>
            <a:off x="7448631" y="3478282"/>
            <a:ext cx="1473704" cy="4335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Bigg</a:t>
            </a:r>
            <a:r>
              <a:rPr lang="en-GB" dirty="0" smtClean="0">
                <a:solidFill>
                  <a:prstClr val="white"/>
                </a:solidFill>
              </a:rPr>
              <a:t> Market</a:t>
            </a:r>
            <a:endParaRPr lang="en-GB" dirty="0">
              <a:solidFill>
                <a:prstClr val="white"/>
              </a:solidFill>
            </a:endParaRPr>
          </a:p>
        </p:txBody>
      </p:sp>
      <p:sp>
        <p:nvSpPr>
          <p:cNvPr id="19" name="Rounded Rectangle 18"/>
          <p:cNvSpPr/>
          <p:nvPr/>
        </p:nvSpPr>
        <p:spPr>
          <a:xfrm>
            <a:off x="4303310" y="3459850"/>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p:cNvSpPr/>
          <p:nvPr/>
        </p:nvSpPr>
        <p:spPr>
          <a:xfrm>
            <a:off x="7020272" y="5085184"/>
            <a:ext cx="1743486" cy="62442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Diamond Strip</a:t>
            </a:r>
            <a:endParaRPr lang="en-GB" dirty="0">
              <a:solidFill>
                <a:prstClr val="white"/>
              </a:solidFill>
            </a:endParaRPr>
          </a:p>
        </p:txBody>
      </p:sp>
      <p:sp>
        <p:nvSpPr>
          <p:cNvPr id="21" name="Rounded Rectangle 20"/>
          <p:cNvSpPr/>
          <p:nvPr/>
        </p:nvSpPr>
        <p:spPr>
          <a:xfrm>
            <a:off x="5292080" y="2669808"/>
            <a:ext cx="1512168" cy="29704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SU</a:t>
            </a:r>
            <a:endParaRPr lang="en-GB" dirty="0">
              <a:solidFill>
                <a:prstClr val="white"/>
              </a:solidFill>
            </a:endParaRPr>
          </a:p>
        </p:txBody>
      </p:sp>
      <p:cxnSp>
        <p:nvCxnSpPr>
          <p:cNvPr id="22" name="Straight Arrow Connector 21"/>
          <p:cNvCxnSpPr/>
          <p:nvPr/>
        </p:nvCxnSpPr>
        <p:spPr>
          <a:xfrm flipV="1">
            <a:off x="2699792" y="5085184"/>
            <a:ext cx="2448272" cy="13681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flipH="1">
            <a:off x="5292080" y="2966856"/>
            <a:ext cx="756084" cy="169352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p:cNvSpPr/>
          <p:nvPr/>
        </p:nvSpPr>
        <p:spPr>
          <a:xfrm>
            <a:off x="2699792" y="2852936"/>
            <a:ext cx="1702808" cy="541261"/>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Pink Triangle</a:t>
            </a:r>
            <a:endParaRPr lang="en-GB" dirty="0">
              <a:solidFill>
                <a:prstClr val="white"/>
              </a:solidFill>
            </a:endParaRPr>
          </a:p>
        </p:txBody>
      </p:sp>
      <p:sp>
        <p:nvSpPr>
          <p:cNvPr id="26" name="Rounded Rectangle 25"/>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Digital</a:t>
            </a:r>
            <a:endParaRPr lang="en-GB" dirty="0">
              <a:solidFill>
                <a:prstClr val="white"/>
              </a:solidFill>
            </a:endParaRPr>
          </a:p>
        </p:txBody>
      </p:sp>
      <p:pic>
        <p:nvPicPr>
          <p:cNvPr id="27"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5" name="Straight Arrow Connector 24"/>
          <p:cNvCxnSpPr/>
          <p:nvPr/>
        </p:nvCxnSpPr>
        <p:spPr>
          <a:xfrm>
            <a:off x="3551196" y="3406506"/>
            <a:ext cx="1596868" cy="15954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0"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1"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1" name="Straight Arrow Connector 10"/>
          <p:cNvCxnSpPr>
            <a:stCxn id="20" idx="1"/>
          </p:cNvCxnSpPr>
          <p:nvPr/>
        </p:nvCxnSpPr>
        <p:spPr>
          <a:xfrm flipH="1" flipV="1">
            <a:off x="5256821" y="5061271"/>
            <a:ext cx="1763451" cy="33612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18" idx="2"/>
          </p:cNvCxnSpPr>
          <p:nvPr/>
        </p:nvCxnSpPr>
        <p:spPr>
          <a:xfrm flipH="1">
            <a:off x="5735182" y="3911878"/>
            <a:ext cx="2450301" cy="8997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3"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xmlns="">
                <a:solidFill>
                  <a:srgbClr val="FFFFFF"/>
                </a:solidFill>
              </a14:hiddenFill>
            </a:ext>
          </a:extLst>
        </p:spPr>
      </p:pic>
      <p:pic>
        <p:nvPicPr>
          <p:cNvPr id="34" name="Picture 2" descr="http://www.freefoto.com/images/1043/42/1043_42_2---The-Bigg-Market--Newcastle-Upon-Tyne_web.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b="9918"/>
          <a:stretch/>
        </p:blipFill>
        <p:spPr bwMode="auto">
          <a:xfrm rot="751420">
            <a:off x="6842328" y="1624894"/>
            <a:ext cx="2183668" cy="1311396"/>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35" name="Picture 4" descr="http://www.djoybeat.com/wp-content/uploads/2013/01/clubspace.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20809298">
            <a:off x="762000" y="4409969"/>
            <a:ext cx="2063286" cy="1392987"/>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36" name="Picture 6" descr="http://3.bp.blogspot.com/-4h77aCCZ1dI/Tym1ckypufI/AAAAAAAAAFc/j-B7fTFAcAU/s1600/Newcastle+141.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20794424">
            <a:off x="1007606" y="1501379"/>
            <a:ext cx="1872207" cy="1404155"/>
          </a:xfrm>
          <a:prstGeom prst="round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xmlns="" val="0"/>
              </a:ext>
            </a:extLst>
          </a:blip>
          <a:srcRect t="21112"/>
          <a:stretch/>
        </p:blipFill>
        <p:spPr>
          <a:xfrm rot="515141">
            <a:off x="4789162" y="5518957"/>
            <a:ext cx="2234609" cy="1173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dirty="0" smtClean="0"/>
              <a:t>In and around Newcastle</a:t>
            </a:r>
            <a:endParaRPr lang="en-GB" dirty="0"/>
          </a:p>
        </p:txBody>
      </p:sp>
    </p:spTree>
    <p:extLst>
      <p:ext uri="{BB962C8B-B14F-4D97-AF65-F5344CB8AC3E}">
        <p14:creationId xmlns:p14="http://schemas.microsoft.com/office/powerpoint/2010/main" xmlns="" val="13701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4" grpId="0" animBg="1"/>
      <p:bldP spid="2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0912" y="1360730"/>
            <a:ext cx="1047750" cy="1047750"/>
          </a:xfrm>
          <a:prstGeom prst="rect">
            <a:avLst/>
          </a:prstGeom>
        </p:spPr>
      </p:pic>
      <p:sp>
        <p:nvSpPr>
          <p:cNvPr id="12" name="Rounded Rectangle 11"/>
          <p:cNvSpPr/>
          <p:nvPr/>
        </p:nvSpPr>
        <p:spPr>
          <a:xfrm>
            <a:off x="1188662" y="1402890"/>
            <a:ext cx="7744745"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3 metro stations in Newcastle city centre, 1 directly opposite </a:t>
            </a:r>
            <a:r>
              <a:rPr lang="en-GB" sz="2800" dirty="0" smtClean="0">
                <a:solidFill>
                  <a:schemeClr val="bg1"/>
                </a:solidFill>
              </a:rPr>
              <a:t>campus</a:t>
            </a:r>
            <a:endParaRPr lang="en-GB" sz="2800"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372865" y="2609131"/>
            <a:ext cx="1560542" cy="1170407"/>
          </a:xfrm>
          <a:prstGeom prst="rect">
            <a:avLst/>
          </a:prstGeom>
        </p:spPr>
      </p:pic>
      <p:sp>
        <p:nvSpPr>
          <p:cNvPr id="14" name="Rounded Rectangle 13"/>
          <p:cNvSpPr/>
          <p:nvPr/>
        </p:nvSpPr>
        <p:spPr>
          <a:xfrm>
            <a:off x="489319" y="2709880"/>
            <a:ext cx="6696243" cy="104057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Central rail station providing local and national rail services</a:t>
            </a:r>
            <a:endParaRPr lang="en-GB" sz="2800" dirty="0">
              <a:solidFill>
                <a:schemeClr val="bg1"/>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17600" y="4009694"/>
            <a:ext cx="2039697" cy="1352999"/>
          </a:xfrm>
          <a:prstGeom prst="rect">
            <a:avLst/>
          </a:prstGeom>
        </p:spPr>
      </p:pic>
      <p:sp>
        <p:nvSpPr>
          <p:cNvPr id="16" name="Rounded Rectangle 15"/>
          <p:cNvSpPr/>
          <p:nvPr/>
        </p:nvSpPr>
        <p:spPr>
          <a:xfrm>
            <a:off x="2646400" y="4117961"/>
            <a:ext cx="6079100"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Newcastle International Airport flying to worldwide destinations</a:t>
            </a:r>
            <a:endParaRPr lang="en-GB" sz="2800" dirty="0">
              <a:solidFill>
                <a:prstClr val="white"/>
              </a:solidFill>
            </a:endParaRPr>
          </a:p>
        </p:txBody>
      </p:sp>
      <p:sp>
        <p:nvSpPr>
          <p:cNvPr id="17" name="Rounded Rectangle 16"/>
          <p:cNvSpPr/>
          <p:nvPr/>
        </p:nvSpPr>
        <p:spPr>
          <a:xfrm>
            <a:off x="245431" y="5592847"/>
            <a:ext cx="6064754"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Ferry terminal going to Amsterdam and continental Europe</a:t>
            </a:r>
            <a:endParaRPr lang="en-GB" sz="2800" dirty="0">
              <a:solidFill>
                <a:schemeClr val="bg1"/>
              </a:solidFill>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xmlns="" val="0"/>
              </a:ext>
            </a:extLst>
          </a:blip>
          <a:srcRect t="31183" b="19493"/>
          <a:stretch/>
        </p:blipFill>
        <p:spPr>
          <a:xfrm>
            <a:off x="6620065" y="5727287"/>
            <a:ext cx="2105435" cy="778869"/>
          </a:xfrm>
          <a:prstGeom prst="rect">
            <a:avLst/>
          </a:prstGeom>
        </p:spPr>
      </p:pic>
      <p:sp>
        <p:nvSpPr>
          <p:cNvPr id="18" name="Title 17"/>
          <p:cNvSpPr>
            <a:spLocks noGrp="1"/>
          </p:cNvSpPr>
          <p:nvPr>
            <p:ph type="title"/>
          </p:nvPr>
        </p:nvSpPr>
        <p:spPr/>
        <p:txBody>
          <a:bodyPr/>
          <a:lstStyle/>
          <a:p>
            <a:r>
              <a:rPr lang="en-GB" dirty="0" smtClean="0"/>
              <a:t>Local transport</a:t>
            </a:r>
            <a:endParaRPr lang="en-GB" dirty="0"/>
          </a:p>
        </p:txBody>
      </p:sp>
    </p:spTree>
    <p:extLst>
      <p:ext uri="{BB962C8B-B14F-4D97-AF65-F5344CB8AC3E}">
        <p14:creationId xmlns:p14="http://schemas.microsoft.com/office/powerpoint/2010/main" xmlns="" val="407566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000364" y="404664"/>
            <a:ext cx="61436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Fina</a:t>
            </a:r>
            <a:r>
              <a:rPr lang="en-GB" sz="3400" b="1" dirty="0" smtClean="0">
                <a:latin typeface="Rockwell" pitchFamily="18" charset="0"/>
              </a:rPr>
              <a:t>l words...</a:t>
            </a:r>
            <a:endParaRPr lang="en-GB" sz="3400" b="1" dirty="0">
              <a:latin typeface="Rockwell" pitchFamily="18" charset="0"/>
            </a:endParaRPr>
          </a:p>
        </p:txBody>
      </p:sp>
    </p:spTree>
    <p:extLst>
      <p:ext uri="{BB962C8B-B14F-4D97-AF65-F5344CB8AC3E}">
        <p14:creationId xmlns="" xmlns:p14="http://schemas.microsoft.com/office/powerpoint/2010/main" val="373408090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779158" y="1886729"/>
            <a:ext cx="2140211" cy="9224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Typical Offers </a:t>
            </a:r>
            <a:endParaRPr lang="en-GB" sz="2400" dirty="0">
              <a:solidFill>
                <a:prstClr val="white"/>
              </a:solidFill>
            </a:endParaRPr>
          </a:p>
        </p:txBody>
      </p:sp>
      <p:sp>
        <p:nvSpPr>
          <p:cNvPr id="28" name="Freeform 27"/>
          <p:cNvSpPr/>
          <p:nvPr/>
        </p:nvSpPr>
        <p:spPr>
          <a:xfrm>
            <a:off x="3443048" y="1886728"/>
            <a:ext cx="2119475"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“A level  Monday”</a:t>
            </a:r>
            <a:endParaRPr lang="en-GB" sz="2400" dirty="0">
              <a:solidFill>
                <a:prstClr val="white"/>
              </a:solidFill>
            </a:endParaRPr>
          </a:p>
        </p:txBody>
      </p:sp>
      <p:sp>
        <p:nvSpPr>
          <p:cNvPr id="29" name="Freeform 28"/>
          <p:cNvSpPr/>
          <p:nvPr/>
        </p:nvSpPr>
        <p:spPr>
          <a:xfrm>
            <a:off x="6073873" y="1886728"/>
            <a:ext cx="2149700"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Maximise your chances</a:t>
            </a:r>
            <a:endParaRPr lang="en-GB" sz="2400" dirty="0">
              <a:solidFill>
                <a:prstClr val="white"/>
              </a:solidFill>
            </a:endParaRPr>
          </a:p>
        </p:txBody>
      </p:sp>
      <p:sp>
        <p:nvSpPr>
          <p:cNvPr id="30" name="Freeform 29"/>
          <p:cNvSpPr/>
          <p:nvPr/>
        </p:nvSpPr>
        <p:spPr>
          <a:xfrm>
            <a:off x="779158" y="2971751"/>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AAA-ABB, depending on degree / A level subjects</a:t>
            </a:r>
            <a:endParaRPr lang="en-GB" sz="2000" dirty="0">
              <a:solidFill>
                <a:prstClr val="white"/>
              </a:solidFill>
            </a:endParaRPr>
          </a:p>
        </p:txBody>
      </p:sp>
      <p:sp>
        <p:nvSpPr>
          <p:cNvPr id="34" name="Freeform 33"/>
          <p:cNvSpPr/>
          <p:nvPr/>
        </p:nvSpPr>
        <p:spPr>
          <a:xfrm>
            <a:off x="3443047" y="2971458"/>
            <a:ext cx="2119475" cy="126433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Three piles:         1.  Accept             2.  Near miss        3.  No way!</a:t>
            </a:r>
          </a:p>
        </p:txBody>
      </p:sp>
      <p:sp>
        <p:nvSpPr>
          <p:cNvPr id="46" name="Freeform 45"/>
          <p:cNvSpPr/>
          <p:nvPr/>
        </p:nvSpPr>
        <p:spPr>
          <a:xfrm>
            <a:off x="3443047" y="4403325"/>
            <a:ext cx="2119475" cy="130346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My hardest job: Prioritise students in pile #2!!</a:t>
            </a:r>
            <a:endParaRPr lang="en-GB" sz="2000" dirty="0">
              <a:solidFill>
                <a:prstClr val="white"/>
              </a:solidFill>
            </a:endParaRPr>
          </a:p>
        </p:txBody>
      </p:sp>
      <p:sp>
        <p:nvSpPr>
          <p:cNvPr id="48" name="Freeform 47"/>
          <p:cNvSpPr/>
          <p:nvPr/>
        </p:nvSpPr>
        <p:spPr>
          <a:xfrm>
            <a:off x="6073873" y="2971165"/>
            <a:ext cx="2149700" cy="10332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Make us your “firm choice”</a:t>
            </a:r>
            <a:endParaRPr lang="en-GB" sz="2000" dirty="0">
              <a:solidFill>
                <a:prstClr val="white"/>
              </a:solidFill>
            </a:endParaRPr>
          </a:p>
        </p:txBody>
      </p:sp>
      <p:sp>
        <p:nvSpPr>
          <p:cNvPr id="53" name="Freeform 52"/>
          <p:cNvSpPr/>
          <p:nvPr/>
        </p:nvSpPr>
        <p:spPr>
          <a:xfrm>
            <a:off x="6071525" y="4181996"/>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Personal statement: Passion!</a:t>
            </a:r>
            <a:endParaRPr lang="en-GB" sz="2000" dirty="0">
              <a:solidFill>
                <a:prstClr val="white"/>
              </a:solidFill>
            </a:endParaRPr>
          </a:p>
        </p:txBody>
      </p:sp>
      <p:sp>
        <p:nvSpPr>
          <p:cNvPr id="19" name="Freeform 18"/>
          <p:cNvSpPr/>
          <p:nvPr/>
        </p:nvSpPr>
        <p:spPr>
          <a:xfrm>
            <a:off x="6071525" y="5392242"/>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Take one of our summer projects on offer!</a:t>
            </a:r>
            <a:endParaRPr lang="en-GB" sz="2000" dirty="0">
              <a:solidFill>
                <a:prstClr val="white"/>
              </a:solidFill>
            </a:endParaRPr>
          </a:p>
        </p:txBody>
      </p:sp>
      <p:sp>
        <p:nvSpPr>
          <p:cNvPr id="20" name="Freeform 19"/>
          <p:cNvSpPr/>
          <p:nvPr/>
        </p:nvSpPr>
        <p:spPr>
          <a:xfrm>
            <a:off x="779158" y="4443043"/>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Other equivalents: e.g. 17 (overall) in </a:t>
            </a:r>
            <a:r>
              <a:rPr lang="en-GB" sz="2000" dirty="0" err="1" smtClean="0">
                <a:solidFill>
                  <a:prstClr val="white"/>
                </a:solidFill>
              </a:rPr>
              <a:t>Apolytirion</a:t>
            </a:r>
            <a:r>
              <a:rPr lang="en-GB" sz="2000" dirty="0" smtClean="0">
                <a:solidFill>
                  <a:prstClr val="white"/>
                </a:solidFill>
              </a:rPr>
              <a:t> + B</a:t>
            </a:r>
            <a:endParaRPr lang="en-GB" sz="2000" dirty="0">
              <a:solidFill>
                <a:prstClr val="white"/>
              </a:solidFill>
            </a:endParaRPr>
          </a:p>
        </p:txBody>
      </p:sp>
      <p:sp>
        <p:nvSpPr>
          <p:cNvPr id="18" name="Title 17"/>
          <p:cNvSpPr>
            <a:spLocks noGrp="1"/>
          </p:cNvSpPr>
          <p:nvPr>
            <p:ph type="title"/>
          </p:nvPr>
        </p:nvSpPr>
        <p:spPr/>
        <p:txBody>
          <a:bodyPr/>
          <a:lstStyle/>
          <a:p>
            <a:r>
              <a:rPr lang="en-GB" dirty="0" smtClean="0"/>
              <a:t>Offers and admissions</a:t>
            </a:r>
            <a:endParaRPr lang="en-GB" dirty="0"/>
          </a:p>
        </p:txBody>
      </p:sp>
    </p:spTree>
    <p:extLst>
      <p:ext uri="{BB962C8B-B14F-4D97-AF65-F5344CB8AC3E}">
        <p14:creationId xmlns:p14="http://schemas.microsoft.com/office/powerpoint/2010/main" xmlns="" val="176512902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972072"/>
          </a:xfrm>
        </p:spPr>
        <p:txBody>
          <a:bodyPr>
            <a:normAutofit fontScale="92500" lnSpcReduction="20000"/>
          </a:bodyPr>
          <a:lstStyle/>
          <a:p>
            <a:r>
              <a:rPr lang="en-GB" dirty="0" smtClean="0"/>
              <a:t>Part of the UK’s prestigious “</a:t>
            </a:r>
            <a:r>
              <a:rPr lang="en-GB" b="1" dirty="0" smtClean="0">
                <a:solidFill>
                  <a:srgbClr val="0070C0"/>
                </a:solidFill>
              </a:rPr>
              <a:t>Russell Group</a:t>
            </a:r>
            <a:r>
              <a:rPr lang="en-GB" dirty="0" smtClean="0"/>
              <a:t>”</a:t>
            </a:r>
          </a:p>
          <a:p>
            <a:pPr>
              <a:buNone/>
            </a:pPr>
            <a:endParaRPr lang="en-GB" sz="1100" dirty="0" smtClean="0"/>
          </a:p>
          <a:p>
            <a:pPr>
              <a:buClr>
                <a:schemeClr val="tx1"/>
              </a:buClr>
            </a:pPr>
            <a:r>
              <a:rPr lang="en-GB" b="1" dirty="0" smtClean="0">
                <a:solidFill>
                  <a:srgbClr val="0070C0"/>
                </a:solidFill>
              </a:rPr>
              <a:t>Top 1% </a:t>
            </a:r>
            <a:r>
              <a:rPr lang="en-GB" dirty="0" smtClean="0"/>
              <a:t>of Universities in the world</a:t>
            </a:r>
          </a:p>
          <a:p>
            <a:pPr>
              <a:buNone/>
            </a:pPr>
            <a:endParaRPr lang="en-GB" sz="1100" dirty="0" smtClean="0"/>
          </a:p>
          <a:p>
            <a:r>
              <a:rPr lang="en-GB" dirty="0" smtClean="0"/>
              <a:t>16</a:t>
            </a:r>
            <a:r>
              <a:rPr lang="en-GB" baseline="30000" dirty="0" smtClean="0"/>
              <a:t>th</a:t>
            </a:r>
            <a:r>
              <a:rPr lang="en-GB" dirty="0" smtClean="0"/>
              <a:t> in the UK for global research power</a:t>
            </a:r>
          </a:p>
          <a:p>
            <a:pPr>
              <a:buNone/>
            </a:pPr>
            <a:endParaRPr lang="en-GB" sz="1100" dirty="0" smtClean="0"/>
          </a:p>
          <a:p>
            <a:r>
              <a:rPr lang="en-GB" dirty="0" smtClean="0"/>
              <a:t>International students put Newcastle in the </a:t>
            </a:r>
            <a:r>
              <a:rPr lang="en-GB" b="1" dirty="0" smtClean="0">
                <a:solidFill>
                  <a:srgbClr val="0070C0"/>
                </a:solidFill>
              </a:rPr>
              <a:t>world’s top 12</a:t>
            </a:r>
          </a:p>
          <a:p>
            <a:pPr>
              <a:buNone/>
            </a:pPr>
            <a:endParaRPr lang="en-GB" sz="1100" b="1" dirty="0" smtClean="0">
              <a:solidFill>
                <a:srgbClr val="0070C0"/>
              </a:solidFill>
            </a:endParaRPr>
          </a:p>
          <a:p>
            <a:r>
              <a:rPr lang="en-GB" dirty="0" smtClean="0"/>
              <a:t>12</a:t>
            </a:r>
            <a:r>
              <a:rPr lang="en-GB" baseline="30000" dirty="0" smtClean="0"/>
              <a:t>th</a:t>
            </a:r>
            <a:r>
              <a:rPr lang="en-GB" dirty="0" smtClean="0"/>
              <a:t> in the UK for </a:t>
            </a:r>
            <a:r>
              <a:rPr lang="en-GB" b="1" dirty="0" smtClean="0">
                <a:solidFill>
                  <a:srgbClr val="0070C0"/>
                </a:solidFill>
              </a:rPr>
              <a:t>student satisfaction</a:t>
            </a:r>
          </a:p>
          <a:p>
            <a:pPr>
              <a:buNone/>
            </a:pPr>
            <a:endParaRPr lang="en-GB" sz="1100" b="1" dirty="0" smtClean="0">
              <a:solidFill>
                <a:srgbClr val="0070C0"/>
              </a:solidFill>
            </a:endParaRPr>
          </a:p>
          <a:p>
            <a:r>
              <a:rPr lang="en-GB" dirty="0" smtClean="0"/>
              <a:t>School of Maths &amp; Stats in the </a:t>
            </a:r>
            <a:r>
              <a:rPr lang="en-GB" b="1" dirty="0" smtClean="0">
                <a:solidFill>
                  <a:srgbClr val="0070C0"/>
                </a:solidFill>
              </a:rPr>
              <a:t>UK top 10</a:t>
            </a:r>
          </a:p>
          <a:p>
            <a:pPr>
              <a:buNone/>
            </a:pPr>
            <a:endParaRPr lang="en-GB" sz="1200" b="1" dirty="0" smtClean="0">
              <a:solidFill>
                <a:srgbClr val="0070C0"/>
              </a:solidFill>
            </a:endParaRPr>
          </a:p>
          <a:p>
            <a:pPr>
              <a:buClr>
                <a:schemeClr val="tx1"/>
              </a:buClr>
            </a:pPr>
            <a:r>
              <a:rPr lang="en-GB" b="1" dirty="0" smtClean="0">
                <a:solidFill>
                  <a:srgbClr val="0070C0"/>
                </a:solidFill>
              </a:rPr>
              <a:t>Financial incentives </a:t>
            </a:r>
            <a:r>
              <a:rPr lang="en-GB" dirty="0" smtClean="0"/>
              <a:t>available for good students</a:t>
            </a:r>
          </a:p>
          <a:p>
            <a:endParaRPr lang="en-GB" b="1" dirty="0">
              <a:solidFill>
                <a:srgbClr val="0070C0"/>
              </a:solidFill>
            </a:endParaRPr>
          </a:p>
        </p:txBody>
      </p:sp>
      <p:sp>
        <p:nvSpPr>
          <p:cNvPr id="3" name="Title 2"/>
          <p:cNvSpPr>
            <a:spLocks noGrp="1"/>
          </p:cNvSpPr>
          <p:nvPr>
            <p:ph type="title"/>
          </p:nvPr>
        </p:nvSpPr>
        <p:spPr>
          <a:xfrm>
            <a:off x="428596" y="142860"/>
            <a:ext cx="6347048" cy="1143000"/>
          </a:xfrm>
        </p:spPr>
        <p:txBody>
          <a:bodyPr>
            <a:normAutofit/>
          </a:bodyPr>
          <a:lstStyle/>
          <a:p>
            <a:r>
              <a:rPr lang="en-GB" dirty="0" smtClean="0"/>
              <a:t>F</a:t>
            </a:r>
            <a:r>
              <a:rPr lang="en-GB" dirty="0" smtClean="0"/>
              <a:t>acts </a:t>
            </a:r>
            <a:r>
              <a:rPr lang="en-GB" dirty="0" smtClean="0"/>
              <a:t>&amp; figures</a:t>
            </a:r>
            <a:endParaRPr lang="en-GB"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elios.jpg"/>
          <p:cNvPicPr>
            <a:picLocks noGrp="1" noChangeAspect="1"/>
          </p:cNvPicPr>
          <p:nvPr>
            <p:ph sz="half" idx="1"/>
          </p:nvPr>
        </p:nvPicPr>
        <p:blipFill>
          <a:blip r:embed="rId2" cstate="print"/>
          <a:stretch>
            <a:fillRect/>
          </a:stretch>
        </p:blipFill>
        <p:spPr>
          <a:xfrm>
            <a:off x="0" y="1214422"/>
            <a:ext cx="2295349" cy="2828584"/>
          </a:xfrm>
        </p:spPr>
      </p:pic>
      <p:sp>
        <p:nvSpPr>
          <p:cNvPr id="5" name="Content Placeholder 4"/>
          <p:cNvSpPr>
            <a:spLocks noGrp="1"/>
          </p:cNvSpPr>
          <p:nvPr>
            <p:ph sz="half" idx="2"/>
          </p:nvPr>
        </p:nvSpPr>
        <p:spPr>
          <a:xfrm>
            <a:off x="4648200" y="1428736"/>
            <a:ext cx="4281518" cy="4697427"/>
          </a:xfrm>
        </p:spPr>
        <p:txBody>
          <a:bodyPr>
            <a:normAutofit/>
          </a:bodyPr>
          <a:lstStyle/>
          <a:p>
            <a:r>
              <a:rPr lang="en-GB" dirty="0" smtClean="0"/>
              <a:t>Top ranking University</a:t>
            </a:r>
          </a:p>
          <a:p>
            <a:r>
              <a:rPr lang="en-GB" dirty="0" smtClean="0"/>
              <a:t>City nightlife AMAZING!</a:t>
            </a:r>
          </a:p>
          <a:p>
            <a:r>
              <a:rPr lang="en-GB" dirty="0" smtClean="0"/>
              <a:t>Compact city – everything is within walking distance! </a:t>
            </a:r>
          </a:p>
          <a:p>
            <a:r>
              <a:rPr lang="en-GB" dirty="0" smtClean="0"/>
              <a:t>University facilities are amazing!</a:t>
            </a:r>
          </a:p>
          <a:p>
            <a:r>
              <a:rPr lang="en-GB" dirty="0" smtClean="0"/>
              <a:t>Excellent library services</a:t>
            </a:r>
          </a:p>
        </p:txBody>
      </p:sp>
      <p:sp>
        <p:nvSpPr>
          <p:cNvPr id="3" name="Title 2"/>
          <p:cNvSpPr>
            <a:spLocks noGrp="1"/>
          </p:cNvSpPr>
          <p:nvPr>
            <p:ph type="title"/>
          </p:nvPr>
        </p:nvSpPr>
        <p:spPr/>
        <p:txBody>
          <a:bodyPr/>
          <a:lstStyle/>
          <a:p>
            <a:r>
              <a:rPr lang="en-GB" dirty="0" err="1" smtClean="0"/>
              <a:t>Georgios</a:t>
            </a:r>
            <a:r>
              <a:rPr lang="en-GB" dirty="0" smtClean="0"/>
              <a:t> </a:t>
            </a:r>
            <a:r>
              <a:rPr lang="en-GB" dirty="0" err="1" smtClean="0"/>
              <a:t>Melios</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6500826" y="5143512"/>
            <a:ext cx="714380" cy="1323439"/>
          </a:xfrm>
          <a:prstGeom prst="rect">
            <a:avLst/>
          </a:prstGeom>
          <a:noFill/>
        </p:spPr>
        <p:txBody>
          <a:bodyPr wrap="square" rtlCol="0">
            <a:spAutoFit/>
          </a:bodyPr>
          <a:lstStyle/>
          <a:p>
            <a:r>
              <a:rPr lang="en-GB" sz="8000" dirty="0" smtClean="0"/>
              <a:t>”</a:t>
            </a:r>
            <a:endParaRPr lang="en-GB" sz="8000" dirty="0"/>
          </a:p>
        </p:txBody>
      </p:sp>
      <p:pic>
        <p:nvPicPr>
          <p:cNvPr id="9" name="Picture 8" descr="melios2.JPG"/>
          <p:cNvPicPr>
            <a:picLocks noChangeAspect="1"/>
          </p:cNvPicPr>
          <p:nvPr/>
        </p:nvPicPr>
        <p:blipFill>
          <a:blip r:embed="rId3"/>
          <a:stretch>
            <a:fillRect/>
          </a:stretch>
        </p:blipFill>
        <p:spPr>
          <a:xfrm>
            <a:off x="2357422" y="3643314"/>
            <a:ext cx="2215060" cy="2947984"/>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85000" lnSpcReduction="20000"/>
          </a:bodyPr>
          <a:lstStyle/>
          <a:p>
            <a:r>
              <a:rPr lang="en-GB" dirty="0" smtClean="0"/>
              <a:t>Courses are high-ranking</a:t>
            </a:r>
          </a:p>
          <a:p>
            <a:r>
              <a:rPr lang="en-GB" dirty="0" smtClean="0"/>
              <a:t>Very exciting University life</a:t>
            </a:r>
          </a:p>
          <a:p>
            <a:r>
              <a:rPr lang="en-GB" dirty="0" smtClean="0"/>
              <a:t>So many events for </a:t>
            </a:r>
            <a:r>
              <a:rPr lang="en-GB" dirty="0" err="1" smtClean="0"/>
              <a:t>Freshers</a:t>
            </a:r>
            <a:r>
              <a:rPr lang="en-GB" dirty="0" smtClean="0"/>
              <a:t>, and so easy to meet other people</a:t>
            </a:r>
          </a:p>
          <a:p>
            <a:r>
              <a:rPr lang="en-GB" dirty="0" smtClean="0"/>
              <a:t>Everything is within walking distance and the campus is right in the heart of the city</a:t>
            </a:r>
          </a:p>
          <a:p>
            <a:r>
              <a:rPr lang="en-GB" dirty="0" smtClean="0"/>
              <a:t>Newcastle University ALWAYS considers the needs of its students</a:t>
            </a:r>
          </a:p>
          <a:p>
            <a:r>
              <a:rPr lang="en-GB" dirty="0" smtClean="0"/>
              <a:t>Everyone I know at Newcastle loves it – University and the city!</a:t>
            </a:r>
          </a:p>
          <a:p>
            <a:endParaRPr lang="en-GB" dirty="0" smtClean="0"/>
          </a:p>
          <a:p>
            <a:endParaRPr lang="en-GB" dirty="0" smtClean="0"/>
          </a:p>
        </p:txBody>
      </p:sp>
      <p:sp>
        <p:nvSpPr>
          <p:cNvPr id="3" name="Title 2"/>
          <p:cNvSpPr>
            <a:spLocks noGrp="1"/>
          </p:cNvSpPr>
          <p:nvPr>
            <p:ph type="title"/>
          </p:nvPr>
        </p:nvSpPr>
        <p:spPr>
          <a:xfrm>
            <a:off x="457200" y="214290"/>
            <a:ext cx="6347048" cy="1143000"/>
          </a:xfrm>
        </p:spPr>
        <p:txBody>
          <a:bodyPr/>
          <a:lstStyle/>
          <a:p>
            <a:r>
              <a:rPr lang="en-GB" dirty="0" err="1" smtClean="0"/>
              <a:t>Demetra</a:t>
            </a:r>
            <a:r>
              <a:rPr lang="en-GB" dirty="0" smtClean="0"/>
              <a:t> </a:t>
            </a:r>
            <a:r>
              <a:rPr lang="en-GB" dirty="0" err="1" smtClean="0"/>
              <a:t>Demetriou</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215338" y="5286388"/>
            <a:ext cx="714380" cy="1323439"/>
          </a:xfrm>
          <a:prstGeom prst="rect">
            <a:avLst/>
          </a:prstGeom>
          <a:noFill/>
        </p:spPr>
        <p:txBody>
          <a:bodyPr wrap="square" rtlCol="0">
            <a:spAutoFit/>
          </a:bodyPr>
          <a:lstStyle/>
          <a:p>
            <a:r>
              <a:rPr lang="en-GB" sz="8000" dirty="0" smtClean="0"/>
              <a:t>”</a:t>
            </a:r>
            <a:endParaRPr lang="en-GB" sz="8000" dirty="0"/>
          </a:p>
        </p:txBody>
      </p:sp>
      <p:pic>
        <p:nvPicPr>
          <p:cNvPr id="11" name="Content Placeholder 10" descr="demetra.JPG"/>
          <p:cNvPicPr>
            <a:picLocks noGrp="1" noChangeAspect="1"/>
          </p:cNvPicPr>
          <p:nvPr>
            <p:ph sz="half" idx="1"/>
          </p:nvPr>
        </p:nvPicPr>
        <p:blipFill>
          <a:blip r:embed="rId2"/>
          <a:stretch>
            <a:fillRect/>
          </a:stretch>
        </p:blipFill>
        <p:spPr>
          <a:xfrm>
            <a:off x="1142976" y="1857364"/>
            <a:ext cx="2695576" cy="3600807"/>
          </a:xfr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70000" lnSpcReduction="20000"/>
          </a:bodyPr>
          <a:lstStyle/>
          <a:p>
            <a:endParaRPr lang="en-GB" dirty="0" smtClean="0"/>
          </a:p>
          <a:p>
            <a:r>
              <a:rPr lang="en-GB" sz="3100" dirty="0" smtClean="0"/>
              <a:t>I chose Newcastle University mainly because it provides me the maximum exemptions for the charted and certified accounting diplomas </a:t>
            </a:r>
          </a:p>
          <a:p>
            <a:r>
              <a:rPr lang="en-GB" sz="3100" dirty="0" smtClean="0"/>
              <a:t>The city is so compact and you don’t ever have to use transport</a:t>
            </a:r>
          </a:p>
          <a:p>
            <a:r>
              <a:rPr lang="en-GB" sz="3100" dirty="0" smtClean="0"/>
              <a:t>Newcastle is a cheap city, especially in comparison to London or Manchester</a:t>
            </a:r>
          </a:p>
          <a:p>
            <a:r>
              <a:rPr lang="en-GB" sz="3100" dirty="0" smtClean="0"/>
              <a:t>Most of the people at the university are friendly and helpful. </a:t>
            </a:r>
          </a:p>
          <a:p>
            <a:r>
              <a:rPr lang="en-GB" sz="3100" dirty="0" smtClean="0"/>
              <a:t>Accommodation excellent!</a:t>
            </a:r>
          </a:p>
          <a:p>
            <a:endParaRPr lang="en-GB" dirty="0" smtClean="0"/>
          </a:p>
        </p:txBody>
      </p:sp>
      <p:sp>
        <p:nvSpPr>
          <p:cNvPr id="3" name="Title 2"/>
          <p:cNvSpPr>
            <a:spLocks noGrp="1"/>
          </p:cNvSpPr>
          <p:nvPr>
            <p:ph type="title"/>
          </p:nvPr>
        </p:nvSpPr>
        <p:spPr>
          <a:xfrm>
            <a:off x="457200" y="214290"/>
            <a:ext cx="6347048" cy="1143000"/>
          </a:xfrm>
        </p:spPr>
        <p:txBody>
          <a:bodyPr/>
          <a:lstStyle/>
          <a:p>
            <a:r>
              <a:rPr lang="en-GB" dirty="0" smtClean="0"/>
              <a:t>Sarah </a:t>
            </a:r>
            <a:r>
              <a:rPr lang="en-GB" dirty="0" err="1" smtClean="0"/>
              <a:t>Koullapi</a:t>
            </a:r>
            <a:endParaRPr lang="en-GB"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429620" y="5534561"/>
            <a:ext cx="714380" cy="1323439"/>
          </a:xfrm>
          <a:prstGeom prst="rect">
            <a:avLst/>
          </a:prstGeom>
          <a:noFill/>
        </p:spPr>
        <p:txBody>
          <a:bodyPr wrap="square" rtlCol="0">
            <a:spAutoFit/>
          </a:bodyPr>
          <a:lstStyle/>
          <a:p>
            <a:r>
              <a:rPr lang="en-GB" sz="8000" dirty="0" smtClean="0"/>
              <a:t>”</a:t>
            </a:r>
            <a:endParaRPr lang="en-GB" sz="8000" dirty="0"/>
          </a:p>
        </p:txBody>
      </p:sp>
      <p:sp>
        <p:nvSpPr>
          <p:cNvPr id="9" name="Content Placeholder 4"/>
          <p:cNvSpPr txBox="1">
            <a:spLocks/>
          </p:cNvSpPr>
          <p:nvPr/>
        </p:nvSpPr>
        <p:spPr>
          <a:xfrm>
            <a:off x="4643438" y="1500174"/>
            <a:ext cx="4281518" cy="469742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2" name="Content Placeholder 11" descr="koullapi.JPG"/>
          <p:cNvPicPr>
            <a:picLocks noGrp="1" noChangeAspect="1"/>
          </p:cNvPicPr>
          <p:nvPr>
            <p:ph sz="half" idx="1"/>
          </p:nvPr>
        </p:nvPicPr>
        <p:blipFill>
          <a:blip r:embed="rId2"/>
          <a:stretch>
            <a:fillRect/>
          </a:stretch>
        </p:blipFill>
        <p:spPr>
          <a:xfrm>
            <a:off x="1142976" y="1857364"/>
            <a:ext cx="2933013" cy="3882243"/>
          </a:xfrm>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539552" y="1425679"/>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Follow</a:t>
            </a:r>
          </a:p>
          <a:p>
            <a:pPr defTabSz="1555750">
              <a:lnSpc>
                <a:spcPct val="90000"/>
              </a:lnSpc>
              <a:spcBef>
                <a:spcPct val="0"/>
              </a:spcBef>
              <a:spcAft>
                <a:spcPct val="35000"/>
              </a:spcAft>
            </a:pPr>
            <a:r>
              <a:rPr lang="en-GB" sz="3500" b="1" dirty="0" smtClean="0">
                <a:solidFill>
                  <a:prstClr val="white"/>
                </a:solidFill>
                <a:latin typeface="Rockwell" pitchFamily="18" charset="0"/>
              </a:rPr>
              <a:t>‘@</a:t>
            </a:r>
            <a:r>
              <a:rPr lang="en-GB" sz="3500" b="1" dirty="0" err="1" smtClean="0">
                <a:solidFill>
                  <a:prstClr val="white"/>
                </a:solidFill>
                <a:latin typeface="Rockwell" pitchFamily="18" charset="0"/>
              </a:rPr>
              <a:t>NCLMathsStats</a:t>
            </a:r>
            <a:r>
              <a:rPr lang="en-GB" sz="3500" b="1" dirty="0" smtClean="0">
                <a:solidFill>
                  <a:prstClr val="white"/>
                </a:solidFill>
                <a:latin typeface="Rockwell" pitchFamily="18" charset="0"/>
              </a:rPr>
              <a:t>’ </a:t>
            </a:r>
            <a:r>
              <a:rPr lang="en-GB" sz="3500" dirty="0" smtClean="0">
                <a:solidFill>
                  <a:prstClr val="white"/>
                </a:solidFill>
                <a:latin typeface="Rockwell" pitchFamily="18" charset="0"/>
              </a:rPr>
              <a:t> </a:t>
            </a:r>
            <a:endParaRPr lang="en-GB" sz="3500" dirty="0">
              <a:solidFill>
                <a:prstClr val="white"/>
              </a:solidFill>
              <a:latin typeface="Rockwell" pitchFamily="18" charset="0"/>
            </a:endParaRPr>
          </a:p>
        </p:txBody>
      </p:sp>
      <p:sp>
        <p:nvSpPr>
          <p:cNvPr id="7" name="Rounded Rectangle 6"/>
          <p:cNvSpPr/>
          <p:nvPr/>
        </p:nvSpPr>
        <p:spPr>
          <a:xfrm>
            <a:off x="742414" y="1582533"/>
            <a:ext cx="1548284" cy="1164437"/>
          </a:xfrm>
          <a:prstGeom prst="roundRect">
            <a:avLst>
              <a:gd name="adj" fmla="val 10000"/>
            </a:avLst>
          </a:prstGeom>
          <a:blipFill rotWithShape="0">
            <a:blip r:embed="rId2" cstate="print"/>
            <a:stretch>
              <a:fillRect/>
            </a:stretch>
          </a:blipFill>
        </p:spPr>
        <p:style>
          <a:lnRef idx="0">
            <a:schemeClr val="lt1">
              <a:hueOff val="0"/>
              <a:satOff val="0"/>
              <a:lumOff val="0"/>
              <a:alphaOff val="0"/>
            </a:schemeClr>
          </a:lnRef>
          <a:fillRef idx="1">
            <a:scrgbClr r="0" g="0" b="0"/>
          </a:fillRef>
          <a:effectRef idx="3">
            <a:schemeClr val="accent3">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539552" y="3184704"/>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Email</a:t>
            </a:r>
          </a:p>
          <a:p>
            <a:pPr defTabSz="1555750">
              <a:lnSpc>
                <a:spcPct val="90000"/>
              </a:lnSpc>
              <a:spcBef>
                <a:spcPct val="0"/>
              </a:spcBef>
              <a:spcAft>
                <a:spcPct val="35000"/>
              </a:spcAft>
            </a:pPr>
            <a:r>
              <a:rPr lang="en-GB" sz="3500" b="1" dirty="0" smtClean="0">
                <a:solidFill>
                  <a:prstClr val="white"/>
                </a:solidFill>
                <a:latin typeface="Rockwell" pitchFamily="18" charset="0"/>
              </a:rPr>
              <a:t>‘mathsandstats@ncl.ac.uk’</a:t>
            </a:r>
            <a:endParaRPr lang="en-GB" sz="3500" b="1" dirty="0">
              <a:solidFill>
                <a:prstClr val="white"/>
              </a:solidFill>
              <a:latin typeface="Rockwell" pitchFamily="18" charset="0"/>
            </a:endParaRPr>
          </a:p>
        </p:txBody>
      </p:sp>
      <p:sp>
        <p:nvSpPr>
          <p:cNvPr id="11" name="Rounded Rectangle 10"/>
          <p:cNvSpPr/>
          <p:nvPr/>
        </p:nvSpPr>
        <p:spPr>
          <a:xfrm>
            <a:off x="693596" y="3338748"/>
            <a:ext cx="1645920" cy="1232352"/>
          </a:xfrm>
          <a:prstGeom prst="roundRect">
            <a:avLst>
              <a:gd name="adj" fmla="val 10000"/>
            </a:avLst>
          </a:prstGeom>
          <a:blipFill rotWithShape="0">
            <a:blip r:embed="rId3" cstate="print"/>
            <a:stretch>
              <a:fillRect/>
            </a:stretch>
          </a:blipFill>
        </p:spPr>
        <p:style>
          <a:lnRef idx="0">
            <a:schemeClr val="lt1">
              <a:hueOff val="0"/>
              <a:satOff val="0"/>
              <a:lumOff val="0"/>
              <a:alphaOff val="0"/>
            </a:schemeClr>
          </a:lnRef>
          <a:fillRef idx="1">
            <a:scrgbClr r="0" g="0" b="0"/>
          </a:fillRef>
          <a:effectRef idx="3">
            <a:schemeClr val="accent3">
              <a:tint val="50000"/>
              <a:hueOff val="1655112"/>
              <a:satOff val="5454"/>
              <a:lumOff val="241"/>
              <a:alphaOff val="0"/>
            </a:schemeClr>
          </a:effectRef>
          <a:fontRef idx="minor">
            <a:schemeClr val="lt1">
              <a:hueOff val="0"/>
              <a:satOff val="0"/>
              <a:lumOff val="0"/>
              <a:alphaOff val="0"/>
            </a:schemeClr>
          </a:fontRef>
        </p:style>
      </p:sp>
      <p:sp>
        <p:nvSpPr>
          <p:cNvPr id="12" name="Title 3"/>
          <p:cNvSpPr txBox="1">
            <a:spLocks/>
          </p:cNvSpPr>
          <p:nvPr/>
        </p:nvSpPr>
        <p:spPr>
          <a:xfrm>
            <a:off x="457200" y="485800"/>
            <a:ext cx="6347048" cy="710952"/>
          </a:xfrm>
          <a:prstGeom prst="rect">
            <a:avLst/>
          </a:prstGeom>
        </p:spPr>
        <p:txBody>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dirty="0" smtClean="0">
                <a:latin typeface="+mj-lt"/>
              </a:rPr>
              <a:t>Keep in touch</a:t>
            </a:r>
            <a:endParaRPr lang="en-GB" dirty="0">
              <a:latin typeface="+mj-lt"/>
            </a:endParaRPr>
          </a:p>
        </p:txBody>
      </p:sp>
      <p:sp>
        <p:nvSpPr>
          <p:cNvPr id="13" name="Freeform 12"/>
          <p:cNvSpPr/>
          <p:nvPr/>
        </p:nvSpPr>
        <p:spPr>
          <a:xfrm>
            <a:off x="539552" y="4941168"/>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Visit</a:t>
            </a:r>
          </a:p>
          <a:p>
            <a:pPr defTabSz="1555750">
              <a:lnSpc>
                <a:spcPct val="90000"/>
              </a:lnSpc>
              <a:spcBef>
                <a:spcPct val="0"/>
              </a:spcBef>
              <a:spcAft>
                <a:spcPct val="35000"/>
              </a:spcAft>
            </a:pPr>
            <a:r>
              <a:rPr lang="en-GB" sz="3500" b="1" dirty="0" smtClean="0">
                <a:solidFill>
                  <a:prstClr val="white"/>
                </a:solidFill>
                <a:latin typeface="Rockwell" pitchFamily="18" charset="0"/>
              </a:rPr>
              <a:t>‘www.ncl.ac.uk/maths’</a:t>
            </a:r>
            <a:endParaRPr lang="en-GB" sz="3500" b="1" dirty="0">
              <a:solidFill>
                <a:prstClr val="white"/>
              </a:solidFill>
              <a:latin typeface="Rockwell" pitchFamily="18" charset="0"/>
            </a:endParaRPr>
          </a:p>
        </p:txBody>
      </p:sp>
      <p:pic>
        <p:nvPicPr>
          <p:cNvPr id="1026" name="Picture 2" descr="http://healingthymeservices.com/wp-content/uploads/2013/07/website-symbol-marketing-150x150.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42415" y="5076245"/>
            <a:ext cx="1525330" cy="1315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026731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404664"/>
            <a:ext cx="46440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Any questions?</a:t>
            </a:r>
            <a:endParaRPr lang="en-GB" sz="3600" b="1" dirty="0">
              <a:latin typeface="Rockwell" pitchFamily="18" charset="0"/>
            </a:endParaRPr>
          </a:p>
        </p:txBody>
      </p:sp>
      <p:sp>
        <p:nvSpPr>
          <p:cNvPr id="11" name="Rectangle 10"/>
          <p:cNvSpPr/>
          <p:nvPr/>
        </p:nvSpPr>
        <p:spPr>
          <a:xfrm>
            <a:off x="4499992" y="1628800"/>
            <a:ext cx="464400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a:t>
            </a:r>
            <a:r>
              <a:rPr lang="en-GB" sz="2800" dirty="0" err="1" smtClean="0">
                <a:solidFill>
                  <a:srgbClr val="C60C30"/>
                </a:solidFill>
                <a:latin typeface="Rockwell" pitchFamily="18" charset="0"/>
              </a:rPr>
              <a:t>NCLMathsStats</a:t>
            </a:r>
            <a:endParaRPr lang="en-GB" sz="3600" dirty="0">
              <a:solidFill>
                <a:srgbClr val="C60C30"/>
              </a:solidFill>
              <a:latin typeface="Rockwell" pitchFamily="18" charset="0"/>
            </a:endParaRPr>
          </a:p>
        </p:txBody>
      </p:sp>
    </p:spTree>
    <p:extLst>
      <p:ext uri="{BB962C8B-B14F-4D97-AF65-F5344CB8AC3E}">
        <p14:creationId xmlns="" xmlns:p14="http://schemas.microsoft.com/office/powerpoint/2010/main" val="328586351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2388</TotalTime>
  <Words>3580</Words>
  <Application>Microsoft Office PowerPoint</Application>
  <PresentationFormat>On-screen Show (4:3)</PresentationFormat>
  <Paragraphs>1361</Paragraphs>
  <Slides>99</Slides>
  <Notes>52</Notes>
  <HiddenSlides>2</HiddenSlides>
  <MMClips>0</MMClips>
  <ScaleCrop>false</ScaleCrop>
  <HeadingPairs>
    <vt:vector size="4" baseType="variant">
      <vt:variant>
        <vt:lpstr>Theme</vt:lpstr>
      </vt:variant>
      <vt:variant>
        <vt:i4>2</vt:i4>
      </vt:variant>
      <vt:variant>
        <vt:lpstr>Slide Titles</vt:lpstr>
      </vt:variant>
      <vt:variant>
        <vt:i4>99</vt:i4>
      </vt:variant>
    </vt:vector>
  </HeadingPairs>
  <TitlesOfParts>
    <vt:vector size="101" baseType="lpstr">
      <vt:lpstr>Office Theme</vt:lpstr>
      <vt:lpstr>2_Office Theme</vt:lpstr>
      <vt:lpstr>Slide 1</vt:lpstr>
      <vt:lpstr>Slide 2</vt:lpstr>
      <vt:lpstr>Slide 3</vt:lpstr>
      <vt:lpstr>Slide 4</vt:lpstr>
      <vt:lpstr>Slide 5</vt:lpstr>
      <vt:lpstr>What is STEM?</vt:lpstr>
      <vt:lpstr>Maths is everywhere…</vt:lpstr>
      <vt:lpstr>Maths is everywhere…</vt:lpstr>
      <vt:lpstr>Slide 9</vt:lpstr>
      <vt:lpstr>Slide 10</vt:lpstr>
      <vt:lpstr>Maths is everywhere…</vt:lpstr>
      <vt:lpstr>Maths is everywhere…</vt:lpstr>
      <vt:lpstr>Slide 13</vt:lpstr>
      <vt:lpstr>Slide 14</vt:lpstr>
      <vt:lpstr>Slide 15</vt:lpstr>
      <vt:lpstr>Maths is everywhere…</vt:lpstr>
      <vt:lpstr>Maths is everywhere…</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Maths is everywhere…</vt:lpstr>
      <vt:lpstr>Maths is everywhere…</vt:lpstr>
      <vt:lpstr>Slide 37</vt:lpstr>
      <vt:lpstr>Slide 38</vt:lpstr>
      <vt:lpstr>Slide 39</vt:lpstr>
      <vt:lpstr>Slide 40</vt:lpstr>
      <vt:lpstr>What careers can Maths lead to?</vt:lpstr>
      <vt:lpstr>With Maths you could…</vt:lpstr>
      <vt:lpstr>With Maths you could…</vt:lpstr>
      <vt:lpstr>Graduate profiles</vt:lpstr>
      <vt:lpstr>Slide 45</vt:lpstr>
      <vt:lpstr>Maths Graduates</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“More than just a degree...”</vt:lpstr>
      <vt:lpstr>Slide 61</vt:lpstr>
      <vt:lpstr>  Tuition Fee Loan</vt:lpstr>
      <vt:lpstr>Loan repayments</vt:lpstr>
      <vt:lpstr>  Interest</vt:lpstr>
      <vt:lpstr>Subject scholarships</vt:lpstr>
      <vt:lpstr>Living costs</vt:lpstr>
      <vt:lpstr>Money management</vt:lpstr>
      <vt:lpstr>Slide 68</vt:lpstr>
      <vt:lpstr>Slide 69</vt:lpstr>
      <vt:lpstr>Slide 70</vt:lpstr>
      <vt:lpstr>Typical rooms</vt:lpstr>
      <vt:lpstr>What’s included?</vt:lpstr>
      <vt:lpstr>Things to consider</vt:lpstr>
      <vt:lpstr>Comparing price</vt:lpstr>
      <vt:lpstr>Comparing size</vt:lpstr>
      <vt:lpstr>Routes from further away.</vt:lpstr>
      <vt:lpstr>After halls</vt:lpstr>
      <vt:lpstr>Slide 78</vt:lpstr>
      <vt:lpstr>Slide 79</vt:lpstr>
      <vt:lpstr>Clubs and societies</vt:lpstr>
      <vt:lpstr>Joining</vt:lpstr>
      <vt:lpstr>Societies</vt:lpstr>
      <vt:lpstr>Subject societies</vt:lpstr>
      <vt:lpstr>Students’ Union</vt:lpstr>
      <vt:lpstr>So where is Newcastle?</vt:lpstr>
      <vt:lpstr>In and around Newcastle</vt:lpstr>
      <vt:lpstr>In and around Newcastle</vt:lpstr>
      <vt:lpstr>In and around Newcastle</vt:lpstr>
      <vt:lpstr>In and around Newcastle</vt:lpstr>
      <vt:lpstr>In and around Newcastle</vt:lpstr>
      <vt:lpstr>Local transport</vt:lpstr>
      <vt:lpstr>Slide 92</vt:lpstr>
      <vt:lpstr>Offers and admissions</vt:lpstr>
      <vt:lpstr>Facts &amp; figures</vt:lpstr>
      <vt:lpstr>Georgios Melios</vt:lpstr>
      <vt:lpstr>Demetra Demetriou</vt:lpstr>
      <vt:lpstr>Sarah Koullapi</vt:lpstr>
      <vt:lpstr>Slide 98</vt:lpstr>
      <vt:lpstr>Slide 99</vt:lpstr>
    </vt:vector>
  </TitlesOfParts>
  <Company>Newcastle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njh91</dc:creator>
  <cp:lastModifiedBy>Lee</cp:lastModifiedBy>
  <cp:revision>206</cp:revision>
  <dcterms:created xsi:type="dcterms:W3CDTF">2012-08-13T15:46:41Z</dcterms:created>
  <dcterms:modified xsi:type="dcterms:W3CDTF">2017-03-28T11:58:55Z</dcterms:modified>
</cp:coreProperties>
</file>