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ppt/tags/tag2.xml" ContentType="application/vnd.openxmlformats-officedocument.presentationml.tags+xml"/>
  <Override PartName="/ppt/notesSlides/notesSlide2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100"/>
  </p:notesMasterIdLst>
  <p:handoutMasterIdLst>
    <p:handoutMasterId r:id="rId101"/>
  </p:handoutMasterIdLst>
  <p:sldIdLst>
    <p:sldId id="346" r:id="rId3"/>
    <p:sldId id="376" r:id="rId4"/>
    <p:sldId id="400" r:id="rId5"/>
    <p:sldId id="565" r:id="rId6"/>
    <p:sldId id="566" r:id="rId7"/>
    <p:sldId id="586" r:id="rId8"/>
    <p:sldId id="581" r:id="rId9"/>
    <p:sldId id="571" r:id="rId10"/>
    <p:sldId id="572" r:id="rId11"/>
    <p:sldId id="589" r:id="rId12"/>
    <p:sldId id="590" r:id="rId13"/>
    <p:sldId id="591" r:id="rId14"/>
    <p:sldId id="592" r:id="rId15"/>
    <p:sldId id="593" r:id="rId16"/>
    <p:sldId id="594" r:id="rId17"/>
    <p:sldId id="441" r:id="rId18"/>
    <p:sldId id="408" r:id="rId19"/>
    <p:sldId id="468" r:id="rId20"/>
    <p:sldId id="405" r:id="rId21"/>
    <p:sldId id="407" r:id="rId22"/>
    <p:sldId id="449" r:id="rId23"/>
    <p:sldId id="469" r:id="rId24"/>
    <p:sldId id="403" r:id="rId25"/>
    <p:sldId id="464" r:id="rId26"/>
    <p:sldId id="465" r:id="rId27"/>
    <p:sldId id="450" r:id="rId28"/>
    <p:sldId id="470" r:id="rId29"/>
    <p:sldId id="409" r:id="rId30"/>
    <p:sldId id="411" r:id="rId31"/>
    <p:sldId id="420" r:id="rId32"/>
    <p:sldId id="421" r:id="rId33"/>
    <p:sldId id="466" r:id="rId34"/>
    <p:sldId id="467" r:id="rId35"/>
    <p:sldId id="422" r:id="rId36"/>
    <p:sldId id="425" r:id="rId37"/>
    <p:sldId id="427" r:id="rId38"/>
    <p:sldId id="428" r:id="rId39"/>
    <p:sldId id="429" r:id="rId40"/>
    <p:sldId id="430" r:id="rId41"/>
    <p:sldId id="431" r:id="rId42"/>
    <p:sldId id="432" r:id="rId43"/>
    <p:sldId id="433" r:id="rId44"/>
    <p:sldId id="434" r:id="rId45"/>
    <p:sldId id="479" r:id="rId46"/>
    <p:sldId id="458" r:id="rId47"/>
    <p:sldId id="459" r:id="rId48"/>
    <p:sldId id="460" r:id="rId49"/>
    <p:sldId id="461" r:id="rId50"/>
    <p:sldId id="462" r:id="rId51"/>
    <p:sldId id="463" r:id="rId52"/>
    <p:sldId id="351" r:id="rId53"/>
    <p:sldId id="442" r:id="rId54"/>
    <p:sldId id="443" r:id="rId55"/>
    <p:sldId id="444" r:id="rId56"/>
    <p:sldId id="445" r:id="rId57"/>
    <p:sldId id="446" r:id="rId58"/>
    <p:sldId id="448" r:id="rId59"/>
    <p:sldId id="452" r:id="rId60"/>
    <p:sldId id="560" r:id="rId61"/>
    <p:sldId id="455" r:id="rId62"/>
    <p:sldId id="559" r:id="rId63"/>
    <p:sldId id="456" r:id="rId64"/>
    <p:sldId id="457" r:id="rId65"/>
    <p:sldId id="513" r:id="rId66"/>
    <p:sldId id="478" r:id="rId67"/>
    <p:sldId id="501" r:id="rId68"/>
    <p:sldId id="502" r:id="rId69"/>
    <p:sldId id="582" r:id="rId70"/>
    <p:sldId id="583" r:id="rId71"/>
    <p:sldId id="584" r:id="rId72"/>
    <p:sldId id="585" r:id="rId73"/>
    <p:sldId id="509" r:id="rId74"/>
    <p:sldId id="514" r:id="rId75"/>
    <p:sldId id="511" r:id="rId76"/>
    <p:sldId id="475" r:id="rId77"/>
    <p:sldId id="476" r:id="rId78"/>
    <p:sldId id="477" r:id="rId79"/>
    <p:sldId id="375" r:id="rId80"/>
    <p:sldId id="354" r:id="rId81"/>
    <p:sldId id="541" r:id="rId82"/>
    <p:sldId id="542" r:id="rId83"/>
    <p:sldId id="543" r:id="rId84"/>
    <p:sldId id="544" r:id="rId85"/>
    <p:sldId id="564" r:id="rId86"/>
    <p:sldId id="546" r:id="rId87"/>
    <p:sldId id="547" r:id="rId88"/>
    <p:sldId id="548" r:id="rId89"/>
    <p:sldId id="549" r:id="rId90"/>
    <p:sldId id="550" r:id="rId91"/>
    <p:sldId id="551" r:id="rId92"/>
    <p:sldId id="552" r:id="rId93"/>
    <p:sldId id="553" r:id="rId94"/>
    <p:sldId id="554" r:id="rId95"/>
    <p:sldId id="555" r:id="rId96"/>
    <p:sldId id="556" r:id="rId97"/>
    <p:sldId id="557" r:id="rId98"/>
    <p:sldId id="558" r:id="rId9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ECB3"/>
    <a:srgbClr val="90F6DB"/>
    <a:srgbClr val="0066FF"/>
    <a:srgbClr val="C16CF0"/>
    <a:srgbClr val="00FFCC"/>
    <a:srgbClr val="4A58DA"/>
    <a:srgbClr val="CC0000"/>
    <a:srgbClr val="003F72"/>
    <a:srgbClr val="00CC00"/>
    <a:srgbClr val="F0A6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05" autoAdjust="0"/>
    <p:restoredTop sz="77500" autoAdjust="0"/>
  </p:normalViewPr>
  <p:slideViewPr>
    <p:cSldViewPr>
      <p:cViewPr varScale="1">
        <p:scale>
          <a:sx n="50" d="100"/>
          <a:sy n="50" d="100"/>
        </p:scale>
        <p:origin x="714" y="33"/>
      </p:cViewPr>
      <p:guideLst>
        <p:guide orient="horz" pos="2160"/>
        <p:guide pos="2880"/>
      </p:guideLst>
    </p:cSldViewPr>
  </p:slideViewPr>
  <p:outlineViewPr>
    <p:cViewPr>
      <p:scale>
        <a:sx n="33" d="100"/>
        <a:sy n="33" d="100"/>
      </p:scale>
      <p:origin x="0" y="984"/>
    </p:cViewPr>
  </p:outlineViewPr>
  <p:notesTextViewPr>
    <p:cViewPr>
      <p:scale>
        <a:sx n="100" d="100"/>
        <a:sy n="100" d="100"/>
      </p:scale>
      <p:origin x="0" y="0"/>
    </p:cViewPr>
  </p:notesTextViewPr>
  <p:sorterViewPr>
    <p:cViewPr>
      <p:scale>
        <a:sx n="50" d="100"/>
        <a:sy n="50" d="100"/>
      </p:scale>
      <p:origin x="0" y="-8370"/>
    </p:cViewPr>
  </p:sorterViewPr>
  <p:notesViewPr>
    <p:cSldViewPr>
      <p:cViewPr varScale="1">
        <p:scale>
          <a:sx n="60" d="100"/>
          <a:sy n="60" d="100"/>
        </p:scale>
        <p:origin x="-24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TOWER8\home48\b1008229\Miscillanious\Open%20Days%202015\chart%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Grade weighting 3 year degree</c:v>
                </c:pt>
              </c:strCache>
            </c:strRef>
          </c:tx>
          <c:spPr>
            <a:ln w="25400">
              <a:solidFill>
                <a:schemeClr val="tx1"/>
              </a:solidFill>
            </a:ln>
          </c:spPr>
          <c:dPt>
            <c:idx val="0"/>
            <c:bubble3D val="0"/>
            <c:spPr>
              <a:solidFill>
                <a:srgbClr val="0070C0"/>
              </a:solidFill>
              <a:ln w="25400">
                <a:solidFill>
                  <a:schemeClr val="tx1"/>
                </a:solidFill>
              </a:ln>
            </c:spPr>
          </c:dPt>
          <c:dPt>
            <c:idx val="1"/>
            <c:bubble3D val="0"/>
            <c:spPr>
              <a:solidFill>
                <a:srgbClr val="FF0000">
                  <a:alpha val="72000"/>
                </a:srgbClr>
              </a:solidFill>
              <a:ln w="25400">
                <a:solidFill>
                  <a:schemeClr val="tx1"/>
                </a:solidFill>
              </a:ln>
            </c:spPr>
          </c:dPt>
          <c:cat>
            <c:strRef>
              <c:f>Sheet1!$A$2:$A$3</c:f>
              <c:strCache>
                <c:ptCount val="2"/>
                <c:pt idx="0">
                  <c:v>2nd Year (1/3)</c:v>
                </c:pt>
                <c:pt idx="1">
                  <c:v>3rd Year (2/3)</c:v>
                </c:pt>
              </c:strCache>
            </c:strRef>
          </c:cat>
          <c:val>
            <c:numRef>
              <c:f>Sheet1!$B$2:$B$3</c:f>
              <c:numCache>
                <c:formatCode>General</c:formatCode>
                <c:ptCount val="2"/>
                <c:pt idx="0" formatCode="0.00">
                  <c:v>1</c:v>
                </c:pt>
                <c:pt idx="1">
                  <c:v>2</c:v>
                </c:pt>
              </c:numCache>
            </c:numRef>
          </c:val>
        </c:ser>
        <c:dLbls>
          <c:showLegendKey val="0"/>
          <c:showVal val="0"/>
          <c:showCatName val="0"/>
          <c:showSerName val="0"/>
          <c:showPercent val="0"/>
          <c:showBubbleSize val="0"/>
          <c:showLeaderLines val="1"/>
        </c:dLbls>
        <c:firstSliceAng val="0"/>
      </c:pieChart>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Sheet1!$B$1</c:f>
              <c:strCache>
                <c:ptCount val="1"/>
                <c:pt idx="0">
                  <c:v>Grade weighting 4 year degree</c:v>
                </c:pt>
              </c:strCache>
            </c:strRef>
          </c:tx>
          <c:spPr>
            <a:ln w="25400">
              <a:solidFill>
                <a:schemeClr val="tx1"/>
              </a:solidFill>
            </a:ln>
          </c:spPr>
          <c:dPt>
            <c:idx val="0"/>
            <c:bubble3D val="0"/>
            <c:spPr>
              <a:solidFill>
                <a:srgbClr val="0070C0">
                  <a:alpha val="99000"/>
                </a:srgbClr>
              </a:solidFill>
              <a:ln w="25400">
                <a:solidFill>
                  <a:schemeClr val="tx1"/>
                </a:solidFill>
              </a:ln>
            </c:spPr>
          </c:dPt>
          <c:dPt>
            <c:idx val="1"/>
            <c:bubble3D val="0"/>
            <c:spPr>
              <a:solidFill>
                <a:srgbClr val="DF2F21">
                  <a:alpha val="88000"/>
                </a:srgbClr>
              </a:solidFill>
              <a:ln w="25400">
                <a:solidFill>
                  <a:schemeClr val="tx1"/>
                </a:solidFill>
              </a:ln>
            </c:spPr>
          </c:dPt>
          <c:dPt>
            <c:idx val="2"/>
            <c:bubble3D val="0"/>
            <c:spPr>
              <a:solidFill>
                <a:srgbClr val="7030A0">
                  <a:alpha val="96000"/>
                </a:srgbClr>
              </a:solidFill>
              <a:ln w="25400">
                <a:solidFill>
                  <a:schemeClr val="tx1"/>
                </a:solidFill>
              </a:ln>
            </c:spPr>
          </c:dPt>
          <c:cat>
            <c:strRef>
              <c:f>Sheet1!$A$2:$A$4</c:f>
              <c:strCache>
                <c:ptCount val="3"/>
                <c:pt idx="0">
                  <c:v>2nd year (1/6)</c:v>
                </c:pt>
                <c:pt idx="1">
                  <c:v>3rd year (2/6)</c:v>
                </c:pt>
                <c:pt idx="2">
                  <c:v>4th year (3/6)</c:v>
                </c:pt>
              </c:strCache>
            </c:strRef>
          </c:cat>
          <c:val>
            <c:numRef>
              <c:f>Sheet1!$B$2:$B$4</c:f>
              <c:numCache>
                <c:formatCode>General</c:formatCode>
                <c:ptCount val="3"/>
                <c:pt idx="0">
                  <c:v>1</c:v>
                </c:pt>
                <c:pt idx="1">
                  <c:v>2</c:v>
                </c:pt>
                <c:pt idx="2">
                  <c:v>3</c:v>
                </c:pt>
              </c:numCache>
            </c:numRef>
          </c:val>
        </c:ser>
        <c:dLbls>
          <c:showLegendKey val="0"/>
          <c:showVal val="0"/>
          <c:showCatName val="0"/>
          <c:showSerName val="0"/>
          <c:showPercent val="0"/>
          <c:showBubbleSize val="0"/>
          <c:showLeaderLines val="1"/>
        </c:dLbls>
        <c:firstSliceAng val="0"/>
      </c:pieChart>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82633420822408E-2"/>
          <c:y val="0.10736704811934145"/>
          <c:w val="0.80416795794619311"/>
          <c:h val="0.67933042626662565"/>
        </c:manualLayout>
      </c:layout>
      <c:barChart>
        <c:barDir val="bar"/>
        <c:grouping val="percentStacked"/>
        <c:varyColors val="0"/>
        <c:ser>
          <c:idx val="0"/>
          <c:order val="0"/>
          <c:tx>
            <c:strRef>
              <c:f>Sheet1!$B$1</c:f>
              <c:strCache>
                <c:ptCount val="1"/>
                <c:pt idx="0">
                  <c:v>Fail</c:v>
                </c:pt>
              </c:strCache>
            </c:strRef>
          </c:tx>
          <c:spPr>
            <a:solidFill>
              <a:schemeClr val="bg1">
                <a:lumMod val="65000"/>
              </a:schemeClr>
            </a:solidFill>
            <a:ln>
              <a:noFill/>
            </a:ln>
            <a:effectLst/>
          </c:spPr>
          <c:invertIfNegative val="0"/>
          <c:cat>
            <c:strRef>
              <c:f>Sheet1!$A$2</c:f>
              <c:strCache>
                <c:ptCount val="1"/>
                <c:pt idx="0">
                  <c:v>Module Mark</c:v>
                </c:pt>
              </c:strCache>
            </c:strRef>
          </c:cat>
          <c:val>
            <c:numRef>
              <c:f>Sheet1!$B$2</c:f>
              <c:numCache>
                <c:formatCode>General</c:formatCode>
                <c:ptCount val="1"/>
                <c:pt idx="0">
                  <c:v>4</c:v>
                </c:pt>
              </c:numCache>
            </c:numRef>
          </c:val>
        </c:ser>
        <c:ser>
          <c:idx val="1"/>
          <c:order val="1"/>
          <c:tx>
            <c:strRef>
              <c:f>Sheet1!$C$1</c:f>
              <c:strCache>
                <c:ptCount val="1"/>
                <c:pt idx="0">
                  <c:v>3rd </c:v>
                </c:pt>
              </c:strCache>
            </c:strRef>
          </c:tx>
          <c:spPr>
            <a:solidFill>
              <a:srgbClr val="FF0000"/>
            </a:solidFill>
            <a:ln>
              <a:noFill/>
            </a:ln>
            <a:effectLst/>
          </c:spPr>
          <c:invertIfNegative val="0"/>
          <c:cat>
            <c:strRef>
              <c:f>Sheet1!$A$2</c:f>
              <c:strCache>
                <c:ptCount val="1"/>
                <c:pt idx="0">
                  <c:v>Module Mark</c:v>
                </c:pt>
              </c:strCache>
            </c:strRef>
          </c:cat>
          <c:val>
            <c:numRef>
              <c:f>Sheet1!$C$2</c:f>
              <c:numCache>
                <c:formatCode>General</c:formatCode>
                <c:ptCount val="1"/>
                <c:pt idx="0">
                  <c:v>1</c:v>
                </c:pt>
              </c:numCache>
            </c:numRef>
          </c:val>
        </c:ser>
        <c:ser>
          <c:idx val="2"/>
          <c:order val="2"/>
          <c:tx>
            <c:strRef>
              <c:f>Sheet1!$D$1</c:f>
              <c:strCache>
                <c:ptCount val="1"/>
                <c:pt idx="0">
                  <c:v>2:2</c:v>
                </c:pt>
              </c:strCache>
            </c:strRef>
          </c:tx>
          <c:spPr>
            <a:solidFill>
              <a:srgbClr val="FFC000"/>
            </a:solidFill>
            <a:ln>
              <a:noFill/>
            </a:ln>
            <a:effectLst/>
          </c:spPr>
          <c:invertIfNegative val="0"/>
          <c:cat>
            <c:strRef>
              <c:f>Sheet1!$A$2</c:f>
              <c:strCache>
                <c:ptCount val="1"/>
                <c:pt idx="0">
                  <c:v>Module Mark</c:v>
                </c:pt>
              </c:strCache>
            </c:strRef>
          </c:cat>
          <c:val>
            <c:numRef>
              <c:f>Sheet1!$D$2</c:f>
              <c:numCache>
                <c:formatCode>General</c:formatCode>
                <c:ptCount val="1"/>
                <c:pt idx="0">
                  <c:v>1</c:v>
                </c:pt>
              </c:numCache>
            </c:numRef>
          </c:val>
        </c:ser>
        <c:ser>
          <c:idx val="3"/>
          <c:order val="3"/>
          <c:tx>
            <c:strRef>
              <c:f>Sheet1!$E$1</c:f>
              <c:strCache>
                <c:ptCount val="1"/>
                <c:pt idx="0">
                  <c:v>2:1</c:v>
                </c:pt>
              </c:strCache>
            </c:strRef>
          </c:tx>
          <c:spPr>
            <a:solidFill>
              <a:srgbClr val="FFFF00"/>
            </a:solidFill>
            <a:ln>
              <a:noFill/>
            </a:ln>
            <a:effectLst/>
          </c:spPr>
          <c:invertIfNegative val="0"/>
          <c:cat>
            <c:strRef>
              <c:f>Sheet1!$A$2</c:f>
              <c:strCache>
                <c:ptCount val="1"/>
                <c:pt idx="0">
                  <c:v>Module Mark</c:v>
                </c:pt>
              </c:strCache>
            </c:strRef>
          </c:cat>
          <c:val>
            <c:numRef>
              <c:f>Sheet1!$E$2</c:f>
              <c:numCache>
                <c:formatCode>General</c:formatCode>
                <c:ptCount val="1"/>
                <c:pt idx="0">
                  <c:v>1</c:v>
                </c:pt>
              </c:numCache>
            </c:numRef>
          </c:val>
        </c:ser>
        <c:ser>
          <c:idx val="4"/>
          <c:order val="4"/>
          <c:tx>
            <c:strRef>
              <c:f>Sheet1!$F$1</c:f>
              <c:strCache>
                <c:ptCount val="1"/>
                <c:pt idx="0">
                  <c:v>1st </c:v>
                </c:pt>
              </c:strCache>
            </c:strRef>
          </c:tx>
          <c:spPr>
            <a:solidFill>
              <a:srgbClr val="92D050"/>
            </a:solidFill>
            <a:ln>
              <a:noFill/>
            </a:ln>
            <a:effectLst/>
          </c:spPr>
          <c:invertIfNegative val="0"/>
          <c:cat>
            <c:strRef>
              <c:f>Sheet1!$A$2</c:f>
              <c:strCache>
                <c:ptCount val="1"/>
                <c:pt idx="0">
                  <c:v>Module Mark</c:v>
                </c:pt>
              </c:strCache>
            </c:strRef>
          </c:cat>
          <c:val>
            <c:numRef>
              <c:f>Sheet1!$F$2</c:f>
              <c:numCache>
                <c:formatCode>General</c:formatCode>
                <c:ptCount val="1"/>
                <c:pt idx="0">
                  <c:v>3</c:v>
                </c:pt>
              </c:numCache>
            </c:numRef>
          </c:val>
        </c:ser>
        <c:dLbls>
          <c:showLegendKey val="0"/>
          <c:showVal val="0"/>
          <c:showCatName val="0"/>
          <c:showSerName val="0"/>
          <c:showPercent val="0"/>
          <c:showBubbleSize val="0"/>
        </c:dLbls>
        <c:gapWidth val="150"/>
        <c:overlap val="100"/>
        <c:axId val="261485704"/>
        <c:axId val="261479824"/>
      </c:barChart>
      <c:catAx>
        <c:axId val="261485704"/>
        <c:scaling>
          <c:orientation val="minMax"/>
        </c:scaling>
        <c:delete val="1"/>
        <c:axPos val="l"/>
        <c:numFmt formatCode="General" sourceLinked="1"/>
        <c:majorTickMark val="none"/>
        <c:minorTickMark val="none"/>
        <c:tickLblPos val="none"/>
        <c:crossAx val="261479824"/>
        <c:crosses val="autoZero"/>
        <c:auto val="1"/>
        <c:lblAlgn val="ctr"/>
        <c:lblOffset val="100"/>
        <c:noMultiLvlLbl val="0"/>
      </c:catAx>
      <c:valAx>
        <c:axId val="2614798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261485704"/>
        <c:crosses val="autoZero"/>
        <c:crossBetween val="between"/>
      </c:valAx>
      <c:spPr>
        <a:noFill/>
        <a:ln>
          <a:noFill/>
        </a:ln>
        <a:effectLst/>
      </c:spPr>
    </c:plotArea>
    <c:legend>
      <c:legendPos val="b"/>
      <c:layout>
        <c:manualLayout>
          <c:xMode val="edge"/>
          <c:yMode val="edge"/>
          <c:x val="0.87141311784070774"/>
          <c:y val="7.9418476844794611E-2"/>
          <c:w val="0.10802498552792379"/>
          <c:h val="0.8922922800008384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601482188253684E-2"/>
          <c:y val="0.33746877059535707"/>
          <c:w val="0.8979152643170365"/>
          <c:h val="0.43124149040032173"/>
        </c:manualLayout>
      </c:layout>
      <c:barChart>
        <c:barDir val="bar"/>
        <c:grouping val="percentStacked"/>
        <c:varyColors val="0"/>
        <c:ser>
          <c:idx val="1"/>
          <c:order val="1"/>
          <c:tx>
            <c:strRef>
              <c:f>Sheet2!$B$1</c:f>
              <c:strCache>
                <c:ptCount val="1"/>
                <c:pt idx="0">
                  <c:v>Fail </c:v>
                </c:pt>
              </c:strCache>
            </c:strRef>
          </c:tx>
          <c:spPr>
            <a:solidFill>
              <a:schemeClr val="bg1">
                <a:lumMod val="65000"/>
              </a:schemeClr>
            </a:solidFill>
            <a:ln>
              <a:noFill/>
            </a:ln>
            <a:effectLst/>
          </c:spPr>
          <c:invertIfNegative val="0"/>
          <c:val>
            <c:numRef>
              <c:f>Sheet2!$B$2</c:f>
              <c:numCache>
                <c:formatCode>General</c:formatCode>
                <c:ptCount val="1"/>
                <c:pt idx="0">
                  <c:v>5</c:v>
                </c:pt>
              </c:numCache>
            </c:numRef>
          </c:val>
        </c:ser>
        <c:ser>
          <c:idx val="2"/>
          <c:order val="2"/>
          <c:tx>
            <c:strRef>
              <c:f>Sheet2!$C$1</c:f>
              <c:strCache>
                <c:ptCount val="1"/>
                <c:pt idx="0">
                  <c:v>2:2</c:v>
                </c:pt>
              </c:strCache>
            </c:strRef>
          </c:tx>
          <c:spPr>
            <a:solidFill>
              <a:srgbClr val="FFC000"/>
            </a:solidFill>
            <a:ln>
              <a:noFill/>
            </a:ln>
            <a:effectLst/>
          </c:spPr>
          <c:invertIfNegative val="0"/>
          <c:val>
            <c:numRef>
              <c:f>Sheet2!$C$2</c:f>
              <c:numCache>
                <c:formatCode>General</c:formatCode>
                <c:ptCount val="1"/>
                <c:pt idx="0">
                  <c:v>1</c:v>
                </c:pt>
              </c:numCache>
            </c:numRef>
          </c:val>
        </c:ser>
        <c:ser>
          <c:idx val="3"/>
          <c:order val="3"/>
          <c:tx>
            <c:strRef>
              <c:f>Sheet2!$D$1</c:f>
              <c:strCache>
                <c:ptCount val="1"/>
                <c:pt idx="0">
                  <c:v>2:1</c:v>
                </c:pt>
              </c:strCache>
            </c:strRef>
          </c:tx>
          <c:spPr>
            <a:solidFill>
              <a:srgbClr val="FFFF00"/>
            </a:solidFill>
            <a:ln>
              <a:noFill/>
            </a:ln>
            <a:effectLst/>
          </c:spPr>
          <c:invertIfNegative val="0"/>
          <c:val>
            <c:numRef>
              <c:f>Sheet2!$D$2</c:f>
              <c:numCache>
                <c:formatCode>General</c:formatCode>
                <c:ptCount val="1"/>
                <c:pt idx="0">
                  <c:v>1</c:v>
                </c:pt>
              </c:numCache>
            </c:numRef>
          </c:val>
        </c:ser>
        <c:ser>
          <c:idx val="4"/>
          <c:order val="4"/>
          <c:tx>
            <c:strRef>
              <c:f>Sheet2!$E$1</c:f>
              <c:strCache>
                <c:ptCount val="1"/>
                <c:pt idx="0">
                  <c:v>1st </c:v>
                </c:pt>
              </c:strCache>
            </c:strRef>
          </c:tx>
          <c:spPr>
            <a:solidFill>
              <a:srgbClr val="92D050"/>
            </a:solidFill>
            <a:ln>
              <a:noFill/>
            </a:ln>
            <a:effectLst/>
          </c:spPr>
          <c:invertIfNegative val="0"/>
          <c:val>
            <c:numRef>
              <c:f>Sheet2!$E$2</c:f>
              <c:numCache>
                <c:formatCode>General</c:formatCode>
                <c:ptCount val="1"/>
                <c:pt idx="0">
                  <c:v>3</c:v>
                </c:pt>
              </c:numCache>
            </c:numRef>
          </c:val>
        </c:ser>
        <c:dLbls>
          <c:showLegendKey val="0"/>
          <c:showVal val="0"/>
          <c:showCatName val="0"/>
          <c:showSerName val="0"/>
          <c:showPercent val="0"/>
          <c:showBubbleSize val="0"/>
        </c:dLbls>
        <c:gapWidth val="150"/>
        <c:overlap val="100"/>
        <c:axId val="261485312"/>
        <c:axId val="261480216"/>
        <c:extLst>
          <c:ext xmlns:c15="http://schemas.microsoft.com/office/drawing/2012/chart" uri="{02D57815-91ED-43cb-92C2-25804820EDAC}">
            <c15:filteredBarSeries>
              <c15:ser>
                <c:idx val="0"/>
                <c:order val="0"/>
                <c:tx>
                  <c:strRef>
                    <c:extLst>
                      <c:ext uri="{02D57815-91ED-43cb-92C2-25804820EDAC}">
                        <c15:formulaRef>
                          <c15:sqref>Sheet2!$A$1</c15:sqref>
                        </c15:formulaRef>
                      </c:ext>
                    </c:extLst>
                    <c:strCache>
                      <c:ptCount val="1"/>
                    </c:strCache>
                  </c:strRef>
                </c:tx>
                <c:spPr>
                  <a:solidFill>
                    <a:schemeClr val="accent1"/>
                  </a:solidFill>
                  <a:ln>
                    <a:noFill/>
                  </a:ln>
                  <a:effectLst/>
                </c:spPr>
                <c:invertIfNegative val="0"/>
                <c:val>
                  <c:numRef>
                    <c:extLst>
                      <c:ext uri="{02D57815-91ED-43cb-92C2-25804820EDAC}">
                        <c15:formulaRef>
                          <c15:sqref>Sheet2!$A$2</c15:sqref>
                        </c15:formulaRef>
                      </c:ext>
                    </c:extLst>
                    <c:numCache>
                      <c:formatCode>General</c:formatCode>
                      <c:ptCount val="1"/>
                    </c:numCache>
                  </c:numRef>
                </c:val>
              </c15:ser>
            </c15:filteredBarSeries>
          </c:ext>
        </c:extLst>
      </c:barChart>
      <c:catAx>
        <c:axId val="261485312"/>
        <c:scaling>
          <c:orientation val="minMax"/>
        </c:scaling>
        <c:delete val="1"/>
        <c:axPos val="l"/>
        <c:numFmt formatCode="General" sourceLinked="1"/>
        <c:majorTickMark val="none"/>
        <c:minorTickMark val="none"/>
        <c:tickLblPos val="none"/>
        <c:crossAx val="261480216"/>
        <c:crosses val="autoZero"/>
        <c:auto val="1"/>
        <c:lblAlgn val="ctr"/>
        <c:lblOffset val="100"/>
        <c:noMultiLvlLbl val="0"/>
      </c:catAx>
      <c:valAx>
        <c:axId val="261480216"/>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one"/>
        <c:crossAx val="2614853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t>
        <a:bodyPr/>
        <a:lstStyle/>
        <a:p>
          <a:endParaRPr lang="en-GB"/>
        </a:p>
      </dgm:t>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t>
        <a:bodyPr/>
        <a:lstStyle/>
        <a:p>
          <a:endParaRPr lang="en-GB"/>
        </a:p>
      </dgm:t>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t>
        <a:bodyPr/>
        <a:lstStyle/>
        <a:p>
          <a:endParaRPr lang="en-GB"/>
        </a:p>
      </dgm:t>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t>
        <a:bodyPr/>
        <a:lstStyle/>
        <a:p>
          <a:endParaRPr lang="en-GB"/>
        </a:p>
      </dgm:t>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t>
        <a:bodyPr/>
        <a:lstStyle/>
        <a:p>
          <a:endParaRPr lang="en-GB"/>
        </a:p>
      </dgm:t>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t>
        <a:bodyPr/>
        <a:lstStyle/>
        <a:p>
          <a:endParaRPr lang="en-GB"/>
        </a:p>
      </dgm:t>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t>
        <a:bodyPr/>
        <a:lstStyle/>
        <a:p>
          <a:endParaRPr lang="en-GB"/>
        </a:p>
      </dgm:t>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t>
        <a:bodyPr/>
        <a:lstStyle/>
        <a:p>
          <a:endParaRPr lang="en-GB"/>
        </a:p>
      </dgm:t>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t>
        <a:bodyPr/>
        <a:lstStyle/>
        <a:p>
          <a:endParaRPr lang="en-GB"/>
        </a:p>
      </dgm:t>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t>
        <a:bodyPr/>
        <a:lstStyle/>
        <a:p>
          <a:endParaRPr lang="en-GB"/>
        </a:p>
      </dgm:t>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t>
        <a:bodyPr/>
        <a:lstStyle/>
        <a:p>
          <a:endParaRPr lang="en-GB"/>
        </a:p>
      </dgm:t>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t>
        <a:bodyPr/>
        <a:lstStyle/>
        <a:p>
          <a:endParaRPr lang="en-GB"/>
        </a:p>
      </dgm:t>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t>
        <a:bodyPr/>
        <a:lstStyle/>
        <a:p>
          <a:endParaRPr lang="en-GB"/>
        </a:p>
      </dgm:t>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t>
        <a:bodyPr/>
        <a:lstStyle/>
        <a:p>
          <a:endParaRPr lang="en-GB"/>
        </a:p>
      </dgm:t>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t>
        <a:bodyPr/>
        <a:lstStyle/>
        <a:p>
          <a:endParaRPr lang="en-GB"/>
        </a:p>
      </dgm:t>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t>
        <a:bodyPr/>
        <a:lstStyle/>
        <a:p>
          <a:endParaRPr lang="en-GB"/>
        </a:p>
      </dgm:t>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t>
        <a:bodyPr/>
        <a:lstStyle/>
        <a:p>
          <a:endParaRPr lang="en-GB"/>
        </a:p>
      </dgm:t>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t>
        <a:bodyPr/>
        <a:lstStyle/>
        <a:p>
          <a:endParaRPr lang="en-GB"/>
        </a:p>
      </dgm:t>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t>
        <a:bodyPr/>
        <a:lstStyle/>
        <a:p>
          <a:endParaRPr lang="en-GB"/>
        </a:p>
      </dgm:t>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t>
        <a:bodyPr/>
        <a:lstStyle/>
        <a:p>
          <a:endParaRPr lang="en-GB"/>
        </a:p>
      </dgm:t>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t>
        <a:bodyPr/>
        <a:lstStyle/>
        <a:p>
          <a:endParaRPr lang="en-GB"/>
        </a:p>
      </dgm:t>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t>
        <a:bodyPr/>
        <a:lstStyle/>
        <a:p>
          <a:endParaRPr lang="en-GB"/>
        </a:p>
      </dgm:t>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t>
        <a:bodyPr/>
        <a:lstStyle/>
        <a:p>
          <a:endParaRPr lang="en-GB"/>
        </a:p>
      </dgm:t>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t>
        <a:bodyPr/>
        <a:lstStyle/>
        <a:p>
          <a:endParaRPr lang="en-GB"/>
        </a:p>
      </dgm:t>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E85EC47B-6C4B-44F5-A12C-85D8472D2B58}" type="presOf" srcId="{88B7839E-98C6-45A3-9D97-9DE5894769C5}" destId="{799043CE-5B11-431A-B3B5-C41A59E2A6F1}"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0A5CD9F-CB6B-4AA4-AEA8-C2266D419313}" srcId="{B59FB685-C271-4AA7-A058-AA8378945055}" destId="{5940CAC1-19E1-424E-A77D-BBC9F19AFCBE}" srcOrd="16" destOrd="0" parTransId="{60DE0BA3-4FDE-4A5A-9CC9-934C82EB906D}" sibTransId="{D110A9B6-3753-4BC3-862B-2490FC544AA8}"/>
    <dgm:cxn modelId="{DF4ECB70-1776-497E-9A81-11A8C1CD96C5}" type="presOf" srcId="{C394E07B-3AA4-4AC0-BC23-085A99D89C41}" destId="{AFD65D33-9D9D-45E8-B41C-62A76EB1FCA3}"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3B4F3650-6D2B-476E-B04C-0A4D346D1999}" type="presOf" srcId="{B80D9D3A-611A-48AB-B219-3A12E412BF0C}" destId="{16AF956C-9FAC-4BB3-98EC-D754C8BBD90F}" srcOrd="0" destOrd="0" presId="urn:microsoft.com/office/officeart/2005/8/layout/default#1"/>
    <dgm:cxn modelId="{2B6C54EB-2570-4DF5-9D37-F7A00DB101D7}" type="presOf" srcId="{64DFFAE5-F057-4E27-B0B8-20A2F0D1E4A6}" destId="{7998347B-5094-4A20-AA52-3E4E13AD47B7}"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1EFBCCCC-BA3A-43B0-B75C-28973ABCB081}" type="presOf" srcId="{60DF0C8A-B373-4EFF-B8EC-4432885D1F0D}" destId="{6633F441-DAB6-4089-8921-B42814015183}" srcOrd="0" destOrd="0" presId="urn:microsoft.com/office/officeart/2005/8/layout/default#1"/>
    <dgm:cxn modelId="{82CF6B2F-2E4C-4671-B191-4AB78B73F479}" type="presOf" srcId="{22C64342-F5A1-473C-BB85-AE6B21E2FB18}" destId="{BE595840-733F-410E-9CE1-F65D1025C275}" srcOrd="0" destOrd="0" presId="urn:microsoft.com/office/officeart/2005/8/layout/default#1"/>
    <dgm:cxn modelId="{2E0E4933-E9A4-4BE7-8821-895963CE9532}" type="presOf" srcId="{5940CAC1-19E1-424E-A77D-BBC9F19AFCBE}" destId="{733425BE-92DF-4F17-ABE6-3F1BEE2F18EB}"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0619DC68-B653-4DB8-867D-BC392E90DEC1}" srcId="{B59FB685-C271-4AA7-A058-AA8378945055}" destId="{F24B42C2-6BB8-4800-A4B3-39B99E3145C8}" srcOrd="9" destOrd="0" parTransId="{EF45CCC7-F350-4E3C-87A5-23BC387CADFD}" sibTransId="{E8574D21-44FC-412D-BCDB-023764933611}"/>
    <dgm:cxn modelId="{71C86BAC-E78E-4275-81EC-709B17294880}" srcId="{B59FB685-C271-4AA7-A058-AA8378945055}" destId="{74C008F6-4BF1-48F9-833F-9479AF9070F1}" srcOrd="17" destOrd="0" parTransId="{242B0C7C-F891-4F96-B3CD-2927F23B3353}" sibTransId="{F5D90F02-C931-4BE8-9E56-54FC23C5F818}"/>
    <dgm:cxn modelId="{F833444C-747D-4D9C-A01B-2BE9C3B247D5}" type="presOf" srcId="{898BAF43-9855-4FC3-AF9D-08339A89A637}" destId="{0FB3DE42-8F5A-4E33-9ABC-F97FAE8F582B}"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BB738E07-0B5D-4632-ADAD-4E4FCDF1A24A}" srcId="{B59FB685-C271-4AA7-A058-AA8378945055}" destId="{036AB73F-29F4-485B-A982-604169B21C33}" srcOrd="2" destOrd="0" parTransId="{E2B1C422-88A0-434E-AD4D-3B4A03BFEE07}" sibTransId="{7B505C51-A42F-48BE-B88F-45421E8A64A7}"/>
    <dgm:cxn modelId="{A43612A4-85DB-4CEB-BB84-704EC799FD7F}" type="presOf" srcId="{B59FB685-C271-4AA7-A058-AA8378945055}" destId="{0E45CCA5-BC61-4BD5-A45D-2462C2D6279E}" srcOrd="0" destOrd="0" presId="urn:microsoft.com/office/officeart/2005/8/layout/default#1"/>
    <dgm:cxn modelId="{5FFF599E-F75D-461D-8EDB-CC787967703E}" type="presOf" srcId="{F76DA1EC-CA89-4B45-942E-D6CDB50B7005}" destId="{332B9BB7-5718-4180-A4E5-580EE615FB8C}"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5E07F9DE-C188-48D4-8960-1AF44736810F}" srcId="{B59FB685-C271-4AA7-A058-AA8378945055}" destId="{B903B26E-D0D5-4B76-B38C-1FF3EF68CC70}" srcOrd="18" destOrd="0" parTransId="{21B66BD3-E518-4BBF-A92C-096FE3EEC41D}" sibTransId="{DB7106CF-0812-4E14-A57A-460926680F90}"/>
    <dgm:cxn modelId="{C5D4F65C-16D1-472B-AC5D-473818D696E4}" type="presOf" srcId="{FD39874A-68CA-421C-B8A3-40E155D21D00}" destId="{12748C21-E005-4113-BA5B-67CEDF5CFCFB}" srcOrd="0" destOrd="0" presId="urn:microsoft.com/office/officeart/2005/8/layout/default#1"/>
    <dgm:cxn modelId="{F86C9389-7C91-4BC9-9E74-3F53A5F28D2A}" type="presOf" srcId="{078E2587-3E68-4DAF-83E1-B5639322D51E}" destId="{71DE0CA7-0D47-4C54-BCD1-76F114F7CE0A}"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FD342CCF-0A26-447D-B630-7CDD118D67DF}" type="presOf" srcId="{C9200414-ABCA-46A2-8359-6F844C2B8860}" destId="{3FB9A58D-1A5D-4CB6-87D1-321559292EBA}" srcOrd="0" destOrd="0" presId="urn:microsoft.com/office/officeart/2005/8/layout/default#1"/>
    <dgm:cxn modelId="{787DF689-6D36-4310-AEB8-72E9310C9DF9}" type="presOf" srcId="{B899CB0F-A905-46C7-84ED-4D97FF0A6809}" destId="{6867A4C3-2D83-4171-81F7-2D3E06B55482}"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D63A1D94-4FE4-41E1-B191-C10434326051}" type="presOf" srcId="{036AB73F-29F4-485B-A982-604169B21C33}" destId="{C8DC03F9-1B10-44FF-BBD1-311F35E3E19B}" srcOrd="0" destOrd="0" presId="urn:microsoft.com/office/officeart/2005/8/layout/default#1"/>
    <dgm:cxn modelId="{6D399686-6154-4818-97D5-96A0AE8D9A20}" type="presOf" srcId="{1D087992-3907-41E1-A877-45CE6E0AC820}" destId="{90C1C259-6B5F-4A9C-AF82-5C4D7AA036D6}"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49C90AE0-01AC-42F4-B1A5-FE85DDF49B24}" type="presOf" srcId="{00E55DA1-2656-4464-8470-B07838A338F1}" destId="{8CE1DC27-7870-49CB-B8AB-EEFD9C6C286D}" srcOrd="0" destOrd="0" presId="urn:microsoft.com/office/officeart/2005/8/layout/default#1"/>
    <dgm:cxn modelId="{351F3ED8-77D5-4A2F-A414-5D77BDF42261}" type="presOf" srcId="{877DAAA7-2A74-428A-8F7D-408C35F44DF0}" destId="{A0AE2889-76F5-48C1-8CCE-E4EF0DEBB984}" srcOrd="0" destOrd="0" presId="urn:microsoft.com/office/officeart/2005/8/layout/default#1"/>
    <dgm:cxn modelId="{E1A378AE-9379-401A-9634-E481DF11C7D9}" type="presOf" srcId="{FC856514-A291-41E0-8DC5-14C3BE73C98F}" destId="{C194D5C7-CD91-4E35-8075-4DE6FEC95B11}"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B52C3D04-4A2F-42C0-9FA9-AF58A8C0C364}" type="presOf" srcId="{74C008F6-4BF1-48F9-833F-9479AF9070F1}" destId="{B3A14E8D-FD54-4991-BD47-7A6EDFF80883}" srcOrd="0" destOrd="0" presId="urn:microsoft.com/office/officeart/2005/8/layout/default#1"/>
    <dgm:cxn modelId="{6D554509-77B5-47DA-B5FF-5F7C0E8FEAB3}" type="presOf" srcId="{F40B1C3F-339D-4645-906C-509541570181}" destId="{AF012718-FD94-4BD3-A93D-6578E6ED276C}"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1A9355EC-9EF9-4A6A-BCF0-EF06FB578835}" type="presOf" srcId="{B903B26E-D0D5-4B76-B38C-1FF3EF68CC70}" destId="{B4D957BD-89FB-4945-A868-D13858FE6340}" srcOrd="0" destOrd="0" presId="urn:microsoft.com/office/officeart/2005/8/layout/default#1"/>
    <dgm:cxn modelId="{891AD744-E1F1-47D7-AFBE-2AC10476468D}" type="presOf" srcId="{F24B42C2-6BB8-4800-A4B3-39B99E3145C8}" destId="{E609D75B-08F4-4A34-8C08-080CAD898BC8}" srcOrd="0" destOrd="0" presId="urn:microsoft.com/office/officeart/2005/8/layout/default#1"/>
    <dgm:cxn modelId="{062D965A-B051-4A12-9CD4-E472252240AA}" type="presOf" srcId="{08041C98-1125-47CA-8BCC-3E4466CFD46A}" destId="{B2FF254D-1807-4997-B529-4D22BE83F4B6}"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A1BA5FDB-7CAE-4433-80F7-D117850AE7E0}" type="presOf" srcId="{205AC28C-3A7E-4CD1-868A-13B90A563A58}" destId="{3497142F-0CD5-4F35-AB40-ECB7C39582CA}" srcOrd="0" destOrd="0" presId="urn:microsoft.com/office/officeart/2005/8/layout/default#1"/>
    <dgm:cxn modelId="{A574F002-E200-40DE-8DBF-17143198B1AC}" type="presOf" srcId="{D57C3F56-A0AA-4A03-9000-55C68D1B49ED}" destId="{35A8B2B4-C4B6-431A-9BFB-2BD880ADF711}"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14F3A6E0-7051-43A7-8A76-3E3AD4731681}" srcId="{B59FB685-C271-4AA7-A058-AA8378945055}" destId="{88B7839E-98C6-45A3-9D97-9DE5894769C5}" srcOrd="14" destOrd="0" parTransId="{F979D737-FDCE-47D9-9426-3D3216F116F1}" sibTransId="{A63477D6-2F4B-4AD9-B61A-3178FF89F6C6}"/>
    <dgm:cxn modelId="{A7A9B1D6-75B6-4656-9CA7-E80A647BC5A4}" srcId="{B59FB685-C271-4AA7-A058-AA8378945055}" destId="{B899CB0F-A905-46C7-84ED-4D97FF0A6809}" srcOrd="15" destOrd="0" parTransId="{AC211726-5B15-433A-85DF-ACF1D7E83A21}" sibTransId="{CEFAFD6F-1D83-4602-AE50-03E54C4C7DC4}"/>
    <dgm:cxn modelId="{DDF8A1DD-E386-4A74-9BC2-E2E99BCFFA6D}" type="presParOf" srcId="{0E45CCA5-BC61-4BD5-A45D-2462C2D6279E}" destId="{16AF956C-9FAC-4BB3-98EC-D754C8BBD90F}" srcOrd="0" destOrd="0" presId="urn:microsoft.com/office/officeart/2005/8/layout/default#1"/>
    <dgm:cxn modelId="{0AE2B5EF-C625-4820-8974-E7030F65C1A6}" type="presParOf" srcId="{0E45CCA5-BC61-4BD5-A45D-2462C2D6279E}" destId="{D6313183-C060-42BC-9951-C97D6B336D54}" srcOrd="1" destOrd="0" presId="urn:microsoft.com/office/officeart/2005/8/layout/default#1"/>
    <dgm:cxn modelId="{51676A36-4286-4CC9-B2D6-70F9E7104959}" type="presParOf" srcId="{0E45CCA5-BC61-4BD5-A45D-2462C2D6279E}" destId="{A0AE2889-76F5-48C1-8CCE-E4EF0DEBB984}" srcOrd="2" destOrd="0" presId="urn:microsoft.com/office/officeart/2005/8/layout/default#1"/>
    <dgm:cxn modelId="{03305DF2-6012-4355-8373-78D654FDF757}" type="presParOf" srcId="{0E45CCA5-BC61-4BD5-A45D-2462C2D6279E}" destId="{6432E739-3438-4F79-82C8-76D990FD2388}" srcOrd="3" destOrd="0" presId="urn:microsoft.com/office/officeart/2005/8/layout/default#1"/>
    <dgm:cxn modelId="{18FB6A80-FF06-4FE8-B0D4-8F958B8992A5}" type="presParOf" srcId="{0E45CCA5-BC61-4BD5-A45D-2462C2D6279E}" destId="{C8DC03F9-1B10-44FF-BBD1-311F35E3E19B}" srcOrd="4" destOrd="0" presId="urn:microsoft.com/office/officeart/2005/8/layout/default#1"/>
    <dgm:cxn modelId="{43AF9CC5-048B-47E9-8311-39B612936768}" type="presParOf" srcId="{0E45CCA5-BC61-4BD5-A45D-2462C2D6279E}" destId="{98FAF142-9F0F-44BD-BEAA-F5E5EC7A8D06}" srcOrd="5" destOrd="0" presId="urn:microsoft.com/office/officeart/2005/8/layout/default#1"/>
    <dgm:cxn modelId="{397CB186-EC38-42E6-BF15-BA4FD6833CB2}" type="presParOf" srcId="{0E45CCA5-BC61-4BD5-A45D-2462C2D6279E}" destId="{35A8B2B4-C4B6-431A-9BFB-2BD880ADF711}" srcOrd="6" destOrd="0" presId="urn:microsoft.com/office/officeart/2005/8/layout/default#1"/>
    <dgm:cxn modelId="{3F9C9A63-2057-4D51-95D1-D51601A968DE}" type="presParOf" srcId="{0E45CCA5-BC61-4BD5-A45D-2462C2D6279E}" destId="{47002228-21F8-41D6-85DF-A2EA928BDED8}" srcOrd="7" destOrd="0" presId="urn:microsoft.com/office/officeart/2005/8/layout/default#1"/>
    <dgm:cxn modelId="{D96C2293-F2BD-49C4-8B3E-2633F7452A99}" type="presParOf" srcId="{0E45CCA5-BC61-4BD5-A45D-2462C2D6279E}" destId="{3FB9A58D-1A5D-4CB6-87D1-321559292EBA}" srcOrd="8" destOrd="0" presId="urn:microsoft.com/office/officeart/2005/8/layout/default#1"/>
    <dgm:cxn modelId="{D099CF76-4532-48F2-9DD9-73FE2D36B6F6}" type="presParOf" srcId="{0E45CCA5-BC61-4BD5-A45D-2462C2D6279E}" destId="{D443D227-44F5-4564-8EA9-B9D25D9B781A}" srcOrd="9" destOrd="0" presId="urn:microsoft.com/office/officeart/2005/8/layout/default#1"/>
    <dgm:cxn modelId="{D65D379E-7785-496B-8AFA-A922EFE44127}" type="presParOf" srcId="{0E45CCA5-BC61-4BD5-A45D-2462C2D6279E}" destId="{0FB3DE42-8F5A-4E33-9ABC-F97FAE8F582B}" srcOrd="10" destOrd="0" presId="urn:microsoft.com/office/officeart/2005/8/layout/default#1"/>
    <dgm:cxn modelId="{7EE55B08-FE00-46E1-BB61-600E96FC0B0F}" type="presParOf" srcId="{0E45CCA5-BC61-4BD5-A45D-2462C2D6279E}" destId="{3A646CEA-AF27-4221-A69E-E8453EDF9319}" srcOrd="11" destOrd="0" presId="urn:microsoft.com/office/officeart/2005/8/layout/default#1"/>
    <dgm:cxn modelId="{682E6B63-40DB-4D85-9F40-B696E7F22F5F}" type="presParOf" srcId="{0E45CCA5-BC61-4BD5-A45D-2462C2D6279E}" destId="{332B9BB7-5718-4180-A4E5-580EE615FB8C}" srcOrd="12" destOrd="0" presId="urn:microsoft.com/office/officeart/2005/8/layout/default#1"/>
    <dgm:cxn modelId="{40FBEFE9-E6EF-4A37-8C29-143BE74BBD9F}" type="presParOf" srcId="{0E45CCA5-BC61-4BD5-A45D-2462C2D6279E}" destId="{3CD8B7CC-01F1-4E0A-BA12-ACDC92F125E3}" srcOrd="13" destOrd="0" presId="urn:microsoft.com/office/officeart/2005/8/layout/default#1"/>
    <dgm:cxn modelId="{089FB6B3-4269-4DC1-B8BA-85CE6826F8B7}" type="presParOf" srcId="{0E45CCA5-BC61-4BD5-A45D-2462C2D6279E}" destId="{90C1C259-6B5F-4A9C-AF82-5C4D7AA036D6}" srcOrd="14" destOrd="0" presId="urn:microsoft.com/office/officeart/2005/8/layout/default#1"/>
    <dgm:cxn modelId="{DC028613-C729-4DE7-86AE-FB7C78856B85}" type="presParOf" srcId="{0E45CCA5-BC61-4BD5-A45D-2462C2D6279E}" destId="{A2E40B82-3F98-4354-9E55-7FB4AADCFD07}" srcOrd="15" destOrd="0" presId="urn:microsoft.com/office/officeart/2005/8/layout/default#1"/>
    <dgm:cxn modelId="{DFE22135-20B3-4657-B9E6-5F7482035BD1}" type="presParOf" srcId="{0E45CCA5-BC61-4BD5-A45D-2462C2D6279E}" destId="{8CE1DC27-7870-49CB-B8AB-EEFD9C6C286D}" srcOrd="16" destOrd="0" presId="urn:microsoft.com/office/officeart/2005/8/layout/default#1"/>
    <dgm:cxn modelId="{68CC0AC8-44ED-44E9-A1AA-85162CE94571}" type="presParOf" srcId="{0E45CCA5-BC61-4BD5-A45D-2462C2D6279E}" destId="{E76A78F5-0997-4183-8B07-FF39F0ECA187}" srcOrd="17" destOrd="0" presId="urn:microsoft.com/office/officeart/2005/8/layout/default#1"/>
    <dgm:cxn modelId="{6EBD9280-E135-4D90-82F9-2EC292A02B2E}" type="presParOf" srcId="{0E45CCA5-BC61-4BD5-A45D-2462C2D6279E}" destId="{E609D75B-08F4-4A34-8C08-080CAD898BC8}" srcOrd="18" destOrd="0" presId="urn:microsoft.com/office/officeart/2005/8/layout/default#1"/>
    <dgm:cxn modelId="{12FC2306-9B91-446A-A01A-728E3E5C062D}" type="presParOf" srcId="{0E45CCA5-BC61-4BD5-A45D-2462C2D6279E}" destId="{296898ED-67F0-4812-9062-016E01425380}" srcOrd="19" destOrd="0" presId="urn:microsoft.com/office/officeart/2005/8/layout/default#1"/>
    <dgm:cxn modelId="{4FA47F50-F6C8-4EBC-9BBF-06D1D67143B6}" type="presParOf" srcId="{0E45CCA5-BC61-4BD5-A45D-2462C2D6279E}" destId="{12748C21-E005-4113-BA5B-67CEDF5CFCFB}" srcOrd="20" destOrd="0" presId="urn:microsoft.com/office/officeart/2005/8/layout/default#1"/>
    <dgm:cxn modelId="{D34D16B2-C39A-42DA-BC71-9AC90D3ED428}" type="presParOf" srcId="{0E45CCA5-BC61-4BD5-A45D-2462C2D6279E}" destId="{A3881B80-93C9-4F5C-9728-A771A5823419}" srcOrd="21" destOrd="0" presId="urn:microsoft.com/office/officeart/2005/8/layout/default#1"/>
    <dgm:cxn modelId="{44C45C9E-B5C7-4A4C-B089-C8906BF691B4}" type="presParOf" srcId="{0E45CCA5-BC61-4BD5-A45D-2462C2D6279E}" destId="{3497142F-0CD5-4F35-AB40-ECB7C39582CA}" srcOrd="22" destOrd="0" presId="urn:microsoft.com/office/officeart/2005/8/layout/default#1"/>
    <dgm:cxn modelId="{69185C61-5144-48FB-BAF8-1DC94D324BD1}" type="presParOf" srcId="{0E45CCA5-BC61-4BD5-A45D-2462C2D6279E}" destId="{8E8F7F68-D4F6-4637-BA14-44FA0F57AB01}" srcOrd="23" destOrd="0" presId="urn:microsoft.com/office/officeart/2005/8/layout/default#1"/>
    <dgm:cxn modelId="{A9DB2DDB-8414-40B3-9651-3DB1C60609A2}" type="presParOf" srcId="{0E45CCA5-BC61-4BD5-A45D-2462C2D6279E}" destId="{7998347B-5094-4A20-AA52-3E4E13AD47B7}" srcOrd="24" destOrd="0" presId="urn:microsoft.com/office/officeart/2005/8/layout/default#1"/>
    <dgm:cxn modelId="{235D8E06-E87F-440C-B525-D199EDD1CE3B}" type="presParOf" srcId="{0E45CCA5-BC61-4BD5-A45D-2462C2D6279E}" destId="{9F333231-2FFC-489D-AA2E-E481B72AB45A}" srcOrd="25" destOrd="0" presId="urn:microsoft.com/office/officeart/2005/8/layout/default#1"/>
    <dgm:cxn modelId="{7EA08532-1EE3-4DE3-A3BC-607718917A69}" type="presParOf" srcId="{0E45CCA5-BC61-4BD5-A45D-2462C2D6279E}" destId="{BE595840-733F-410E-9CE1-F65D1025C275}" srcOrd="26" destOrd="0" presId="urn:microsoft.com/office/officeart/2005/8/layout/default#1"/>
    <dgm:cxn modelId="{4E1CC7B5-F540-448D-B68D-9E4EC5A612DE}" type="presParOf" srcId="{0E45CCA5-BC61-4BD5-A45D-2462C2D6279E}" destId="{7672BB56-5BD4-4D6F-9F6B-F072DE4E929C}" srcOrd="27" destOrd="0" presId="urn:microsoft.com/office/officeart/2005/8/layout/default#1"/>
    <dgm:cxn modelId="{C0D79389-1CC6-4595-A23B-B98AB9E41450}" type="presParOf" srcId="{0E45CCA5-BC61-4BD5-A45D-2462C2D6279E}" destId="{799043CE-5B11-431A-B3B5-C41A59E2A6F1}" srcOrd="28" destOrd="0" presId="urn:microsoft.com/office/officeart/2005/8/layout/default#1"/>
    <dgm:cxn modelId="{40D6A437-4BD7-4268-A0F1-AF78B039BE8A}" type="presParOf" srcId="{0E45CCA5-BC61-4BD5-A45D-2462C2D6279E}" destId="{C4BC0AD3-8469-48B0-8DF9-648B2D4DEF83}" srcOrd="29" destOrd="0" presId="urn:microsoft.com/office/officeart/2005/8/layout/default#1"/>
    <dgm:cxn modelId="{7B749A58-37AE-4C35-A77B-EE161A5887CC}" type="presParOf" srcId="{0E45CCA5-BC61-4BD5-A45D-2462C2D6279E}" destId="{6867A4C3-2D83-4171-81F7-2D3E06B55482}" srcOrd="30" destOrd="0" presId="urn:microsoft.com/office/officeart/2005/8/layout/default#1"/>
    <dgm:cxn modelId="{814FF371-1BBD-4769-B39F-DC8F0AB277C9}" type="presParOf" srcId="{0E45CCA5-BC61-4BD5-A45D-2462C2D6279E}" destId="{596ABAE4-80D0-4917-83B7-87656F77C441}" srcOrd="31" destOrd="0" presId="urn:microsoft.com/office/officeart/2005/8/layout/default#1"/>
    <dgm:cxn modelId="{FD3C8105-C2AD-4AA3-8A09-E1B1FAAFDB9C}" type="presParOf" srcId="{0E45CCA5-BC61-4BD5-A45D-2462C2D6279E}" destId="{733425BE-92DF-4F17-ABE6-3F1BEE2F18EB}" srcOrd="32" destOrd="0" presId="urn:microsoft.com/office/officeart/2005/8/layout/default#1"/>
    <dgm:cxn modelId="{C37E1136-4283-462B-B6F9-0AA357256608}" type="presParOf" srcId="{0E45CCA5-BC61-4BD5-A45D-2462C2D6279E}" destId="{165A3E62-3E80-4935-95EF-48DC44426F5A}" srcOrd="33" destOrd="0" presId="urn:microsoft.com/office/officeart/2005/8/layout/default#1"/>
    <dgm:cxn modelId="{D5ED11AF-0317-4D46-BFDA-7CEAAAB5915A}" type="presParOf" srcId="{0E45CCA5-BC61-4BD5-A45D-2462C2D6279E}" destId="{B3A14E8D-FD54-4991-BD47-7A6EDFF80883}" srcOrd="34" destOrd="0" presId="urn:microsoft.com/office/officeart/2005/8/layout/default#1"/>
    <dgm:cxn modelId="{08D3CEC8-594D-4181-9E9E-23B5F550FEC0}" type="presParOf" srcId="{0E45CCA5-BC61-4BD5-A45D-2462C2D6279E}" destId="{8A287B34-D6C9-4DD8-A277-FAFDFC914D27}" srcOrd="35" destOrd="0" presId="urn:microsoft.com/office/officeart/2005/8/layout/default#1"/>
    <dgm:cxn modelId="{D0C45D7D-3346-4AF2-9C0F-6D27E028ED3C}" type="presParOf" srcId="{0E45CCA5-BC61-4BD5-A45D-2462C2D6279E}" destId="{B4D957BD-89FB-4945-A868-D13858FE6340}" srcOrd="36" destOrd="0" presId="urn:microsoft.com/office/officeart/2005/8/layout/default#1"/>
    <dgm:cxn modelId="{846A70E9-A32D-4BEE-A29C-19D962A592A6}" type="presParOf" srcId="{0E45CCA5-BC61-4BD5-A45D-2462C2D6279E}" destId="{74A5490D-E629-4592-9BE7-C9B92974E055}" srcOrd="37" destOrd="0" presId="urn:microsoft.com/office/officeart/2005/8/layout/default#1"/>
    <dgm:cxn modelId="{18592056-F1C8-4DF0-8B4C-41A5FE8811BF}" type="presParOf" srcId="{0E45CCA5-BC61-4BD5-A45D-2462C2D6279E}" destId="{71DE0CA7-0D47-4C54-BCD1-76F114F7CE0A}" srcOrd="38" destOrd="0" presId="urn:microsoft.com/office/officeart/2005/8/layout/default#1"/>
    <dgm:cxn modelId="{72955934-B1C4-4D74-A633-4C70A5DA28F8}" type="presParOf" srcId="{0E45CCA5-BC61-4BD5-A45D-2462C2D6279E}" destId="{B73BC0F7-2CDB-48C2-9DD7-AF7D515B030A}" srcOrd="39" destOrd="0" presId="urn:microsoft.com/office/officeart/2005/8/layout/default#1"/>
    <dgm:cxn modelId="{AB5374D0-3273-4C39-84C9-37DB94728556}" type="presParOf" srcId="{0E45CCA5-BC61-4BD5-A45D-2462C2D6279E}" destId="{AFD65D33-9D9D-45E8-B41C-62A76EB1FCA3}" srcOrd="40" destOrd="0" presId="urn:microsoft.com/office/officeart/2005/8/layout/default#1"/>
    <dgm:cxn modelId="{E420DC85-C9BA-40D7-BC91-D2647C665835}" type="presParOf" srcId="{0E45CCA5-BC61-4BD5-A45D-2462C2D6279E}" destId="{DC272959-226F-4791-9101-456FFAC3A4A5}" srcOrd="41" destOrd="0" presId="urn:microsoft.com/office/officeart/2005/8/layout/default#1"/>
    <dgm:cxn modelId="{81B96369-0887-41DB-A998-01C67A2496A2}" type="presParOf" srcId="{0E45CCA5-BC61-4BD5-A45D-2462C2D6279E}" destId="{C194D5C7-CD91-4E35-8075-4DE6FEC95B11}" srcOrd="42" destOrd="0" presId="urn:microsoft.com/office/officeart/2005/8/layout/default#1"/>
    <dgm:cxn modelId="{184BCC78-529B-4CEF-9CC5-94F259EBCD38}" type="presParOf" srcId="{0E45CCA5-BC61-4BD5-A45D-2462C2D6279E}" destId="{B6704E36-7169-4A1A-8DA3-6A39A9A9C849}" srcOrd="43" destOrd="0" presId="urn:microsoft.com/office/officeart/2005/8/layout/default#1"/>
    <dgm:cxn modelId="{2097DA18-0E87-4A79-B437-4FE75422183C}" type="presParOf" srcId="{0E45CCA5-BC61-4BD5-A45D-2462C2D6279E}" destId="{B2FF254D-1807-4997-B529-4D22BE83F4B6}" srcOrd="44" destOrd="0" presId="urn:microsoft.com/office/officeart/2005/8/layout/default#1"/>
    <dgm:cxn modelId="{BEFD84F1-6F3D-4FFD-A0B0-4BE9228B5601}" type="presParOf" srcId="{0E45CCA5-BC61-4BD5-A45D-2462C2D6279E}" destId="{A93B378F-4C00-499B-8756-D89B94B6679E}" srcOrd="45" destOrd="0" presId="urn:microsoft.com/office/officeart/2005/8/layout/default#1"/>
    <dgm:cxn modelId="{F0572173-A976-4DCE-8C14-C1E9C89AAF63}" type="presParOf" srcId="{0E45CCA5-BC61-4BD5-A45D-2462C2D6279E}" destId="{AF012718-FD94-4BD3-A93D-6578E6ED276C}" srcOrd="46" destOrd="0" presId="urn:microsoft.com/office/officeart/2005/8/layout/default#1"/>
    <dgm:cxn modelId="{D2C565E1-BE4E-40A0-938C-E5CE0EE89340}" type="presParOf" srcId="{0E45CCA5-BC61-4BD5-A45D-2462C2D6279E}" destId="{D2F836A9-261D-43CD-B622-302FD7EEC064}" srcOrd="47" destOrd="0" presId="urn:microsoft.com/office/officeart/2005/8/layout/default#1"/>
    <dgm:cxn modelId="{29B8F2E6-C07E-4126-B8F5-5CE7E4CEC2FC}" type="presParOf" srcId="{0E45CCA5-BC61-4BD5-A45D-2462C2D6279E}" destId="{6633F441-DAB6-4089-8921-B42814015183}" srcOrd="48" destOrd="0" presId="urn:microsoft.com/office/officeart/2005/8/layout/defaul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a:solidFill>
          <a:schemeClr val="bg1">
            <a:lumMod val="95000"/>
          </a:schemeClr>
        </a:solidFill>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chemeClr val="bg1">
            <a:lumMod val="95000"/>
          </a:schemeClr>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t>
        <a:bodyPr/>
        <a:lstStyle/>
        <a:p>
          <a:endParaRPr lang="en-GB"/>
        </a:p>
      </dgm:t>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t>
        <a:bodyPr/>
        <a:lstStyle/>
        <a:p>
          <a:endParaRPr lang="en-GB"/>
        </a:p>
      </dgm:t>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t>
        <a:bodyPr/>
        <a:lstStyle/>
        <a:p>
          <a:endParaRPr lang="en-GB"/>
        </a:p>
      </dgm:t>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t>
        <a:bodyPr/>
        <a:lstStyle/>
        <a:p>
          <a:endParaRPr lang="en-GB"/>
        </a:p>
      </dgm:t>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t>
        <a:bodyPr/>
        <a:lstStyle/>
        <a:p>
          <a:endParaRPr lang="en-GB"/>
        </a:p>
      </dgm:t>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t>
        <a:bodyPr/>
        <a:lstStyle/>
        <a:p>
          <a:endParaRPr lang="en-GB"/>
        </a:p>
      </dgm:t>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t>
        <a:bodyPr/>
        <a:lstStyle/>
        <a:p>
          <a:endParaRPr lang="en-GB"/>
        </a:p>
      </dgm:t>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t>
        <a:bodyPr/>
        <a:lstStyle/>
        <a:p>
          <a:endParaRPr lang="en-GB"/>
        </a:p>
      </dgm:t>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t>
        <a:bodyPr/>
        <a:lstStyle/>
        <a:p>
          <a:endParaRPr lang="en-GB"/>
        </a:p>
      </dgm:t>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t>
        <a:bodyPr/>
        <a:lstStyle/>
        <a:p>
          <a:endParaRPr lang="en-GB"/>
        </a:p>
      </dgm:t>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t>
        <a:bodyPr/>
        <a:lstStyle/>
        <a:p>
          <a:endParaRPr lang="en-GB"/>
        </a:p>
      </dgm:t>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t>
        <a:bodyPr/>
        <a:lstStyle/>
        <a:p>
          <a:endParaRPr lang="en-GB"/>
        </a:p>
      </dgm:t>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t>
        <a:bodyPr/>
        <a:lstStyle/>
        <a:p>
          <a:endParaRPr lang="en-GB"/>
        </a:p>
      </dgm:t>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t>
        <a:bodyPr/>
        <a:lstStyle/>
        <a:p>
          <a:endParaRPr lang="en-GB"/>
        </a:p>
      </dgm:t>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t>
        <a:bodyPr/>
        <a:lstStyle/>
        <a:p>
          <a:endParaRPr lang="en-GB"/>
        </a:p>
      </dgm:t>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t>
        <a:bodyPr/>
        <a:lstStyle/>
        <a:p>
          <a:endParaRPr lang="en-GB"/>
        </a:p>
      </dgm:t>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t>
        <a:bodyPr/>
        <a:lstStyle/>
        <a:p>
          <a:endParaRPr lang="en-GB"/>
        </a:p>
      </dgm:t>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t>
        <a:bodyPr/>
        <a:lstStyle/>
        <a:p>
          <a:endParaRPr lang="en-GB"/>
        </a:p>
      </dgm:t>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t>
        <a:bodyPr/>
        <a:lstStyle/>
        <a:p>
          <a:endParaRPr lang="en-GB"/>
        </a:p>
      </dgm:t>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t>
        <a:bodyPr/>
        <a:lstStyle/>
        <a:p>
          <a:endParaRPr lang="en-GB"/>
        </a:p>
      </dgm:t>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t>
        <a:bodyPr/>
        <a:lstStyle/>
        <a:p>
          <a:endParaRPr lang="en-GB"/>
        </a:p>
      </dgm:t>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t>
        <a:bodyPr/>
        <a:lstStyle/>
        <a:p>
          <a:endParaRPr lang="en-GB"/>
        </a:p>
      </dgm:t>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t>
        <a:bodyPr/>
        <a:lstStyle/>
        <a:p>
          <a:endParaRPr lang="en-GB"/>
        </a:p>
      </dgm:t>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t>
        <a:bodyPr/>
        <a:lstStyle/>
        <a:p>
          <a:endParaRPr lang="en-GB"/>
        </a:p>
      </dgm:t>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5E07F9DE-C188-48D4-8960-1AF44736810F}" srcId="{B59FB685-C271-4AA7-A058-AA8378945055}" destId="{B903B26E-D0D5-4B76-B38C-1FF3EF68CC70}" srcOrd="18" destOrd="0" parTransId="{21B66BD3-E518-4BBF-A92C-096FE3EEC41D}" sibTransId="{DB7106CF-0812-4E14-A57A-460926680F90}"/>
    <dgm:cxn modelId="{B5E6EB72-26A4-4FDE-9CCD-AEC954417C01}" type="presOf" srcId="{5940CAC1-19E1-424E-A77D-BBC9F19AFCBE}" destId="{733425BE-92DF-4F17-ABE6-3F1BEE2F18EB}"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6C4704F7-816A-4E79-AA02-FE72ADDB5866}" type="presOf" srcId="{FD39874A-68CA-421C-B8A3-40E155D21D00}" destId="{12748C21-E005-4113-BA5B-67CEDF5CFCF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0619DC68-B653-4DB8-867D-BC392E90DEC1}" srcId="{B59FB685-C271-4AA7-A058-AA8378945055}" destId="{F24B42C2-6BB8-4800-A4B3-39B99E3145C8}" srcOrd="9" destOrd="0" parTransId="{EF45CCC7-F350-4E3C-87A5-23BC387CADFD}" sibTransId="{E8574D21-44FC-412D-BCDB-023764933611}"/>
    <dgm:cxn modelId="{90A5CD9F-CB6B-4AA4-AEA8-C2266D419313}" srcId="{B59FB685-C271-4AA7-A058-AA8378945055}" destId="{5940CAC1-19E1-424E-A77D-BBC9F19AFCBE}" srcOrd="16" destOrd="0" parTransId="{60DE0BA3-4FDE-4A5A-9CC9-934C82EB906D}" sibTransId="{D110A9B6-3753-4BC3-862B-2490FC544AA8}"/>
    <dgm:cxn modelId="{6B7B5291-B5F3-4B7E-86EB-DCDD2F5CECFD}" type="presOf" srcId="{FC856514-A291-41E0-8DC5-14C3BE73C98F}" destId="{C194D5C7-CD91-4E35-8075-4DE6FEC95B11}"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BB738E07-0B5D-4632-ADAD-4E4FCDF1A24A}" srcId="{B59FB685-C271-4AA7-A058-AA8378945055}" destId="{036AB73F-29F4-485B-A982-604169B21C33}" srcOrd="2" destOrd="0" parTransId="{E2B1C422-88A0-434E-AD4D-3B4A03BFEE07}" sibTransId="{7B505C51-A42F-48BE-B88F-45421E8A64A7}"/>
    <dgm:cxn modelId="{D490417A-571A-4F81-AF76-C12E107095CF}" type="presOf" srcId="{64DFFAE5-F057-4E27-B0B8-20A2F0D1E4A6}" destId="{7998347B-5094-4A20-AA52-3E4E13AD47B7}" srcOrd="0" destOrd="0" presId="urn:microsoft.com/office/officeart/2005/8/layout/default#1"/>
    <dgm:cxn modelId="{4D98ACB6-24DA-4962-922F-83E9E18A868C}" type="presOf" srcId="{D57C3F56-A0AA-4A03-9000-55C68D1B49ED}" destId="{35A8B2B4-C4B6-431A-9BFB-2BD880ADF711}"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14F3A6E0-7051-43A7-8A76-3E3AD4731681}" srcId="{B59FB685-C271-4AA7-A058-AA8378945055}" destId="{88B7839E-98C6-45A3-9D97-9DE5894769C5}" srcOrd="14" destOrd="0" parTransId="{F979D737-FDCE-47D9-9426-3D3216F116F1}" sibTransId="{A63477D6-2F4B-4AD9-B61A-3178FF89F6C6}"/>
    <dgm:cxn modelId="{43C8E233-DCDB-4785-99C7-7623E33B5CD0}" srcId="{B59FB685-C271-4AA7-A058-AA8378945055}" destId="{FC856514-A291-41E0-8DC5-14C3BE73C98F}" srcOrd="21" destOrd="0" parTransId="{621DE2AF-8225-48B9-AD58-E9C67E43ABC6}" sibTransId="{CC659FC7-4E25-4094-A4EF-F27C8953DBE7}"/>
    <dgm:cxn modelId="{ABC06874-9259-4500-9172-AA1288D43381}" type="presOf" srcId="{F76DA1EC-CA89-4B45-942E-D6CDB50B7005}" destId="{332B9BB7-5718-4180-A4E5-580EE615FB8C}" srcOrd="0" destOrd="0" presId="urn:microsoft.com/office/officeart/2005/8/layout/default#1"/>
    <dgm:cxn modelId="{490AD624-C319-40A4-8065-4B884028811A}" srcId="{B59FB685-C271-4AA7-A058-AA8378945055}" destId="{C9200414-ABCA-46A2-8359-6F844C2B8860}" srcOrd="4" destOrd="0" parTransId="{4B832B4E-B821-4A21-9AEF-B31F62EE7115}" sibTransId="{0A951231-373D-45FF-9393-46EB6AF4319A}"/>
    <dgm:cxn modelId="{555687C4-DC86-45AA-B3DA-0DE12E322562}" srcId="{B59FB685-C271-4AA7-A058-AA8378945055}" destId="{D57C3F56-A0AA-4A03-9000-55C68D1B49ED}" srcOrd="3" destOrd="0" parTransId="{560DF5D8-C433-4A56-B6C6-303A068D7096}" sibTransId="{3ECD1B2A-FEB7-4618-9BFD-057198F72B08}"/>
    <dgm:cxn modelId="{4BC43CDD-1899-4000-8700-C88C327477F2}" srcId="{B59FB685-C271-4AA7-A058-AA8378945055}" destId="{00E55DA1-2656-4464-8470-B07838A338F1}" srcOrd="8" destOrd="0" parTransId="{7DE1887C-3487-4E60-9E98-D752914FEBA1}" sibTransId="{0E08FCD5-530D-402B-9499-E1513DE3887A}"/>
    <dgm:cxn modelId="{1146BAAA-26AF-419B-94A1-0C81C917600A}" type="presOf" srcId="{00E55DA1-2656-4464-8470-B07838A338F1}" destId="{8CE1DC27-7870-49CB-B8AB-EEFD9C6C286D}" srcOrd="0" destOrd="0" presId="urn:microsoft.com/office/officeart/2005/8/layout/default#1"/>
    <dgm:cxn modelId="{A5D8DD46-AA61-4E30-B513-80EA18F2F091}" type="presOf" srcId="{1D087992-3907-41E1-A877-45CE6E0AC820}" destId="{90C1C259-6B5F-4A9C-AF82-5C4D7AA036D6}"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F3607B1E-1F05-4C2D-A5AB-5689260A1807}" srcId="{B59FB685-C271-4AA7-A058-AA8378945055}" destId="{60DF0C8A-B373-4EFF-B8EC-4432885D1F0D}" srcOrd="24" destOrd="0" parTransId="{FAEFC49E-D0D0-45B5-BD72-E47CF34CC744}" sibTransId="{F652C604-00EE-492C-9612-B9FB0DB64E92}"/>
    <dgm:cxn modelId="{C4B274F2-1CE7-4362-951F-51A4EF2B8BFF}" type="presOf" srcId="{898BAF43-9855-4FC3-AF9D-08339A89A637}" destId="{0FB3DE42-8F5A-4E33-9ABC-F97FAE8F582B}" srcOrd="0" destOrd="0" presId="urn:microsoft.com/office/officeart/2005/8/layout/default#1"/>
    <dgm:cxn modelId="{67CC219A-1AC5-47FB-ADA6-2DF3EC4CF935}" type="presOf" srcId="{B59FB685-C271-4AA7-A058-AA8378945055}" destId="{0E45CCA5-BC61-4BD5-A45D-2462C2D6279E}"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A7A9B1D6-75B6-4656-9CA7-E80A647BC5A4}" srcId="{B59FB685-C271-4AA7-A058-AA8378945055}" destId="{B899CB0F-A905-46C7-84ED-4D97FF0A6809}" srcOrd="15" destOrd="0" parTransId="{AC211726-5B15-433A-85DF-ACF1D7E83A21}" sibTransId="{CEFAFD6F-1D83-4602-AE50-03E54C4C7DC4}"/>
    <dgm:cxn modelId="{FC4244A5-228D-43BD-B0EC-46540FB6514A}" srcId="{B59FB685-C271-4AA7-A058-AA8378945055}" destId="{C394E07B-3AA4-4AC0-BC23-085A99D89C41}" srcOrd="20" destOrd="0" parTransId="{5F4B6032-8A3E-426D-B851-837B9A2DC703}" sibTransId="{3EC33849-E98D-4D45-86ED-B0292DCFADA1}"/>
    <dgm:cxn modelId="{C8285873-D425-477E-B146-60996837890A}" type="presOf" srcId="{88B7839E-98C6-45A3-9D97-9DE5894769C5}" destId="{799043CE-5B11-431A-B3B5-C41A59E2A6F1}" srcOrd="0" destOrd="0" presId="urn:microsoft.com/office/officeart/2005/8/layout/default#1"/>
    <dgm:cxn modelId="{D306919B-9DC4-44BB-8790-595304BB8B17}" type="presOf" srcId="{60DF0C8A-B373-4EFF-B8EC-4432885D1F0D}" destId="{6633F441-DAB6-4089-8921-B42814015183}"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E575387B-140B-4037-813C-D4085556B59A}" type="presOf" srcId="{C9200414-ABCA-46A2-8359-6F844C2B8860}" destId="{3FB9A58D-1A5D-4CB6-87D1-321559292EBA}"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F669D345-FEC6-4F61-B841-7A94BB52EC57}" type="presOf" srcId="{22C64342-F5A1-473C-BB85-AE6B21E2FB18}" destId="{BE595840-733F-410E-9CE1-F65D1025C275}" srcOrd="0" destOrd="0" presId="urn:microsoft.com/office/officeart/2005/8/layout/default#1"/>
    <dgm:cxn modelId="{DF4DA615-48B1-4E82-8AA3-D9B7A2396082}" type="presOf" srcId="{877DAAA7-2A74-428A-8F7D-408C35F44DF0}" destId="{A0AE2889-76F5-48C1-8CCE-E4EF0DEBB984}"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0152149E-CD16-4048-80A9-7257E3345D54}" type="presOf" srcId="{078E2587-3E68-4DAF-83E1-B5639322D51E}" destId="{71DE0CA7-0D47-4C54-BCD1-76F114F7CE0A}" srcOrd="0" destOrd="0" presId="urn:microsoft.com/office/officeart/2005/8/layout/default#1"/>
    <dgm:cxn modelId="{EF4F2CBD-DD97-4758-AD88-7EEDFB0B83D4}" type="presOf" srcId="{F24B42C2-6BB8-4800-A4B3-39B99E3145C8}" destId="{E609D75B-08F4-4A34-8C08-080CAD898BC8}"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3070AF1E-44A2-4809-8654-80CF89F7D673}" type="presOf" srcId="{74C008F6-4BF1-48F9-833F-9479AF9070F1}" destId="{B3A14E8D-FD54-4991-BD47-7A6EDFF80883}" srcOrd="0" destOrd="0" presId="urn:microsoft.com/office/officeart/2005/8/layout/default#1"/>
    <dgm:cxn modelId="{34E9F359-E14D-4922-8014-99F0DA08C87C}" type="presOf" srcId="{205AC28C-3A7E-4CD1-868A-13B90A563A58}" destId="{3497142F-0CD5-4F35-AB40-ECB7C39582CA}" srcOrd="0" destOrd="0" presId="urn:microsoft.com/office/officeart/2005/8/layout/default#1"/>
    <dgm:cxn modelId="{B94A3CE0-C5FB-40F5-8109-BEFDD69EF56F}" type="presOf" srcId="{B899CB0F-A905-46C7-84ED-4D97FF0A6809}" destId="{6867A4C3-2D83-4171-81F7-2D3E06B55482}" srcOrd="0" destOrd="0" presId="urn:microsoft.com/office/officeart/2005/8/layout/default#1"/>
    <dgm:cxn modelId="{FEEEF72F-6AB7-4417-840E-0D9AA0F65E28}" type="presOf" srcId="{C394E07B-3AA4-4AC0-BC23-085A99D89C41}" destId="{AFD65D33-9D9D-45E8-B41C-62A76EB1FCA3}" srcOrd="0" destOrd="0" presId="urn:microsoft.com/office/officeart/2005/8/layout/default#1"/>
    <dgm:cxn modelId="{7ACB125C-5D79-48FF-8278-2F860F9F365C}" type="presOf" srcId="{08041C98-1125-47CA-8BCC-3E4466CFD46A}" destId="{B2FF254D-1807-4997-B529-4D22BE83F4B6}" srcOrd="0" destOrd="0" presId="urn:microsoft.com/office/officeart/2005/8/layout/default#1"/>
    <dgm:cxn modelId="{71C86BAC-E78E-4275-81EC-709B17294880}" srcId="{B59FB685-C271-4AA7-A058-AA8378945055}" destId="{74C008F6-4BF1-48F9-833F-9479AF9070F1}" srcOrd="17" destOrd="0" parTransId="{242B0C7C-F891-4F96-B3CD-2927F23B3353}" sibTransId="{F5D90F02-C931-4BE8-9E56-54FC23C5F818}"/>
    <dgm:cxn modelId="{CF634016-23F5-4C71-9F6B-25739FFDC8B3}" srcId="{B59FB685-C271-4AA7-A058-AA8378945055}" destId="{205AC28C-3A7E-4CD1-868A-13B90A563A58}" srcOrd="11" destOrd="0" parTransId="{D7120EAC-E417-4598-9A33-3BD75E43D75E}" sibTransId="{E4F1BC96-D334-4A11-AA46-539C79BED274}"/>
    <dgm:cxn modelId="{D8C045C9-2388-4F38-9249-0A1E7E58C767}" type="presOf" srcId="{B80D9D3A-611A-48AB-B219-3A12E412BF0C}" destId="{16AF956C-9FAC-4BB3-98EC-D754C8BBD90F}" srcOrd="0" destOrd="0" presId="urn:microsoft.com/office/officeart/2005/8/layout/default#1"/>
    <dgm:cxn modelId="{3AB1084A-7A38-4E0C-AB0C-1B33E8D87046}" type="presOf" srcId="{F40B1C3F-339D-4645-906C-509541570181}" destId="{AF012718-FD94-4BD3-A93D-6578E6ED276C}"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E4AAF180-591F-4A43-BA0E-FA0F641DA8CA}" type="presOf" srcId="{B903B26E-D0D5-4B76-B38C-1FF3EF68CC70}" destId="{B4D957BD-89FB-4945-A868-D13858FE6340}" srcOrd="0" destOrd="0" presId="urn:microsoft.com/office/officeart/2005/8/layout/default#1"/>
    <dgm:cxn modelId="{7F79E20E-C51C-4CC8-BD89-D68F8DC3283D}" type="presOf" srcId="{036AB73F-29F4-485B-A982-604169B21C33}" destId="{C8DC03F9-1B10-44FF-BBD1-311F35E3E19B}" srcOrd="0" destOrd="0" presId="urn:microsoft.com/office/officeart/2005/8/layout/default#1"/>
    <dgm:cxn modelId="{9620E0DD-93FA-485D-8C2C-472D9CF64F60}" type="presParOf" srcId="{0E45CCA5-BC61-4BD5-A45D-2462C2D6279E}" destId="{16AF956C-9FAC-4BB3-98EC-D754C8BBD90F}" srcOrd="0" destOrd="0" presId="urn:microsoft.com/office/officeart/2005/8/layout/default#1"/>
    <dgm:cxn modelId="{6E145E24-828A-44BD-B095-059CF8DB3BAF}" type="presParOf" srcId="{0E45CCA5-BC61-4BD5-A45D-2462C2D6279E}" destId="{D6313183-C060-42BC-9951-C97D6B336D54}" srcOrd="1" destOrd="0" presId="urn:microsoft.com/office/officeart/2005/8/layout/default#1"/>
    <dgm:cxn modelId="{B7B1DA4D-2705-4932-AC0A-D0D1669404C9}" type="presParOf" srcId="{0E45CCA5-BC61-4BD5-A45D-2462C2D6279E}" destId="{A0AE2889-76F5-48C1-8CCE-E4EF0DEBB984}" srcOrd="2" destOrd="0" presId="urn:microsoft.com/office/officeart/2005/8/layout/default#1"/>
    <dgm:cxn modelId="{67D60B6E-DCA8-463B-8D9B-DB8FF006E8F5}" type="presParOf" srcId="{0E45CCA5-BC61-4BD5-A45D-2462C2D6279E}" destId="{6432E739-3438-4F79-82C8-76D990FD2388}" srcOrd="3" destOrd="0" presId="urn:microsoft.com/office/officeart/2005/8/layout/default#1"/>
    <dgm:cxn modelId="{5542DC4C-CEA3-4F6B-8C44-48E5E2A5AF2E}" type="presParOf" srcId="{0E45CCA5-BC61-4BD5-A45D-2462C2D6279E}" destId="{C8DC03F9-1B10-44FF-BBD1-311F35E3E19B}" srcOrd="4" destOrd="0" presId="urn:microsoft.com/office/officeart/2005/8/layout/default#1"/>
    <dgm:cxn modelId="{B41EDFFE-BDB0-4803-8C8A-1FFBA746C56B}" type="presParOf" srcId="{0E45CCA5-BC61-4BD5-A45D-2462C2D6279E}" destId="{98FAF142-9F0F-44BD-BEAA-F5E5EC7A8D06}" srcOrd="5" destOrd="0" presId="urn:microsoft.com/office/officeart/2005/8/layout/default#1"/>
    <dgm:cxn modelId="{0E09EAAA-6113-413E-B090-E8182680AC53}" type="presParOf" srcId="{0E45CCA5-BC61-4BD5-A45D-2462C2D6279E}" destId="{35A8B2B4-C4B6-431A-9BFB-2BD880ADF711}" srcOrd="6" destOrd="0" presId="urn:microsoft.com/office/officeart/2005/8/layout/default#1"/>
    <dgm:cxn modelId="{F850A681-920A-4578-B768-3737B709F826}" type="presParOf" srcId="{0E45CCA5-BC61-4BD5-A45D-2462C2D6279E}" destId="{47002228-21F8-41D6-85DF-A2EA928BDED8}" srcOrd="7" destOrd="0" presId="urn:microsoft.com/office/officeart/2005/8/layout/default#1"/>
    <dgm:cxn modelId="{33C104B0-8960-4F66-A02A-4A32B69DEC4E}" type="presParOf" srcId="{0E45CCA5-BC61-4BD5-A45D-2462C2D6279E}" destId="{3FB9A58D-1A5D-4CB6-87D1-321559292EBA}" srcOrd="8" destOrd="0" presId="urn:microsoft.com/office/officeart/2005/8/layout/default#1"/>
    <dgm:cxn modelId="{216E943E-5E8E-4D92-B75A-1C4E4271B5AB}" type="presParOf" srcId="{0E45CCA5-BC61-4BD5-A45D-2462C2D6279E}" destId="{D443D227-44F5-4564-8EA9-B9D25D9B781A}" srcOrd="9" destOrd="0" presId="urn:microsoft.com/office/officeart/2005/8/layout/default#1"/>
    <dgm:cxn modelId="{DA70FFCD-86ED-4B4D-85EE-D2B3A82EEF7D}" type="presParOf" srcId="{0E45CCA5-BC61-4BD5-A45D-2462C2D6279E}" destId="{0FB3DE42-8F5A-4E33-9ABC-F97FAE8F582B}" srcOrd="10" destOrd="0" presId="urn:microsoft.com/office/officeart/2005/8/layout/default#1"/>
    <dgm:cxn modelId="{344BE8B6-4851-4D48-A6BC-F58A3DAACF2A}" type="presParOf" srcId="{0E45CCA5-BC61-4BD5-A45D-2462C2D6279E}" destId="{3A646CEA-AF27-4221-A69E-E8453EDF9319}" srcOrd="11" destOrd="0" presId="urn:microsoft.com/office/officeart/2005/8/layout/default#1"/>
    <dgm:cxn modelId="{9CE2B182-7ABA-4342-AF4B-0545E6075462}" type="presParOf" srcId="{0E45CCA5-BC61-4BD5-A45D-2462C2D6279E}" destId="{332B9BB7-5718-4180-A4E5-580EE615FB8C}" srcOrd="12" destOrd="0" presId="urn:microsoft.com/office/officeart/2005/8/layout/default#1"/>
    <dgm:cxn modelId="{7819D2DC-8FC7-450F-A8AC-40FD7473D6D6}" type="presParOf" srcId="{0E45CCA5-BC61-4BD5-A45D-2462C2D6279E}" destId="{3CD8B7CC-01F1-4E0A-BA12-ACDC92F125E3}" srcOrd="13" destOrd="0" presId="urn:microsoft.com/office/officeart/2005/8/layout/default#1"/>
    <dgm:cxn modelId="{84FA0750-6CC6-4443-9B45-FD56C77A781B}" type="presParOf" srcId="{0E45CCA5-BC61-4BD5-A45D-2462C2D6279E}" destId="{90C1C259-6B5F-4A9C-AF82-5C4D7AA036D6}" srcOrd="14" destOrd="0" presId="urn:microsoft.com/office/officeart/2005/8/layout/default#1"/>
    <dgm:cxn modelId="{80F8243D-E405-446D-B361-2D44CBBF1CCF}" type="presParOf" srcId="{0E45CCA5-BC61-4BD5-A45D-2462C2D6279E}" destId="{A2E40B82-3F98-4354-9E55-7FB4AADCFD07}" srcOrd="15" destOrd="0" presId="urn:microsoft.com/office/officeart/2005/8/layout/default#1"/>
    <dgm:cxn modelId="{61B5C83B-F49B-47A5-8C59-86C60F73219C}" type="presParOf" srcId="{0E45CCA5-BC61-4BD5-A45D-2462C2D6279E}" destId="{8CE1DC27-7870-49CB-B8AB-EEFD9C6C286D}" srcOrd="16" destOrd="0" presId="urn:microsoft.com/office/officeart/2005/8/layout/default#1"/>
    <dgm:cxn modelId="{BD8D3B1F-5B15-4F19-A444-D28B9BA17E02}" type="presParOf" srcId="{0E45CCA5-BC61-4BD5-A45D-2462C2D6279E}" destId="{E76A78F5-0997-4183-8B07-FF39F0ECA187}" srcOrd="17" destOrd="0" presId="urn:microsoft.com/office/officeart/2005/8/layout/default#1"/>
    <dgm:cxn modelId="{C9FBCAB7-6007-402F-8622-56EE0E3DD558}" type="presParOf" srcId="{0E45CCA5-BC61-4BD5-A45D-2462C2D6279E}" destId="{E609D75B-08F4-4A34-8C08-080CAD898BC8}" srcOrd="18" destOrd="0" presId="urn:microsoft.com/office/officeart/2005/8/layout/default#1"/>
    <dgm:cxn modelId="{B75EFE93-AE02-4AFA-8416-A7DB31E0566A}" type="presParOf" srcId="{0E45CCA5-BC61-4BD5-A45D-2462C2D6279E}" destId="{296898ED-67F0-4812-9062-016E01425380}" srcOrd="19" destOrd="0" presId="urn:microsoft.com/office/officeart/2005/8/layout/default#1"/>
    <dgm:cxn modelId="{411E6A56-43D0-4A5A-BC1F-AA89B5E240E1}" type="presParOf" srcId="{0E45CCA5-BC61-4BD5-A45D-2462C2D6279E}" destId="{12748C21-E005-4113-BA5B-67CEDF5CFCFB}" srcOrd="20" destOrd="0" presId="urn:microsoft.com/office/officeart/2005/8/layout/default#1"/>
    <dgm:cxn modelId="{17823265-57F6-409E-AF48-5E372C9A678A}" type="presParOf" srcId="{0E45CCA5-BC61-4BD5-A45D-2462C2D6279E}" destId="{A3881B80-93C9-4F5C-9728-A771A5823419}" srcOrd="21" destOrd="0" presId="urn:microsoft.com/office/officeart/2005/8/layout/default#1"/>
    <dgm:cxn modelId="{2FFA7552-0D00-42F1-B34F-7D508C217FDA}" type="presParOf" srcId="{0E45CCA5-BC61-4BD5-A45D-2462C2D6279E}" destId="{3497142F-0CD5-4F35-AB40-ECB7C39582CA}" srcOrd="22" destOrd="0" presId="urn:microsoft.com/office/officeart/2005/8/layout/default#1"/>
    <dgm:cxn modelId="{E0C4460E-AB99-4CAC-B11D-01C491EFAE67}" type="presParOf" srcId="{0E45CCA5-BC61-4BD5-A45D-2462C2D6279E}" destId="{8E8F7F68-D4F6-4637-BA14-44FA0F57AB01}" srcOrd="23" destOrd="0" presId="urn:microsoft.com/office/officeart/2005/8/layout/default#1"/>
    <dgm:cxn modelId="{79B453CD-9ADD-4363-B97E-0E3882BBB88B}" type="presParOf" srcId="{0E45CCA5-BC61-4BD5-A45D-2462C2D6279E}" destId="{7998347B-5094-4A20-AA52-3E4E13AD47B7}" srcOrd="24" destOrd="0" presId="urn:microsoft.com/office/officeart/2005/8/layout/default#1"/>
    <dgm:cxn modelId="{7918A4FF-EB1D-4A97-BE57-B70CC6F117DB}" type="presParOf" srcId="{0E45CCA5-BC61-4BD5-A45D-2462C2D6279E}" destId="{9F333231-2FFC-489D-AA2E-E481B72AB45A}" srcOrd="25" destOrd="0" presId="urn:microsoft.com/office/officeart/2005/8/layout/default#1"/>
    <dgm:cxn modelId="{156F25D2-BB89-4F53-AC4D-17050CD581A6}" type="presParOf" srcId="{0E45CCA5-BC61-4BD5-A45D-2462C2D6279E}" destId="{BE595840-733F-410E-9CE1-F65D1025C275}" srcOrd="26" destOrd="0" presId="urn:microsoft.com/office/officeart/2005/8/layout/default#1"/>
    <dgm:cxn modelId="{B0251526-6A19-450A-B9E7-65FA551B4D6C}" type="presParOf" srcId="{0E45CCA5-BC61-4BD5-A45D-2462C2D6279E}" destId="{7672BB56-5BD4-4D6F-9F6B-F072DE4E929C}" srcOrd="27" destOrd="0" presId="urn:microsoft.com/office/officeart/2005/8/layout/default#1"/>
    <dgm:cxn modelId="{66C95014-4A6D-4C38-BE99-729FADA2D8EE}" type="presParOf" srcId="{0E45CCA5-BC61-4BD5-A45D-2462C2D6279E}" destId="{799043CE-5B11-431A-B3B5-C41A59E2A6F1}" srcOrd="28" destOrd="0" presId="urn:microsoft.com/office/officeart/2005/8/layout/default#1"/>
    <dgm:cxn modelId="{1F891C11-A131-4DC3-B7CB-2C92018DAAEE}" type="presParOf" srcId="{0E45CCA5-BC61-4BD5-A45D-2462C2D6279E}" destId="{C4BC0AD3-8469-48B0-8DF9-648B2D4DEF83}" srcOrd="29" destOrd="0" presId="urn:microsoft.com/office/officeart/2005/8/layout/default#1"/>
    <dgm:cxn modelId="{F09168A1-B61D-442C-85A9-2F5EDA74E4C5}" type="presParOf" srcId="{0E45CCA5-BC61-4BD5-A45D-2462C2D6279E}" destId="{6867A4C3-2D83-4171-81F7-2D3E06B55482}" srcOrd="30" destOrd="0" presId="urn:microsoft.com/office/officeart/2005/8/layout/default#1"/>
    <dgm:cxn modelId="{5360EAAC-162D-4358-A5E4-D652456C7388}" type="presParOf" srcId="{0E45CCA5-BC61-4BD5-A45D-2462C2D6279E}" destId="{596ABAE4-80D0-4917-83B7-87656F77C441}" srcOrd="31" destOrd="0" presId="urn:microsoft.com/office/officeart/2005/8/layout/default#1"/>
    <dgm:cxn modelId="{4A382318-CC53-4B5A-976B-62CFC3BA2FF0}" type="presParOf" srcId="{0E45CCA5-BC61-4BD5-A45D-2462C2D6279E}" destId="{733425BE-92DF-4F17-ABE6-3F1BEE2F18EB}" srcOrd="32" destOrd="0" presId="urn:microsoft.com/office/officeart/2005/8/layout/default#1"/>
    <dgm:cxn modelId="{DB32A9EB-812E-4B52-BB60-F24545974035}" type="presParOf" srcId="{0E45CCA5-BC61-4BD5-A45D-2462C2D6279E}" destId="{165A3E62-3E80-4935-95EF-48DC44426F5A}" srcOrd="33" destOrd="0" presId="urn:microsoft.com/office/officeart/2005/8/layout/default#1"/>
    <dgm:cxn modelId="{5FB9BFDA-FDB4-462C-971C-687E340B69A9}" type="presParOf" srcId="{0E45CCA5-BC61-4BD5-A45D-2462C2D6279E}" destId="{B3A14E8D-FD54-4991-BD47-7A6EDFF80883}" srcOrd="34" destOrd="0" presId="urn:microsoft.com/office/officeart/2005/8/layout/default#1"/>
    <dgm:cxn modelId="{81AD599A-FB4F-47BF-A384-6AA3E79E4822}" type="presParOf" srcId="{0E45CCA5-BC61-4BD5-A45D-2462C2D6279E}" destId="{8A287B34-D6C9-4DD8-A277-FAFDFC914D27}" srcOrd="35" destOrd="0" presId="urn:microsoft.com/office/officeart/2005/8/layout/default#1"/>
    <dgm:cxn modelId="{09178A09-A25D-431C-A28C-2FA59AF23D27}" type="presParOf" srcId="{0E45CCA5-BC61-4BD5-A45D-2462C2D6279E}" destId="{B4D957BD-89FB-4945-A868-D13858FE6340}" srcOrd="36" destOrd="0" presId="urn:microsoft.com/office/officeart/2005/8/layout/default#1"/>
    <dgm:cxn modelId="{2E3AE359-C783-4329-A132-B5B7A9D30E3E}" type="presParOf" srcId="{0E45CCA5-BC61-4BD5-A45D-2462C2D6279E}" destId="{74A5490D-E629-4592-9BE7-C9B92974E055}" srcOrd="37" destOrd="0" presId="urn:microsoft.com/office/officeart/2005/8/layout/default#1"/>
    <dgm:cxn modelId="{9DB2F74A-DD90-47FC-B3AB-E3577F54139D}" type="presParOf" srcId="{0E45CCA5-BC61-4BD5-A45D-2462C2D6279E}" destId="{71DE0CA7-0D47-4C54-BCD1-76F114F7CE0A}" srcOrd="38" destOrd="0" presId="urn:microsoft.com/office/officeart/2005/8/layout/default#1"/>
    <dgm:cxn modelId="{1236761C-D165-4001-A708-620E22C87E32}" type="presParOf" srcId="{0E45CCA5-BC61-4BD5-A45D-2462C2D6279E}" destId="{B73BC0F7-2CDB-48C2-9DD7-AF7D515B030A}" srcOrd="39" destOrd="0" presId="urn:microsoft.com/office/officeart/2005/8/layout/default#1"/>
    <dgm:cxn modelId="{74C451AE-B03C-4AFA-8893-EF21D4C1DAF8}" type="presParOf" srcId="{0E45CCA5-BC61-4BD5-A45D-2462C2D6279E}" destId="{AFD65D33-9D9D-45E8-B41C-62A76EB1FCA3}" srcOrd="40" destOrd="0" presId="urn:microsoft.com/office/officeart/2005/8/layout/default#1"/>
    <dgm:cxn modelId="{23E2BD0A-C5CA-49BF-A199-A1E4453B6080}" type="presParOf" srcId="{0E45CCA5-BC61-4BD5-A45D-2462C2D6279E}" destId="{DC272959-226F-4791-9101-456FFAC3A4A5}" srcOrd="41" destOrd="0" presId="urn:microsoft.com/office/officeart/2005/8/layout/default#1"/>
    <dgm:cxn modelId="{7878D33B-4C54-4CF5-B74D-EEA241020621}" type="presParOf" srcId="{0E45CCA5-BC61-4BD5-A45D-2462C2D6279E}" destId="{C194D5C7-CD91-4E35-8075-4DE6FEC95B11}" srcOrd="42" destOrd="0" presId="urn:microsoft.com/office/officeart/2005/8/layout/default#1"/>
    <dgm:cxn modelId="{DFBF6EB9-01F1-41A9-A41C-DEECE255B863}" type="presParOf" srcId="{0E45CCA5-BC61-4BD5-A45D-2462C2D6279E}" destId="{B6704E36-7169-4A1A-8DA3-6A39A9A9C849}" srcOrd="43" destOrd="0" presId="urn:microsoft.com/office/officeart/2005/8/layout/default#1"/>
    <dgm:cxn modelId="{9748544A-9E41-4B90-87B3-FE4D15E761B9}" type="presParOf" srcId="{0E45CCA5-BC61-4BD5-A45D-2462C2D6279E}" destId="{B2FF254D-1807-4997-B529-4D22BE83F4B6}" srcOrd="44" destOrd="0" presId="urn:microsoft.com/office/officeart/2005/8/layout/default#1"/>
    <dgm:cxn modelId="{C4C8097C-D9B9-46BA-A127-F0AD386CB810}" type="presParOf" srcId="{0E45CCA5-BC61-4BD5-A45D-2462C2D6279E}" destId="{A93B378F-4C00-499B-8756-D89B94B6679E}" srcOrd="45" destOrd="0" presId="urn:microsoft.com/office/officeart/2005/8/layout/default#1"/>
    <dgm:cxn modelId="{A4BE65C0-3F6D-41F8-905C-494F7D23C84F}" type="presParOf" srcId="{0E45CCA5-BC61-4BD5-A45D-2462C2D6279E}" destId="{AF012718-FD94-4BD3-A93D-6578E6ED276C}" srcOrd="46" destOrd="0" presId="urn:microsoft.com/office/officeart/2005/8/layout/default#1"/>
    <dgm:cxn modelId="{4DAF64DB-4622-401D-A8C6-DFAA7CA9B36D}" type="presParOf" srcId="{0E45CCA5-BC61-4BD5-A45D-2462C2D6279E}" destId="{D2F836A9-261D-43CD-B622-302FD7EEC064}" srcOrd="47" destOrd="0" presId="urn:microsoft.com/office/officeart/2005/8/layout/default#1"/>
    <dgm:cxn modelId="{8E3270B5-A72E-432B-B4D2-18FF97DE1E53}" type="presParOf" srcId="{0E45CCA5-BC61-4BD5-A45D-2462C2D6279E}" destId="{6633F441-DAB6-4089-8921-B42814015183}" srcOrd="48" destOrd="0" presId="urn:microsoft.com/office/officeart/2005/8/layout/defaul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custT="1"/>
      <dgm:spPr/>
      <dgm:t>
        <a:bodyPr/>
        <a:lstStyle/>
        <a:p>
          <a:endParaRPr lang="en-GB" sz="2800" dirty="0">
            <a:solidFill>
              <a:schemeClr val="bg1"/>
            </a:solidFill>
            <a:latin typeface="Helvetica"/>
          </a:endParaRPr>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1" custScaleY="130209" custLinFactNeighborX="49" custLinFactNeighborY="-64">
        <dgm:presLayoutVars>
          <dgm:bulletEnabled val="1"/>
        </dgm:presLayoutVars>
      </dgm:prSet>
      <dgm:spPr/>
      <dgm:t>
        <a:bodyPr/>
        <a:lstStyle/>
        <a:p>
          <a:endParaRPr lang="en-GB"/>
        </a:p>
      </dgm:t>
    </dgm:pt>
  </dgm:ptLst>
  <dgm:cxnLst>
    <dgm:cxn modelId="{F655A04B-C2E0-4ADA-BDC1-7BE15C2B50D4}" type="presOf" srcId="{B59FB685-C271-4AA7-A058-AA8378945055}" destId="{0E45CCA5-BC61-4BD5-A45D-2462C2D6279E}" srcOrd="0" destOrd="0" presId="urn:microsoft.com/office/officeart/2005/8/layout/default#1"/>
    <dgm:cxn modelId="{ED8339FB-BE91-441E-A5BD-36AA799B80DE}" type="presOf" srcId="{B80D9D3A-611A-48AB-B219-3A12E412BF0C}" destId="{16AF956C-9FAC-4BB3-98EC-D754C8BBD90F}"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D1CAFC0-FF01-4F0F-836E-6A8B51BAD666}" type="presParOf" srcId="{0E45CCA5-BC61-4BD5-A45D-2462C2D6279E}" destId="{16AF956C-9FAC-4BB3-98EC-D754C8BBD90F}"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B8B9C272-F91F-4A0A-A34E-5776667E4135}" type="presOf" srcId="{078E2587-3E68-4DAF-83E1-B5639322D51E}" destId="{71DE0CA7-0D47-4C54-BCD1-76F114F7CE0A}"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0A5CD9F-CB6B-4AA4-AEA8-C2266D419313}" srcId="{B59FB685-C271-4AA7-A058-AA8378945055}" destId="{5940CAC1-19E1-424E-A77D-BBC9F19AFCBE}" srcOrd="16" destOrd="0" parTransId="{60DE0BA3-4FDE-4A5A-9CC9-934C82EB906D}" sibTransId="{D110A9B6-3753-4BC3-862B-2490FC544AA8}"/>
    <dgm:cxn modelId="{4BC43CDD-1899-4000-8700-C88C327477F2}" srcId="{B59FB685-C271-4AA7-A058-AA8378945055}" destId="{00E55DA1-2656-4464-8470-B07838A338F1}" srcOrd="8" destOrd="0" parTransId="{7DE1887C-3487-4E60-9E98-D752914FEBA1}" sibTransId="{0E08FCD5-530D-402B-9499-E1513DE3887A}"/>
    <dgm:cxn modelId="{1C33C12E-4952-481F-91C9-26B50235DE38}" type="presOf" srcId="{036AB73F-29F4-485B-A982-604169B21C33}" destId="{C8DC03F9-1B10-44FF-BBD1-311F35E3E19B}" srcOrd="0" destOrd="0" presId="urn:microsoft.com/office/officeart/2005/8/layout/default#1"/>
    <dgm:cxn modelId="{345880F7-5EFF-468E-8DFB-70B36536C8D8}" type="presOf" srcId="{FD39874A-68CA-421C-B8A3-40E155D21D00}" destId="{12748C21-E005-4113-BA5B-67CEDF5CFCFB}"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A1639245-A8BE-46F6-BC89-CE9D110C97A7}" type="presOf" srcId="{205AC28C-3A7E-4CD1-868A-13B90A563A58}" destId="{3497142F-0CD5-4F35-AB40-ECB7C39582CA}"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4BDEA6E9-B07A-4E70-B909-8E5C1D1C044A}" type="presOf" srcId="{877DAAA7-2A74-428A-8F7D-408C35F44DF0}" destId="{A0AE2889-76F5-48C1-8CCE-E4EF0DEBB984}" srcOrd="0" destOrd="0" presId="urn:microsoft.com/office/officeart/2005/8/layout/default#1"/>
    <dgm:cxn modelId="{1FF23216-5462-4366-B4DE-975D8F8B6E17}" type="presOf" srcId="{88B7839E-98C6-45A3-9D97-9DE5894769C5}" destId="{799043CE-5B11-431A-B3B5-C41A59E2A6F1}" srcOrd="0" destOrd="0" presId="urn:microsoft.com/office/officeart/2005/8/layout/default#1"/>
    <dgm:cxn modelId="{3AB71B3C-9FCB-44D5-A775-5DA66D5B68C1}" type="presOf" srcId="{FC856514-A291-41E0-8DC5-14C3BE73C98F}" destId="{C194D5C7-CD91-4E35-8075-4DE6FEC95B11}"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71C86BAC-E78E-4275-81EC-709B17294880}" srcId="{B59FB685-C271-4AA7-A058-AA8378945055}" destId="{74C008F6-4BF1-48F9-833F-9479AF9070F1}" srcOrd="17" destOrd="0" parTransId="{242B0C7C-F891-4F96-B3CD-2927F23B3353}" sibTransId="{F5D90F02-C931-4BE8-9E56-54FC23C5F818}"/>
    <dgm:cxn modelId="{0619DC68-B653-4DB8-867D-BC392E90DEC1}" srcId="{B59FB685-C271-4AA7-A058-AA8378945055}" destId="{F24B42C2-6BB8-4800-A4B3-39B99E3145C8}" srcOrd="9" destOrd="0" parTransId="{EF45CCC7-F350-4E3C-87A5-23BC387CADFD}" sibTransId="{E8574D21-44FC-412D-BCDB-023764933611}"/>
    <dgm:cxn modelId="{FF82F140-F61A-48C3-AFC3-50B738198B99}" srcId="{B59FB685-C271-4AA7-A058-AA8378945055}" destId="{F76DA1EC-CA89-4B45-942E-D6CDB50B7005}" srcOrd="6" destOrd="0" parTransId="{07357227-CE82-44D2-B6DA-73C4C707A98E}" sibTransId="{850F1DBC-CA6F-45B4-8CE0-F7F840850E55}"/>
    <dgm:cxn modelId="{1706BEB2-B6FA-49ED-83E2-8C7E62930C0C}" type="presOf" srcId="{F76DA1EC-CA89-4B45-942E-D6CDB50B7005}" destId="{332B9BB7-5718-4180-A4E5-580EE615FB8C}" srcOrd="0" destOrd="0" presId="urn:microsoft.com/office/officeart/2005/8/layout/default#1"/>
    <dgm:cxn modelId="{BB738E07-0B5D-4632-ADAD-4E4FCDF1A24A}" srcId="{B59FB685-C271-4AA7-A058-AA8378945055}" destId="{036AB73F-29F4-485B-A982-604169B21C33}" srcOrd="2" destOrd="0" parTransId="{E2B1C422-88A0-434E-AD4D-3B4A03BFEE07}" sibTransId="{7B505C51-A42F-48BE-B88F-45421E8A64A7}"/>
    <dgm:cxn modelId="{FBC2C444-9772-4F93-A776-CADDF749C5D5}" type="presOf" srcId="{5940CAC1-19E1-424E-A77D-BBC9F19AFCBE}" destId="{733425BE-92DF-4F17-ABE6-3F1BEE2F18EB}" srcOrd="0" destOrd="0" presId="urn:microsoft.com/office/officeart/2005/8/layout/default#1"/>
    <dgm:cxn modelId="{8891F7F0-8D30-495B-9B30-B115E60A214F}" type="presOf" srcId="{F24B42C2-6BB8-4800-A4B3-39B99E3145C8}" destId="{E609D75B-08F4-4A34-8C08-080CAD898BC8}" srcOrd="0" destOrd="0" presId="urn:microsoft.com/office/officeart/2005/8/layout/default#1"/>
    <dgm:cxn modelId="{524AA1DC-EF93-4C73-9A64-38549DEF943D}" type="presOf" srcId="{00E55DA1-2656-4464-8470-B07838A338F1}" destId="{8CE1DC27-7870-49CB-B8AB-EEFD9C6C286D}"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5E07F9DE-C188-48D4-8960-1AF44736810F}" srcId="{B59FB685-C271-4AA7-A058-AA8378945055}" destId="{B903B26E-D0D5-4B76-B38C-1FF3EF68CC70}" srcOrd="18" destOrd="0" parTransId="{21B66BD3-E518-4BBF-A92C-096FE3EEC41D}" sibTransId="{DB7106CF-0812-4E14-A57A-460926680F90}"/>
    <dgm:cxn modelId="{8B9339ED-11AB-4E71-9E90-D580F15E12EF}" type="presOf" srcId="{B903B26E-D0D5-4B76-B38C-1FF3EF68CC70}" destId="{B4D957BD-89FB-4945-A868-D13858FE6340}" srcOrd="0" destOrd="0" presId="urn:microsoft.com/office/officeart/2005/8/layout/default#1"/>
    <dgm:cxn modelId="{BDA9A562-70C8-4F9E-8C96-19B98A445462}" type="presOf" srcId="{F40B1C3F-339D-4645-906C-509541570181}" destId="{AF012718-FD94-4BD3-A93D-6578E6ED276C}"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B27C13A7-13F7-47EB-8B3A-2687238C86C6}" type="presOf" srcId="{60DF0C8A-B373-4EFF-B8EC-4432885D1F0D}" destId="{6633F441-DAB6-4089-8921-B42814015183}"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110EA466-AFCE-4015-9D4B-8235957344A9}" type="presOf" srcId="{C9200414-ABCA-46A2-8359-6F844C2B8860}" destId="{3FB9A58D-1A5D-4CB6-87D1-321559292EBA}"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BCA81821-6E67-4652-AAC8-206C325E0D75}" type="presOf" srcId="{74C008F6-4BF1-48F9-833F-9479AF9070F1}" destId="{B3A14E8D-FD54-4991-BD47-7A6EDFF80883}" srcOrd="0" destOrd="0" presId="urn:microsoft.com/office/officeart/2005/8/layout/default#1"/>
    <dgm:cxn modelId="{9240FFDB-C125-4DDB-8BB5-F9CA75A27DB2}" type="presOf" srcId="{64DFFAE5-F057-4E27-B0B8-20A2F0D1E4A6}" destId="{7998347B-5094-4A20-AA52-3E4E13AD47B7}"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750A9654-BB51-4B73-9E38-C37033E6E810}" type="presOf" srcId="{B59FB685-C271-4AA7-A058-AA8378945055}" destId="{0E45CCA5-BC61-4BD5-A45D-2462C2D6279E}"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0CE71FD5-052E-46E9-9C85-BAD1507F9113}" type="presOf" srcId="{C394E07B-3AA4-4AC0-BC23-085A99D89C41}" destId="{AFD65D33-9D9D-45E8-B41C-62A76EB1FCA3}" srcOrd="0" destOrd="0" presId="urn:microsoft.com/office/officeart/2005/8/layout/default#1"/>
    <dgm:cxn modelId="{8F0EA629-0CDC-434B-B73E-DA8DF69D104E}" type="presOf" srcId="{22C64342-F5A1-473C-BB85-AE6B21E2FB18}" destId="{BE595840-733F-410E-9CE1-F65D1025C275}"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689B2BB4-DC97-4A74-A7E8-9117C31CC503}" type="presOf" srcId="{898BAF43-9855-4FC3-AF9D-08339A89A637}" destId="{0FB3DE42-8F5A-4E33-9ABC-F97FAE8F582B}" srcOrd="0" destOrd="0" presId="urn:microsoft.com/office/officeart/2005/8/layout/default#1"/>
    <dgm:cxn modelId="{95E827D2-CF59-4AEE-BF31-6E88C5F63B0C}" type="presOf" srcId="{1D087992-3907-41E1-A877-45CE6E0AC820}" destId="{90C1C259-6B5F-4A9C-AF82-5C4D7AA036D6}" srcOrd="0" destOrd="0" presId="urn:microsoft.com/office/officeart/2005/8/layout/default#1"/>
    <dgm:cxn modelId="{851C862C-9E8A-440C-A6D3-F547237448E3}" type="presOf" srcId="{B899CB0F-A905-46C7-84ED-4D97FF0A6809}" destId="{6867A4C3-2D83-4171-81F7-2D3E06B55482}"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F3607B1E-1F05-4C2D-A5AB-5689260A1807}" srcId="{B59FB685-C271-4AA7-A058-AA8378945055}" destId="{60DF0C8A-B373-4EFF-B8EC-4432885D1F0D}" srcOrd="24" destOrd="0" parTransId="{FAEFC49E-D0D0-45B5-BD72-E47CF34CC744}" sibTransId="{F652C604-00EE-492C-9612-B9FB0DB64E92}"/>
    <dgm:cxn modelId="{14F3A6E0-7051-43A7-8A76-3E3AD4731681}" srcId="{B59FB685-C271-4AA7-A058-AA8378945055}" destId="{88B7839E-98C6-45A3-9D97-9DE5894769C5}" srcOrd="14" destOrd="0" parTransId="{F979D737-FDCE-47D9-9426-3D3216F116F1}" sibTransId="{A63477D6-2F4B-4AD9-B61A-3178FF89F6C6}"/>
    <dgm:cxn modelId="{E58A765A-3115-444A-B449-947A6BEEEDE2}" type="presOf" srcId="{08041C98-1125-47CA-8BCC-3E4466CFD46A}" destId="{B2FF254D-1807-4997-B529-4D22BE83F4B6}" srcOrd="0" destOrd="0" presId="urn:microsoft.com/office/officeart/2005/8/layout/default#1"/>
    <dgm:cxn modelId="{9E78E82E-1A85-4751-B78C-8220E65887A2}" type="presOf" srcId="{B80D9D3A-611A-48AB-B219-3A12E412BF0C}" destId="{16AF956C-9FAC-4BB3-98EC-D754C8BBD90F}" srcOrd="0" destOrd="0" presId="urn:microsoft.com/office/officeart/2005/8/layout/default#1"/>
    <dgm:cxn modelId="{A49E010F-FE73-4FB5-A5A7-91FD0AD51323}" type="presOf" srcId="{D57C3F56-A0AA-4A03-9000-55C68D1B49ED}" destId="{35A8B2B4-C4B6-431A-9BFB-2BD880ADF711}"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1598BD9B-297B-44D3-AF4A-8C917329461E}" type="presParOf" srcId="{0E45CCA5-BC61-4BD5-A45D-2462C2D6279E}" destId="{16AF956C-9FAC-4BB3-98EC-D754C8BBD90F}" srcOrd="0" destOrd="0" presId="urn:microsoft.com/office/officeart/2005/8/layout/default#1"/>
    <dgm:cxn modelId="{3F11FA1F-48CA-4C93-B4CD-3AAF8AFCCAFA}" type="presParOf" srcId="{0E45CCA5-BC61-4BD5-A45D-2462C2D6279E}" destId="{D6313183-C060-42BC-9951-C97D6B336D54}" srcOrd="1" destOrd="0" presId="urn:microsoft.com/office/officeart/2005/8/layout/default#1"/>
    <dgm:cxn modelId="{AD7AE035-AD66-4AEF-9B85-B506668E97E4}" type="presParOf" srcId="{0E45CCA5-BC61-4BD5-A45D-2462C2D6279E}" destId="{A0AE2889-76F5-48C1-8CCE-E4EF0DEBB984}" srcOrd="2" destOrd="0" presId="urn:microsoft.com/office/officeart/2005/8/layout/default#1"/>
    <dgm:cxn modelId="{25B65491-7CB0-43D0-A0D3-15E48CCB8624}" type="presParOf" srcId="{0E45CCA5-BC61-4BD5-A45D-2462C2D6279E}" destId="{6432E739-3438-4F79-82C8-76D990FD2388}" srcOrd="3" destOrd="0" presId="urn:microsoft.com/office/officeart/2005/8/layout/default#1"/>
    <dgm:cxn modelId="{58E456A5-389A-4E0D-99DA-C36E68966786}" type="presParOf" srcId="{0E45CCA5-BC61-4BD5-A45D-2462C2D6279E}" destId="{C8DC03F9-1B10-44FF-BBD1-311F35E3E19B}" srcOrd="4" destOrd="0" presId="urn:microsoft.com/office/officeart/2005/8/layout/default#1"/>
    <dgm:cxn modelId="{191D4CE5-C632-40A9-B1BD-10BE1AE7A6A8}" type="presParOf" srcId="{0E45CCA5-BC61-4BD5-A45D-2462C2D6279E}" destId="{98FAF142-9F0F-44BD-BEAA-F5E5EC7A8D06}" srcOrd="5" destOrd="0" presId="urn:microsoft.com/office/officeart/2005/8/layout/default#1"/>
    <dgm:cxn modelId="{EE956797-D1EC-42D5-85C2-DD9BF00CE992}" type="presParOf" srcId="{0E45CCA5-BC61-4BD5-A45D-2462C2D6279E}" destId="{35A8B2B4-C4B6-431A-9BFB-2BD880ADF711}" srcOrd="6" destOrd="0" presId="urn:microsoft.com/office/officeart/2005/8/layout/default#1"/>
    <dgm:cxn modelId="{1E1B14E3-AE29-467A-99D5-E26A91A1F119}" type="presParOf" srcId="{0E45CCA5-BC61-4BD5-A45D-2462C2D6279E}" destId="{47002228-21F8-41D6-85DF-A2EA928BDED8}" srcOrd="7" destOrd="0" presId="urn:microsoft.com/office/officeart/2005/8/layout/default#1"/>
    <dgm:cxn modelId="{F3991929-270A-4EB4-98FE-C58DC51F9CB0}" type="presParOf" srcId="{0E45CCA5-BC61-4BD5-A45D-2462C2D6279E}" destId="{3FB9A58D-1A5D-4CB6-87D1-321559292EBA}" srcOrd="8" destOrd="0" presId="urn:microsoft.com/office/officeart/2005/8/layout/default#1"/>
    <dgm:cxn modelId="{025A946E-FC97-44C6-93F5-1C98E39543C6}" type="presParOf" srcId="{0E45CCA5-BC61-4BD5-A45D-2462C2D6279E}" destId="{D443D227-44F5-4564-8EA9-B9D25D9B781A}" srcOrd="9" destOrd="0" presId="urn:microsoft.com/office/officeart/2005/8/layout/default#1"/>
    <dgm:cxn modelId="{F08C3E38-7451-4794-8ECE-3FE78D570699}" type="presParOf" srcId="{0E45CCA5-BC61-4BD5-A45D-2462C2D6279E}" destId="{0FB3DE42-8F5A-4E33-9ABC-F97FAE8F582B}" srcOrd="10" destOrd="0" presId="urn:microsoft.com/office/officeart/2005/8/layout/default#1"/>
    <dgm:cxn modelId="{516DE19C-A621-4578-AC6E-2747EA8805A1}" type="presParOf" srcId="{0E45CCA5-BC61-4BD5-A45D-2462C2D6279E}" destId="{3A646CEA-AF27-4221-A69E-E8453EDF9319}" srcOrd="11" destOrd="0" presId="urn:microsoft.com/office/officeart/2005/8/layout/default#1"/>
    <dgm:cxn modelId="{1D8F9046-0D1A-42E1-94B2-3DF6CE8C8A73}" type="presParOf" srcId="{0E45CCA5-BC61-4BD5-A45D-2462C2D6279E}" destId="{332B9BB7-5718-4180-A4E5-580EE615FB8C}" srcOrd="12" destOrd="0" presId="urn:microsoft.com/office/officeart/2005/8/layout/default#1"/>
    <dgm:cxn modelId="{F7611FA0-DF5A-45C5-BEC0-15870CE1558E}" type="presParOf" srcId="{0E45CCA5-BC61-4BD5-A45D-2462C2D6279E}" destId="{3CD8B7CC-01F1-4E0A-BA12-ACDC92F125E3}" srcOrd="13" destOrd="0" presId="urn:microsoft.com/office/officeart/2005/8/layout/default#1"/>
    <dgm:cxn modelId="{7F14B462-C21B-492E-8C22-05FD1693B523}" type="presParOf" srcId="{0E45CCA5-BC61-4BD5-A45D-2462C2D6279E}" destId="{90C1C259-6B5F-4A9C-AF82-5C4D7AA036D6}" srcOrd="14" destOrd="0" presId="urn:microsoft.com/office/officeart/2005/8/layout/default#1"/>
    <dgm:cxn modelId="{E37F3C97-5E61-4595-9588-15C4D2944702}" type="presParOf" srcId="{0E45CCA5-BC61-4BD5-A45D-2462C2D6279E}" destId="{A2E40B82-3F98-4354-9E55-7FB4AADCFD07}" srcOrd="15" destOrd="0" presId="urn:microsoft.com/office/officeart/2005/8/layout/default#1"/>
    <dgm:cxn modelId="{8B6C7EBE-2521-42DE-8019-776E6D3F3BF8}" type="presParOf" srcId="{0E45CCA5-BC61-4BD5-A45D-2462C2D6279E}" destId="{8CE1DC27-7870-49CB-B8AB-EEFD9C6C286D}" srcOrd="16" destOrd="0" presId="urn:microsoft.com/office/officeart/2005/8/layout/default#1"/>
    <dgm:cxn modelId="{BB33DD02-A9EC-417C-990C-E5874871E50E}" type="presParOf" srcId="{0E45CCA5-BC61-4BD5-A45D-2462C2D6279E}" destId="{E76A78F5-0997-4183-8B07-FF39F0ECA187}" srcOrd="17" destOrd="0" presId="urn:microsoft.com/office/officeart/2005/8/layout/default#1"/>
    <dgm:cxn modelId="{4D87AD46-1D2D-4A1D-9EDA-9850D33C43D7}" type="presParOf" srcId="{0E45CCA5-BC61-4BD5-A45D-2462C2D6279E}" destId="{E609D75B-08F4-4A34-8C08-080CAD898BC8}" srcOrd="18" destOrd="0" presId="urn:microsoft.com/office/officeart/2005/8/layout/default#1"/>
    <dgm:cxn modelId="{9B3F2C0D-5624-4043-B279-57E0837833A3}" type="presParOf" srcId="{0E45CCA5-BC61-4BD5-A45D-2462C2D6279E}" destId="{296898ED-67F0-4812-9062-016E01425380}" srcOrd="19" destOrd="0" presId="urn:microsoft.com/office/officeart/2005/8/layout/default#1"/>
    <dgm:cxn modelId="{8655D29D-7714-488A-9166-D2AEFF8ECC37}" type="presParOf" srcId="{0E45CCA5-BC61-4BD5-A45D-2462C2D6279E}" destId="{12748C21-E005-4113-BA5B-67CEDF5CFCFB}" srcOrd="20" destOrd="0" presId="urn:microsoft.com/office/officeart/2005/8/layout/default#1"/>
    <dgm:cxn modelId="{859F5E44-9AA0-432C-AA4B-90288172A62E}" type="presParOf" srcId="{0E45CCA5-BC61-4BD5-A45D-2462C2D6279E}" destId="{A3881B80-93C9-4F5C-9728-A771A5823419}" srcOrd="21" destOrd="0" presId="urn:microsoft.com/office/officeart/2005/8/layout/default#1"/>
    <dgm:cxn modelId="{0005AF12-6EDD-46BA-8DCD-A1F3706F2F74}" type="presParOf" srcId="{0E45CCA5-BC61-4BD5-A45D-2462C2D6279E}" destId="{3497142F-0CD5-4F35-AB40-ECB7C39582CA}" srcOrd="22" destOrd="0" presId="urn:microsoft.com/office/officeart/2005/8/layout/default#1"/>
    <dgm:cxn modelId="{45D0F326-3780-4BFD-B200-627D7C4DFF6D}" type="presParOf" srcId="{0E45CCA5-BC61-4BD5-A45D-2462C2D6279E}" destId="{8E8F7F68-D4F6-4637-BA14-44FA0F57AB01}" srcOrd="23" destOrd="0" presId="urn:microsoft.com/office/officeart/2005/8/layout/default#1"/>
    <dgm:cxn modelId="{4B97DF63-A5DC-446D-9807-9F5E4669682F}" type="presParOf" srcId="{0E45CCA5-BC61-4BD5-A45D-2462C2D6279E}" destId="{7998347B-5094-4A20-AA52-3E4E13AD47B7}" srcOrd="24" destOrd="0" presId="urn:microsoft.com/office/officeart/2005/8/layout/default#1"/>
    <dgm:cxn modelId="{D843E5AB-38E7-460C-80B7-DEB6ED491775}" type="presParOf" srcId="{0E45CCA5-BC61-4BD5-A45D-2462C2D6279E}" destId="{9F333231-2FFC-489D-AA2E-E481B72AB45A}" srcOrd="25" destOrd="0" presId="urn:microsoft.com/office/officeart/2005/8/layout/default#1"/>
    <dgm:cxn modelId="{A97339D3-27A5-4C3F-9488-060D8AFB2F14}" type="presParOf" srcId="{0E45CCA5-BC61-4BD5-A45D-2462C2D6279E}" destId="{BE595840-733F-410E-9CE1-F65D1025C275}" srcOrd="26" destOrd="0" presId="urn:microsoft.com/office/officeart/2005/8/layout/default#1"/>
    <dgm:cxn modelId="{2862654A-D261-4820-B215-7A0B463512E8}" type="presParOf" srcId="{0E45CCA5-BC61-4BD5-A45D-2462C2D6279E}" destId="{7672BB56-5BD4-4D6F-9F6B-F072DE4E929C}" srcOrd="27" destOrd="0" presId="urn:microsoft.com/office/officeart/2005/8/layout/default#1"/>
    <dgm:cxn modelId="{6CCCD34A-6D21-4424-A6FC-AADBCA8D37B2}" type="presParOf" srcId="{0E45CCA5-BC61-4BD5-A45D-2462C2D6279E}" destId="{799043CE-5B11-431A-B3B5-C41A59E2A6F1}" srcOrd="28" destOrd="0" presId="urn:microsoft.com/office/officeart/2005/8/layout/default#1"/>
    <dgm:cxn modelId="{E76A7AE5-F166-4F67-95D9-DF06FC8D3399}" type="presParOf" srcId="{0E45CCA5-BC61-4BD5-A45D-2462C2D6279E}" destId="{C4BC0AD3-8469-48B0-8DF9-648B2D4DEF83}" srcOrd="29" destOrd="0" presId="urn:microsoft.com/office/officeart/2005/8/layout/default#1"/>
    <dgm:cxn modelId="{B1DFE7A0-2561-49A3-A333-3D57A13BA7F9}" type="presParOf" srcId="{0E45CCA5-BC61-4BD5-A45D-2462C2D6279E}" destId="{6867A4C3-2D83-4171-81F7-2D3E06B55482}" srcOrd="30" destOrd="0" presId="urn:microsoft.com/office/officeart/2005/8/layout/default#1"/>
    <dgm:cxn modelId="{FEBAB37F-AE7B-450A-BC2A-A5E1CC2D0622}" type="presParOf" srcId="{0E45CCA5-BC61-4BD5-A45D-2462C2D6279E}" destId="{596ABAE4-80D0-4917-83B7-87656F77C441}" srcOrd="31" destOrd="0" presId="urn:microsoft.com/office/officeart/2005/8/layout/default#1"/>
    <dgm:cxn modelId="{EDE2E45F-E72B-4F93-9689-3DCA1A7A311D}" type="presParOf" srcId="{0E45CCA5-BC61-4BD5-A45D-2462C2D6279E}" destId="{733425BE-92DF-4F17-ABE6-3F1BEE2F18EB}" srcOrd="32" destOrd="0" presId="urn:microsoft.com/office/officeart/2005/8/layout/default#1"/>
    <dgm:cxn modelId="{529129AB-7CEA-4690-B456-5DC853C10E0F}" type="presParOf" srcId="{0E45CCA5-BC61-4BD5-A45D-2462C2D6279E}" destId="{165A3E62-3E80-4935-95EF-48DC44426F5A}" srcOrd="33" destOrd="0" presId="urn:microsoft.com/office/officeart/2005/8/layout/default#1"/>
    <dgm:cxn modelId="{16B672DF-29D3-4B3D-B404-862993A4CAFF}" type="presParOf" srcId="{0E45CCA5-BC61-4BD5-A45D-2462C2D6279E}" destId="{B3A14E8D-FD54-4991-BD47-7A6EDFF80883}" srcOrd="34" destOrd="0" presId="urn:microsoft.com/office/officeart/2005/8/layout/default#1"/>
    <dgm:cxn modelId="{547F6BD3-9EF4-4257-8EBF-676E68FAA8EA}" type="presParOf" srcId="{0E45CCA5-BC61-4BD5-A45D-2462C2D6279E}" destId="{8A287B34-D6C9-4DD8-A277-FAFDFC914D27}" srcOrd="35" destOrd="0" presId="urn:microsoft.com/office/officeart/2005/8/layout/default#1"/>
    <dgm:cxn modelId="{CE2D61AB-8577-4FE5-AC75-C5EDD99CD6FB}" type="presParOf" srcId="{0E45CCA5-BC61-4BD5-A45D-2462C2D6279E}" destId="{B4D957BD-89FB-4945-A868-D13858FE6340}" srcOrd="36" destOrd="0" presId="urn:microsoft.com/office/officeart/2005/8/layout/default#1"/>
    <dgm:cxn modelId="{B32A4719-FD04-4295-A04C-18BD92879831}" type="presParOf" srcId="{0E45CCA5-BC61-4BD5-A45D-2462C2D6279E}" destId="{74A5490D-E629-4592-9BE7-C9B92974E055}" srcOrd="37" destOrd="0" presId="urn:microsoft.com/office/officeart/2005/8/layout/default#1"/>
    <dgm:cxn modelId="{4BF3E9EC-E23F-4FBF-BE23-3FA783C61410}" type="presParOf" srcId="{0E45CCA5-BC61-4BD5-A45D-2462C2D6279E}" destId="{71DE0CA7-0D47-4C54-BCD1-76F114F7CE0A}" srcOrd="38" destOrd="0" presId="urn:microsoft.com/office/officeart/2005/8/layout/default#1"/>
    <dgm:cxn modelId="{401EA836-BC0B-439A-85B7-8640F2869981}" type="presParOf" srcId="{0E45CCA5-BC61-4BD5-A45D-2462C2D6279E}" destId="{B73BC0F7-2CDB-48C2-9DD7-AF7D515B030A}" srcOrd="39" destOrd="0" presId="urn:microsoft.com/office/officeart/2005/8/layout/default#1"/>
    <dgm:cxn modelId="{E8B9D357-4E8B-42CB-819E-AE8CC234707B}" type="presParOf" srcId="{0E45CCA5-BC61-4BD5-A45D-2462C2D6279E}" destId="{AFD65D33-9D9D-45E8-B41C-62A76EB1FCA3}" srcOrd="40" destOrd="0" presId="urn:microsoft.com/office/officeart/2005/8/layout/default#1"/>
    <dgm:cxn modelId="{D1A43DF6-063A-41E7-BF1B-0D0971F8FEC7}" type="presParOf" srcId="{0E45CCA5-BC61-4BD5-A45D-2462C2D6279E}" destId="{DC272959-226F-4791-9101-456FFAC3A4A5}" srcOrd="41" destOrd="0" presId="urn:microsoft.com/office/officeart/2005/8/layout/default#1"/>
    <dgm:cxn modelId="{B5818518-6002-48FB-B3CB-87EC4321E79C}" type="presParOf" srcId="{0E45CCA5-BC61-4BD5-A45D-2462C2D6279E}" destId="{C194D5C7-CD91-4E35-8075-4DE6FEC95B11}" srcOrd="42" destOrd="0" presId="urn:microsoft.com/office/officeart/2005/8/layout/default#1"/>
    <dgm:cxn modelId="{39B935A9-2079-4F65-B783-440075633567}" type="presParOf" srcId="{0E45CCA5-BC61-4BD5-A45D-2462C2D6279E}" destId="{B6704E36-7169-4A1A-8DA3-6A39A9A9C849}" srcOrd="43" destOrd="0" presId="urn:microsoft.com/office/officeart/2005/8/layout/default#1"/>
    <dgm:cxn modelId="{89CEE252-7645-4A00-9B09-123D16876275}" type="presParOf" srcId="{0E45CCA5-BC61-4BD5-A45D-2462C2D6279E}" destId="{B2FF254D-1807-4997-B529-4D22BE83F4B6}" srcOrd="44" destOrd="0" presId="urn:microsoft.com/office/officeart/2005/8/layout/default#1"/>
    <dgm:cxn modelId="{0581810E-3C78-4823-9EBB-15E761309605}" type="presParOf" srcId="{0E45CCA5-BC61-4BD5-A45D-2462C2D6279E}" destId="{A93B378F-4C00-499B-8756-D89B94B6679E}" srcOrd="45" destOrd="0" presId="urn:microsoft.com/office/officeart/2005/8/layout/default#1"/>
    <dgm:cxn modelId="{FA7010CE-CFF0-4584-9D14-48ACF09882C8}" type="presParOf" srcId="{0E45CCA5-BC61-4BD5-A45D-2462C2D6279E}" destId="{AF012718-FD94-4BD3-A93D-6578E6ED276C}" srcOrd="46" destOrd="0" presId="urn:microsoft.com/office/officeart/2005/8/layout/default#1"/>
    <dgm:cxn modelId="{02EBEEF6-0F6C-42DB-94D8-797FFCA31CD0}" type="presParOf" srcId="{0E45CCA5-BC61-4BD5-A45D-2462C2D6279E}" destId="{D2F836A9-261D-43CD-B622-302FD7EEC064}" srcOrd="47" destOrd="0" presId="urn:microsoft.com/office/officeart/2005/8/layout/default#1"/>
    <dgm:cxn modelId="{9F5834B4-BC90-4DE6-94EB-9B647B549687}"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a:solidFill>
          <a:schemeClr val="bg1">
            <a:lumMod val="95000"/>
          </a:schemeClr>
        </a:solidFill>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chemeClr val="bg1">
            <a:lumMod val="95000"/>
          </a:schemeClr>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BF95F6CD-8B16-4FDA-8630-E16527053558}" type="presOf" srcId="{C394E07B-3AA4-4AC0-BC23-085A99D89C41}" destId="{AFD65D33-9D9D-45E8-B41C-62A76EB1FCA3}" srcOrd="0" destOrd="0" presId="urn:microsoft.com/office/officeart/2005/8/layout/default#1"/>
    <dgm:cxn modelId="{D1420D45-E649-4FBC-AA1F-FE55E74EB230}" type="presOf" srcId="{88B7839E-98C6-45A3-9D97-9DE5894769C5}" destId="{799043CE-5B11-431A-B3B5-C41A59E2A6F1}" srcOrd="0" destOrd="0" presId="urn:microsoft.com/office/officeart/2005/8/layout/default#1"/>
    <dgm:cxn modelId="{26A0FC80-0E13-4B3B-9704-BD1D6333E0C2}" type="presOf" srcId="{64DFFAE5-F057-4E27-B0B8-20A2F0D1E4A6}" destId="{7998347B-5094-4A20-AA52-3E4E13AD47B7}"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90A5CD9F-CB6B-4AA4-AEA8-C2266D419313}" srcId="{B59FB685-C271-4AA7-A058-AA8378945055}" destId="{5940CAC1-19E1-424E-A77D-BBC9F19AFCBE}" srcOrd="16" destOrd="0" parTransId="{60DE0BA3-4FDE-4A5A-9CC9-934C82EB906D}" sibTransId="{D110A9B6-3753-4BC3-862B-2490FC544AA8}"/>
    <dgm:cxn modelId="{0F698EA0-EE10-4236-B277-FC8B10489F0C}" type="presOf" srcId="{F24B42C2-6BB8-4800-A4B3-39B99E3145C8}" destId="{E609D75B-08F4-4A34-8C08-080CAD898BC8}" srcOrd="0" destOrd="0" presId="urn:microsoft.com/office/officeart/2005/8/layout/default#1"/>
    <dgm:cxn modelId="{7DE5E465-A7E9-41B8-AA58-1B4B922847A0}" type="presOf" srcId="{1D087992-3907-41E1-A877-45CE6E0AC820}" destId="{90C1C259-6B5F-4A9C-AF82-5C4D7AA036D6}"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4E87DBF4-FEED-4E7C-AAA8-D8D2FD5E0E5D}" type="presOf" srcId="{877DAAA7-2A74-428A-8F7D-408C35F44DF0}" destId="{A0AE2889-76F5-48C1-8CCE-E4EF0DEBB984}"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43C8E233-DCDB-4785-99C7-7623E33B5CD0}" srcId="{B59FB685-C271-4AA7-A058-AA8378945055}" destId="{FC856514-A291-41E0-8DC5-14C3BE73C98F}" srcOrd="21" destOrd="0" parTransId="{621DE2AF-8225-48B9-AD58-E9C67E43ABC6}" sibTransId="{CC659FC7-4E25-4094-A4EF-F27C8953DBE7}"/>
    <dgm:cxn modelId="{71C86BAC-E78E-4275-81EC-709B17294880}" srcId="{B59FB685-C271-4AA7-A058-AA8378945055}" destId="{74C008F6-4BF1-48F9-833F-9479AF9070F1}" srcOrd="17" destOrd="0" parTransId="{242B0C7C-F891-4F96-B3CD-2927F23B3353}" sibTransId="{F5D90F02-C931-4BE8-9E56-54FC23C5F818}"/>
    <dgm:cxn modelId="{0619DC68-B653-4DB8-867D-BC392E90DEC1}" srcId="{B59FB685-C271-4AA7-A058-AA8378945055}" destId="{F24B42C2-6BB8-4800-A4B3-39B99E3145C8}" srcOrd="9" destOrd="0" parTransId="{EF45CCC7-F350-4E3C-87A5-23BC387CADFD}" sibTransId="{E8574D21-44FC-412D-BCDB-023764933611}"/>
    <dgm:cxn modelId="{70A1C96A-3DAD-4CD8-B8E6-F41060BA5CEF}" type="presOf" srcId="{B903B26E-D0D5-4B76-B38C-1FF3EF68CC70}" destId="{B4D957BD-89FB-4945-A868-D13858FE6340}"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BB738E07-0B5D-4632-ADAD-4E4FCDF1A24A}" srcId="{B59FB685-C271-4AA7-A058-AA8378945055}" destId="{036AB73F-29F4-485B-A982-604169B21C33}" srcOrd="2" destOrd="0" parTransId="{E2B1C422-88A0-434E-AD4D-3B4A03BFEE07}" sibTransId="{7B505C51-A42F-48BE-B88F-45421E8A64A7}"/>
    <dgm:cxn modelId="{4C3197A4-804C-4215-8CD7-BBDA78BA767D}" srcId="{B59FB685-C271-4AA7-A058-AA8378945055}" destId="{FD39874A-68CA-421C-B8A3-40E155D21D00}" srcOrd="10" destOrd="0" parTransId="{5C8FA34E-0E44-4CCF-82EA-2E05D37F72F6}" sibTransId="{604118F5-EC27-423A-AE7D-CA02407E93A7}"/>
    <dgm:cxn modelId="{5E07F9DE-C188-48D4-8960-1AF44736810F}" srcId="{B59FB685-C271-4AA7-A058-AA8378945055}" destId="{B903B26E-D0D5-4B76-B38C-1FF3EF68CC70}" srcOrd="18" destOrd="0" parTransId="{21B66BD3-E518-4BBF-A92C-096FE3EEC41D}" sibTransId="{DB7106CF-0812-4E14-A57A-460926680F90}"/>
    <dgm:cxn modelId="{B5BC0027-EAEC-446F-81C8-0638B50BFA08}" type="presOf" srcId="{D57C3F56-A0AA-4A03-9000-55C68D1B49ED}" destId="{35A8B2B4-C4B6-431A-9BFB-2BD880ADF711}"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172F93FB-EA36-4E80-9298-3136F11C7C8D}" type="presOf" srcId="{FD39874A-68CA-421C-B8A3-40E155D21D00}" destId="{12748C21-E005-4113-BA5B-67CEDF5CFCFB}"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7DB1C8C1-2D9E-4850-9282-27A17867CF9F}" type="presOf" srcId="{08041C98-1125-47CA-8BCC-3E4466CFD46A}" destId="{B2FF254D-1807-4997-B529-4D22BE83F4B6}"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2DE2A6EE-D329-4F5D-B6AC-6FC9D9CC12B3}" type="presOf" srcId="{898BAF43-9855-4FC3-AF9D-08339A89A637}" destId="{0FB3DE42-8F5A-4E33-9ABC-F97FAE8F582B}" srcOrd="0" destOrd="0" presId="urn:microsoft.com/office/officeart/2005/8/layout/default#1"/>
    <dgm:cxn modelId="{E9CDC875-18A2-41E6-AE58-6F91BE922000}" type="presOf" srcId="{F40B1C3F-339D-4645-906C-509541570181}" destId="{AF012718-FD94-4BD3-A93D-6578E6ED276C}" srcOrd="0" destOrd="0" presId="urn:microsoft.com/office/officeart/2005/8/layout/default#1"/>
    <dgm:cxn modelId="{600305F4-AFF6-4CCC-92CE-24D0E82F6627}" type="presOf" srcId="{5940CAC1-19E1-424E-A77D-BBC9F19AFCBE}" destId="{733425BE-92DF-4F17-ABE6-3F1BEE2F18E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FA519C51-72A7-4E09-B4CF-51CC6B0F49BF}" srcId="{B59FB685-C271-4AA7-A058-AA8378945055}" destId="{078E2587-3E68-4DAF-83E1-B5639322D51E}" srcOrd="19" destOrd="0" parTransId="{CF18EFF7-5217-408D-9DCC-4F93B009425F}" sibTransId="{D56AF8B4-73F7-4AF0-8354-4C9825A16947}"/>
    <dgm:cxn modelId="{9C0B8B99-D011-422D-BB0A-5161F9704333}" type="presOf" srcId="{B59FB685-C271-4AA7-A058-AA8378945055}" destId="{0E45CCA5-BC61-4BD5-A45D-2462C2D6279E}" srcOrd="0" destOrd="0" presId="urn:microsoft.com/office/officeart/2005/8/layout/default#1"/>
    <dgm:cxn modelId="{B54E210F-944D-45B3-891C-755CB9E9E781}" type="presOf" srcId="{60DF0C8A-B373-4EFF-B8EC-4432885D1F0D}" destId="{6633F441-DAB6-4089-8921-B42814015183}" srcOrd="0" destOrd="0" presId="urn:microsoft.com/office/officeart/2005/8/layout/default#1"/>
    <dgm:cxn modelId="{E90109E1-932C-477E-A2BC-9118C12F301A}" type="presOf" srcId="{B80D9D3A-611A-48AB-B219-3A12E412BF0C}" destId="{16AF956C-9FAC-4BB3-98EC-D754C8BBD90F}" srcOrd="0" destOrd="0" presId="urn:microsoft.com/office/officeart/2005/8/layout/default#1"/>
    <dgm:cxn modelId="{E3D1341C-778C-4891-9347-08A6F455C8F7}" type="presOf" srcId="{C9200414-ABCA-46A2-8359-6F844C2B8860}" destId="{3FB9A58D-1A5D-4CB6-87D1-321559292EBA}" srcOrd="0" destOrd="0" presId="urn:microsoft.com/office/officeart/2005/8/layout/default#1"/>
    <dgm:cxn modelId="{0F1845F9-D393-4192-B3A6-9AB2BE1CBF5D}" type="presOf" srcId="{74C008F6-4BF1-48F9-833F-9479AF9070F1}" destId="{B3A14E8D-FD54-4991-BD47-7A6EDFF80883}" srcOrd="0" destOrd="0" presId="urn:microsoft.com/office/officeart/2005/8/layout/default#1"/>
    <dgm:cxn modelId="{934BC8C6-E1F1-4589-8F4A-87E24B0180DC}" type="presOf" srcId="{00E55DA1-2656-4464-8470-B07838A338F1}" destId="{8CE1DC27-7870-49CB-B8AB-EEFD9C6C286D}" srcOrd="0" destOrd="0" presId="urn:microsoft.com/office/officeart/2005/8/layout/default#1"/>
    <dgm:cxn modelId="{7458EF15-F408-4BA1-A6E6-41A725C71ED5}" type="presOf" srcId="{F76DA1EC-CA89-4B45-942E-D6CDB50B7005}" destId="{332B9BB7-5718-4180-A4E5-580EE615FB8C}" srcOrd="0" destOrd="0" presId="urn:microsoft.com/office/officeart/2005/8/layout/default#1"/>
    <dgm:cxn modelId="{9419D5EC-E40F-4CE9-995B-6815962F735F}" type="presOf" srcId="{078E2587-3E68-4DAF-83E1-B5639322D51E}" destId="{71DE0CA7-0D47-4C54-BCD1-76F114F7CE0A}"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37EC4526-EDE0-434F-A26C-A8732252C228}" type="presOf" srcId="{036AB73F-29F4-485B-A982-604169B21C33}" destId="{C8DC03F9-1B10-44FF-BBD1-311F35E3E19B}" srcOrd="0" destOrd="0" presId="urn:microsoft.com/office/officeart/2005/8/layout/default#1"/>
    <dgm:cxn modelId="{7C6C009A-05A6-4406-A3FB-C08459CFAF39}" type="presOf" srcId="{205AC28C-3A7E-4CD1-868A-13B90A563A58}" destId="{3497142F-0CD5-4F35-AB40-ECB7C39582CA}"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D64D5940-F474-41C4-94BE-A8CB6C02EC5F}" type="presOf" srcId="{B899CB0F-A905-46C7-84ED-4D97FF0A6809}" destId="{6867A4C3-2D83-4171-81F7-2D3E06B55482}" srcOrd="0" destOrd="0" presId="urn:microsoft.com/office/officeart/2005/8/layout/default#1"/>
    <dgm:cxn modelId="{14F3A6E0-7051-43A7-8A76-3E3AD4731681}" srcId="{B59FB685-C271-4AA7-A058-AA8378945055}" destId="{88B7839E-98C6-45A3-9D97-9DE5894769C5}" srcOrd="14" destOrd="0" parTransId="{F979D737-FDCE-47D9-9426-3D3216F116F1}" sibTransId="{A63477D6-2F4B-4AD9-B61A-3178FF89F6C6}"/>
    <dgm:cxn modelId="{CC03AE21-4D41-4D0E-BFF0-20EC8B2BCB75}" type="presOf" srcId="{FC856514-A291-41E0-8DC5-14C3BE73C98F}" destId="{C194D5C7-CD91-4E35-8075-4DE6FEC95B11}"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4FCE76CB-53CD-4B7C-AD0F-DACD5B71CBF1}" type="presOf" srcId="{22C64342-F5A1-473C-BB85-AE6B21E2FB18}" destId="{BE595840-733F-410E-9CE1-F65D1025C275}" srcOrd="0" destOrd="0" presId="urn:microsoft.com/office/officeart/2005/8/layout/default#1"/>
    <dgm:cxn modelId="{B88ED894-D8AB-4B20-9F31-0DBDFCE9E876}" type="presParOf" srcId="{0E45CCA5-BC61-4BD5-A45D-2462C2D6279E}" destId="{16AF956C-9FAC-4BB3-98EC-D754C8BBD90F}" srcOrd="0" destOrd="0" presId="urn:microsoft.com/office/officeart/2005/8/layout/default#1"/>
    <dgm:cxn modelId="{5321AE3A-C477-4BEF-B6A8-57BA7758F43D}" type="presParOf" srcId="{0E45CCA5-BC61-4BD5-A45D-2462C2D6279E}" destId="{D6313183-C060-42BC-9951-C97D6B336D54}" srcOrd="1" destOrd="0" presId="urn:microsoft.com/office/officeart/2005/8/layout/default#1"/>
    <dgm:cxn modelId="{8B2136DD-EA79-459D-AEA1-A07CCBAF6846}" type="presParOf" srcId="{0E45CCA5-BC61-4BD5-A45D-2462C2D6279E}" destId="{A0AE2889-76F5-48C1-8CCE-E4EF0DEBB984}" srcOrd="2" destOrd="0" presId="urn:microsoft.com/office/officeart/2005/8/layout/default#1"/>
    <dgm:cxn modelId="{E2DC02F7-BA71-4934-B429-9DD96C0843AE}" type="presParOf" srcId="{0E45CCA5-BC61-4BD5-A45D-2462C2D6279E}" destId="{6432E739-3438-4F79-82C8-76D990FD2388}" srcOrd="3" destOrd="0" presId="urn:microsoft.com/office/officeart/2005/8/layout/default#1"/>
    <dgm:cxn modelId="{5A54E155-EA85-4273-98D3-B549EE500D6E}" type="presParOf" srcId="{0E45CCA5-BC61-4BD5-A45D-2462C2D6279E}" destId="{C8DC03F9-1B10-44FF-BBD1-311F35E3E19B}" srcOrd="4" destOrd="0" presId="urn:microsoft.com/office/officeart/2005/8/layout/default#1"/>
    <dgm:cxn modelId="{C668631B-0C3C-4F4B-BE9D-7DB995E4D2CA}" type="presParOf" srcId="{0E45CCA5-BC61-4BD5-A45D-2462C2D6279E}" destId="{98FAF142-9F0F-44BD-BEAA-F5E5EC7A8D06}" srcOrd="5" destOrd="0" presId="urn:microsoft.com/office/officeart/2005/8/layout/default#1"/>
    <dgm:cxn modelId="{5D688997-2515-4EF4-A3D8-F360A36A09E6}" type="presParOf" srcId="{0E45CCA5-BC61-4BD5-A45D-2462C2D6279E}" destId="{35A8B2B4-C4B6-431A-9BFB-2BD880ADF711}" srcOrd="6" destOrd="0" presId="urn:microsoft.com/office/officeart/2005/8/layout/default#1"/>
    <dgm:cxn modelId="{89CE1A33-F989-436F-B8EF-E8953A0D3B18}" type="presParOf" srcId="{0E45CCA5-BC61-4BD5-A45D-2462C2D6279E}" destId="{47002228-21F8-41D6-85DF-A2EA928BDED8}" srcOrd="7" destOrd="0" presId="urn:microsoft.com/office/officeart/2005/8/layout/default#1"/>
    <dgm:cxn modelId="{4D72ED04-F738-45AF-92BF-D24981A6D3BD}" type="presParOf" srcId="{0E45CCA5-BC61-4BD5-A45D-2462C2D6279E}" destId="{3FB9A58D-1A5D-4CB6-87D1-321559292EBA}" srcOrd="8" destOrd="0" presId="urn:microsoft.com/office/officeart/2005/8/layout/default#1"/>
    <dgm:cxn modelId="{1D15239E-2630-43B0-9EC3-39266C43F159}" type="presParOf" srcId="{0E45CCA5-BC61-4BD5-A45D-2462C2D6279E}" destId="{D443D227-44F5-4564-8EA9-B9D25D9B781A}" srcOrd="9" destOrd="0" presId="urn:microsoft.com/office/officeart/2005/8/layout/default#1"/>
    <dgm:cxn modelId="{F8A4286C-241B-4713-8B2C-FCD472E46BFB}" type="presParOf" srcId="{0E45CCA5-BC61-4BD5-A45D-2462C2D6279E}" destId="{0FB3DE42-8F5A-4E33-9ABC-F97FAE8F582B}" srcOrd="10" destOrd="0" presId="urn:microsoft.com/office/officeart/2005/8/layout/default#1"/>
    <dgm:cxn modelId="{49A6206C-2F02-4D19-A9B9-161F89136760}" type="presParOf" srcId="{0E45CCA5-BC61-4BD5-A45D-2462C2D6279E}" destId="{3A646CEA-AF27-4221-A69E-E8453EDF9319}" srcOrd="11" destOrd="0" presId="urn:microsoft.com/office/officeart/2005/8/layout/default#1"/>
    <dgm:cxn modelId="{21BCFF1A-D772-400C-8378-D24D23135E97}" type="presParOf" srcId="{0E45CCA5-BC61-4BD5-A45D-2462C2D6279E}" destId="{332B9BB7-5718-4180-A4E5-580EE615FB8C}" srcOrd="12" destOrd="0" presId="urn:microsoft.com/office/officeart/2005/8/layout/default#1"/>
    <dgm:cxn modelId="{8F919F55-D3F2-49FB-BB5B-6E6881067DB5}" type="presParOf" srcId="{0E45CCA5-BC61-4BD5-A45D-2462C2D6279E}" destId="{3CD8B7CC-01F1-4E0A-BA12-ACDC92F125E3}" srcOrd="13" destOrd="0" presId="urn:microsoft.com/office/officeart/2005/8/layout/default#1"/>
    <dgm:cxn modelId="{19EB7043-A90B-4242-A549-AE49455849BA}" type="presParOf" srcId="{0E45CCA5-BC61-4BD5-A45D-2462C2D6279E}" destId="{90C1C259-6B5F-4A9C-AF82-5C4D7AA036D6}" srcOrd="14" destOrd="0" presId="urn:microsoft.com/office/officeart/2005/8/layout/default#1"/>
    <dgm:cxn modelId="{1C1E666E-B861-4DE8-ABC1-61E4DF33DF4F}" type="presParOf" srcId="{0E45CCA5-BC61-4BD5-A45D-2462C2D6279E}" destId="{A2E40B82-3F98-4354-9E55-7FB4AADCFD07}" srcOrd="15" destOrd="0" presId="urn:microsoft.com/office/officeart/2005/8/layout/default#1"/>
    <dgm:cxn modelId="{0BD9CC76-0DF3-40CD-B37E-C837C5E98A10}" type="presParOf" srcId="{0E45CCA5-BC61-4BD5-A45D-2462C2D6279E}" destId="{8CE1DC27-7870-49CB-B8AB-EEFD9C6C286D}" srcOrd="16" destOrd="0" presId="urn:microsoft.com/office/officeart/2005/8/layout/default#1"/>
    <dgm:cxn modelId="{4B4A584C-1233-47F6-BA43-6CA383194E20}" type="presParOf" srcId="{0E45CCA5-BC61-4BD5-A45D-2462C2D6279E}" destId="{E76A78F5-0997-4183-8B07-FF39F0ECA187}" srcOrd="17" destOrd="0" presId="urn:microsoft.com/office/officeart/2005/8/layout/default#1"/>
    <dgm:cxn modelId="{6FAD6DA5-7207-42F7-8F88-2924270E830B}" type="presParOf" srcId="{0E45CCA5-BC61-4BD5-A45D-2462C2D6279E}" destId="{E609D75B-08F4-4A34-8C08-080CAD898BC8}" srcOrd="18" destOrd="0" presId="urn:microsoft.com/office/officeart/2005/8/layout/default#1"/>
    <dgm:cxn modelId="{918EC4F4-E2C8-4171-A6A2-746D9EFB571E}" type="presParOf" srcId="{0E45CCA5-BC61-4BD5-A45D-2462C2D6279E}" destId="{296898ED-67F0-4812-9062-016E01425380}" srcOrd="19" destOrd="0" presId="urn:microsoft.com/office/officeart/2005/8/layout/default#1"/>
    <dgm:cxn modelId="{16BC4559-3363-4912-9B47-DB9C90017A2C}" type="presParOf" srcId="{0E45CCA5-BC61-4BD5-A45D-2462C2D6279E}" destId="{12748C21-E005-4113-BA5B-67CEDF5CFCFB}" srcOrd="20" destOrd="0" presId="urn:microsoft.com/office/officeart/2005/8/layout/default#1"/>
    <dgm:cxn modelId="{A89CF43A-E959-4C1C-BF95-05BB2D494577}" type="presParOf" srcId="{0E45CCA5-BC61-4BD5-A45D-2462C2D6279E}" destId="{A3881B80-93C9-4F5C-9728-A771A5823419}" srcOrd="21" destOrd="0" presId="urn:microsoft.com/office/officeart/2005/8/layout/default#1"/>
    <dgm:cxn modelId="{412754C8-F855-4401-8957-74B7842B6E69}" type="presParOf" srcId="{0E45CCA5-BC61-4BD5-A45D-2462C2D6279E}" destId="{3497142F-0CD5-4F35-AB40-ECB7C39582CA}" srcOrd="22" destOrd="0" presId="urn:microsoft.com/office/officeart/2005/8/layout/default#1"/>
    <dgm:cxn modelId="{91983CB4-02C9-4A06-8989-687E4B2B69CC}" type="presParOf" srcId="{0E45CCA5-BC61-4BD5-A45D-2462C2D6279E}" destId="{8E8F7F68-D4F6-4637-BA14-44FA0F57AB01}" srcOrd="23" destOrd="0" presId="urn:microsoft.com/office/officeart/2005/8/layout/default#1"/>
    <dgm:cxn modelId="{789FF032-4786-4DB5-AED7-B6FF9BC0D527}" type="presParOf" srcId="{0E45CCA5-BC61-4BD5-A45D-2462C2D6279E}" destId="{7998347B-5094-4A20-AA52-3E4E13AD47B7}" srcOrd="24" destOrd="0" presId="urn:microsoft.com/office/officeart/2005/8/layout/default#1"/>
    <dgm:cxn modelId="{A15A196B-C0C4-43D7-9837-E0DECECFD1A2}" type="presParOf" srcId="{0E45CCA5-BC61-4BD5-A45D-2462C2D6279E}" destId="{9F333231-2FFC-489D-AA2E-E481B72AB45A}" srcOrd="25" destOrd="0" presId="urn:microsoft.com/office/officeart/2005/8/layout/default#1"/>
    <dgm:cxn modelId="{6FFD37C7-4A67-478F-95FE-F1F9815EDBFF}" type="presParOf" srcId="{0E45CCA5-BC61-4BD5-A45D-2462C2D6279E}" destId="{BE595840-733F-410E-9CE1-F65D1025C275}" srcOrd="26" destOrd="0" presId="urn:microsoft.com/office/officeart/2005/8/layout/default#1"/>
    <dgm:cxn modelId="{9F8969B9-37E0-4EB3-91C2-89F81C1FA91B}" type="presParOf" srcId="{0E45CCA5-BC61-4BD5-A45D-2462C2D6279E}" destId="{7672BB56-5BD4-4D6F-9F6B-F072DE4E929C}" srcOrd="27" destOrd="0" presId="urn:microsoft.com/office/officeart/2005/8/layout/default#1"/>
    <dgm:cxn modelId="{6F03A70C-2099-41B4-926D-D8EED05D284E}" type="presParOf" srcId="{0E45CCA5-BC61-4BD5-A45D-2462C2D6279E}" destId="{799043CE-5B11-431A-B3B5-C41A59E2A6F1}" srcOrd="28" destOrd="0" presId="urn:microsoft.com/office/officeart/2005/8/layout/default#1"/>
    <dgm:cxn modelId="{EF114500-3B97-4A91-8564-D264F56BA36A}" type="presParOf" srcId="{0E45CCA5-BC61-4BD5-A45D-2462C2D6279E}" destId="{C4BC0AD3-8469-48B0-8DF9-648B2D4DEF83}" srcOrd="29" destOrd="0" presId="urn:microsoft.com/office/officeart/2005/8/layout/default#1"/>
    <dgm:cxn modelId="{35CE2065-E970-4C1F-B242-2CAC213B810C}" type="presParOf" srcId="{0E45CCA5-BC61-4BD5-A45D-2462C2D6279E}" destId="{6867A4C3-2D83-4171-81F7-2D3E06B55482}" srcOrd="30" destOrd="0" presId="urn:microsoft.com/office/officeart/2005/8/layout/default#1"/>
    <dgm:cxn modelId="{F743A4B2-E349-4399-97D6-28F899E0E958}" type="presParOf" srcId="{0E45CCA5-BC61-4BD5-A45D-2462C2D6279E}" destId="{596ABAE4-80D0-4917-83B7-87656F77C441}" srcOrd="31" destOrd="0" presId="urn:microsoft.com/office/officeart/2005/8/layout/default#1"/>
    <dgm:cxn modelId="{89536FA8-7056-4221-99F4-E70B425EA542}" type="presParOf" srcId="{0E45CCA5-BC61-4BD5-A45D-2462C2D6279E}" destId="{733425BE-92DF-4F17-ABE6-3F1BEE2F18EB}" srcOrd="32" destOrd="0" presId="urn:microsoft.com/office/officeart/2005/8/layout/default#1"/>
    <dgm:cxn modelId="{83110D4E-BD04-4487-9D28-D9D0A8BBD056}" type="presParOf" srcId="{0E45CCA5-BC61-4BD5-A45D-2462C2D6279E}" destId="{165A3E62-3E80-4935-95EF-48DC44426F5A}" srcOrd="33" destOrd="0" presId="urn:microsoft.com/office/officeart/2005/8/layout/default#1"/>
    <dgm:cxn modelId="{307411CD-9A72-4BB5-B6F1-0FF4CF41B031}" type="presParOf" srcId="{0E45CCA5-BC61-4BD5-A45D-2462C2D6279E}" destId="{B3A14E8D-FD54-4991-BD47-7A6EDFF80883}" srcOrd="34" destOrd="0" presId="urn:microsoft.com/office/officeart/2005/8/layout/default#1"/>
    <dgm:cxn modelId="{30C948FD-84C5-481A-9CE8-BFF3D1E216A8}" type="presParOf" srcId="{0E45CCA5-BC61-4BD5-A45D-2462C2D6279E}" destId="{8A287B34-D6C9-4DD8-A277-FAFDFC914D27}" srcOrd="35" destOrd="0" presId="urn:microsoft.com/office/officeart/2005/8/layout/default#1"/>
    <dgm:cxn modelId="{539FF232-E5A2-40D2-8831-4A03E99B609F}" type="presParOf" srcId="{0E45CCA5-BC61-4BD5-A45D-2462C2D6279E}" destId="{B4D957BD-89FB-4945-A868-D13858FE6340}" srcOrd="36" destOrd="0" presId="urn:microsoft.com/office/officeart/2005/8/layout/default#1"/>
    <dgm:cxn modelId="{B947A556-4DBD-4FCB-9098-97072235830B}" type="presParOf" srcId="{0E45CCA5-BC61-4BD5-A45D-2462C2D6279E}" destId="{74A5490D-E629-4592-9BE7-C9B92974E055}" srcOrd="37" destOrd="0" presId="urn:microsoft.com/office/officeart/2005/8/layout/default#1"/>
    <dgm:cxn modelId="{31BA6736-86D8-46CF-9ED3-65DDE58CBB68}" type="presParOf" srcId="{0E45CCA5-BC61-4BD5-A45D-2462C2D6279E}" destId="{71DE0CA7-0D47-4C54-BCD1-76F114F7CE0A}" srcOrd="38" destOrd="0" presId="urn:microsoft.com/office/officeart/2005/8/layout/default#1"/>
    <dgm:cxn modelId="{832237AA-D7C2-4057-B6D5-15A5A31C1B4F}" type="presParOf" srcId="{0E45CCA5-BC61-4BD5-A45D-2462C2D6279E}" destId="{B73BC0F7-2CDB-48C2-9DD7-AF7D515B030A}" srcOrd="39" destOrd="0" presId="urn:microsoft.com/office/officeart/2005/8/layout/default#1"/>
    <dgm:cxn modelId="{CFE2C220-7663-4169-ADE4-F7805321EC4F}" type="presParOf" srcId="{0E45CCA5-BC61-4BD5-A45D-2462C2D6279E}" destId="{AFD65D33-9D9D-45E8-B41C-62A76EB1FCA3}" srcOrd="40" destOrd="0" presId="urn:microsoft.com/office/officeart/2005/8/layout/default#1"/>
    <dgm:cxn modelId="{2B41F6CA-2BD4-4EC7-8758-15416A7150E3}" type="presParOf" srcId="{0E45CCA5-BC61-4BD5-A45D-2462C2D6279E}" destId="{DC272959-226F-4791-9101-456FFAC3A4A5}" srcOrd="41" destOrd="0" presId="urn:microsoft.com/office/officeart/2005/8/layout/default#1"/>
    <dgm:cxn modelId="{922C4893-C2B6-43FB-91D7-E8DDFA28A8A0}" type="presParOf" srcId="{0E45CCA5-BC61-4BD5-A45D-2462C2D6279E}" destId="{C194D5C7-CD91-4E35-8075-4DE6FEC95B11}" srcOrd="42" destOrd="0" presId="urn:microsoft.com/office/officeart/2005/8/layout/default#1"/>
    <dgm:cxn modelId="{7CB12172-D905-482F-B670-F0D0E0F3B29A}" type="presParOf" srcId="{0E45CCA5-BC61-4BD5-A45D-2462C2D6279E}" destId="{B6704E36-7169-4A1A-8DA3-6A39A9A9C849}" srcOrd="43" destOrd="0" presId="urn:microsoft.com/office/officeart/2005/8/layout/default#1"/>
    <dgm:cxn modelId="{63301AA8-8331-44B2-8DC2-DAC08AEF3E89}" type="presParOf" srcId="{0E45CCA5-BC61-4BD5-A45D-2462C2D6279E}" destId="{B2FF254D-1807-4997-B529-4D22BE83F4B6}" srcOrd="44" destOrd="0" presId="urn:microsoft.com/office/officeart/2005/8/layout/default#1"/>
    <dgm:cxn modelId="{9A8C67C7-6AE3-4188-AC1D-EA80D432FF2A}" type="presParOf" srcId="{0E45CCA5-BC61-4BD5-A45D-2462C2D6279E}" destId="{A93B378F-4C00-499B-8756-D89B94B6679E}" srcOrd="45" destOrd="0" presId="urn:microsoft.com/office/officeart/2005/8/layout/default#1"/>
    <dgm:cxn modelId="{6C1A108D-64A1-4A37-A39F-3FFA3C1E7E74}" type="presParOf" srcId="{0E45CCA5-BC61-4BD5-A45D-2462C2D6279E}" destId="{AF012718-FD94-4BD3-A93D-6578E6ED276C}" srcOrd="46" destOrd="0" presId="urn:microsoft.com/office/officeart/2005/8/layout/default#1"/>
    <dgm:cxn modelId="{760386B5-F6CA-484D-8F3C-25A73887BFD8}" type="presParOf" srcId="{0E45CCA5-BC61-4BD5-A45D-2462C2D6279E}" destId="{D2F836A9-261D-43CD-B622-302FD7EEC064}" srcOrd="47" destOrd="0" presId="urn:microsoft.com/office/officeart/2005/8/layout/default#1"/>
    <dgm:cxn modelId="{96D795C5-B004-455E-B2D2-55DFACD6E524}"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custT="1"/>
      <dgm:spPr/>
      <dgm:t>
        <a:bodyPr/>
        <a:lstStyle/>
        <a:p>
          <a:endParaRPr lang="en-GB" sz="2800" dirty="0">
            <a:solidFill>
              <a:schemeClr val="bg1"/>
            </a:solidFill>
            <a:latin typeface="Helvetica"/>
          </a:endParaRPr>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1" custScaleY="130209" custLinFactNeighborX="49" custLinFactNeighborY="-64">
        <dgm:presLayoutVars>
          <dgm:bulletEnabled val="1"/>
        </dgm:presLayoutVars>
      </dgm:prSet>
      <dgm:spPr/>
      <dgm:t>
        <a:bodyPr/>
        <a:lstStyle/>
        <a:p>
          <a:endParaRPr lang="en-GB"/>
        </a:p>
      </dgm:t>
    </dgm:pt>
  </dgm:ptLst>
  <dgm:cxnLst>
    <dgm:cxn modelId="{D4B5CC5E-1539-4ED4-B4A1-7A6F8F160CFF}" type="presOf" srcId="{B59FB685-C271-4AA7-A058-AA8378945055}" destId="{0E45CCA5-BC61-4BD5-A45D-2462C2D6279E}" srcOrd="0" destOrd="0" presId="urn:microsoft.com/office/officeart/2005/8/layout/default#1"/>
    <dgm:cxn modelId="{B88F05FD-BA82-4E29-BAE0-3ACA630AE966}" type="presOf" srcId="{B80D9D3A-611A-48AB-B219-3A12E412BF0C}" destId="{16AF956C-9FAC-4BB3-98EC-D754C8BBD90F}"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E6715596-E789-4975-A923-D92B551D70D0}" type="presParOf" srcId="{0E45CCA5-BC61-4BD5-A45D-2462C2D6279E}" destId="{16AF956C-9FAC-4BB3-98EC-D754C8BBD90F}" srcOrd="0"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FCEAF76A-04B0-4394-9C88-19D2B55DCC84}" type="presOf" srcId="{1D087992-3907-41E1-A877-45CE6E0AC820}" destId="{90C1C259-6B5F-4A9C-AF82-5C4D7AA036D6}" srcOrd="0" destOrd="0" presId="urn:microsoft.com/office/officeart/2005/8/layout/default#1"/>
    <dgm:cxn modelId="{B3681806-FD95-4FBD-9D38-DEAA7BE2E2FB}" srcId="{B59FB685-C271-4AA7-A058-AA8378945055}" destId="{B80D9D3A-611A-48AB-B219-3A12E412BF0C}" srcOrd="0" destOrd="0" parTransId="{8445ABD6-1969-4C9D-8A2E-5A24C0488E5E}" sibTransId="{4DF3C55B-5EB5-44C5-8370-E14DCA691DAF}"/>
    <dgm:cxn modelId="{6A074B3A-F88A-4C91-A4CC-FCCCC2778A5B}" type="presOf" srcId="{F76DA1EC-CA89-4B45-942E-D6CDB50B7005}" destId="{332B9BB7-5718-4180-A4E5-580EE615FB8C}"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4BC43CDD-1899-4000-8700-C88C327477F2}" srcId="{B59FB685-C271-4AA7-A058-AA8378945055}" destId="{00E55DA1-2656-4464-8470-B07838A338F1}" srcOrd="8" destOrd="0" parTransId="{7DE1887C-3487-4E60-9E98-D752914FEBA1}" sibTransId="{0E08FCD5-530D-402B-9499-E1513DE3887A}"/>
    <dgm:cxn modelId="{579F0097-36CB-4100-A1D2-8483861A032B}" type="presOf" srcId="{FC856514-A291-41E0-8DC5-14C3BE73C98F}" destId="{C194D5C7-CD91-4E35-8075-4DE6FEC95B11}" srcOrd="0" destOrd="0" presId="urn:microsoft.com/office/officeart/2005/8/layout/default#1"/>
    <dgm:cxn modelId="{75216315-7DAF-4523-811F-3FA629230070}" type="presOf" srcId="{B80D9D3A-611A-48AB-B219-3A12E412BF0C}" destId="{16AF956C-9FAC-4BB3-98EC-D754C8BBD90F}"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5ABDA736-E0AA-4BE4-AF5E-6A5B33DE2D1C}" srcId="{B59FB685-C271-4AA7-A058-AA8378945055}" destId="{64DFFAE5-F057-4E27-B0B8-20A2F0D1E4A6}" srcOrd="12" destOrd="0" parTransId="{37FCEC0F-5EB2-450E-9B82-AC402F093A6F}" sibTransId="{54E3E3CB-197B-44C5-93A6-A28A3CA43BC0}"/>
    <dgm:cxn modelId="{BE95E69A-78A8-4875-8F13-421C5DFE3566}" type="presOf" srcId="{74C008F6-4BF1-48F9-833F-9479AF9070F1}" destId="{B3A14E8D-FD54-4991-BD47-7A6EDFF80883}" srcOrd="0" destOrd="0" presId="urn:microsoft.com/office/officeart/2005/8/layout/default#1"/>
    <dgm:cxn modelId="{C0E5B6F0-68DD-4E5C-8B42-73125DA85AB9}" srcId="{B59FB685-C271-4AA7-A058-AA8378945055}" destId="{898BAF43-9855-4FC3-AF9D-08339A89A637}" srcOrd="5" destOrd="0" parTransId="{232D664B-95B8-40C1-9BBB-BE2C057AE153}" sibTransId="{BAE6F809-EB6C-4EB6-B100-30DEC06157A6}"/>
    <dgm:cxn modelId="{7C93BB76-45AD-4E34-AB30-9ACEFBDC1A11}" type="presOf" srcId="{FD39874A-68CA-421C-B8A3-40E155D21D00}" destId="{12748C21-E005-4113-BA5B-67CEDF5CFCFB}" srcOrd="0" destOrd="0" presId="urn:microsoft.com/office/officeart/2005/8/layout/default#1"/>
    <dgm:cxn modelId="{C9CFA6E9-B93D-4EFE-B38A-1A1981B30B30}" type="presOf" srcId="{898BAF43-9855-4FC3-AF9D-08339A89A637}" destId="{0FB3DE42-8F5A-4E33-9ABC-F97FAE8F582B}" srcOrd="0" destOrd="0" presId="urn:microsoft.com/office/officeart/2005/8/layout/default#1"/>
    <dgm:cxn modelId="{43C8E233-DCDB-4785-99C7-7623E33B5CD0}" srcId="{B59FB685-C271-4AA7-A058-AA8378945055}" destId="{FC856514-A291-41E0-8DC5-14C3BE73C98F}" srcOrd="21" destOrd="0" parTransId="{621DE2AF-8225-48B9-AD58-E9C67E43ABC6}" sibTransId="{CC659FC7-4E25-4094-A4EF-F27C8953DBE7}"/>
    <dgm:cxn modelId="{71C86BAC-E78E-4275-81EC-709B17294880}" srcId="{B59FB685-C271-4AA7-A058-AA8378945055}" destId="{74C008F6-4BF1-48F9-833F-9479AF9070F1}" srcOrd="17" destOrd="0" parTransId="{242B0C7C-F891-4F96-B3CD-2927F23B3353}" sibTransId="{F5D90F02-C931-4BE8-9E56-54FC23C5F818}"/>
    <dgm:cxn modelId="{0619DC68-B653-4DB8-867D-BC392E90DEC1}" srcId="{B59FB685-C271-4AA7-A058-AA8378945055}" destId="{F24B42C2-6BB8-4800-A4B3-39B99E3145C8}" srcOrd="9" destOrd="0" parTransId="{EF45CCC7-F350-4E3C-87A5-23BC387CADFD}" sibTransId="{E8574D21-44FC-412D-BCDB-023764933611}"/>
    <dgm:cxn modelId="{8F16BC45-53C9-4E69-9B3D-E4D9B6D73066}" type="presOf" srcId="{08041C98-1125-47CA-8BCC-3E4466CFD46A}" destId="{B2FF254D-1807-4997-B529-4D22BE83F4B6}"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BB738E07-0B5D-4632-ADAD-4E4FCDF1A24A}" srcId="{B59FB685-C271-4AA7-A058-AA8378945055}" destId="{036AB73F-29F4-485B-A982-604169B21C33}" srcOrd="2" destOrd="0" parTransId="{E2B1C422-88A0-434E-AD4D-3B4A03BFEE07}" sibTransId="{7B505C51-A42F-48BE-B88F-45421E8A64A7}"/>
    <dgm:cxn modelId="{DFA2319D-200A-45EA-84BA-BA8A40756E76}" type="presOf" srcId="{00E55DA1-2656-4464-8470-B07838A338F1}" destId="{8CE1DC27-7870-49CB-B8AB-EEFD9C6C286D}" srcOrd="0" destOrd="0" presId="urn:microsoft.com/office/officeart/2005/8/layout/default#1"/>
    <dgm:cxn modelId="{93DB5DD1-F6D0-42D7-9221-29DCC7C83FC6}" type="presOf" srcId="{B59FB685-C271-4AA7-A058-AA8378945055}" destId="{0E45CCA5-BC61-4BD5-A45D-2462C2D6279E}" srcOrd="0" destOrd="0" presId="urn:microsoft.com/office/officeart/2005/8/layout/default#1"/>
    <dgm:cxn modelId="{4A7C0CE2-DB71-48E6-A538-F6EA6A0435B2}" type="presOf" srcId="{F24B42C2-6BB8-4800-A4B3-39B99E3145C8}" destId="{E609D75B-08F4-4A34-8C08-080CAD898BC8}" srcOrd="0" destOrd="0" presId="urn:microsoft.com/office/officeart/2005/8/layout/default#1"/>
    <dgm:cxn modelId="{4C3197A4-804C-4215-8CD7-BBDA78BA767D}" srcId="{B59FB685-C271-4AA7-A058-AA8378945055}" destId="{FD39874A-68CA-421C-B8A3-40E155D21D00}" srcOrd="10" destOrd="0" parTransId="{5C8FA34E-0E44-4CCF-82EA-2E05D37F72F6}" sibTransId="{604118F5-EC27-423A-AE7D-CA02407E93A7}"/>
    <dgm:cxn modelId="{684337FC-8D93-415A-9EE4-F6286907738A}" type="presOf" srcId="{64DFFAE5-F057-4E27-B0B8-20A2F0D1E4A6}" destId="{7998347B-5094-4A20-AA52-3E4E13AD47B7}"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C6293B51-E2C1-4996-A1E3-DA9A18A6EA77}" type="presOf" srcId="{5940CAC1-19E1-424E-A77D-BBC9F19AFCBE}" destId="{733425BE-92DF-4F17-ABE6-3F1BEE2F18EB}" srcOrd="0" destOrd="0" presId="urn:microsoft.com/office/officeart/2005/8/layout/default#1"/>
    <dgm:cxn modelId="{6CD39C98-E2F2-4AB7-8A68-B59DA5AF5DCA}" srcId="{B59FB685-C271-4AA7-A058-AA8378945055}" destId="{877DAAA7-2A74-428A-8F7D-408C35F44DF0}" srcOrd="1" destOrd="0" parTransId="{432F9DF9-D906-4F0D-8373-328B24AB6555}" sibTransId="{BC1E1433-C8EA-40AA-A117-E557014EFEC6}"/>
    <dgm:cxn modelId="{A641F670-1452-4115-ABFE-C7FB2DE366CA}" type="presOf" srcId="{877DAAA7-2A74-428A-8F7D-408C35F44DF0}" destId="{A0AE2889-76F5-48C1-8CCE-E4EF0DEBB984}"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4507075F-E233-4071-9686-9675D24BAD1E}" type="presOf" srcId="{C394E07B-3AA4-4AC0-BC23-085A99D89C41}" destId="{AFD65D33-9D9D-45E8-B41C-62A76EB1FCA3}"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68852CEE-5E65-445C-89E4-0A8D0C35FC00}" type="presOf" srcId="{22C64342-F5A1-473C-BB85-AE6B21E2FB18}" destId="{BE595840-733F-410E-9CE1-F65D1025C275}" srcOrd="0" destOrd="0" presId="urn:microsoft.com/office/officeart/2005/8/layout/default#1"/>
    <dgm:cxn modelId="{AEC9F97C-2851-499D-9649-7D50E3A82F18}" type="presOf" srcId="{078E2587-3E68-4DAF-83E1-B5639322D51E}" destId="{71DE0CA7-0D47-4C54-BCD1-76F114F7CE0A}" srcOrd="0" destOrd="0" presId="urn:microsoft.com/office/officeart/2005/8/layout/default#1"/>
    <dgm:cxn modelId="{46F04AFA-AB7D-4F56-A9B0-E95EF86EC9EB}" type="presOf" srcId="{D57C3F56-A0AA-4A03-9000-55C68D1B49ED}" destId="{35A8B2B4-C4B6-431A-9BFB-2BD880ADF711}" srcOrd="0" destOrd="0" presId="urn:microsoft.com/office/officeart/2005/8/layout/default#1"/>
    <dgm:cxn modelId="{179A1D4B-70A4-4152-B6FA-582DECE37654}" type="presOf" srcId="{B903B26E-D0D5-4B76-B38C-1FF3EF68CC70}" destId="{B4D957BD-89FB-4945-A868-D13858FE6340}"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490AD624-C319-40A4-8065-4B884028811A}" srcId="{B59FB685-C271-4AA7-A058-AA8378945055}" destId="{C9200414-ABCA-46A2-8359-6F844C2B8860}" srcOrd="4" destOrd="0" parTransId="{4B832B4E-B821-4A21-9AEF-B31F62EE7115}" sibTransId="{0A951231-373D-45FF-9393-46EB6AF4319A}"/>
    <dgm:cxn modelId="{E91A3A00-4161-44D2-ACEB-1D55BC5743F0}" srcId="{B59FB685-C271-4AA7-A058-AA8378945055}" destId="{22C64342-F5A1-473C-BB85-AE6B21E2FB18}" srcOrd="13" destOrd="0" parTransId="{469BB16E-06A6-43D9-9A41-08D9CA038AE4}" sibTransId="{5CD3EACD-4902-4D51-9329-3F246731D78E}"/>
    <dgm:cxn modelId="{FC4244A5-228D-43BD-B0EC-46540FB6514A}" srcId="{B59FB685-C271-4AA7-A058-AA8378945055}" destId="{C394E07B-3AA4-4AC0-BC23-085A99D89C41}" srcOrd="20" destOrd="0" parTransId="{5F4B6032-8A3E-426D-B851-837B9A2DC703}" sibTransId="{3EC33849-E98D-4D45-86ED-B0292DCFADA1}"/>
    <dgm:cxn modelId="{16947AC9-9F73-4680-AEC4-3DB935D3E19E}" type="presOf" srcId="{B899CB0F-A905-46C7-84ED-4D97FF0A6809}" destId="{6867A4C3-2D83-4171-81F7-2D3E06B55482}" srcOrd="0" destOrd="0" presId="urn:microsoft.com/office/officeart/2005/8/layout/default#1"/>
    <dgm:cxn modelId="{DDBAD44D-A57D-4ED7-901F-0461A50544E8}" type="presOf" srcId="{036AB73F-29F4-485B-A982-604169B21C33}" destId="{C8DC03F9-1B10-44FF-BBD1-311F35E3E19B}"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CF634016-23F5-4C71-9F6B-25739FFDC8B3}" srcId="{B59FB685-C271-4AA7-A058-AA8378945055}" destId="{205AC28C-3A7E-4CD1-868A-13B90A563A58}" srcOrd="11" destOrd="0" parTransId="{D7120EAC-E417-4598-9A33-3BD75E43D75E}" sibTransId="{E4F1BC96-D334-4A11-AA46-539C79BED274}"/>
    <dgm:cxn modelId="{CE276F64-EA45-4840-80FE-72F79E12BC6B}" type="presOf" srcId="{205AC28C-3A7E-4CD1-868A-13B90A563A58}" destId="{3497142F-0CD5-4F35-AB40-ECB7C39582CA}" srcOrd="0" destOrd="0" presId="urn:microsoft.com/office/officeart/2005/8/layout/default#1"/>
    <dgm:cxn modelId="{8231033A-36D3-4DFA-A6BF-6167A13D599F}" type="presOf" srcId="{60DF0C8A-B373-4EFF-B8EC-4432885D1F0D}" destId="{6633F441-DAB6-4089-8921-B42814015183}" srcOrd="0" destOrd="0" presId="urn:microsoft.com/office/officeart/2005/8/layout/default#1"/>
    <dgm:cxn modelId="{8681919C-9656-42A7-983A-6AF2AA7851FB}" type="presOf" srcId="{F40B1C3F-339D-4645-906C-509541570181}" destId="{AF012718-FD94-4BD3-A93D-6578E6ED276C}" srcOrd="0" destOrd="0" presId="urn:microsoft.com/office/officeart/2005/8/layout/default#1"/>
    <dgm:cxn modelId="{B7454973-91C1-4B80-8F9F-C4370CC8644D}" type="presOf" srcId="{C9200414-ABCA-46A2-8359-6F844C2B8860}" destId="{3FB9A58D-1A5D-4CB6-87D1-321559292EBA}"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14F3A6E0-7051-43A7-8A76-3E3AD4731681}" srcId="{B59FB685-C271-4AA7-A058-AA8378945055}" destId="{88B7839E-98C6-45A3-9D97-9DE5894769C5}" srcOrd="14" destOrd="0" parTransId="{F979D737-FDCE-47D9-9426-3D3216F116F1}" sibTransId="{A63477D6-2F4B-4AD9-B61A-3178FF89F6C6}"/>
    <dgm:cxn modelId="{5BE9B2EB-3487-4FD0-9832-92251FF9A5C6}" type="presOf" srcId="{88B7839E-98C6-45A3-9D97-9DE5894769C5}" destId="{799043CE-5B11-431A-B3B5-C41A59E2A6F1}" srcOrd="0" destOrd="0" presId="urn:microsoft.com/office/officeart/2005/8/layout/default#1"/>
    <dgm:cxn modelId="{A7A9B1D6-75B6-4656-9CA7-E80A647BC5A4}" srcId="{B59FB685-C271-4AA7-A058-AA8378945055}" destId="{B899CB0F-A905-46C7-84ED-4D97FF0A6809}" srcOrd="15" destOrd="0" parTransId="{AC211726-5B15-433A-85DF-ACF1D7E83A21}" sibTransId="{CEFAFD6F-1D83-4602-AE50-03E54C4C7DC4}"/>
    <dgm:cxn modelId="{5F868A85-50D8-441E-ADC7-1475C82D630C}" type="presParOf" srcId="{0E45CCA5-BC61-4BD5-A45D-2462C2D6279E}" destId="{16AF956C-9FAC-4BB3-98EC-D754C8BBD90F}" srcOrd="0" destOrd="0" presId="urn:microsoft.com/office/officeart/2005/8/layout/default#1"/>
    <dgm:cxn modelId="{CEFB0338-FA95-4B77-91A6-D3F587DEC8E5}" type="presParOf" srcId="{0E45CCA5-BC61-4BD5-A45D-2462C2D6279E}" destId="{D6313183-C060-42BC-9951-C97D6B336D54}" srcOrd="1" destOrd="0" presId="urn:microsoft.com/office/officeart/2005/8/layout/default#1"/>
    <dgm:cxn modelId="{2C64A53C-E874-45D3-8834-A99ED17DC4DA}" type="presParOf" srcId="{0E45CCA5-BC61-4BD5-A45D-2462C2D6279E}" destId="{A0AE2889-76F5-48C1-8CCE-E4EF0DEBB984}" srcOrd="2" destOrd="0" presId="urn:microsoft.com/office/officeart/2005/8/layout/default#1"/>
    <dgm:cxn modelId="{8907E1CC-14B7-4B9F-9555-AEE9B36F224A}" type="presParOf" srcId="{0E45CCA5-BC61-4BD5-A45D-2462C2D6279E}" destId="{6432E739-3438-4F79-82C8-76D990FD2388}" srcOrd="3" destOrd="0" presId="urn:microsoft.com/office/officeart/2005/8/layout/default#1"/>
    <dgm:cxn modelId="{73D77ADE-5402-4B3B-8236-CEF568ACAF23}" type="presParOf" srcId="{0E45CCA5-BC61-4BD5-A45D-2462C2D6279E}" destId="{C8DC03F9-1B10-44FF-BBD1-311F35E3E19B}" srcOrd="4" destOrd="0" presId="urn:microsoft.com/office/officeart/2005/8/layout/default#1"/>
    <dgm:cxn modelId="{A5F82EB2-4F3A-420A-9566-9F1F9C4C637D}" type="presParOf" srcId="{0E45CCA5-BC61-4BD5-A45D-2462C2D6279E}" destId="{98FAF142-9F0F-44BD-BEAA-F5E5EC7A8D06}" srcOrd="5" destOrd="0" presId="urn:microsoft.com/office/officeart/2005/8/layout/default#1"/>
    <dgm:cxn modelId="{1171C3EA-724E-4131-8281-362D1E9D2496}" type="presParOf" srcId="{0E45CCA5-BC61-4BD5-A45D-2462C2D6279E}" destId="{35A8B2B4-C4B6-431A-9BFB-2BD880ADF711}" srcOrd="6" destOrd="0" presId="urn:microsoft.com/office/officeart/2005/8/layout/default#1"/>
    <dgm:cxn modelId="{3A95E86C-67B7-4C1D-9A84-D6E51AA5214A}" type="presParOf" srcId="{0E45CCA5-BC61-4BD5-A45D-2462C2D6279E}" destId="{47002228-21F8-41D6-85DF-A2EA928BDED8}" srcOrd="7" destOrd="0" presId="urn:microsoft.com/office/officeart/2005/8/layout/default#1"/>
    <dgm:cxn modelId="{A4D770F5-9CE6-4650-9649-81B986E7761D}" type="presParOf" srcId="{0E45CCA5-BC61-4BD5-A45D-2462C2D6279E}" destId="{3FB9A58D-1A5D-4CB6-87D1-321559292EBA}" srcOrd="8" destOrd="0" presId="urn:microsoft.com/office/officeart/2005/8/layout/default#1"/>
    <dgm:cxn modelId="{DB5E2DE5-9C5E-4140-91F7-00E05E7D9972}" type="presParOf" srcId="{0E45CCA5-BC61-4BD5-A45D-2462C2D6279E}" destId="{D443D227-44F5-4564-8EA9-B9D25D9B781A}" srcOrd="9" destOrd="0" presId="urn:microsoft.com/office/officeart/2005/8/layout/default#1"/>
    <dgm:cxn modelId="{03868E75-FEA8-4B03-A186-F3C034CC5F69}" type="presParOf" srcId="{0E45CCA5-BC61-4BD5-A45D-2462C2D6279E}" destId="{0FB3DE42-8F5A-4E33-9ABC-F97FAE8F582B}" srcOrd="10" destOrd="0" presId="urn:microsoft.com/office/officeart/2005/8/layout/default#1"/>
    <dgm:cxn modelId="{3234F3FA-7943-4376-95BB-828A77B0D9A2}" type="presParOf" srcId="{0E45CCA5-BC61-4BD5-A45D-2462C2D6279E}" destId="{3A646CEA-AF27-4221-A69E-E8453EDF9319}" srcOrd="11" destOrd="0" presId="urn:microsoft.com/office/officeart/2005/8/layout/default#1"/>
    <dgm:cxn modelId="{46D852F6-732A-4936-BA41-0ECBF8E094AC}" type="presParOf" srcId="{0E45CCA5-BC61-4BD5-A45D-2462C2D6279E}" destId="{332B9BB7-5718-4180-A4E5-580EE615FB8C}" srcOrd="12" destOrd="0" presId="urn:microsoft.com/office/officeart/2005/8/layout/default#1"/>
    <dgm:cxn modelId="{A472BC8F-B500-4496-99FA-E3B15BAFA434}" type="presParOf" srcId="{0E45CCA5-BC61-4BD5-A45D-2462C2D6279E}" destId="{3CD8B7CC-01F1-4E0A-BA12-ACDC92F125E3}" srcOrd="13" destOrd="0" presId="urn:microsoft.com/office/officeart/2005/8/layout/default#1"/>
    <dgm:cxn modelId="{9463E6E8-E816-472A-BA54-EB6DE59D3CF7}" type="presParOf" srcId="{0E45CCA5-BC61-4BD5-A45D-2462C2D6279E}" destId="{90C1C259-6B5F-4A9C-AF82-5C4D7AA036D6}" srcOrd="14" destOrd="0" presId="urn:microsoft.com/office/officeart/2005/8/layout/default#1"/>
    <dgm:cxn modelId="{7E61F1C7-6E1F-4A56-BBD4-A71AF28BF8AA}" type="presParOf" srcId="{0E45CCA5-BC61-4BD5-A45D-2462C2D6279E}" destId="{A2E40B82-3F98-4354-9E55-7FB4AADCFD07}" srcOrd="15" destOrd="0" presId="urn:microsoft.com/office/officeart/2005/8/layout/default#1"/>
    <dgm:cxn modelId="{361A3B37-0815-4587-86C2-BC61D86DB40E}" type="presParOf" srcId="{0E45CCA5-BC61-4BD5-A45D-2462C2D6279E}" destId="{8CE1DC27-7870-49CB-B8AB-EEFD9C6C286D}" srcOrd="16" destOrd="0" presId="urn:microsoft.com/office/officeart/2005/8/layout/default#1"/>
    <dgm:cxn modelId="{9609DC32-9230-4F5F-8247-21938069EFF1}" type="presParOf" srcId="{0E45CCA5-BC61-4BD5-A45D-2462C2D6279E}" destId="{E76A78F5-0997-4183-8B07-FF39F0ECA187}" srcOrd="17" destOrd="0" presId="urn:microsoft.com/office/officeart/2005/8/layout/default#1"/>
    <dgm:cxn modelId="{10CA4038-4D2E-415C-B783-E59074D486A7}" type="presParOf" srcId="{0E45CCA5-BC61-4BD5-A45D-2462C2D6279E}" destId="{E609D75B-08F4-4A34-8C08-080CAD898BC8}" srcOrd="18" destOrd="0" presId="urn:microsoft.com/office/officeart/2005/8/layout/default#1"/>
    <dgm:cxn modelId="{A904418A-DFD1-4F22-A008-50B11D8E8675}" type="presParOf" srcId="{0E45CCA5-BC61-4BD5-A45D-2462C2D6279E}" destId="{296898ED-67F0-4812-9062-016E01425380}" srcOrd="19" destOrd="0" presId="urn:microsoft.com/office/officeart/2005/8/layout/default#1"/>
    <dgm:cxn modelId="{723B8FC1-4FAB-4966-A7B0-50109C910A57}" type="presParOf" srcId="{0E45CCA5-BC61-4BD5-A45D-2462C2D6279E}" destId="{12748C21-E005-4113-BA5B-67CEDF5CFCFB}" srcOrd="20" destOrd="0" presId="urn:microsoft.com/office/officeart/2005/8/layout/default#1"/>
    <dgm:cxn modelId="{3DA9B965-DB66-4917-9444-B77D451392CA}" type="presParOf" srcId="{0E45CCA5-BC61-4BD5-A45D-2462C2D6279E}" destId="{A3881B80-93C9-4F5C-9728-A771A5823419}" srcOrd="21" destOrd="0" presId="urn:microsoft.com/office/officeart/2005/8/layout/default#1"/>
    <dgm:cxn modelId="{F9B32AB5-E679-4BC2-9857-75E8089E9EEF}" type="presParOf" srcId="{0E45CCA5-BC61-4BD5-A45D-2462C2D6279E}" destId="{3497142F-0CD5-4F35-AB40-ECB7C39582CA}" srcOrd="22" destOrd="0" presId="urn:microsoft.com/office/officeart/2005/8/layout/default#1"/>
    <dgm:cxn modelId="{1C8A8AF7-500E-4F37-8AE9-74DDDCD8E313}" type="presParOf" srcId="{0E45CCA5-BC61-4BD5-A45D-2462C2D6279E}" destId="{8E8F7F68-D4F6-4637-BA14-44FA0F57AB01}" srcOrd="23" destOrd="0" presId="urn:microsoft.com/office/officeart/2005/8/layout/default#1"/>
    <dgm:cxn modelId="{E5858CBC-1CE1-4F53-8CEB-073133217DB7}" type="presParOf" srcId="{0E45CCA5-BC61-4BD5-A45D-2462C2D6279E}" destId="{7998347B-5094-4A20-AA52-3E4E13AD47B7}" srcOrd="24" destOrd="0" presId="urn:microsoft.com/office/officeart/2005/8/layout/default#1"/>
    <dgm:cxn modelId="{62BE0CB2-978C-43E5-91EA-D4316E2370FE}" type="presParOf" srcId="{0E45CCA5-BC61-4BD5-A45D-2462C2D6279E}" destId="{9F333231-2FFC-489D-AA2E-E481B72AB45A}" srcOrd="25" destOrd="0" presId="urn:microsoft.com/office/officeart/2005/8/layout/default#1"/>
    <dgm:cxn modelId="{BAF722E0-5925-4C47-873A-1501C5FC8EFD}" type="presParOf" srcId="{0E45CCA5-BC61-4BD5-A45D-2462C2D6279E}" destId="{BE595840-733F-410E-9CE1-F65D1025C275}" srcOrd="26" destOrd="0" presId="urn:microsoft.com/office/officeart/2005/8/layout/default#1"/>
    <dgm:cxn modelId="{FBCD0FC2-D2D8-46A6-AE02-9DD0CB48415B}" type="presParOf" srcId="{0E45CCA5-BC61-4BD5-A45D-2462C2D6279E}" destId="{7672BB56-5BD4-4D6F-9F6B-F072DE4E929C}" srcOrd="27" destOrd="0" presId="urn:microsoft.com/office/officeart/2005/8/layout/default#1"/>
    <dgm:cxn modelId="{B50DC400-BBB1-405F-9948-5014EE8D09BE}" type="presParOf" srcId="{0E45CCA5-BC61-4BD5-A45D-2462C2D6279E}" destId="{799043CE-5B11-431A-B3B5-C41A59E2A6F1}" srcOrd="28" destOrd="0" presId="urn:microsoft.com/office/officeart/2005/8/layout/default#1"/>
    <dgm:cxn modelId="{A0FA8369-28B6-49E6-982B-6A6CDBC01247}" type="presParOf" srcId="{0E45CCA5-BC61-4BD5-A45D-2462C2D6279E}" destId="{C4BC0AD3-8469-48B0-8DF9-648B2D4DEF83}" srcOrd="29" destOrd="0" presId="urn:microsoft.com/office/officeart/2005/8/layout/default#1"/>
    <dgm:cxn modelId="{E9C7F7D8-928E-459F-97D2-26DC1A2C7843}" type="presParOf" srcId="{0E45CCA5-BC61-4BD5-A45D-2462C2D6279E}" destId="{6867A4C3-2D83-4171-81F7-2D3E06B55482}" srcOrd="30" destOrd="0" presId="urn:microsoft.com/office/officeart/2005/8/layout/default#1"/>
    <dgm:cxn modelId="{B0622087-6F66-43DB-B24C-70F7A7841FAA}" type="presParOf" srcId="{0E45CCA5-BC61-4BD5-A45D-2462C2D6279E}" destId="{596ABAE4-80D0-4917-83B7-87656F77C441}" srcOrd="31" destOrd="0" presId="urn:microsoft.com/office/officeart/2005/8/layout/default#1"/>
    <dgm:cxn modelId="{EAF5E6F8-1C63-41B2-A24D-50C58B9EF570}" type="presParOf" srcId="{0E45CCA5-BC61-4BD5-A45D-2462C2D6279E}" destId="{733425BE-92DF-4F17-ABE6-3F1BEE2F18EB}" srcOrd="32" destOrd="0" presId="urn:microsoft.com/office/officeart/2005/8/layout/default#1"/>
    <dgm:cxn modelId="{B957AAD7-5BCA-48E6-AD6E-01BBEA5CD319}" type="presParOf" srcId="{0E45CCA5-BC61-4BD5-A45D-2462C2D6279E}" destId="{165A3E62-3E80-4935-95EF-48DC44426F5A}" srcOrd="33" destOrd="0" presId="urn:microsoft.com/office/officeart/2005/8/layout/default#1"/>
    <dgm:cxn modelId="{84CDCC0C-E69E-4301-8B3B-5CB5675CC99E}" type="presParOf" srcId="{0E45CCA5-BC61-4BD5-A45D-2462C2D6279E}" destId="{B3A14E8D-FD54-4991-BD47-7A6EDFF80883}" srcOrd="34" destOrd="0" presId="urn:microsoft.com/office/officeart/2005/8/layout/default#1"/>
    <dgm:cxn modelId="{3D5681BD-1839-4A68-BF7E-B1C7467EF3DB}" type="presParOf" srcId="{0E45CCA5-BC61-4BD5-A45D-2462C2D6279E}" destId="{8A287B34-D6C9-4DD8-A277-FAFDFC914D27}" srcOrd="35" destOrd="0" presId="urn:microsoft.com/office/officeart/2005/8/layout/default#1"/>
    <dgm:cxn modelId="{80152048-E2D5-42E2-88E5-77E3ECE6B311}" type="presParOf" srcId="{0E45CCA5-BC61-4BD5-A45D-2462C2D6279E}" destId="{B4D957BD-89FB-4945-A868-D13858FE6340}" srcOrd="36" destOrd="0" presId="urn:microsoft.com/office/officeart/2005/8/layout/default#1"/>
    <dgm:cxn modelId="{73662F8A-F742-47B2-8B56-EB93AC3D7FE9}" type="presParOf" srcId="{0E45CCA5-BC61-4BD5-A45D-2462C2D6279E}" destId="{74A5490D-E629-4592-9BE7-C9B92974E055}" srcOrd="37" destOrd="0" presId="urn:microsoft.com/office/officeart/2005/8/layout/default#1"/>
    <dgm:cxn modelId="{6336AEE6-1B6A-46A2-9525-9B2A093DA66F}" type="presParOf" srcId="{0E45CCA5-BC61-4BD5-A45D-2462C2D6279E}" destId="{71DE0CA7-0D47-4C54-BCD1-76F114F7CE0A}" srcOrd="38" destOrd="0" presId="urn:microsoft.com/office/officeart/2005/8/layout/default#1"/>
    <dgm:cxn modelId="{2A29D871-3D92-43CD-B0D0-F5F2BC2AE951}" type="presParOf" srcId="{0E45CCA5-BC61-4BD5-A45D-2462C2D6279E}" destId="{B73BC0F7-2CDB-48C2-9DD7-AF7D515B030A}" srcOrd="39" destOrd="0" presId="urn:microsoft.com/office/officeart/2005/8/layout/default#1"/>
    <dgm:cxn modelId="{7704D518-5108-45C1-AB2B-C91437D3855A}" type="presParOf" srcId="{0E45CCA5-BC61-4BD5-A45D-2462C2D6279E}" destId="{AFD65D33-9D9D-45E8-B41C-62A76EB1FCA3}" srcOrd="40" destOrd="0" presId="urn:microsoft.com/office/officeart/2005/8/layout/default#1"/>
    <dgm:cxn modelId="{C0C7ABEF-2147-4808-B457-09DC5FFB3436}" type="presParOf" srcId="{0E45CCA5-BC61-4BD5-A45D-2462C2D6279E}" destId="{DC272959-226F-4791-9101-456FFAC3A4A5}" srcOrd="41" destOrd="0" presId="urn:microsoft.com/office/officeart/2005/8/layout/default#1"/>
    <dgm:cxn modelId="{2F3B6DB7-6D87-4844-944C-54B5A102FC08}" type="presParOf" srcId="{0E45CCA5-BC61-4BD5-A45D-2462C2D6279E}" destId="{C194D5C7-CD91-4E35-8075-4DE6FEC95B11}" srcOrd="42" destOrd="0" presId="urn:microsoft.com/office/officeart/2005/8/layout/default#1"/>
    <dgm:cxn modelId="{3B3A109E-A1DC-404C-9232-64DD196A3126}" type="presParOf" srcId="{0E45CCA5-BC61-4BD5-A45D-2462C2D6279E}" destId="{B6704E36-7169-4A1A-8DA3-6A39A9A9C849}" srcOrd="43" destOrd="0" presId="urn:microsoft.com/office/officeart/2005/8/layout/default#1"/>
    <dgm:cxn modelId="{6F290BC5-030D-486C-9853-9534F1F65185}" type="presParOf" srcId="{0E45CCA5-BC61-4BD5-A45D-2462C2D6279E}" destId="{B2FF254D-1807-4997-B529-4D22BE83F4B6}" srcOrd="44" destOrd="0" presId="urn:microsoft.com/office/officeart/2005/8/layout/default#1"/>
    <dgm:cxn modelId="{0279B888-6739-4208-A0A4-B028F17F1A19}" type="presParOf" srcId="{0E45CCA5-BC61-4BD5-A45D-2462C2D6279E}" destId="{A93B378F-4C00-499B-8756-D89B94B6679E}" srcOrd="45" destOrd="0" presId="urn:microsoft.com/office/officeart/2005/8/layout/default#1"/>
    <dgm:cxn modelId="{BBD02009-7BAB-4669-B9AD-04268F2EB4D4}" type="presParOf" srcId="{0E45CCA5-BC61-4BD5-A45D-2462C2D6279E}" destId="{AF012718-FD94-4BD3-A93D-6578E6ED276C}" srcOrd="46" destOrd="0" presId="urn:microsoft.com/office/officeart/2005/8/layout/default#1"/>
    <dgm:cxn modelId="{F840C704-86D4-47E7-8721-DED433B15F0E}" type="presParOf" srcId="{0E45CCA5-BC61-4BD5-A45D-2462C2D6279E}" destId="{D2F836A9-261D-43CD-B622-302FD7EEC064}" srcOrd="47" destOrd="0" presId="urn:microsoft.com/office/officeart/2005/8/layout/default#1"/>
    <dgm:cxn modelId="{56043C7D-8F68-434A-A14B-78B35BA7127D}"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59FB685-C271-4AA7-A058-AA8378945055}" type="doc">
      <dgm:prSet loTypeId="urn:microsoft.com/office/officeart/2005/8/layout/default#1" loCatId="list" qsTypeId="urn:microsoft.com/office/officeart/2005/8/quickstyle/simple1" qsCatId="simple" csTypeId="urn:microsoft.com/office/officeart/2005/8/colors/colorful2" csCatId="colorful" phldr="1"/>
      <dgm:spPr/>
      <dgm:t>
        <a:bodyPr/>
        <a:lstStyle/>
        <a:p>
          <a:endParaRPr lang="en-GB"/>
        </a:p>
      </dgm:t>
    </dgm:pt>
    <dgm:pt modelId="{B80D9D3A-611A-48AB-B219-3A12E412BF0C}">
      <dgm:prSet phldrT="[Text]"/>
      <dgm:spPr>
        <a:solidFill>
          <a:schemeClr val="bg1">
            <a:lumMod val="95000"/>
          </a:schemeClr>
        </a:solidFill>
      </dgm:spPr>
      <dgm:t>
        <a:bodyPr/>
        <a:lstStyle/>
        <a:p>
          <a:r>
            <a:rPr lang="en-GB" dirty="0" smtClean="0"/>
            <a:t>Decisions...</a:t>
          </a:r>
          <a:endParaRPr lang="en-GB" dirty="0"/>
        </a:p>
      </dgm:t>
    </dgm:pt>
    <dgm:pt modelId="{8445ABD6-1969-4C9D-8A2E-5A24C0488E5E}" type="parTrans" cxnId="{B3681806-FD95-4FBD-9D38-DEAA7BE2E2FB}">
      <dgm:prSet/>
      <dgm:spPr/>
      <dgm:t>
        <a:bodyPr/>
        <a:lstStyle/>
        <a:p>
          <a:endParaRPr lang="en-GB"/>
        </a:p>
      </dgm:t>
    </dgm:pt>
    <dgm:pt modelId="{4DF3C55B-5EB5-44C5-8370-E14DCA691DAF}" type="sibTrans" cxnId="{B3681806-FD95-4FBD-9D38-DEAA7BE2E2FB}">
      <dgm:prSet/>
      <dgm:spPr/>
      <dgm:t>
        <a:bodyPr/>
        <a:lstStyle/>
        <a:p>
          <a:endParaRPr lang="en-GB"/>
        </a:p>
      </dgm:t>
    </dgm:pt>
    <dgm:pt modelId="{036AB73F-29F4-485B-A982-604169B21C33}">
      <dgm:prSet phldrT="[Text]"/>
      <dgm:spPr>
        <a:solidFill>
          <a:schemeClr val="bg1">
            <a:lumMod val="95000"/>
          </a:schemeClr>
        </a:solidFill>
      </dgm:spPr>
      <dgm:t>
        <a:bodyPr/>
        <a:lstStyle/>
        <a:p>
          <a:r>
            <a:rPr lang="en-GB" dirty="0" smtClean="0"/>
            <a:t>Digital music</a:t>
          </a:r>
          <a:endParaRPr lang="en-GB" dirty="0"/>
        </a:p>
      </dgm:t>
    </dgm:pt>
    <dgm:pt modelId="{E2B1C422-88A0-434E-AD4D-3B4A03BFEE07}" type="parTrans" cxnId="{BB738E07-0B5D-4632-ADAD-4E4FCDF1A24A}">
      <dgm:prSet/>
      <dgm:spPr/>
      <dgm:t>
        <a:bodyPr/>
        <a:lstStyle/>
        <a:p>
          <a:endParaRPr lang="en-GB"/>
        </a:p>
      </dgm:t>
    </dgm:pt>
    <dgm:pt modelId="{7B505C51-A42F-48BE-B88F-45421E8A64A7}" type="sibTrans" cxnId="{BB738E07-0B5D-4632-ADAD-4E4FCDF1A24A}">
      <dgm:prSet/>
      <dgm:spPr/>
      <dgm:t>
        <a:bodyPr/>
        <a:lstStyle/>
        <a:p>
          <a:endParaRPr lang="en-GB"/>
        </a:p>
      </dgm:t>
    </dgm:pt>
    <dgm:pt modelId="{877DAAA7-2A74-428A-8F7D-408C35F44DF0}">
      <dgm:prSet phldrT="[Text]"/>
      <dgm:spPr>
        <a:solidFill>
          <a:schemeClr val="bg1">
            <a:lumMod val="95000"/>
          </a:schemeClr>
        </a:solidFill>
      </dgm:spPr>
      <dgm:t>
        <a:bodyPr/>
        <a:lstStyle/>
        <a:p>
          <a:r>
            <a:rPr lang="en-GB" dirty="0" smtClean="0"/>
            <a:t>Phones and internet</a:t>
          </a:r>
          <a:endParaRPr lang="en-GB" dirty="0"/>
        </a:p>
      </dgm:t>
    </dgm:pt>
    <dgm:pt modelId="{432F9DF9-D906-4F0D-8373-328B24AB6555}" type="parTrans" cxnId="{6CD39C98-E2F2-4AB7-8A68-B59DA5AF5DCA}">
      <dgm:prSet/>
      <dgm:spPr/>
      <dgm:t>
        <a:bodyPr/>
        <a:lstStyle/>
        <a:p>
          <a:endParaRPr lang="en-GB"/>
        </a:p>
      </dgm:t>
    </dgm:pt>
    <dgm:pt modelId="{BC1E1433-C8EA-40AA-A117-E557014EFEC6}" type="sibTrans" cxnId="{6CD39C98-E2F2-4AB7-8A68-B59DA5AF5DCA}">
      <dgm:prSet/>
      <dgm:spPr/>
      <dgm:t>
        <a:bodyPr/>
        <a:lstStyle/>
        <a:p>
          <a:endParaRPr lang="en-GB"/>
        </a:p>
      </dgm:t>
    </dgm:pt>
    <dgm:pt modelId="{D57C3F56-A0AA-4A03-9000-55C68D1B49ED}">
      <dgm:prSet phldrT="[Text]"/>
      <dgm:spPr>
        <a:solidFill>
          <a:schemeClr val="bg1">
            <a:lumMod val="95000"/>
          </a:schemeClr>
        </a:solidFill>
      </dgm:spPr>
      <dgm:t>
        <a:bodyPr/>
        <a:lstStyle/>
        <a:p>
          <a:r>
            <a:rPr lang="en-GB" dirty="0" smtClean="0"/>
            <a:t>Satellite Navigation</a:t>
          </a:r>
          <a:endParaRPr lang="en-GB" dirty="0"/>
        </a:p>
      </dgm:t>
    </dgm:pt>
    <dgm:pt modelId="{560DF5D8-C433-4A56-B6C6-303A068D7096}" type="parTrans" cxnId="{555687C4-DC86-45AA-B3DA-0DE12E322562}">
      <dgm:prSet/>
      <dgm:spPr/>
      <dgm:t>
        <a:bodyPr/>
        <a:lstStyle/>
        <a:p>
          <a:endParaRPr lang="en-GB"/>
        </a:p>
      </dgm:t>
    </dgm:pt>
    <dgm:pt modelId="{3ECD1B2A-FEB7-4618-9BFD-057198F72B08}" type="sibTrans" cxnId="{555687C4-DC86-45AA-B3DA-0DE12E322562}">
      <dgm:prSet/>
      <dgm:spPr/>
      <dgm:t>
        <a:bodyPr/>
        <a:lstStyle/>
        <a:p>
          <a:endParaRPr lang="en-GB"/>
        </a:p>
      </dgm:t>
    </dgm:pt>
    <dgm:pt modelId="{C9200414-ABCA-46A2-8359-6F844C2B8860}">
      <dgm:prSet phldrT="[Text]"/>
      <dgm:spPr>
        <a:solidFill>
          <a:schemeClr val="bg1">
            <a:lumMod val="95000"/>
          </a:schemeClr>
        </a:solidFill>
      </dgm:spPr>
      <dgm:t>
        <a:bodyPr/>
        <a:lstStyle/>
        <a:p>
          <a:r>
            <a:rPr lang="en-GB" dirty="0" smtClean="0"/>
            <a:t>Cryptography</a:t>
          </a:r>
          <a:endParaRPr lang="en-GB" dirty="0"/>
        </a:p>
      </dgm:t>
    </dgm:pt>
    <dgm:pt modelId="{4B832B4E-B821-4A21-9AEF-B31F62EE7115}" type="parTrans" cxnId="{490AD624-C319-40A4-8065-4B884028811A}">
      <dgm:prSet/>
      <dgm:spPr/>
      <dgm:t>
        <a:bodyPr/>
        <a:lstStyle/>
        <a:p>
          <a:endParaRPr lang="en-GB"/>
        </a:p>
      </dgm:t>
    </dgm:pt>
    <dgm:pt modelId="{0A951231-373D-45FF-9393-46EB6AF4319A}" type="sibTrans" cxnId="{490AD624-C319-40A4-8065-4B884028811A}">
      <dgm:prSet/>
      <dgm:spPr/>
      <dgm:t>
        <a:bodyPr/>
        <a:lstStyle/>
        <a:p>
          <a:endParaRPr lang="en-GB"/>
        </a:p>
      </dgm:t>
    </dgm:pt>
    <dgm:pt modelId="{898BAF43-9855-4FC3-AF9D-08339A89A637}">
      <dgm:prSet phldrT="[Text]"/>
      <dgm:spPr>
        <a:solidFill>
          <a:schemeClr val="bg1">
            <a:lumMod val="95000"/>
          </a:schemeClr>
        </a:solidFill>
      </dgm:spPr>
      <dgm:t>
        <a:bodyPr/>
        <a:lstStyle/>
        <a:p>
          <a:r>
            <a:rPr lang="en-GB" dirty="0" smtClean="0"/>
            <a:t>Crowd control</a:t>
          </a:r>
          <a:endParaRPr lang="en-GB" dirty="0"/>
        </a:p>
      </dgm:t>
    </dgm:pt>
    <dgm:pt modelId="{232D664B-95B8-40C1-9BBB-BE2C057AE153}" type="parTrans" cxnId="{C0E5B6F0-68DD-4E5C-8B42-73125DA85AB9}">
      <dgm:prSet/>
      <dgm:spPr/>
      <dgm:t>
        <a:bodyPr/>
        <a:lstStyle/>
        <a:p>
          <a:endParaRPr lang="en-GB"/>
        </a:p>
      </dgm:t>
    </dgm:pt>
    <dgm:pt modelId="{BAE6F809-EB6C-4EB6-B100-30DEC06157A6}" type="sibTrans" cxnId="{C0E5B6F0-68DD-4E5C-8B42-73125DA85AB9}">
      <dgm:prSet/>
      <dgm:spPr/>
      <dgm:t>
        <a:bodyPr/>
        <a:lstStyle/>
        <a:p>
          <a:endParaRPr lang="en-GB"/>
        </a:p>
      </dgm:t>
    </dgm:pt>
    <dgm:pt modelId="{F76DA1EC-CA89-4B45-942E-D6CDB50B7005}">
      <dgm:prSet phldrT="[Text]"/>
      <dgm:spPr>
        <a:solidFill>
          <a:schemeClr val="bg1">
            <a:lumMod val="95000"/>
          </a:schemeClr>
        </a:solidFill>
      </dgm:spPr>
      <dgm:t>
        <a:bodyPr/>
        <a:lstStyle/>
        <a:p>
          <a:r>
            <a:rPr lang="en-GB" dirty="0" smtClean="0"/>
            <a:t>Rockets and Satellites</a:t>
          </a:r>
          <a:endParaRPr lang="en-GB" dirty="0"/>
        </a:p>
      </dgm:t>
    </dgm:pt>
    <dgm:pt modelId="{07357227-CE82-44D2-B6DA-73C4C707A98E}" type="parTrans" cxnId="{FF82F140-F61A-48C3-AFC3-50B738198B99}">
      <dgm:prSet/>
      <dgm:spPr/>
      <dgm:t>
        <a:bodyPr/>
        <a:lstStyle/>
        <a:p>
          <a:endParaRPr lang="en-GB"/>
        </a:p>
      </dgm:t>
    </dgm:pt>
    <dgm:pt modelId="{850F1DBC-CA6F-45B4-8CE0-F7F840850E55}" type="sibTrans" cxnId="{FF82F140-F61A-48C3-AFC3-50B738198B99}">
      <dgm:prSet/>
      <dgm:spPr/>
      <dgm:t>
        <a:bodyPr/>
        <a:lstStyle/>
        <a:p>
          <a:endParaRPr lang="en-GB"/>
        </a:p>
      </dgm:t>
    </dgm:pt>
    <dgm:pt modelId="{1D087992-3907-41E1-A877-45CE6E0AC820}">
      <dgm:prSet phldrT="[Text]"/>
      <dgm:spPr>
        <a:solidFill>
          <a:schemeClr val="bg1">
            <a:lumMod val="95000"/>
          </a:schemeClr>
        </a:solidFill>
      </dgm:spPr>
      <dgm:t>
        <a:bodyPr/>
        <a:lstStyle/>
        <a:p>
          <a:r>
            <a:rPr lang="en-GB" dirty="0" smtClean="0"/>
            <a:t>Crime prediction</a:t>
          </a:r>
          <a:endParaRPr lang="en-GB" dirty="0"/>
        </a:p>
      </dgm:t>
    </dgm:pt>
    <dgm:pt modelId="{12ECA080-9AD0-43B6-A715-CFDD888DEDAC}" type="parTrans" cxnId="{9EFC5B20-6EE4-42BA-8535-5BC1EE022429}">
      <dgm:prSet/>
      <dgm:spPr/>
      <dgm:t>
        <a:bodyPr/>
        <a:lstStyle/>
        <a:p>
          <a:endParaRPr lang="en-GB"/>
        </a:p>
      </dgm:t>
    </dgm:pt>
    <dgm:pt modelId="{F66284CB-834C-4B53-9A66-8EE595D77450}" type="sibTrans" cxnId="{9EFC5B20-6EE4-42BA-8535-5BC1EE022429}">
      <dgm:prSet/>
      <dgm:spPr/>
      <dgm:t>
        <a:bodyPr/>
        <a:lstStyle/>
        <a:p>
          <a:endParaRPr lang="en-GB"/>
        </a:p>
      </dgm:t>
    </dgm:pt>
    <dgm:pt modelId="{00E55DA1-2656-4464-8470-B07838A338F1}">
      <dgm:prSet phldrT="[Text]"/>
      <dgm:spPr>
        <a:solidFill>
          <a:schemeClr val="bg1">
            <a:lumMod val="95000"/>
          </a:schemeClr>
        </a:solidFill>
      </dgm:spPr>
      <dgm:t>
        <a:bodyPr/>
        <a:lstStyle/>
        <a:p>
          <a:r>
            <a:rPr lang="en-GB" dirty="0" smtClean="0"/>
            <a:t>Game theory</a:t>
          </a:r>
          <a:endParaRPr lang="en-GB" dirty="0"/>
        </a:p>
      </dgm:t>
    </dgm:pt>
    <dgm:pt modelId="{7DE1887C-3487-4E60-9E98-D752914FEBA1}" type="parTrans" cxnId="{4BC43CDD-1899-4000-8700-C88C327477F2}">
      <dgm:prSet/>
      <dgm:spPr/>
      <dgm:t>
        <a:bodyPr/>
        <a:lstStyle/>
        <a:p>
          <a:endParaRPr lang="en-GB"/>
        </a:p>
      </dgm:t>
    </dgm:pt>
    <dgm:pt modelId="{0E08FCD5-530D-402B-9499-E1513DE3887A}" type="sibTrans" cxnId="{4BC43CDD-1899-4000-8700-C88C327477F2}">
      <dgm:prSet/>
      <dgm:spPr/>
      <dgm:t>
        <a:bodyPr/>
        <a:lstStyle/>
        <a:p>
          <a:endParaRPr lang="en-GB"/>
        </a:p>
      </dgm:t>
    </dgm:pt>
    <dgm:pt modelId="{F24B42C2-6BB8-4800-A4B3-39B99E3145C8}">
      <dgm:prSet phldrT="[Text]"/>
      <dgm:spPr>
        <a:solidFill>
          <a:schemeClr val="bg1">
            <a:lumMod val="95000"/>
          </a:schemeClr>
        </a:solidFill>
      </dgm:spPr>
      <dgm:t>
        <a:bodyPr/>
        <a:lstStyle/>
        <a:p>
          <a:r>
            <a:rPr lang="en-GB" dirty="0" smtClean="0"/>
            <a:t>Volcano</a:t>
          </a:r>
          <a:r>
            <a:rPr lang="en-GB" baseline="0" dirty="0" smtClean="0"/>
            <a:t> monitoring</a:t>
          </a:r>
          <a:endParaRPr lang="en-GB" dirty="0"/>
        </a:p>
      </dgm:t>
    </dgm:pt>
    <dgm:pt modelId="{EF45CCC7-F350-4E3C-87A5-23BC387CADFD}" type="parTrans" cxnId="{0619DC68-B653-4DB8-867D-BC392E90DEC1}">
      <dgm:prSet/>
      <dgm:spPr/>
      <dgm:t>
        <a:bodyPr/>
        <a:lstStyle/>
        <a:p>
          <a:endParaRPr lang="en-GB"/>
        </a:p>
      </dgm:t>
    </dgm:pt>
    <dgm:pt modelId="{E8574D21-44FC-412D-BCDB-023764933611}" type="sibTrans" cxnId="{0619DC68-B653-4DB8-867D-BC392E90DEC1}">
      <dgm:prSet/>
      <dgm:spPr/>
      <dgm:t>
        <a:bodyPr/>
        <a:lstStyle/>
        <a:p>
          <a:endParaRPr lang="en-GB"/>
        </a:p>
      </dgm:t>
    </dgm:pt>
    <dgm:pt modelId="{FD39874A-68CA-421C-B8A3-40E155D21D00}">
      <dgm:prSet phldrT="[Text]"/>
      <dgm:spPr>
        <a:solidFill>
          <a:schemeClr val="bg1">
            <a:lumMod val="95000"/>
          </a:schemeClr>
        </a:solidFill>
      </dgm:spPr>
      <dgm:t>
        <a:bodyPr/>
        <a:lstStyle/>
        <a:p>
          <a:r>
            <a:rPr lang="en-GB" dirty="0" smtClean="0"/>
            <a:t>Carbon dating</a:t>
          </a:r>
          <a:endParaRPr lang="en-GB" dirty="0"/>
        </a:p>
      </dgm:t>
    </dgm:pt>
    <dgm:pt modelId="{5C8FA34E-0E44-4CCF-82EA-2E05D37F72F6}" type="parTrans" cxnId="{4C3197A4-804C-4215-8CD7-BBDA78BA767D}">
      <dgm:prSet/>
      <dgm:spPr/>
      <dgm:t>
        <a:bodyPr/>
        <a:lstStyle/>
        <a:p>
          <a:endParaRPr lang="en-GB"/>
        </a:p>
      </dgm:t>
    </dgm:pt>
    <dgm:pt modelId="{604118F5-EC27-423A-AE7D-CA02407E93A7}" type="sibTrans" cxnId="{4C3197A4-804C-4215-8CD7-BBDA78BA767D}">
      <dgm:prSet/>
      <dgm:spPr/>
      <dgm:t>
        <a:bodyPr/>
        <a:lstStyle/>
        <a:p>
          <a:endParaRPr lang="en-GB"/>
        </a:p>
      </dgm:t>
    </dgm:pt>
    <dgm:pt modelId="{205AC28C-3A7E-4CD1-868A-13B90A563A58}">
      <dgm:prSet phldrT="[Text]"/>
      <dgm:spPr>
        <a:solidFill>
          <a:schemeClr val="bg1">
            <a:lumMod val="95000"/>
          </a:schemeClr>
        </a:solidFill>
      </dgm:spPr>
      <dgm:t>
        <a:bodyPr/>
        <a:lstStyle/>
        <a:p>
          <a:r>
            <a:rPr lang="en-GB" dirty="0" smtClean="0"/>
            <a:t>Cosmology</a:t>
          </a:r>
          <a:endParaRPr lang="en-GB" dirty="0"/>
        </a:p>
      </dgm:t>
    </dgm:pt>
    <dgm:pt modelId="{D7120EAC-E417-4598-9A33-3BD75E43D75E}" type="parTrans" cxnId="{CF634016-23F5-4C71-9F6B-25739FFDC8B3}">
      <dgm:prSet/>
      <dgm:spPr/>
      <dgm:t>
        <a:bodyPr/>
        <a:lstStyle/>
        <a:p>
          <a:endParaRPr lang="en-GB"/>
        </a:p>
      </dgm:t>
    </dgm:pt>
    <dgm:pt modelId="{E4F1BC96-D334-4A11-AA46-539C79BED274}" type="sibTrans" cxnId="{CF634016-23F5-4C71-9F6B-25739FFDC8B3}">
      <dgm:prSet/>
      <dgm:spPr/>
      <dgm:t>
        <a:bodyPr/>
        <a:lstStyle/>
        <a:p>
          <a:endParaRPr lang="en-GB"/>
        </a:p>
      </dgm:t>
    </dgm:pt>
    <dgm:pt modelId="{64DFFAE5-F057-4E27-B0B8-20A2F0D1E4A6}">
      <dgm:prSet phldrT="[Text]"/>
      <dgm:spPr>
        <a:solidFill>
          <a:schemeClr val="bg1">
            <a:lumMod val="95000"/>
          </a:schemeClr>
        </a:solidFill>
      </dgm:spPr>
      <dgm:t>
        <a:bodyPr/>
        <a:lstStyle/>
        <a:p>
          <a:r>
            <a:rPr lang="en-GB" dirty="0" smtClean="0"/>
            <a:t>Computer games</a:t>
          </a:r>
          <a:endParaRPr lang="en-GB" dirty="0"/>
        </a:p>
      </dgm:t>
    </dgm:pt>
    <dgm:pt modelId="{37FCEC0F-5EB2-450E-9B82-AC402F093A6F}" type="parTrans" cxnId="{5ABDA736-E0AA-4BE4-AF5E-6A5B33DE2D1C}">
      <dgm:prSet/>
      <dgm:spPr/>
      <dgm:t>
        <a:bodyPr/>
        <a:lstStyle/>
        <a:p>
          <a:endParaRPr lang="en-GB"/>
        </a:p>
      </dgm:t>
    </dgm:pt>
    <dgm:pt modelId="{54E3E3CB-197B-44C5-93A6-A28A3CA43BC0}" type="sibTrans" cxnId="{5ABDA736-E0AA-4BE4-AF5E-6A5B33DE2D1C}">
      <dgm:prSet/>
      <dgm:spPr/>
      <dgm:t>
        <a:bodyPr/>
        <a:lstStyle/>
        <a:p>
          <a:endParaRPr lang="en-GB"/>
        </a:p>
      </dgm:t>
    </dgm:pt>
    <dgm:pt modelId="{22C64342-F5A1-473C-BB85-AE6B21E2FB18}">
      <dgm:prSet phldrT="[Text]"/>
      <dgm:spPr>
        <a:solidFill>
          <a:schemeClr val="bg1">
            <a:lumMod val="95000"/>
          </a:schemeClr>
        </a:solidFill>
      </dgm:spPr>
      <dgm:t>
        <a:bodyPr/>
        <a:lstStyle/>
        <a:p>
          <a:r>
            <a:rPr lang="en-GB" dirty="0" smtClean="0"/>
            <a:t>Movie Graphics</a:t>
          </a:r>
          <a:endParaRPr lang="en-GB" dirty="0"/>
        </a:p>
      </dgm:t>
    </dgm:pt>
    <dgm:pt modelId="{469BB16E-06A6-43D9-9A41-08D9CA038AE4}" type="parTrans" cxnId="{E91A3A00-4161-44D2-ACEB-1D55BC5743F0}">
      <dgm:prSet/>
      <dgm:spPr/>
      <dgm:t>
        <a:bodyPr/>
        <a:lstStyle/>
        <a:p>
          <a:endParaRPr lang="en-GB"/>
        </a:p>
      </dgm:t>
    </dgm:pt>
    <dgm:pt modelId="{5CD3EACD-4902-4D51-9329-3F246731D78E}" type="sibTrans" cxnId="{E91A3A00-4161-44D2-ACEB-1D55BC5743F0}">
      <dgm:prSet/>
      <dgm:spPr/>
      <dgm:t>
        <a:bodyPr/>
        <a:lstStyle/>
        <a:p>
          <a:endParaRPr lang="en-GB"/>
        </a:p>
      </dgm:t>
    </dgm:pt>
    <dgm:pt modelId="{88B7839E-98C6-45A3-9D97-9DE5894769C5}">
      <dgm:prSet phldrT="[Text]"/>
      <dgm:spPr>
        <a:solidFill>
          <a:schemeClr val="bg1">
            <a:lumMod val="95000"/>
          </a:schemeClr>
        </a:solidFill>
      </dgm:spPr>
      <dgm:t>
        <a:bodyPr/>
        <a:lstStyle/>
        <a:p>
          <a:r>
            <a:rPr lang="en-GB" dirty="0" smtClean="0"/>
            <a:t>Search Engines</a:t>
          </a:r>
          <a:endParaRPr lang="en-GB" dirty="0"/>
        </a:p>
      </dgm:t>
    </dgm:pt>
    <dgm:pt modelId="{F979D737-FDCE-47D9-9426-3D3216F116F1}" type="parTrans" cxnId="{14F3A6E0-7051-43A7-8A76-3E3AD4731681}">
      <dgm:prSet/>
      <dgm:spPr/>
      <dgm:t>
        <a:bodyPr/>
        <a:lstStyle/>
        <a:p>
          <a:endParaRPr lang="en-GB"/>
        </a:p>
      </dgm:t>
    </dgm:pt>
    <dgm:pt modelId="{A63477D6-2F4B-4AD9-B61A-3178FF89F6C6}" type="sibTrans" cxnId="{14F3A6E0-7051-43A7-8A76-3E3AD4731681}">
      <dgm:prSet/>
      <dgm:spPr/>
      <dgm:t>
        <a:bodyPr/>
        <a:lstStyle/>
        <a:p>
          <a:endParaRPr lang="en-GB"/>
        </a:p>
      </dgm:t>
    </dgm:pt>
    <dgm:pt modelId="{B899CB0F-A905-46C7-84ED-4D97FF0A6809}">
      <dgm:prSet phldrT="[Text]"/>
      <dgm:spPr>
        <a:solidFill>
          <a:schemeClr val="bg1">
            <a:lumMod val="95000"/>
          </a:schemeClr>
        </a:solidFill>
      </dgm:spPr>
      <dgm:t>
        <a:bodyPr/>
        <a:lstStyle/>
        <a:p>
          <a:r>
            <a:rPr lang="en-GB" dirty="0" smtClean="0"/>
            <a:t>Epidemic Analysis</a:t>
          </a:r>
          <a:endParaRPr lang="en-GB" dirty="0"/>
        </a:p>
      </dgm:t>
    </dgm:pt>
    <dgm:pt modelId="{AC211726-5B15-433A-85DF-ACF1D7E83A21}" type="parTrans" cxnId="{A7A9B1D6-75B6-4656-9CA7-E80A647BC5A4}">
      <dgm:prSet/>
      <dgm:spPr/>
      <dgm:t>
        <a:bodyPr/>
        <a:lstStyle/>
        <a:p>
          <a:endParaRPr lang="en-GB"/>
        </a:p>
      </dgm:t>
    </dgm:pt>
    <dgm:pt modelId="{CEFAFD6F-1D83-4602-AE50-03E54C4C7DC4}" type="sibTrans" cxnId="{A7A9B1D6-75B6-4656-9CA7-E80A647BC5A4}">
      <dgm:prSet/>
      <dgm:spPr/>
      <dgm:t>
        <a:bodyPr/>
        <a:lstStyle/>
        <a:p>
          <a:endParaRPr lang="en-GB"/>
        </a:p>
      </dgm:t>
    </dgm:pt>
    <dgm:pt modelId="{5940CAC1-19E1-424E-A77D-BBC9F19AFCBE}">
      <dgm:prSet phldrT="[Text]"/>
      <dgm:spPr>
        <a:solidFill>
          <a:schemeClr val="bg1">
            <a:lumMod val="95000"/>
          </a:schemeClr>
        </a:solidFill>
      </dgm:spPr>
      <dgm:t>
        <a:bodyPr/>
        <a:lstStyle/>
        <a:p>
          <a:r>
            <a:rPr lang="en-GB" dirty="0" smtClean="0"/>
            <a:t>Military and Defence</a:t>
          </a:r>
          <a:endParaRPr lang="en-GB" dirty="0"/>
        </a:p>
      </dgm:t>
    </dgm:pt>
    <dgm:pt modelId="{60DE0BA3-4FDE-4A5A-9CC9-934C82EB906D}" type="parTrans" cxnId="{90A5CD9F-CB6B-4AA4-AEA8-C2266D419313}">
      <dgm:prSet/>
      <dgm:spPr/>
      <dgm:t>
        <a:bodyPr/>
        <a:lstStyle/>
        <a:p>
          <a:endParaRPr lang="en-GB"/>
        </a:p>
      </dgm:t>
    </dgm:pt>
    <dgm:pt modelId="{D110A9B6-3753-4BC3-862B-2490FC544AA8}" type="sibTrans" cxnId="{90A5CD9F-CB6B-4AA4-AEA8-C2266D419313}">
      <dgm:prSet/>
      <dgm:spPr/>
      <dgm:t>
        <a:bodyPr/>
        <a:lstStyle/>
        <a:p>
          <a:endParaRPr lang="en-GB"/>
        </a:p>
      </dgm:t>
    </dgm:pt>
    <dgm:pt modelId="{74C008F6-4BF1-48F9-833F-9479AF9070F1}">
      <dgm:prSet phldrT="[Text]"/>
      <dgm:spPr>
        <a:solidFill>
          <a:schemeClr val="bg1">
            <a:lumMod val="95000"/>
          </a:schemeClr>
        </a:solidFill>
      </dgm:spPr>
      <dgm:t>
        <a:bodyPr/>
        <a:lstStyle/>
        <a:p>
          <a:r>
            <a:rPr lang="en-GB" dirty="0" smtClean="0"/>
            <a:t>Skate park design</a:t>
          </a:r>
          <a:endParaRPr lang="en-GB" dirty="0"/>
        </a:p>
      </dgm:t>
    </dgm:pt>
    <dgm:pt modelId="{242B0C7C-F891-4F96-B3CD-2927F23B3353}" type="parTrans" cxnId="{71C86BAC-E78E-4275-81EC-709B17294880}">
      <dgm:prSet/>
      <dgm:spPr/>
      <dgm:t>
        <a:bodyPr/>
        <a:lstStyle/>
        <a:p>
          <a:endParaRPr lang="en-GB"/>
        </a:p>
      </dgm:t>
    </dgm:pt>
    <dgm:pt modelId="{F5D90F02-C931-4BE8-9E56-54FC23C5F818}" type="sibTrans" cxnId="{71C86BAC-E78E-4275-81EC-709B17294880}">
      <dgm:prSet/>
      <dgm:spPr/>
      <dgm:t>
        <a:bodyPr/>
        <a:lstStyle/>
        <a:p>
          <a:endParaRPr lang="en-GB"/>
        </a:p>
      </dgm:t>
    </dgm:pt>
    <dgm:pt modelId="{B903B26E-D0D5-4B76-B38C-1FF3EF68CC70}">
      <dgm:prSet phldrT="[Text]"/>
      <dgm:spPr>
        <a:solidFill>
          <a:schemeClr val="bg1">
            <a:lumMod val="95000"/>
          </a:schemeClr>
        </a:solidFill>
      </dgm:spPr>
      <dgm:t>
        <a:bodyPr/>
        <a:lstStyle/>
        <a:p>
          <a:r>
            <a:rPr lang="en-GB" dirty="0" smtClean="0"/>
            <a:t>CDs and DVDs</a:t>
          </a:r>
          <a:endParaRPr lang="en-GB" dirty="0"/>
        </a:p>
      </dgm:t>
    </dgm:pt>
    <dgm:pt modelId="{21B66BD3-E518-4BBF-A92C-096FE3EEC41D}" type="parTrans" cxnId="{5E07F9DE-C188-48D4-8960-1AF44736810F}">
      <dgm:prSet/>
      <dgm:spPr/>
      <dgm:t>
        <a:bodyPr/>
        <a:lstStyle/>
        <a:p>
          <a:endParaRPr lang="en-GB"/>
        </a:p>
      </dgm:t>
    </dgm:pt>
    <dgm:pt modelId="{DB7106CF-0812-4E14-A57A-460926680F90}" type="sibTrans" cxnId="{5E07F9DE-C188-48D4-8960-1AF44736810F}">
      <dgm:prSet/>
      <dgm:spPr/>
      <dgm:t>
        <a:bodyPr/>
        <a:lstStyle/>
        <a:p>
          <a:endParaRPr lang="en-GB"/>
        </a:p>
      </dgm:t>
    </dgm:pt>
    <dgm:pt modelId="{078E2587-3E68-4DAF-83E1-B5639322D51E}">
      <dgm:prSet phldrT="[Text]"/>
      <dgm:spPr>
        <a:solidFill>
          <a:schemeClr val="bg1">
            <a:lumMod val="95000"/>
          </a:schemeClr>
        </a:solidFill>
      </dgm:spPr>
      <dgm:t>
        <a:bodyPr/>
        <a:lstStyle/>
        <a:p>
          <a:r>
            <a:rPr lang="en-GB" dirty="0" smtClean="0"/>
            <a:t>Speech recognition</a:t>
          </a:r>
          <a:endParaRPr lang="en-GB" dirty="0"/>
        </a:p>
      </dgm:t>
    </dgm:pt>
    <dgm:pt modelId="{CF18EFF7-5217-408D-9DCC-4F93B009425F}" type="parTrans" cxnId="{FA519C51-72A7-4E09-B4CF-51CC6B0F49BF}">
      <dgm:prSet/>
      <dgm:spPr/>
      <dgm:t>
        <a:bodyPr/>
        <a:lstStyle/>
        <a:p>
          <a:endParaRPr lang="en-GB"/>
        </a:p>
      </dgm:t>
    </dgm:pt>
    <dgm:pt modelId="{D56AF8B4-73F7-4AF0-8354-4C9825A16947}" type="sibTrans" cxnId="{FA519C51-72A7-4E09-B4CF-51CC6B0F49BF}">
      <dgm:prSet/>
      <dgm:spPr/>
      <dgm:t>
        <a:bodyPr/>
        <a:lstStyle/>
        <a:p>
          <a:endParaRPr lang="en-GB"/>
        </a:p>
      </dgm:t>
    </dgm:pt>
    <dgm:pt modelId="{C394E07B-3AA4-4AC0-BC23-085A99D89C41}">
      <dgm:prSet phldrT="[Text]"/>
      <dgm:spPr>
        <a:solidFill>
          <a:srgbClr val="14ECB3"/>
        </a:solidFill>
      </dgm:spPr>
      <dgm:t>
        <a:bodyPr/>
        <a:lstStyle/>
        <a:p>
          <a:r>
            <a:rPr lang="en-GB" dirty="0" smtClean="0"/>
            <a:t>Climate extremes</a:t>
          </a:r>
          <a:endParaRPr lang="en-GB" dirty="0"/>
        </a:p>
      </dgm:t>
    </dgm:pt>
    <dgm:pt modelId="{5F4B6032-8A3E-426D-B851-837B9A2DC703}" type="parTrans" cxnId="{FC4244A5-228D-43BD-B0EC-46540FB6514A}">
      <dgm:prSet/>
      <dgm:spPr/>
      <dgm:t>
        <a:bodyPr/>
        <a:lstStyle/>
        <a:p>
          <a:endParaRPr lang="en-GB"/>
        </a:p>
      </dgm:t>
    </dgm:pt>
    <dgm:pt modelId="{3EC33849-E98D-4D45-86ED-B0292DCFADA1}" type="sibTrans" cxnId="{FC4244A5-228D-43BD-B0EC-46540FB6514A}">
      <dgm:prSet/>
      <dgm:spPr/>
      <dgm:t>
        <a:bodyPr/>
        <a:lstStyle/>
        <a:p>
          <a:endParaRPr lang="en-GB"/>
        </a:p>
      </dgm:t>
    </dgm:pt>
    <dgm:pt modelId="{FC856514-A291-41E0-8DC5-14C3BE73C98F}">
      <dgm:prSet phldrT="[Text]"/>
      <dgm:spPr>
        <a:solidFill>
          <a:schemeClr val="bg1">
            <a:lumMod val="95000"/>
          </a:schemeClr>
        </a:solidFill>
      </dgm:spPr>
      <dgm:t>
        <a:bodyPr/>
        <a:lstStyle/>
        <a:p>
          <a:r>
            <a:rPr lang="en-GB" dirty="0" smtClean="0"/>
            <a:t>Fraud detection</a:t>
          </a:r>
          <a:endParaRPr lang="en-GB" dirty="0"/>
        </a:p>
      </dgm:t>
    </dgm:pt>
    <dgm:pt modelId="{621DE2AF-8225-48B9-AD58-E9C67E43ABC6}" type="parTrans" cxnId="{43C8E233-DCDB-4785-99C7-7623E33B5CD0}">
      <dgm:prSet/>
      <dgm:spPr/>
      <dgm:t>
        <a:bodyPr/>
        <a:lstStyle/>
        <a:p>
          <a:endParaRPr lang="en-GB"/>
        </a:p>
      </dgm:t>
    </dgm:pt>
    <dgm:pt modelId="{CC659FC7-4E25-4094-A4EF-F27C8953DBE7}" type="sibTrans" cxnId="{43C8E233-DCDB-4785-99C7-7623E33B5CD0}">
      <dgm:prSet/>
      <dgm:spPr/>
      <dgm:t>
        <a:bodyPr/>
        <a:lstStyle/>
        <a:p>
          <a:endParaRPr lang="en-GB"/>
        </a:p>
      </dgm:t>
    </dgm:pt>
    <dgm:pt modelId="{08041C98-1125-47CA-8BCC-3E4466CFD46A}">
      <dgm:prSet phldrT="[Text]"/>
      <dgm:spPr>
        <a:solidFill>
          <a:schemeClr val="bg1">
            <a:lumMod val="95000"/>
          </a:schemeClr>
        </a:solidFill>
      </dgm:spPr>
      <dgm:t>
        <a:bodyPr/>
        <a:lstStyle/>
        <a:p>
          <a:r>
            <a:rPr lang="en-GB" dirty="0" smtClean="0"/>
            <a:t>Data compression</a:t>
          </a:r>
          <a:endParaRPr lang="en-GB" dirty="0"/>
        </a:p>
      </dgm:t>
    </dgm:pt>
    <dgm:pt modelId="{ABBC7678-8294-4AB6-A4D4-03ED8AE27893}" type="parTrans" cxnId="{316FEF33-B863-42A1-A529-0DADE8994E86}">
      <dgm:prSet/>
      <dgm:spPr/>
      <dgm:t>
        <a:bodyPr/>
        <a:lstStyle/>
        <a:p>
          <a:endParaRPr lang="en-GB"/>
        </a:p>
      </dgm:t>
    </dgm:pt>
    <dgm:pt modelId="{BDF0861F-959D-4ED0-8A73-A40B63B5BAD7}" type="sibTrans" cxnId="{316FEF33-B863-42A1-A529-0DADE8994E86}">
      <dgm:prSet/>
      <dgm:spPr/>
      <dgm:t>
        <a:bodyPr/>
        <a:lstStyle/>
        <a:p>
          <a:endParaRPr lang="en-GB"/>
        </a:p>
      </dgm:t>
    </dgm:pt>
    <dgm:pt modelId="{F40B1C3F-339D-4645-906C-509541570181}">
      <dgm:prSet phldrT="[Text]"/>
      <dgm:spPr>
        <a:solidFill>
          <a:schemeClr val="bg1">
            <a:lumMod val="95000"/>
          </a:schemeClr>
        </a:solidFill>
      </dgm:spPr>
      <dgm:t>
        <a:bodyPr/>
        <a:lstStyle/>
        <a:p>
          <a:r>
            <a:rPr lang="en-GB" dirty="0" smtClean="0"/>
            <a:t>Wildfire modelling</a:t>
          </a:r>
          <a:endParaRPr lang="en-GB" dirty="0"/>
        </a:p>
      </dgm:t>
    </dgm:pt>
    <dgm:pt modelId="{62026A40-E2A2-4A7D-9105-B39367FE9B80}" type="parTrans" cxnId="{E5C7EE0C-FEA5-4E64-BBDB-7597BD7E8430}">
      <dgm:prSet/>
      <dgm:spPr/>
      <dgm:t>
        <a:bodyPr/>
        <a:lstStyle/>
        <a:p>
          <a:endParaRPr lang="en-GB"/>
        </a:p>
      </dgm:t>
    </dgm:pt>
    <dgm:pt modelId="{5E2EAA4C-26E3-49DE-B795-01A0E139DFA6}" type="sibTrans" cxnId="{E5C7EE0C-FEA5-4E64-BBDB-7597BD7E8430}">
      <dgm:prSet/>
      <dgm:spPr/>
      <dgm:t>
        <a:bodyPr/>
        <a:lstStyle/>
        <a:p>
          <a:endParaRPr lang="en-GB"/>
        </a:p>
      </dgm:t>
    </dgm:pt>
    <dgm:pt modelId="{60DF0C8A-B373-4EFF-B8EC-4432885D1F0D}">
      <dgm:prSet phldrT="[Text]"/>
      <dgm:spPr>
        <a:solidFill>
          <a:schemeClr val="bg1">
            <a:lumMod val="95000"/>
          </a:schemeClr>
        </a:solidFill>
      </dgm:spPr>
      <dgm:t>
        <a:bodyPr/>
        <a:lstStyle/>
        <a:p>
          <a:r>
            <a:rPr lang="en-GB" dirty="0" smtClean="0"/>
            <a:t>Financial Modelling</a:t>
          </a:r>
          <a:endParaRPr lang="en-GB" dirty="0"/>
        </a:p>
      </dgm:t>
    </dgm:pt>
    <dgm:pt modelId="{FAEFC49E-D0D0-45B5-BD72-E47CF34CC744}" type="parTrans" cxnId="{F3607B1E-1F05-4C2D-A5AB-5689260A1807}">
      <dgm:prSet/>
      <dgm:spPr/>
      <dgm:t>
        <a:bodyPr/>
        <a:lstStyle/>
        <a:p>
          <a:endParaRPr lang="en-GB"/>
        </a:p>
      </dgm:t>
    </dgm:pt>
    <dgm:pt modelId="{F652C604-00EE-492C-9612-B9FB0DB64E92}" type="sibTrans" cxnId="{F3607B1E-1F05-4C2D-A5AB-5689260A1807}">
      <dgm:prSet/>
      <dgm:spPr/>
      <dgm:t>
        <a:bodyPr/>
        <a:lstStyle/>
        <a:p>
          <a:endParaRPr lang="en-GB"/>
        </a:p>
      </dgm:t>
    </dgm:pt>
    <dgm:pt modelId="{0E45CCA5-BC61-4BD5-A45D-2462C2D6279E}" type="pres">
      <dgm:prSet presAssocID="{B59FB685-C271-4AA7-A058-AA8378945055}" presName="diagram" presStyleCnt="0">
        <dgm:presLayoutVars>
          <dgm:dir/>
          <dgm:resizeHandles val="exact"/>
        </dgm:presLayoutVars>
      </dgm:prSet>
      <dgm:spPr/>
      <dgm:t>
        <a:bodyPr/>
        <a:lstStyle/>
        <a:p>
          <a:endParaRPr lang="en-GB"/>
        </a:p>
      </dgm:t>
    </dgm:pt>
    <dgm:pt modelId="{16AF956C-9FAC-4BB3-98EC-D754C8BBD90F}" type="pres">
      <dgm:prSet presAssocID="{B80D9D3A-611A-48AB-B219-3A12E412BF0C}" presName="node" presStyleLbl="node1" presStyleIdx="0" presStyleCnt="25">
        <dgm:presLayoutVars>
          <dgm:bulletEnabled val="1"/>
        </dgm:presLayoutVars>
      </dgm:prSet>
      <dgm:spPr/>
      <dgm:t>
        <a:bodyPr/>
        <a:lstStyle/>
        <a:p>
          <a:endParaRPr lang="en-GB"/>
        </a:p>
      </dgm:t>
    </dgm:pt>
    <dgm:pt modelId="{D6313183-C060-42BC-9951-C97D6B336D54}" type="pres">
      <dgm:prSet presAssocID="{4DF3C55B-5EB5-44C5-8370-E14DCA691DAF}" presName="sibTrans" presStyleCnt="0"/>
      <dgm:spPr/>
    </dgm:pt>
    <dgm:pt modelId="{A0AE2889-76F5-48C1-8CCE-E4EF0DEBB984}" type="pres">
      <dgm:prSet presAssocID="{877DAAA7-2A74-428A-8F7D-408C35F44DF0}" presName="node" presStyleLbl="node1" presStyleIdx="1" presStyleCnt="25">
        <dgm:presLayoutVars>
          <dgm:bulletEnabled val="1"/>
        </dgm:presLayoutVars>
      </dgm:prSet>
      <dgm:spPr/>
      <dgm:t>
        <a:bodyPr/>
        <a:lstStyle/>
        <a:p>
          <a:endParaRPr lang="en-GB"/>
        </a:p>
      </dgm:t>
    </dgm:pt>
    <dgm:pt modelId="{6432E739-3438-4F79-82C8-76D990FD2388}" type="pres">
      <dgm:prSet presAssocID="{BC1E1433-C8EA-40AA-A117-E557014EFEC6}" presName="sibTrans" presStyleCnt="0"/>
      <dgm:spPr/>
    </dgm:pt>
    <dgm:pt modelId="{C8DC03F9-1B10-44FF-BBD1-311F35E3E19B}" type="pres">
      <dgm:prSet presAssocID="{036AB73F-29F4-485B-A982-604169B21C33}" presName="node" presStyleLbl="node1" presStyleIdx="2" presStyleCnt="25">
        <dgm:presLayoutVars>
          <dgm:bulletEnabled val="1"/>
        </dgm:presLayoutVars>
      </dgm:prSet>
      <dgm:spPr/>
      <dgm:t>
        <a:bodyPr/>
        <a:lstStyle/>
        <a:p>
          <a:endParaRPr lang="en-GB"/>
        </a:p>
      </dgm:t>
    </dgm:pt>
    <dgm:pt modelId="{98FAF142-9F0F-44BD-BEAA-F5E5EC7A8D06}" type="pres">
      <dgm:prSet presAssocID="{7B505C51-A42F-48BE-B88F-45421E8A64A7}" presName="sibTrans" presStyleCnt="0"/>
      <dgm:spPr/>
    </dgm:pt>
    <dgm:pt modelId="{35A8B2B4-C4B6-431A-9BFB-2BD880ADF711}" type="pres">
      <dgm:prSet presAssocID="{D57C3F56-A0AA-4A03-9000-55C68D1B49ED}" presName="node" presStyleLbl="node1" presStyleIdx="3" presStyleCnt="25">
        <dgm:presLayoutVars>
          <dgm:bulletEnabled val="1"/>
        </dgm:presLayoutVars>
      </dgm:prSet>
      <dgm:spPr/>
      <dgm:t>
        <a:bodyPr/>
        <a:lstStyle/>
        <a:p>
          <a:endParaRPr lang="en-GB"/>
        </a:p>
      </dgm:t>
    </dgm:pt>
    <dgm:pt modelId="{47002228-21F8-41D6-85DF-A2EA928BDED8}" type="pres">
      <dgm:prSet presAssocID="{3ECD1B2A-FEB7-4618-9BFD-057198F72B08}" presName="sibTrans" presStyleCnt="0"/>
      <dgm:spPr/>
    </dgm:pt>
    <dgm:pt modelId="{3FB9A58D-1A5D-4CB6-87D1-321559292EBA}" type="pres">
      <dgm:prSet presAssocID="{C9200414-ABCA-46A2-8359-6F844C2B8860}" presName="node" presStyleLbl="node1" presStyleIdx="4" presStyleCnt="25">
        <dgm:presLayoutVars>
          <dgm:bulletEnabled val="1"/>
        </dgm:presLayoutVars>
      </dgm:prSet>
      <dgm:spPr/>
      <dgm:t>
        <a:bodyPr/>
        <a:lstStyle/>
        <a:p>
          <a:endParaRPr lang="en-GB"/>
        </a:p>
      </dgm:t>
    </dgm:pt>
    <dgm:pt modelId="{D443D227-44F5-4564-8EA9-B9D25D9B781A}" type="pres">
      <dgm:prSet presAssocID="{0A951231-373D-45FF-9393-46EB6AF4319A}" presName="sibTrans" presStyleCnt="0"/>
      <dgm:spPr/>
    </dgm:pt>
    <dgm:pt modelId="{0FB3DE42-8F5A-4E33-9ABC-F97FAE8F582B}" type="pres">
      <dgm:prSet presAssocID="{898BAF43-9855-4FC3-AF9D-08339A89A637}" presName="node" presStyleLbl="node1" presStyleIdx="5" presStyleCnt="25">
        <dgm:presLayoutVars>
          <dgm:bulletEnabled val="1"/>
        </dgm:presLayoutVars>
      </dgm:prSet>
      <dgm:spPr/>
      <dgm:t>
        <a:bodyPr/>
        <a:lstStyle/>
        <a:p>
          <a:endParaRPr lang="en-GB"/>
        </a:p>
      </dgm:t>
    </dgm:pt>
    <dgm:pt modelId="{3A646CEA-AF27-4221-A69E-E8453EDF9319}" type="pres">
      <dgm:prSet presAssocID="{BAE6F809-EB6C-4EB6-B100-30DEC06157A6}" presName="sibTrans" presStyleCnt="0"/>
      <dgm:spPr/>
    </dgm:pt>
    <dgm:pt modelId="{332B9BB7-5718-4180-A4E5-580EE615FB8C}" type="pres">
      <dgm:prSet presAssocID="{F76DA1EC-CA89-4B45-942E-D6CDB50B7005}" presName="node" presStyleLbl="node1" presStyleIdx="6" presStyleCnt="25">
        <dgm:presLayoutVars>
          <dgm:bulletEnabled val="1"/>
        </dgm:presLayoutVars>
      </dgm:prSet>
      <dgm:spPr/>
      <dgm:t>
        <a:bodyPr/>
        <a:lstStyle/>
        <a:p>
          <a:endParaRPr lang="en-GB"/>
        </a:p>
      </dgm:t>
    </dgm:pt>
    <dgm:pt modelId="{3CD8B7CC-01F1-4E0A-BA12-ACDC92F125E3}" type="pres">
      <dgm:prSet presAssocID="{850F1DBC-CA6F-45B4-8CE0-F7F840850E55}" presName="sibTrans" presStyleCnt="0"/>
      <dgm:spPr/>
    </dgm:pt>
    <dgm:pt modelId="{90C1C259-6B5F-4A9C-AF82-5C4D7AA036D6}" type="pres">
      <dgm:prSet presAssocID="{1D087992-3907-41E1-A877-45CE6E0AC820}" presName="node" presStyleLbl="node1" presStyleIdx="7" presStyleCnt="25">
        <dgm:presLayoutVars>
          <dgm:bulletEnabled val="1"/>
        </dgm:presLayoutVars>
      </dgm:prSet>
      <dgm:spPr/>
      <dgm:t>
        <a:bodyPr/>
        <a:lstStyle/>
        <a:p>
          <a:endParaRPr lang="en-GB"/>
        </a:p>
      </dgm:t>
    </dgm:pt>
    <dgm:pt modelId="{A2E40B82-3F98-4354-9E55-7FB4AADCFD07}" type="pres">
      <dgm:prSet presAssocID="{F66284CB-834C-4B53-9A66-8EE595D77450}" presName="sibTrans" presStyleCnt="0"/>
      <dgm:spPr/>
    </dgm:pt>
    <dgm:pt modelId="{8CE1DC27-7870-49CB-B8AB-EEFD9C6C286D}" type="pres">
      <dgm:prSet presAssocID="{00E55DA1-2656-4464-8470-B07838A338F1}" presName="node" presStyleLbl="node1" presStyleIdx="8" presStyleCnt="25">
        <dgm:presLayoutVars>
          <dgm:bulletEnabled val="1"/>
        </dgm:presLayoutVars>
      </dgm:prSet>
      <dgm:spPr/>
      <dgm:t>
        <a:bodyPr/>
        <a:lstStyle/>
        <a:p>
          <a:endParaRPr lang="en-GB"/>
        </a:p>
      </dgm:t>
    </dgm:pt>
    <dgm:pt modelId="{E76A78F5-0997-4183-8B07-FF39F0ECA187}" type="pres">
      <dgm:prSet presAssocID="{0E08FCD5-530D-402B-9499-E1513DE3887A}" presName="sibTrans" presStyleCnt="0"/>
      <dgm:spPr/>
    </dgm:pt>
    <dgm:pt modelId="{E609D75B-08F4-4A34-8C08-080CAD898BC8}" type="pres">
      <dgm:prSet presAssocID="{F24B42C2-6BB8-4800-A4B3-39B99E3145C8}" presName="node" presStyleLbl="node1" presStyleIdx="9" presStyleCnt="25">
        <dgm:presLayoutVars>
          <dgm:bulletEnabled val="1"/>
        </dgm:presLayoutVars>
      </dgm:prSet>
      <dgm:spPr/>
      <dgm:t>
        <a:bodyPr/>
        <a:lstStyle/>
        <a:p>
          <a:endParaRPr lang="en-GB"/>
        </a:p>
      </dgm:t>
    </dgm:pt>
    <dgm:pt modelId="{296898ED-67F0-4812-9062-016E01425380}" type="pres">
      <dgm:prSet presAssocID="{E8574D21-44FC-412D-BCDB-023764933611}" presName="sibTrans" presStyleCnt="0"/>
      <dgm:spPr/>
    </dgm:pt>
    <dgm:pt modelId="{12748C21-E005-4113-BA5B-67CEDF5CFCFB}" type="pres">
      <dgm:prSet presAssocID="{FD39874A-68CA-421C-B8A3-40E155D21D00}" presName="node" presStyleLbl="node1" presStyleIdx="10" presStyleCnt="25">
        <dgm:presLayoutVars>
          <dgm:bulletEnabled val="1"/>
        </dgm:presLayoutVars>
      </dgm:prSet>
      <dgm:spPr/>
      <dgm:t>
        <a:bodyPr/>
        <a:lstStyle/>
        <a:p>
          <a:endParaRPr lang="en-GB"/>
        </a:p>
      </dgm:t>
    </dgm:pt>
    <dgm:pt modelId="{A3881B80-93C9-4F5C-9728-A771A5823419}" type="pres">
      <dgm:prSet presAssocID="{604118F5-EC27-423A-AE7D-CA02407E93A7}" presName="sibTrans" presStyleCnt="0"/>
      <dgm:spPr/>
    </dgm:pt>
    <dgm:pt modelId="{3497142F-0CD5-4F35-AB40-ECB7C39582CA}" type="pres">
      <dgm:prSet presAssocID="{205AC28C-3A7E-4CD1-868A-13B90A563A58}" presName="node" presStyleLbl="node1" presStyleIdx="11" presStyleCnt="25">
        <dgm:presLayoutVars>
          <dgm:bulletEnabled val="1"/>
        </dgm:presLayoutVars>
      </dgm:prSet>
      <dgm:spPr/>
      <dgm:t>
        <a:bodyPr/>
        <a:lstStyle/>
        <a:p>
          <a:endParaRPr lang="en-GB"/>
        </a:p>
      </dgm:t>
    </dgm:pt>
    <dgm:pt modelId="{8E8F7F68-D4F6-4637-BA14-44FA0F57AB01}" type="pres">
      <dgm:prSet presAssocID="{E4F1BC96-D334-4A11-AA46-539C79BED274}" presName="sibTrans" presStyleCnt="0"/>
      <dgm:spPr/>
    </dgm:pt>
    <dgm:pt modelId="{7998347B-5094-4A20-AA52-3E4E13AD47B7}" type="pres">
      <dgm:prSet presAssocID="{64DFFAE5-F057-4E27-B0B8-20A2F0D1E4A6}" presName="node" presStyleLbl="node1" presStyleIdx="12" presStyleCnt="25">
        <dgm:presLayoutVars>
          <dgm:bulletEnabled val="1"/>
        </dgm:presLayoutVars>
      </dgm:prSet>
      <dgm:spPr/>
      <dgm:t>
        <a:bodyPr/>
        <a:lstStyle/>
        <a:p>
          <a:endParaRPr lang="en-GB"/>
        </a:p>
      </dgm:t>
    </dgm:pt>
    <dgm:pt modelId="{9F333231-2FFC-489D-AA2E-E481B72AB45A}" type="pres">
      <dgm:prSet presAssocID="{54E3E3CB-197B-44C5-93A6-A28A3CA43BC0}" presName="sibTrans" presStyleCnt="0"/>
      <dgm:spPr/>
    </dgm:pt>
    <dgm:pt modelId="{BE595840-733F-410E-9CE1-F65D1025C275}" type="pres">
      <dgm:prSet presAssocID="{22C64342-F5A1-473C-BB85-AE6B21E2FB18}" presName="node" presStyleLbl="node1" presStyleIdx="13" presStyleCnt="25">
        <dgm:presLayoutVars>
          <dgm:bulletEnabled val="1"/>
        </dgm:presLayoutVars>
      </dgm:prSet>
      <dgm:spPr/>
      <dgm:t>
        <a:bodyPr/>
        <a:lstStyle/>
        <a:p>
          <a:endParaRPr lang="en-GB"/>
        </a:p>
      </dgm:t>
    </dgm:pt>
    <dgm:pt modelId="{7672BB56-5BD4-4D6F-9F6B-F072DE4E929C}" type="pres">
      <dgm:prSet presAssocID="{5CD3EACD-4902-4D51-9329-3F246731D78E}" presName="sibTrans" presStyleCnt="0"/>
      <dgm:spPr/>
    </dgm:pt>
    <dgm:pt modelId="{799043CE-5B11-431A-B3B5-C41A59E2A6F1}" type="pres">
      <dgm:prSet presAssocID="{88B7839E-98C6-45A3-9D97-9DE5894769C5}" presName="node" presStyleLbl="node1" presStyleIdx="14" presStyleCnt="25">
        <dgm:presLayoutVars>
          <dgm:bulletEnabled val="1"/>
        </dgm:presLayoutVars>
      </dgm:prSet>
      <dgm:spPr/>
      <dgm:t>
        <a:bodyPr/>
        <a:lstStyle/>
        <a:p>
          <a:endParaRPr lang="en-GB"/>
        </a:p>
      </dgm:t>
    </dgm:pt>
    <dgm:pt modelId="{C4BC0AD3-8469-48B0-8DF9-648B2D4DEF83}" type="pres">
      <dgm:prSet presAssocID="{A63477D6-2F4B-4AD9-B61A-3178FF89F6C6}" presName="sibTrans" presStyleCnt="0"/>
      <dgm:spPr/>
    </dgm:pt>
    <dgm:pt modelId="{6867A4C3-2D83-4171-81F7-2D3E06B55482}" type="pres">
      <dgm:prSet presAssocID="{B899CB0F-A905-46C7-84ED-4D97FF0A6809}" presName="node" presStyleLbl="node1" presStyleIdx="15" presStyleCnt="25">
        <dgm:presLayoutVars>
          <dgm:bulletEnabled val="1"/>
        </dgm:presLayoutVars>
      </dgm:prSet>
      <dgm:spPr/>
      <dgm:t>
        <a:bodyPr/>
        <a:lstStyle/>
        <a:p>
          <a:endParaRPr lang="en-GB"/>
        </a:p>
      </dgm:t>
    </dgm:pt>
    <dgm:pt modelId="{596ABAE4-80D0-4917-83B7-87656F77C441}" type="pres">
      <dgm:prSet presAssocID="{CEFAFD6F-1D83-4602-AE50-03E54C4C7DC4}" presName="sibTrans" presStyleCnt="0"/>
      <dgm:spPr/>
    </dgm:pt>
    <dgm:pt modelId="{733425BE-92DF-4F17-ABE6-3F1BEE2F18EB}" type="pres">
      <dgm:prSet presAssocID="{5940CAC1-19E1-424E-A77D-BBC9F19AFCBE}" presName="node" presStyleLbl="node1" presStyleIdx="16" presStyleCnt="25">
        <dgm:presLayoutVars>
          <dgm:bulletEnabled val="1"/>
        </dgm:presLayoutVars>
      </dgm:prSet>
      <dgm:spPr/>
      <dgm:t>
        <a:bodyPr/>
        <a:lstStyle/>
        <a:p>
          <a:endParaRPr lang="en-GB"/>
        </a:p>
      </dgm:t>
    </dgm:pt>
    <dgm:pt modelId="{165A3E62-3E80-4935-95EF-48DC44426F5A}" type="pres">
      <dgm:prSet presAssocID="{D110A9B6-3753-4BC3-862B-2490FC544AA8}" presName="sibTrans" presStyleCnt="0"/>
      <dgm:spPr/>
    </dgm:pt>
    <dgm:pt modelId="{B3A14E8D-FD54-4991-BD47-7A6EDFF80883}" type="pres">
      <dgm:prSet presAssocID="{74C008F6-4BF1-48F9-833F-9479AF9070F1}" presName="node" presStyleLbl="node1" presStyleIdx="17" presStyleCnt="25">
        <dgm:presLayoutVars>
          <dgm:bulletEnabled val="1"/>
        </dgm:presLayoutVars>
      </dgm:prSet>
      <dgm:spPr/>
      <dgm:t>
        <a:bodyPr/>
        <a:lstStyle/>
        <a:p>
          <a:endParaRPr lang="en-GB"/>
        </a:p>
      </dgm:t>
    </dgm:pt>
    <dgm:pt modelId="{8A287B34-D6C9-4DD8-A277-FAFDFC914D27}" type="pres">
      <dgm:prSet presAssocID="{F5D90F02-C931-4BE8-9E56-54FC23C5F818}" presName="sibTrans" presStyleCnt="0"/>
      <dgm:spPr/>
    </dgm:pt>
    <dgm:pt modelId="{B4D957BD-89FB-4945-A868-D13858FE6340}" type="pres">
      <dgm:prSet presAssocID="{B903B26E-D0D5-4B76-B38C-1FF3EF68CC70}" presName="node" presStyleLbl="node1" presStyleIdx="18" presStyleCnt="25">
        <dgm:presLayoutVars>
          <dgm:bulletEnabled val="1"/>
        </dgm:presLayoutVars>
      </dgm:prSet>
      <dgm:spPr/>
      <dgm:t>
        <a:bodyPr/>
        <a:lstStyle/>
        <a:p>
          <a:endParaRPr lang="en-GB"/>
        </a:p>
      </dgm:t>
    </dgm:pt>
    <dgm:pt modelId="{74A5490D-E629-4592-9BE7-C9B92974E055}" type="pres">
      <dgm:prSet presAssocID="{DB7106CF-0812-4E14-A57A-460926680F90}" presName="sibTrans" presStyleCnt="0"/>
      <dgm:spPr/>
    </dgm:pt>
    <dgm:pt modelId="{71DE0CA7-0D47-4C54-BCD1-76F114F7CE0A}" type="pres">
      <dgm:prSet presAssocID="{078E2587-3E68-4DAF-83E1-B5639322D51E}" presName="node" presStyleLbl="node1" presStyleIdx="19" presStyleCnt="25">
        <dgm:presLayoutVars>
          <dgm:bulletEnabled val="1"/>
        </dgm:presLayoutVars>
      </dgm:prSet>
      <dgm:spPr/>
      <dgm:t>
        <a:bodyPr/>
        <a:lstStyle/>
        <a:p>
          <a:endParaRPr lang="en-GB"/>
        </a:p>
      </dgm:t>
    </dgm:pt>
    <dgm:pt modelId="{B73BC0F7-2CDB-48C2-9DD7-AF7D515B030A}" type="pres">
      <dgm:prSet presAssocID="{D56AF8B4-73F7-4AF0-8354-4C9825A16947}" presName="sibTrans" presStyleCnt="0"/>
      <dgm:spPr/>
    </dgm:pt>
    <dgm:pt modelId="{AFD65D33-9D9D-45E8-B41C-62A76EB1FCA3}" type="pres">
      <dgm:prSet presAssocID="{C394E07B-3AA4-4AC0-BC23-085A99D89C41}" presName="node" presStyleLbl="node1" presStyleIdx="20" presStyleCnt="25" custLinFactX="200000" custLinFactNeighborX="238641" custLinFactNeighborY="4888">
        <dgm:presLayoutVars>
          <dgm:bulletEnabled val="1"/>
        </dgm:presLayoutVars>
      </dgm:prSet>
      <dgm:spPr/>
      <dgm:t>
        <a:bodyPr/>
        <a:lstStyle/>
        <a:p>
          <a:endParaRPr lang="en-GB"/>
        </a:p>
      </dgm:t>
    </dgm:pt>
    <dgm:pt modelId="{DC272959-226F-4791-9101-456FFAC3A4A5}" type="pres">
      <dgm:prSet presAssocID="{3EC33849-E98D-4D45-86ED-B0292DCFADA1}" presName="sibTrans" presStyleCnt="0"/>
      <dgm:spPr/>
    </dgm:pt>
    <dgm:pt modelId="{C194D5C7-CD91-4E35-8075-4DE6FEC95B11}" type="pres">
      <dgm:prSet presAssocID="{FC856514-A291-41E0-8DC5-14C3BE73C98F}" presName="node" presStyleLbl="node1" presStyleIdx="21" presStyleCnt="25">
        <dgm:presLayoutVars>
          <dgm:bulletEnabled val="1"/>
        </dgm:presLayoutVars>
      </dgm:prSet>
      <dgm:spPr/>
      <dgm:t>
        <a:bodyPr/>
        <a:lstStyle/>
        <a:p>
          <a:endParaRPr lang="en-GB"/>
        </a:p>
      </dgm:t>
    </dgm:pt>
    <dgm:pt modelId="{B6704E36-7169-4A1A-8DA3-6A39A9A9C849}" type="pres">
      <dgm:prSet presAssocID="{CC659FC7-4E25-4094-A4EF-F27C8953DBE7}" presName="sibTrans" presStyleCnt="0"/>
      <dgm:spPr/>
    </dgm:pt>
    <dgm:pt modelId="{B2FF254D-1807-4997-B529-4D22BE83F4B6}" type="pres">
      <dgm:prSet presAssocID="{08041C98-1125-47CA-8BCC-3E4466CFD46A}" presName="node" presStyleLbl="node1" presStyleIdx="22" presStyleCnt="25">
        <dgm:presLayoutVars>
          <dgm:bulletEnabled val="1"/>
        </dgm:presLayoutVars>
      </dgm:prSet>
      <dgm:spPr/>
      <dgm:t>
        <a:bodyPr/>
        <a:lstStyle/>
        <a:p>
          <a:endParaRPr lang="en-GB"/>
        </a:p>
      </dgm:t>
    </dgm:pt>
    <dgm:pt modelId="{A93B378F-4C00-499B-8756-D89B94B6679E}" type="pres">
      <dgm:prSet presAssocID="{BDF0861F-959D-4ED0-8A73-A40B63B5BAD7}" presName="sibTrans" presStyleCnt="0"/>
      <dgm:spPr/>
    </dgm:pt>
    <dgm:pt modelId="{AF012718-FD94-4BD3-A93D-6578E6ED276C}" type="pres">
      <dgm:prSet presAssocID="{F40B1C3F-339D-4645-906C-509541570181}" presName="node" presStyleLbl="node1" presStyleIdx="23" presStyleCnt="25">
        <dgm:presLayoutVars>
          <dgm:bulletEnabled val="1"/>
        </dgm:presLayoutVars>
      </dgm:prSet>
      <dgm:spPr/>
      <dgm:t>
        <a:bodyPr/>
        <a:lstStyle/>
        <a:p>
          <a:endParaRPr lang="en-GB"/>
        </a:p>
      </dgm:t>
    </dgm:pt>
    <dgm:pt modelId="{D2F836A9-261D-43CD-B622-302FD7EEC064}" type="pres">
      <dgm:prSet presAssocID="{5E2EAA4C-26E3-49DE-B795-01A0E139DFA6}" presName="sibTrans" presStyleCnt="0"/>
      <dgm:spPr/>
    </dgm:pt>
    <dgm:pt modelId="{6633F441-DAB6-4089-8921-B42814015183}" type="pres">
      <dgm:prSet presAssocID="{60DF0C8A-B373-4EFF-B8EC-4432885D1F0D}" presName="node" presStyleLbl="node1" presStyleIdx="24" presStyleCnt="25" custLinFactX="-200000" custLinFactNeighborX="-240335" custLinFactNeighborY="4889">
        <dgm:presLayoutVars>
          <dgm:bulletEnabled val="1"/>
        </dgm:presLayoutVars>
      </dgm:prSet>
      <dgm:spPr/>
      <dgm:t>
        <a:bodyPr/>
        <a:lstStyle/>
        <a:p>
          <a:endParaRPr lang="en-GB"/>
        </a:p>
      </dgm:t>
    </dgm:pt>
  </dgm:ptLst>
  <dgm:cxnLst>
    <dgm:cxn modelId="{CFA6B07A-E73C-41B6-BFAE-EFAED2B049F6}" type="presOf" srcId="{D57C3F56-A0AA-4A03-9000-55C68D1B49ED}" destId="{35A8B2B4-C4B6-431A-9BFB-2BD880ADF711}" srcOrd="0" destOrd="0" presId="urn:microsoft.com/office/officeart/2005/8/layout/default#1"/>
    <dgm:cxn modelId="{840C0996-BA75-4F60-8A0E-892F8E40EC17}" type="presOf" srcId="{00E55DA1-2656-4464-8470-B07838A338F1}" destId="{8CE1DC27-7870-49CB-B8AB-EEFD9C6C286D}" srcOrd="0" destOrd="0" presId="urn:microsoft.com/office/officeart/2005/8/layout/default#1"/>
    <dgm:cxn modelId="{F98BC8AD-3F0E-47E7-A931-6DF0C794F830}" type="presOf" srcId="{205AC28C-3A7E-4CD1-868A-13B90A563A58}" destId="{3497142F-0CD5-4F35-AB40-ECB7C39582CA}" srcOrd="0" destOrd="0" presId="urn:microsoft.com/office/officeart/2005/8/layout/default#1"/>
    <dgm:cxn modelId="{077B2DC1-BC83-4B1F-BD49-2AE2FA88AA63}" type="presOf" srcId="{5940CAC1-19E1-424E-A77D-BBC9F19AFCBE}" destId="{733425BE-92DF-4F17-ABE6-3F1BEE2F18EB}" srcOrd="0" destOrd="0" presId="urn:microsoft.com/office/officeart/2005/8/layout/default#1"/>
    <dgm:cxn modelId="{F3607B1E-1F05-4C2D-A5AB-5689260A1807}" srcId="{B59FB685-C271-4AA7-A058-AA8378945055}" destId="{60DF0C8A-B373-4EFF-B8EC-4432885D1F0D}" srcOrd="24" destOrd="0" parTransId="{FAEFC49E-D0D0-45B5-BD72-E47CF34CC744}" sibTransId="{F652C604-00EE-492C-9612-B9FB0DB64E92}"/>
    <dgm:cxn modelId="{F504BC47-A69E-4A98-A371-DBB5C1087EFC}" type="presOf" srcId="{877DAAA7-2A74-428A-8F7D-408C35F44DF0}" destId="{A0AE2889-76F5-48C1-8CCE-E4EF0DEBB984}" srcOrd="0" destOrd="0" presId="urn:microsoft.com/office/officeart/2005/8/layout/default#1"/>
    <dgm:cxn modelId="{FA519C51-72A7-4E09-B4CF-51CC6B0F49BF}" srcId="{B59FB685-C271-4AA7-A058-AA8378945055}" destId="{078E2587-3E68-4DAF-83E1-B5639322D51E}" srcOrd="19" destOrd="0" parTransId="{CF18EFF7-5217-408D-9DCC-4F93B009425F}" sibTransId="{D56AF8B4-73F7-4AF0-8354-4C9825A16947}"/>
    <dgm:cxn modelId="{B05A7D00-12D5-4785-A86D-A7636894E80D}" type="presOf" srcId="{F76DA1EC-CA89-4B45-942E-D6CDB50B7005}" destId="{332B9BB7-5718-4180-A4E5-580EE615FB8C}" srcOrd="0" destOrd="0" presId="urn:microsoft.com/office/officeart/2005/8/layout/default#1"/>
    <dgm:cxn modelId="{9EFF48DB-ABCF-4F3B-97AC-2F2D7658D9D7}" type="presOf" srcId="{64DFFAE5-F057-4E27-B0B8-20A2F0D1E4A6}" destId="{7998347B-5094-4A20-AA52-3E4E13AD47B7}" srcOrd="0" destOrd="0" presId="urn:microsoft.com/office/officeart/2005/8/layout/default#1"/>
    <dgm:cxn modelId="{FBA2C0CC-3529-49A8-BAF4-6099AE4F89A5}" type="presOf" srcId="{B59FB685-C271-4AA7-A058-AA8378945055}" destId="{0E45CCA5-BC61-4BD5-A45D-2462C2D6279E}" srcOrd="0" destOrd="0" presId="urn:microsoft.com/office/officeart/2005/8/layout/default#1"/>
    <dgm:cxn modelId="{E91A3A00-4161-44D2-ACEB-1D55BC5743F0}" srcId="{B59FB685-C271-4AA7-A058-AA8378945055}" destId="{22C64342-F5A1-473C-BB85-AE6B21E2FB18}" srcOrd="13" destOrd="0" parTransId="{469BB16E-06A6-43D9-9A41-08D9CA038AE4}" sibTransId="{5CD3EACD-4902-4D51-9329-3F246731D78E}"/>
    <dgm:cxn modelId="{490AD624-C319-40A4-8065-4B884028811A}" srcId="{B59FB685-C271-4AA7-A058-AA8378945055}" destId="{C9200414-ABCA-46A2-8359-6F844C2B8860}" srcOrd="4" destOrd="0" parTransId="{4B832B4E-B821-4A21-9AEF-B31F62EE7115}" sibTransId="{0A951231-373D-45FF-9393-46EB6AF4319A}"/>
    <dgm:cxn modelId="{6888037F-8463-477B-B48D-E18325A75255}" type="presOf" srcId="{036AB73F-29F4-485B-A982-604169B21C33}" destId="{C8DC03F9-1B10-44FF-BBD1-311F35E3E19B}" srcOrd="0" destOrd="0" presId="urn:microsoft.com/office/officeart/2005/8/layout/default#1"/>
    <dgm:cxn modelId="{FF82F140-F61A-48C3-AFC3-50B738198B99}" srcId="{B59FB685-C271-4AA7-A058-AA8378945055}" destId="{F76DA1EC-CA89-4B45-942E-D6CDB50B7005}" srcOrd="6" destOrd="0" parTransId="{07357227-CE82-44D2-B6DA-73C4C707A98E}" sibTransId="{850F1DBC-CA6F-45B4-8CE0-F7F840850E55}"/>
    <dgm:cxn modelId="{71C86BAC-E78E-4275-81EC-709B17294880}" srcId="{B59FB685-C271-4AA7-A058-AA8378945055}" destId="{74C008F6-4BF1-48F9-833F-9479AF9070F1}" srcOrd="17" destOrd="0" parTransId="{242B0C7C-F891-4F96-B3CD-2927F23B3353}" sibTransId="{F5D90F02-C931-4BE8-9E56-54FC23C5F818}"/>
    <dgm:cxn modelId="{A7A9B1D6-75B6-4656-9CA7-E80A647BC5A4}" srcId="{B59FB685-C271-4AA7-A058-AA8378945055}" destId="{B899CB0F-A905-46C7-84ED-4D97FF0A6809}" srcOrd="15" destOrd="0" parTransId="{AC211726-5B15-433A-85DF-ACF1D7E83A21}" sibTransId="{CEFAFD6F-1D83-4602-AE50-03E54C4C7DC4}"/>
    <dgm:cxn modelId="{3B9B6648-17D6-474E-9814-04BCC26863FE}" type="presOf" srcId="{FD39874A-68CA-421C-B8A3-40E155D21D00}" destId="{12748C21-E005-4113-BA5B-67CEDF5CFCFB}" srcOrd="0" destOrd="0" presId="urn:microsoft.com/office/officeart/2005/8/layout/default#1"/>
    <dgm:cxn modelId="{1C0E62A3-8A17-4823-9A08-4866EF627073}" type="presOf" srcId="{F24B42C2-6BB8-4800-A4B3-39B99E3145C8}" destId="{E609D75B-08F4-4A34-8C08-080CAD898BC8}" srcOrd="0" destOrd="0" presId="urn:microsoft.com/office/officeart/2005/8/layout/default#1"/>
    <dgm:cxn modelId="{90A5CD9F-CB6B-4AA4-AEA8-C2266D419313}" srcId="{B59FB685-C271-4AA7-A058-AA8378945055}" destId="{5940CAC1-19E1-424E-A77D-BBC9F19AFCBE}" srcOrd="16" destOrd="0" parTransId="{60DE0BA3-4FDE-4A5A-9CC9-934C82EB906D}" sibTransId="{D110A9B6-3753-4BC3-862B-2490FC544AA8}"/>
    <dgm:cxn modelId="{35001952-D31E-41E6-B57A-6F9F4E85AA8B}" type="presOf" srcId="{74C008F6-4BF1-48F9-833F-9479AF9070F1}" destId="{B3A14E8D-FD54-4991-BD47-7A6EDFF80883}" srcOrd="0" destOrd="0" presId="urn:microsoft.com/office/officeart/2005/8/layout/default#1"/>
    <dgm:cxn modelId="{316FEF33-B863-42A1-A529-0DADE8994E86}" srcId="{B59FB685-C271-4AA7-A058-AA8378945055}" destId="{08041C98-1125-47CA-8BCC-3E4466CFD46A}" srcOrd="22" destOrd="0" parTransId="{ABBC7678-8294-4AB6-A4D4-03ED8AE27893}" sibTransId="{BDF0861F-959D-4ED0-8A73-A40B63B5BAD7}"/>
    <dgm:cxn modelId="{3940AA77-6328-4CB0-B03B-F55A598447AD}" type="presOf" srcId="{898BAF43-9855-4FC3-AF9D-08339A89A637}" destId="{0FB3DE42-8F5A-4E33-9ABC-F97FAE8F582B}" srcOrd="0" destOrd="0" presId="urn:microsoft.com/office/officeart/2005/8/layout/default#1"/>
    <dgm:cxn modelId="{E5C7EE0C-FEA5-4E64-BBDB-7597BD7E8430}" srcId="{B59FB685-C271-4AA7-A058-AA8378945055}" destId="{F40B1C3F-339D-4645-906C-509541570181}" srcOrd="23" destOrd="0" parTransId="{62026A40-E2A2-4A7D-9105-B39367FE9B80}" sibTransId="{5E2EAA4C-26E3-49DE-B795-01A0E139DFA6}"/>
    <dgm:cxn modelId="{898240BE-82D9-42C8-97DC-FA4822584408}" type="presOf" srcId="{B903B26E-D0D5-4B76-B38C-1FF3EF68CC70}" destId="{B4D957BD-89FB-4945-A868-D13858FE6340}" srcOrd="0" destOrd="0" presId="urn:microsoft.com/office/officeart/2005/8/layout/default#1"/>
    <dgm:cxn modelId="{9EFC5B20-6EE4-42BA-8535-5BC1EE022429}" srcId="{B59FB685-C271-4AA7-A058-AA8378945055}" destId="{1D087992-3907-41E1-A877-45CE6E0AC820}" srcOrd="7" destOrd="0" parTransId="{12ECA080-9AD0-43B6-A715-CFDD888DEDAC}" sibTransId="{F66284CB-834C-4B53-9A66-8EE595D77450}"/>
    <dgm:cxn modelId="{0A1D2CD8-3FF0-4246-A2EC-738399055C41}" type="presOf" srcId="{B80D9D3A-611A-48AB-B219-3A12E412BF0C}" destId="{16AF956C-9FAC-4BB3-98EC-D754C8BBD90F}" srcOrd="0" destOrd="0" presId="urn:microsoft.com/office/officeart/2005/8/layout/default#1"/>
    <dgm:cxn modelId="{CF634016-23F5-4C71-9F6B-25739FFDC8B3}" srcId="{B59FB685-C271-4AA7-A058-AA8378945055}" destId="{205AC28C-3A7E-4CD1-868A-13B90A563A58}" srcOrd="11" destOrd="0" parTransId="{D7120EAC-E417-4598-9A33-3BD75E43D75E}" sibTransId="{E4F1BC96-D334-4A11-AA46-539C79BED274}"/>
    <dgm:cxn modelId="{CC616636-1DDB-4559-B9CA-602D9D7BDB8B}" type="presOf" srcId="{22C64342-F5A1-473C-BB85-AE6B21E2FB18}" destId="{BE595840-733F-410E-9CE1-F65D1025C275}" srcOrd="0" destOrd="0" presId="urn:microsoft.com/office/officeart/2005/8/layout/default#1"/>
    <dgm:cxn modelId="{555687C4-DC86-45AA-B3DA-0DE12E322562}" srcId="{B59FB685-C271-4AA7-A058-AA8378945055}" destId="{D57C3F56-A0AA-4A03-9000-55C68D1B49ED}" srcOrd="3" destOrd="0" parTransId="{560DF5D8-C433-4A56-B6C6-303A068D7096}" sibTransId="{3ECD1B2A-FEB7-4618-9BFD-057198F72B08}"/>
    <dgm:cxn modelId="{14F3A6E0-7051-43A7-8A76-3E3AD4731681}" srcId="{B59FB685-C271-4AA7-A058-AA8378945055}" destId="{88B7839E-98C6-45A3-9D97-9DE5894769C5}" srcOrd="14" destOrd="0" parTransId="{F979D737-FDCE-47D9-9426-3D3216F116F1}" sibTransId="{A63477D6-2F4B-4AD9-B61A-3178FF89F6C6}"/>
    <dgm:cxn modelId="{BB738E07-0B5D-4632-ADAD-4E4FCDF1A24A}" srcId="{B59FB685-C271-4AA7-A058-AA8378945055}" destId="{036AB73F-29F4-485B-A982-604169B21C33}" srcOrd="2" destOrd="0" parTransId="{E2B1C422-88A0-434E-AD4D-3B4A03BFEE07}" sibTransId="{7B505C51-A42F-48BE-B88F-45421E8A64A7}"/>
    <dgm:cxn modelId="{6CD39C98-E2F2-4AB7-8A68-B59DA5AF5DCA}" srcId="{B59FB685-C271-4AA7-A058-AA8378945055}" destId="{877DAAA7-2A74-428A-8F7D-408C35F44DF0}" srcOrd="1" destOrd="0" parTransId="{432F9DF9-D906-4F0D-8373-328B24AB6555}" sibTransId="{BC1E1433-C8EA-40AA-A117-E557014EFEC6}"/>
    <dgm:cxn modelId="{B3681806-FD95-4FBD-9D38-DEAA7BE2E2FB}" srcId="{B59FB685-C271-4AA7-A058-AA8378945055}" destId="{B80D9D3A-611A-48AB-B219-3A12E412BF0C}" srcOrd="0" destOrd="0" parTransId="{8445ABD6-1969-4C9D-8A2E-5A24C0488E5E}" sibTransId="{4DF3C55B-5EB5-44C5-8370-E14DCA691DAF}"/>
    <dgm:cxn modelId="{13D6C6E4-7452-4AC6-9F8E-BEC31F3CC23F}" type="presOf" srcId="{C394E07B-3AA4-4AC0-BC23-085A99D89C41}" destId="{AFD65D33-9D9D-45E8-B41C-62A76EB1FCA3}" srcOrd="0" destOrd="0" presId="urn:microsoft.com/office/officeart/2005/8/layout/default#1"/>
    <dgm:cxn modelId="{A3EDA39F-BD8C-4B1F-A940-716C4E32397B}" type="presOf" srcId="{88B7839E-98C6-45A3-9D97-9DE5894769C5}" destId="{799043CE-5B11-431A-B3B5-C41A59E2A6F1}" srcOrd="0" destOrd="0" presId="urn:microsoft.com/office/officeart/2005/8/layout/default#1"/>
    <dgm:cxn modelId="{D183903B-96EB-4ECF-9EC3-511AFCFD5631}" type="presOf" srcId="{1D087992-3907-41E1-A877-45CE6E0AC820}" destId="{90C1C259-6B5F-4A9C-AF82-5C4D7AA036D6}" srcOrd="0" destOrd="0" presId="urn:microsoft.com/office/officeart/2005/8/layout/default#1"/>
    <dgm:cxn modelId="{4BC43CDD-1899-4000-8700-C88C327477F2}" srcId="{B59FB685-C271-4AA7-A058-AA8378945055}" destId="{00E55DA1-2656-4464-8470-B07838A338F1}" srcOrd="8" destOrd="0" parTransId="{7DE1887C-3487-4E60-9E98-D752914FEBA1}" sibTransId="{0E08FCD5-530D-402B-9499-E1513DE3887A}"/>
    <dgm:cxn modelId="{D07E59D9-8B57-4FDE-A5BB-91B216A3B8D6}" type="presOf" srcId="{FC856514-A291-41E0-8DC5-14C3BE73C98F}" destId="{C194D5C7-CD91-4E35-8075-4DE6FEC95B11}" srcOrd="0" destOrd="0" presId="urn:microsoft.com/office/officeart/2005/8/layout/default#1"/>
    <dgm:cxn modelId="{B98ADA07-BF7B-4683-8CC4-10AA430AA808}" type="presOf" srcId="{08041C98-1125-47CA-8BCC-3E4466CFD46A}" destId="{B2FF254D-1807-4997-B529-4D22BE83F4B6}" srcOrd="0" destOrd="0" presId="urn:microsoft.com/office/officeart/2005/8/layout/default#1"/>
    <dgm:cxn modelId="{6C21CCF1-E67D-4479-A434-254A2A303A27}" type="presOf" srcId="{078E2587-3E68-4DAF-83E1-B5639322D51E}" destId="{71DE0CA7-0D47-4C54-BCD1-76F114F7CE0A}" srcOrd="0" destOrd="0" presId="urn:microsoft.com/office/officeart/2005/8/layout/default#1"/>
    <dgm:cxn modelId="{1387EAA7-7416-4561-AA2F-2A647B985C9A}" type="presOf" srcId="{60DF0C8A-B373-4EFF-B8EC-4432885D1F0D}" destId="{6633F441-DAB6-4089-8921-B42814015183}" srcOrd="0" destOrd="0" presId="urn:microsoft.com/office/officeart/2005/8/layout/default#1"/>
    <dgm:cxn modelId="{5E07F9DE-C188-48D4-8960-1AF44736810F}" srcId="{B59FB685-C271-4AA7-A058-AA8378945055}" destId="{B903B26E-D0D5-4B76-B38C-1FF3EF68CC70}" srcOrd="18" destOrd="0" parTransId="{21B66BD3-E518-4BBF-A92C-096FE3EEC41D}" sibTransId="{DB7106CF-0812-4E14-A57A-460926680F90}"/>
    <dgm:cxn modelId="{4C3197A4-804C-4215-8CD7-BBDA78BA767D}" srcId="{B59FB685-C271-4AA7-A058-AA8378945055}" destId="{FD39874A-68CA-421C-B8A3-40E155D21D00}" srcOrd="10" destOrd="0" parTransId="{5C8FA34E-0E44-4CCF-82EA-2E05D37F72F6}" sibTransId="{604118F5-EC27-423A-AE7D-CA02407E93A7}"/>
    <dgm:cxn modelId="{32AFBA87-4F2E-463E-A9A8-C47E36E976A6}" type="presOf" srcId="{F40B1C3F-339D-4645-906C-509541570181}" destId="{AF012718-FD94-4BD3-A93D-6578E6ED276C}" srcOrd="0" destOrd="0" presId="urn:microsoft.com/office/officeart/2005/8/layout/default#1"/>
    <dgm:cxn modelId="{12F01684-4E0E-4EC9-AB21-0925E0BE01C5}" type="presOf" srcId="{C9200414-ABCA-46A2-8359-6F844C2B8860}" destId="{3FB9A58D-1A5D-4CB6-87D1-321559292EBA}" srcOrd="0" destOrd="0" presId="urn:microsoft.com/office/officeart/2005/8/layout/default#1"/>
    <dgm:cxn modelId="{5ABDA736-E0AA-4BE4-AF5E-6A5B33DE2D1C}" srcId="{B59FB685-C271-4AA7-A058-AA8378945055}" destId="{64DFFAE5-F057-4E27-B0B8-20A2F0D1E4A6}" srcOrd="12" destOrd="0" parTransId="{37FCEC0F-5EB2-450E-9B82-AC402F093A6F}" sibTransId="{54E3E3CB-197B-44C5-93A6-A28A3CA43BC0}"/>
    <dgm:cxn modelId="{C0E5B6F0-68DD-4E5C-8B42-73125DA85AB9}" srcId="{B59FB685-C271-4AA7-A058-AA8378945055}" destId="{898BAF43-9855-4FC3-AF9D-08339A89A637}" srcOrd="5" destOrd="0" parTransId="{232D664B-95B8-40C1-9BBB-BE2C057AE153}" sibTransId="{BAE6F809-EB6C-4EB6-B100-30DEC06157A6}"/>
    <dgm:cxn modelId="{FC4244A5-228D-43BD-B0EC-46540FB6514A}" srcId="{B59FB685-C271-4AA7-A058-AA8378945055}" destId="{C394E07B-3AA4-4AC0-BC23-085A99D89C41}" srcOrd="20" destOrd="0" parTransId="{5F4B6032-8A3E-426D-B851-837B9A2DC703}" sibTransId="{3EC33849-E98D-4D45-86ED-B0292DCFADA1}"/>
    <dgm:cxn modelId="{43C8E233-DCDB-4785-99C7-7623E33B5CD0}" srcId="{B59FB685-C271-4AA7-A058-AA8378945055}" destId="{FC856514-A291-41E0-8DC5-14C3BE73C98F}" srcOrd="21" destOrd="0" parTransId="{621DE2AF-8225-48B9-AD58-E9C67E43ABC6}" sibTransId="{CC659FC7-4E25-4094-A4EF-F27C8953DBE7}"/>
    <dgm:cxn modelId="{0619DC68-B653-4DB8-867D-BC392E90DEC1}" srcId="{B59FB685-C271-4AA7-A058-AA8378945055}" destId="{F24B42C2-6BB8-4800-A4B3-39B99E3145C8}" srcOrd="9" destOrd="0" parTransId="{EF45CCC7-F350-4E3C-87A5-23BC387CADFD}" sibTransId="{E8574D21-44FC-412D-BCDB-023764933611}"/>
    <dgm:cxn modelId="{FD9DA057-AA13-41B3-87E0-F35C1CBB238F}" type="presOf" srcId="{B899CB0F-A905-46C7-84ED-4D97FF0A6809}" destId="{6867A4C3-2D83-4171-81F7-2D3E06B55482}" srcOrd="0" destOrd="0" presId="urn:microsoft.com/office/officeart/2005/8/layout/default#1"/>
    <dgm:cxn modelId="{AED15EE6-9006-48FF-B119-261692240581}" type="presParOf" srcId="{0E45CCA5-BC61-4BD5-A45D-2462C2D6279E}" destId="{16AF956C-9FAC-4BB3-98EC-D754C8BBD90F}" srcOrd="0" destOrd="0" presId="urn:microsoft.com/office/officeart/2005/8/layout/default#1"/>
    <dgm:cxn modelId="{87D19516-5DE2-4B4D-855B-0493F206FF6B}" type="presParOf" srcId="{0E45CCA5-BC61-4BD5-A45D-2462C2D6279E}" destId="{D6313183-C060-42BC-9951-C97D6B336D54}" srcOrd="1" destOrd="0" presId="urn:microsoft.com/office/officeart/2005/8/layout/default#1"/>
    <dgm:cxn modelId="{C5FFBDC8-2EBA-4246-82AF-EDF29D369819}" type="presParOf" srcId="{0E45CCA5-BC61-4BD5-A45D-2462C2D6279E}" destId="{A0AE2889-76F5-48C1-8CCE-E4EF0DEBB984}" srcOrd="2" destOrd="0" presId="urn:microsoft.com/office/officeart/2005/8/layout/default#1"/>
    <dgm:cxn modelId="{692105BA-EE8B-4C3F-A0F7-5A3F7688C60A}" type="presParOf" srcId="{0E45CCA5-BC61-4BD5-A45D-2462C2D6279E}" destId="{6432E739-3438-4F79-82C8-76D990FD2388}" srcOrd="3" destOrd="0" presId="urn:microsoft.com/office/officeart/2005/8/layout/default#1"/>
    <dgm:cxn modelId="{EEF6E3BB-050D-4FE2-93FA-DFD5EDA3F6A3}" type="presParOf" srcId="{0E45CCA5-BC61-4BD5-A45D-2462C2D6279E}" destId="{C8DC03F9-1B10-44FF-BBD1-311F35E3E19B}" srcOrd="4" destOrd="0" presId="urn:microsoft.com/office/officeart/2005/8/layout/default#1"/>
    <dgm:cxn modelId="{28C1ECE7-4CC7-4776-8CAE-7FF0A70B79C9}" type="presParOf" srcId="{0E45CCA5-BC61-4BD5-A45D-2462C2D6279E}" destId="{98FAF142-9F0F-44BD-BEAA-F5E5EC7A8D06}" srcOrd="5" destOrd="0" presId="urn:microsoft.com/office/officeart/2005/8/layout/default#1"/>
    <dgm:cxn modelId="{2220D905-EBEF-4B17-8CF7-0B46FB3C7B0B}" type="presParOf" srcId="{0E45CCA5-BC61-4BD5-A45D-2462C2D6279E}" destId="{35A8B2B4-C4B6-431A-9BFB-2BD880ADF711}" srcOrd="6" destOrd="0" presId="urn:microsoft.com/office/officeart/2005/8/layout/default#1"/>
    <dgm:cxn modelId="{9EF484E1-C84A-46DC-B6AF-8508EB3EFD86}" type="presParOf" srcId="{0E45CCA5-BC61-4BD5-A45D-2462C2D6279E}" destId="{47002228-21F8-41D6-85DF-A2EA928BDED8}" srcOrd="7" destOrd="0" presId="urn:microsoft.com/office/officeart/2005/8/layout/default#1"/>
    <dgm:cxn modelId="{3E0C7396-0DDE-4A81-8D60-1A30899866FD}" type="presParOf" srcId="{0E45CCA5-BC61-4BD5-A45D-2462C2D6279E}" destId="{3FB9A58D-1A5D-4CB6-87D1-321559292EBA}" srcOrd="8" destOrd="0" presId="urn:microsoft.com/office/officeart/2005/8/layout/default#1"/>
    <dgm:cxn modelId="{5594AF2C-B5C4-41CE-A347-884552A33161}" type="presParOf" srcId="{0E45CCA5-BC61-4BD5-A45D-2462C2D6279E}" destId="{D443D227-44F5-4564-8EA9-B9D25D9B781A}" srcOrd="9" destOrd="0" presId="urn:microsoft.com/office/officeart/2005/8/layout/default#1"/>
    <dgm:cxn modelId="{E62AECB3-4FFC-4544-B68F-EAF4E7199386}" type="presParOf" srcId="{0E45CCA5-BC61-4BD5-A45D-2462C2D6279E}" destId="{0FB3DE42-8F5A-4E33-9ABC-F97FAE8F582B}" srcOrd="10" destOrd="0" presId="urn:microsoft.com/office/officeart/2005/8/layout/default#1"/>
    <dgm:cxn modelId="{B5F5DE4B-2E21-4720-9C18-363B3552C991}" type="presParOf" srcId="{0E45CCA5-BC61-4BD5-A45D-2462C2D6279E}" destId="{3A646CEA-AF27-4221-A69E-E8453EDF9319}" srcOrd="11" destOrd="0" presId="urn:microsoft.com/office/officeart/2005/8/layout/default#1"/>
    <dgm:cxn modelId="{50DCBBDF-F03D-4E54-8837-396A8476EB1E}" type="presParOf" srcId="{0E45CCA5-BC61-4BD5-A45D-2462C2D6279E}" destId="{332B9BB7-5718-4180-A4E5-580EE615FB8C}" srcOrd="12" destOrd="0" presId="urn:microsoft.com/office/officeart/2005/8/layout/default#1"/>
    <dgm:cxn modelId="{9D38DF0A-CD17-4C46-8D4D-948AF6874005}" type="presParOf" srcId="{0E45CCA5-BC61-4BD5-A45D-2462C2D6279E}" destId="{3CD8B7CC-01F1-4E0A-BA12-ACDC92F125E3}" srcOrd="13" destOrd="0" presId="urn:microsoft.com/office/officeart/2005/8/layout/default#1"/>
    <dgm:cxn modelId="{4578DA39-F580-466D-8CF2-E73F78E3C209}" type="presParOf" srcId="{0E45CCA5-BC61-4BD5-A45D-2462C2D6279E}" destId="{90C1C259-6B5F-4A9C-AF82-5C4D7AA036D6}" srcOrd="14" destOrd="0" presId="urn:microsoft.com/office/officeart/2005/8/layout/default#1"/>
    <dgm:cxn modelId="{63601DF5-876F-4FA1-AA88-237E3C20CB22}" type="presParOf" srcId="{0E45CCA5-BC61-4BD5-A45D-2462C2D6279E}" destId="{A2E40B82-3F98-4354-9E55-7FB4AADCFD07}" srcOrd="15" destOrd="0" presId="urn:microsoft.com/office/officeart/2005/8/layout/default#1"/>
    <dgm:cxn modelId="{BCE5A85F-FBD3-497F-8F08-2BDA55CC2BA8}" type="presParOf" srcId="{0E45CCA5-BC61-4BD5-A45D-2462C2D6279E}" destId="{8CE1DC27-7870-49CB-B8AB-EEFD9C6C286D}" srcOrd="16" destOrd="0" presId="urn:microsoft.com/office/officeart/2005/8/layout/default#1"/>
    <dgm:cxn modelId="{0828201F-31F9-43C4-B376-7266E91A695F}" type="presParOf" srcId="{0E45CCA5-BC61-4BD5-A45D-2462C2D6279E}" destId="{E76A78F5-0997-4183-8B07-FF39F0ECA187}" srcOrd="17" destOrd="0" presId="urn:microsoft.com/office/officeart/2005/8/layout/default#1"/>
    <dgm:cxn modelId="{4A365562-6108-4F43-A1A1-C42BD478572D}" type="presParOf" srcId="{0E45CCA5-BC61-4BD5-A45D-2462C2D6279E}" destId="{E609D75B-08F4-4A34-8C08-080CAD898BC8}" srcOrd="18" destOrd="0" presId="urn:microsoft.com/office/officeart/2005/8/layout/default#1"/>
    <dgm:cxn modelId="{C26B4D66-2307-4D76-84AC-739DB21D852B}" type="presParOf" srcId="{0E45CCA5-BC61-4BD5-A45D-2462C2D6279E}" destId="{296898ED-67F0-4812-9062-016E01425380}" srcOrd="19" destOrd="0" presId="urn:microsoft.com/office/officeart/2005/8/layout/default#1"/>
    <dgm:cxn modelId="{20D5DCF7-EB58-44AF-8893-88BD1075E5DB}" type="presParOf" srcId="{0E45CCA5-BC61-4BD5-A45D-2462C2D6279E}" destId="{12748C21-E005-4113-BA5B-67CEDF5CFCFB}" srcOrd="20" destOrd="0" presId="urn:microsoft.com/office/officeart/2005/8/layout/default#1"/>
    <dgm:cxn modelId="{38E5EB9A-F2D2-4234-A02E-5871A3D383E5}" type="presParOf" srcId="{0E45CCA5-BC61-4BD5-A45D-2462C2D6279E}" destId="{A3881B80-93C9-4F5C-9728-A771A5823419}" srcOrd="21" destOrd="0" presId="urn:microsoft.com/office/officeart/2005/8/layout/default#1"/>
    <dgm:cxn modelId="{73895346-4F5B-484D-98CC-03A5FD84D476}" type="presParOf" srcId="{0E45CCA5-BC61-4BD5-A45D-2462C2D6279E}" destId="{3497142F-0CD5-4F35-AB40-ECB7C39582CA}" srcOrd="22" destOrd="0" presId="urn:microsoft.com/office/officeart/2005/8/layout/default#1"/>
    <dgm:cxn modelId="{657F45FF-C4A0-4A3C-A168-9D3D0E99E203}" type="presParOf" srcId="{0E45CCA5-BC61-4BD5-A45D-2462C2D6279E}" destId="{8E8F7F68-D4F6-4637-BA14-44FA0F57AB01}" srcOrd="23" destOrd="0" presId="urn:microsoft.com/office/officeart/2005/8/layout/default#1"/>
    <dgm:cxn modelId="{BFE839DC-24E8-4132-81E0-EED1008EACC1}" type="presParOf" srcId="{0E45CCA5-BC61-4BD5-A45D-2462C2D6279E}" destId="{7998347B-5094-4A20-AA52-3E4E13AD47B7}" srcOrd="24" destOrd="0" presId="urn:microsoft.com/office/officeart/2005/8/layout/default#1"/>
    <dgm:cxn modelId="{60DA949E-1552-4C87-9C0C-175B500C2157}" type="presParOf" srcId="{0E45CCA5-BC61-4BD5-A45D-2462C2D6279E}" destId="{9F333231-2FFC-489D-AA2E-E481B72AB45A}" srcOrd="25" destOrd="0" presId="urn:microsoft.com/office/officeart/2005/8/layout/default#1"/>
    <dgm:cxn modelId="{B80CD1B3-9B22-46FC-91DF-FF652B3AFCE4}" type="presParOf" srcId="{0E45CCA5-BC61-4BD5-A45D-2462C2D6279E}" destId="{BE595840-733F-410E-9CE1-F65D1025C275}" srcOrd="26" destOrd="0" presId="urn:microsoft.com/office/officeart/2005/8/layout/default#1"/>
    <dgm:cxn modelId="{47AE7BC4-B07D-493E-AB0B-2C7CCBAABC9E}" type="presParOf" srcId="{0E45CCA5-BC61-4BD5-A45D-2462C2D6279E}" destId="{7672BB56-5BD4-4D6F-9F6B-F072DE4E929C}" srcOrd="27" destOrd="0" presId="urn:microsoft.com/office/officeart/2005/8/layout/default#1"/>
    <dgm:cxn modelId="{933FADBE-8759-4BCB-BF80-BA3DD1D80867}" type="presParOf" srcId="{0E45CCA5-BC61-4BD5-A45D-2462C2D6279E}" destId="{799043CE-5B11-431A-B3B5-C41A59E2A6F1}" srcOrd="28" destOrd="0" presId="urn:microsoft.com/office/officeart/2005/8/layout/default#1"/>
    <dgm:cxn modelId="{32695D3C-7CE3-4C7F-8440-960EDD7472C5}" type="presParOf" srcId="{0E45CCA5-BC61-4BD5-A45D-2462C2D6279E}" destId="{C4BC0AD3-8469-48B0-8DF9-648B2D4DEF83}" srcOrd="29" destOrd="0" presId="urn:microsoft.com/office/officeart/2005/8/layout/default#1"/>
    <dgm:cxn modelId="{13E63E1D-FE13-4652-8D1D-63378560D85F}" type="presParOf" srcId="{0E45CCA5-BC61-4BD5-A45D-2462C2D6279E}" destId="{6867A4C3-2D83-4171-81F7-2D3E06B55482}" srcOrd="30" destOrd="0" presId="urn:microsoft.com/office/officeart/2005/8/layout/default#1"/>
    <dgm:cxn modelId="{5D7ED9EC-AAA5-44A4-9FB9-5D36BAD6EBCF}" type="presParOf" srcId="{0E45CCA5-BC61-4BD5-A45D-2462C2D6279E}" destId="{596ABAE4-80D0-4917-83B7-87656F77C441}" srcOrd="31" destOrd="0" presId="urn:microsoft.com/office/officeart/2005/8/layout/default#1"/>
    <dgm:cxn modelId="{182BD8FC-91FE-42FE-BE45-44FC9E7BF6C5}" type="presParOf" srcId="{0E45CCA5-BC61-4BD5-A45D-2462C2D6279E}" destId="{733425BE-92DF-4F17-ABE6-3F1BEE2F18EB}" srcOrd="32" destOrd="0" presId="urn:microsoft.com/office/officeart/2005/8/layout/default#1"/>
    <dgm:cxn modelId="{F81C43EF-AF6D-47A6-930F-DE47BC71747B}" type="presParOf" srcId="{0E45CCA5-BC61-4BD5-A45D-2462C2D6279E}" destId="{165A3E62-3E80-4935-95EF-48DC44426F5A}" srcOrd="33" destOrd="0" presId="urn:microsoft.com/office/officeart/2005/8/layout/default#1"/>
    <dgm:cxn modelId="{CF860721-E787-416C-8A1F-18EB108C9E1C}" type="presParOf" srcId="{0E45CCA5-BC61-4BD5-A45D-2462C2D6279E}" destId="{B3A14E8D-FD54-4991-BD47-7A6EDFF80883}" srcOrd="34" destOrd="0" presId="urn:microsoft.com/office/officeart/2005/8/layout/default#1"/>
    <dgm:cxn modelId="{A740AE38-F006-4E26-B9A7-DE0DDEEFC804}" type="presParOf" srcId="{0E45CCA5-BC61-4BD5-A45D-2462C2D6279E}" destId="{8A287B34-D6C9-4DD8-A277-FAFDFC914D27}" srcOrd="35" destOrd="0" presId="urn:microsoft.com/office/officeart/2005/8/layout/default#1"/>
    <dgm:cxn modelId="{8C9153C0-F3B3-441C-B30D-7C42D666DE12}" type="presParOf" srcId="{0E45CCA5-BC61-4BD5-A45D-2462C2D6279E}" destId="{B4D957BD-89FB-4945-A868-D13858FE6340}" srcOrd="36" destOrd="0" presId="urn:microsoft.com/office/officeart/2005/8/layout/default#1"/>
    <dgm:cxn modelId="{63547E2F-7054-42CF-8825-022C4286FD91}" type="presParOf" srcId="{0E45CCA5-BC61-4BD5-A45D-2462C2D6279E}" destId="{74A5490D-E629-4592-9BE7-C9B92974E055}" srcOrd="37" destOrd="0" presId="urn:microsoft.com/office/officeart/2005/8/layout/default#1"/>
    <dgm:cxn modelId="{A000559A-B2B0-4FC2-ADD8-EEBE2B477643}" type="presParOf" srcId="{0E45CCA5-BC61-4BD5-A45D-2462C2D6279E}" destId="{71DE0CA7-0D47-4C54-BCD1-76F114F7CE0A}" srcOrd="38" destOrd="0" presId="urn:microsoft.com/office/officeart/2005/8/layout/default#1"/>
    <dgm:cxn modelId="{2727E55B-6858-4E44-9BD3-0A9EDC3EFEB1}" type="presParOf" srcId="{0E45CCA5-BC61-4BD5-A45D-2462C2D6279E}" destId="{B73BC0F7-2CDB-48C2-9DD7-AF7D515B030A}" srcOrd="39" destOrd="0" presId="urn:microsoft.com/office/officeart/2005/8/layout/default#1"/>
    <dgm:cxn modelId="{E94A6FEB-393E-4FD9-8B98-1F4E2DDF903E}" type="presParOf" srcId="{0E45CCA5-BC61-4BD5-A45D-2462C2D6279E}" destId="{AFD65D33-9D9D-45E8-B41C-62A76EB1FCA3}" srcOrd="40" destOrd="0" presId="urn:microsoft.com/office/officeart/2005/8/layout/default#1"/>
    <dgm:cxn modelId="{F07FE36B-E53B-4747-A1DF-465B74C01875}" type="presParOf" srcId="{0E45CCA5-BC61-4BD5-A45D-2462C2D6279E}" destId="{DC272959-226F-4791-9101-456FFAC3A4A5}" srcOrd="41" destOrd="0" presId="urn:microsoft.com/office/officeart/2005/8/layout/default#1"/>
    <dgm:cxn modelId="{2BBB6398-0327-40A9-938F-FA39FE04C5D8}" type="presParOf" srcId="{0E45CCA5-BC61-4BD5-A45D-2462C2D6279E}" destId="{C194D5C7-CD91-4E35-8075-4DE6FEC95B11}" srcOrd="42" destOrd="0" presId="urn:microsoft.com/office/officeart/2005/8/layout/default#1"/>
    <dgm:cxn modelId="{11C50FA6-DDF2-4A35-9CA6-171767F4B7D4}" type="presParOf" srcId="{0E45CCA5-BC61-4BD5-A45D-2462C2D6279E}" destId="{B6704E36-7169-4A1A-8DA3-6A39A9A9C849}" srcOrd="43" destOrd="0" presId="urn:microsoft.com/office/officeart/2005/8/layout/default#1"/>
    <dgm:cxn modelId="{2FB2A0C2-8EA3-49CD-8218-D0E8F5FEE1AD}" type="presParOf" srcId="{0E45CCA5-BC61-4BD5-A45D-2462C2D6279E}" destId="{B2FF254D-1807-4997-B529-4D22BE83F4B6}" srcOrd="44" destOrd="0" presId="urn:microsoft.com/office/officeart/2005/8/layout/default#1"/>
    <dgm:cxn modelId="{E3500921-2408-4126-A83D-64327F2677C3}" type="presParOf" srcId="{0E45CCA5-BC61-4BD5-A45D-2462C2D6279E}" destId="{A93B378F-4C00-499B-8756-D89B94B6679E}" srcOrd="45" destOrd="0" presId="urn:microsoft.com/office/officeart/2005/8/layout/default#1"/>
    <dgm:cxn modelId="{596D9A2E-01BB-4A85-87B3-28B81007A1E8}" type="presParOf" srcId="{0E45CCA5-BC61-4BD5-A45D-2462C2D6279E}" destId="{AF012718-FD94-4BD3-A93D-6578E6ED276C}" srcOrd="46" destOrd="0" presId="urn:microsoft.com/office/officeart/2005/8/layout/default#1"/>
    <dgm:cxn modelId="{AFD89E76-DCA5-4D4E-AAAF-ADFA83182C5B}" type="presParOf" srcId="{0E45CCA5-BC61-4BD5-A45D-2462C2D6279E}" destId="{D2F836A9-261D-43CD-B622-302FD7EEC064}" srcOrd="47" destOrd="0" presId="urn:microsoft.com/office/officeart/2005/8/layout/default#1"/>
    <dgm:cxn modelId="{A5CFB915-50C6-49E6-89D8-3F3FBA5E41B7}" type="presParOf" srcId="{0E45CCA5-BC61-4BD5-A45D-2462C2D6279E}" destId="{6633F441-DAB6-4089-8921-B42814015183}" srcOrd="4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accent2">
            <a:hueOff val="270116"/>
            <a:satOff val="103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accent2">
            <a:hueOff val="540232"/>
            <a:satOff val="206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accent2">
            <a:hueOff val="810348"/>
            <a:satOff val="309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accent2">
            <a:hueOff val="1350580"/>
            <a:satOff val="5157"/>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accent2">
            <a:hueOff val="1620696"/>
            <a:satOff val="618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accent2">
            <a:hueOff val="1890812"/>
            <a:satOff val="722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accent2">
            <a:hueOff val="2160928"/>
            <a:satOff val="825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accent2">
            <a:hueOff val="2431044"/>
            <a:satOff val="928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accent2">
            <a:hueOff val="2701160"/>
            <a:satOff val="1031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accent2">
            <a:hueOff val="2971276"/>
            <a:satOff val="1134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accent2">
            <a:hueOff val="3241392"/>
            <a:satOff val="1237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accent2">
            <a:hueOff val="3511508"/>
            <a:satOff val="1340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accent2">
            <a:hueOff val="3781624"/>
            <a:satOff val="1443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accent2">
            <a:hueOff val="4051740"/>
            <a:satOff val="1547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accent2">
            <a:hueOff val="4321856"/>
            <a:satOff val="1650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accent2">
            <a:hueOff val="4591972"/>
            <a:satOff val="1753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accent2">
            <a:hueOff val="4862088"/>
            <a:satOff val="1856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accent2">
            <a:hueOff val="5132204"/>
            <a:satOff val="1959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accent2">
            <a:hueOff val="5402319"/>
            <a:satOff val="2062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accent2">
            <a:hueOff val="5672436"/>
            <a:satOff val="2165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accent2">
            <a:hueOff val="5942552"/>
            <a:satOff val="2269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accent2">
            <a:hueOff val="6212667"/>
            <a:satOff val="2372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accent2">
            <a:hueOff val="6482784"/>
            <a:satOff val="247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8929" y="0"/>
          <a:ext cx="9135070" cy="713681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n-GB" sz="2800" kern="1200" dirty="0">
            <a:solidFill>
              <a:schemeClr val="bg1"/>
            </a:solidFill>
            <a:latin typeface="Helvetica"/>
          </a:endParaRPr>
        </a:p>
      </dsp:txBody>
      <dsp:txXfrm>
        <a:off x="8929" y="0"/>
        <a:ext cx="9135070" cy="71368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accent2">
            <a:hueOff val="270116"/>
            <a:satOff val="103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accent2">
            <a:hueOff val="540232"/>
            <a:satOff val="206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accent2">
            <a:hueOff val="810348"/>
            <a:satOff val="309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accent2">
            <a:hueOff val="1350580"/>
            <a:satOff val="5157"/>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accent2">
            <a:hueOff val="1620696"/>
            <a:satOff val="618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accent2">
            <a:hueOff val="1890812"/>
            <a:satOff val="722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accent2">
            <a:hueOff val="2160928"/>
            <a:satOff val="825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accent2">
            <a:hueOff val="2431044"/>
            <a:satOff val="928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accent2">
            <a:hueOff val="2701160"/>
            <a:satOff val="1031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accent2">
            <a:hueOff val="2971276"/>
            <a:satOff val="1134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accent2">
            <a:hueOff val="3241392"/>
            <a:satOff val="1237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accent2">
            <a:hueOff val="3511508"/>
            <a:satOff val="1340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accent2">
            <a:hueOff val="3781624"/>
            <a:satOff val="1443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accent2">
            <a:hueOff val="4051740"/>
            <a:satOff val="1547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accent2">
            <a:hueOff val="4321856"/>
            <a:satOff val="1650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accent2">
            <a:hueOff val="4591972"/>
            <a:satOff val="1753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accent2">
            <a:hueOff val="4862088"/>
            <a:satOff val="1856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accent2">
            <a:hueOff val="5132204"/>
            <a:satOff val="1959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accent2">
            <a:hueOff val="5402319"/>
            <a:satOff val="2062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accent2">
            <a:hueOff val="5672436"/>
            <a:satOff val="2165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accent2">
            <a:hueOff val="5942552"/>
            <a:satOff val="2269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accent2">
            <a:hueOff val="6212667"/>
            <a:satOff val="2372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accent2">
            <a:hueOff val="6482784"/>
            <a:satOff val="247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8929" y="0"/>
          <a:ext cx="9135070" cy="7136810"/>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en-GB" sz="2800" kern="1200" dirty="0">
            <a:solidFill>
              <a:schemeClr val="bg1"/>
            </a:solidFill>
            <a:latin typeface="Helvetica"/>
          </a:endParaRPr>
        </a:p>
      </dsp:txBody>
      <dsp:txXfrm>
        <a:off x="8929" y="0"/>
        <a:ext cx="9135070" cy="71368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accent2">
            <a:hueOff val="270116"/>
            <a:satOff val="103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accent2">
            <a:hueOff val="540232"/>
            <a:satOff val="206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accent2">
            <a:hueOff val="810348"/>
            <a:satOff val="309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accent2">
            <a:hueOff val="1080464"/>
            <a:satOff val="412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accent2">
            <a:hueOff val="1350580"/>
            <a:satOff val="5157"/>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accent2">
            <a:hueOff val="1620696"/>
            <a:satOff val="618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accent2">
            <a:hueOff val="1890812"/>
            <a:satOff val="722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accent2">
            <a:hueOff val="2160928"/>
            <a:satOff val="825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accent2">
            <a:hueOff val="2431044"/>
            <a:satOff val="928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accent2">
            <a:hueOff val="2701160"/>
            <a:satOff val="10314"/>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accent2">
            <a:hueOff val="2971276"/>
            <a:satOff val="1134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accent2">
            <a:hueOff val="3241392"/>
            <a:satOff val="1237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accent2">
            <a:hueOff val="3511508"/>
            <a:satOff val="1340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accent2">
            <a:hueOff val="3781624"/>
            <a:satOff val="1443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accent2">
            <a:hueOff val="4051740"/>
            <a:satOff val="15471"/>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accent2">
            <a:hueOff val="4321856"/>
            <a:satOff val="1650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accent2">
            <a:hueOff val="4591972"/>
            <a:satOff val="1753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accent2">
            <a:hueOff val="4862088"/>
            <a:satOff val="18565"/>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accent2">
            <a:hueOff val="5132204"/>
            <a:satOff val="19596"/>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chemeClr val="accent2">
            <a:hueOff val="5402319"/>
            <a:satOff val="20628"/>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accent2">
            <a:hueOff val="5672436"/>
            <a:satOff val="21659"/>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accent2">
            <a:hueOff val="5942552"/>
            <a:satOff val="2269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accent2">
            <a:hueOff val="6212667"/>
            <a:satOff val="23722"/>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accent2">
            <a:hueOff val="6482784"/>
            <a:satOff val="24753"/>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F956C-9FAC-4BB3-98EC-D754C8BBD90F}">
      <dsp:nvSpPr>
        <dsp:cNvPr id="0" name=""/>
        <dsp:cNvSpPr/>
      </dsp:nvSpPr>
      <dsp:spPr>
        <a:xfrm>
          <a:off x="110249"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Decisions...</a:t>
          </a:r>
          <a:endParaRPr lang="en-GB" sz="1800" kern="1200" dirty="0"/>
        </a:p>
      </dsp:txBody>
      <dsp:txXfrm>
        <a:off x="110249" y="75"/>
        <a:ext cx="1546009" cy="927605"/>
      </dsp:txXfrm>
    </dsp:sp>
    <dsp:sp modelId="{A0AE2889-76F5-48C1-8CCE-E4EF0DEBB984}">
      <dsp:nvSpPr>
        <dsp:cNvPr id="0" name=""/>
        <dsp:cNvSpPr/>
      </dsp:nvSpPr>
      <dsp:spPr>
        <a:xfrm>
          <a:off x="1810860"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Phones and internet</a:t>
          </a:r>
          <a:endParaRPr lang="en-GB" sz="1800" kern="1200" dirty="0"/>
        </a:p>
      </dsp:txBody>
      <dsp:txXfrm>
        <a:off x="1810860" y="75"/>
        <a:ext cx="1546009" cy="927605"/>
      </dsp:txXfrm>
    </dsp:sp>
    <dsp:sp modelId="{C8DC03F9-1B10-44FF-BBD1-311F35E3E19B}">
      <dsp:nvSpPr>
        <dsp:cNvPr id="0" name=""/>
        <dsp:cNvSpPr/>
      </dsp:nvSpPr>
      <dsp:spPr>
        <a:xfrm>
          <a:off x="351147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Digital music</a:t>
          </a:r>
          <a:endParaRPr lang="en-GB" sz="1800" kern="1200" dirty="0"/>
        </a:p>
      </dsp:txBody>
      <dsp:txXfrm>
        <a:off x="3511471" y="75"/>
        <a:ext cx="1546009" cy="927605"/>
      </dsp:txXfrm>
    </dsp:sp>
    <dsp:sp modelId="{35A8B2B4-C4B6-431A-9BFB-2BD880ADF711}">
      <dsp:nvSpPr>
        <dsp:cNvPr id="0" name=""/>
        <dsp:cNvSpPr/>
      </dsp:nvSpPr>
      <dsp:spPr>
        <a:xfrm>
          <a:off x="5212081"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Satellite Navigation</a:t>
          </a:r>
          <a:endParaRPr lang="en-GB" sz="1800" kern="1200" dirty="0"/>
        </a:p>
      </dsp:txBody>
      <dsp:txXfrm>
        <a:off x="5212081" y="75"/>
        <a:ext cx="1546009" cy="927605"/>
      </dsp:txXfrm>
    </dsp:sp>
    <dsp:sp modelId="{3FB9A58D-1A5D-4CB6-87D1-321559292EBA}">
      <dsp:nvSpPr>
        <dsp:cNvPr id="0" name=""/>
        <dsp:cNvSpPr/>
      </dsp:nvSpPr>
      <dsp:spPr>
        <a:xfrm>
          <a:off x="6912692" y="7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Cryptography</a:t>
          </a:r>
          <a:endParaRPr lang="en-GB" sz="1800" kern="1200" dirty="0"/>
        </a:p>
      </dsp:txBody>
      <dsp:txXfrm>
        <a:off x="6912692" y="75"/>
        <a:ext cx="1546009" cy="927605"/>
      </dsp:txXfrm>
    </dsp:sp>
    <dsp:sp modelId="{0FB3DE42-8F5A-4E33-9ABC-F97FAE8F582B}">
      <dsp:nvSpPr>
        <dsp:cNvPr id="0" name=""/>
        <dsp:cNvSpPr/>
      </dsp:nvSpPr>
      <dsp:spPr>
        <a:xfrm>
          <a:off x="110249"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Crowd control</a:t>
          </a:r>
          <a:endParaRPr lang="en-GB" sz="1800" kern="1200" dirty="0"/>
        </a:p>
      </dsp:txBody>
      <dsp:txXfrm>
        <a:off x="110249" y="1082282"/>
        <a:ext cx="1546009" cy="927605"/>
      </dsp:txXfrm>
    </dsp:sp>
    <dsp:sp modelId="{332B9BB7-5718-4180-A4E5-580EE615FB8C}">
      <dsp:nvSpPr>
        <dsp:cNvPr id="0" name=""/>
        <dsp:cNvSpPr/>
      </dsp:nvSpPr>
      <dsp:spPr>
        <a:xfrm>
          <a:off x="1810860"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Rockets and Satellites</a:t>
          </a:r>
          <a:endParaRPr lang="en-GB" sz="1800" kern="1200" dirty="0"/>
        </a:p>
      </dsp:txBody>
      <dsp:txXfrm>
        <a:off x="1810860" y="1082282"/>
        <a:ext cx="1546009" cy="927605"/>
      </dsp:txXfrm>
    </dsp:sp>
    <dsp:sp modelId="{90C1C259-6B5F-4A9C-AF82-5C4D7AA036D6}">
      <dsp:nvSpPr>
        <dsp:cNvPr id="0" name=""/>
        <dsp:cNvSpPr/>
      </dsp:nvSpPr>
      <dsp:spPr>
        <a:xfrm>
          <a:off x="351147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Crime prediction</a:t>
          </a:r>
          <a:endParaRPr lang="en-GB" sz="1800" kern="1200" dirty="0"/>
        </a:p>
      </dsp:txBody>
      <dsp:txXfrm>
        <a:off x="3511471" y="1082282"/>
        <a:ext cx="1546009" cy="927605"/>
      </dsp:txXfrm>
    </dsp:sp>
    <dsp:sp modelId="{8CE1DC27-7870-49CB-B8AB-EEFD9C6C286D}">
      <dsp:nvSpPr>
        <dsp:cNvPr id="0" name=""/>
        <dsp:cNvSpPr/>
      </dsp:nvSpPr>
      <dsp:spPr>
        <a:xfrm>
          <a:off x="5212081"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Game theory</a:t>
          </a:r>
          <a:endParaRPr lang="en-GB" sz="1800" kern="1200" dirty="0"/>
        </a:p>
      </dsp:txBody>
      <dsp:txXfrm>
        <a:off x="5212081" y="1082282"/>
        <a:ext cx="1546009" cy="927605"/>
      </dsp:txXfrm>
    </dsp:sp>
    <dsp:sp modelId="{E609D75B-08F4-4A34-8C08-080CAD898BC8}">
      <dsp:nvSpPr>
        <dsp:cNvPr id="0" name=""/>
        <dsp:cNvSpPr/>
      </dsp:nvSpPr>
      <dsp:spPr>
        <a:xfrm>
          <a:off x="6912692" y="108228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Volcano</a:t>
          </a:r>
          <a:r>
            <a:rPr lang="en-GB" sz="1800" kern="1200" baseline="0" dirty="0" smtClean="0"/>
            <a:t> monitoring</a:t>
          </a:r>
          <a:endParaRPr lang="en-GB" sz="1800" kern="1200" dirty="0"/>
        </a:p>
      </dsp:txBody>
      <dsp:txXfrm>
        <a:off x="6912692" y="1082282"/>
        <a:ext cx="1546009" cy="927605"/>
      </dsp:txXfrm>
    </dsp:sp>
    <dsp:sp modelId="{12748C21-E005-4113-BA5B-67CEDF5CFCFB}">
      <dsp:nvSpPr>
        <dsp:cNvPr id="0" name=""/>
        <dsp:cNvSpPr/>
      </dsp:nvSpPr>
      <dsp:spPr>
        <a:xfrm>
          <a:off x="110249"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Carbon dating</a:t>
          </a:r>
          <a:endParaRPr lang="en-GB" sz="1800" kern="1200" dirty="0"/>
        </a:p>
      </dsp:txBody>
      <dsp:txXfrm>
        <a:off x="110249" y="2164489"/>
        <a:ext cx="1546009" cy="927605"/>
      </dsp:txXfrm>
    </dsp:sp>
    <dsp:sp modelId="{3497142F-0CD5-4F35-AB40-ECB7C39582CA}">
      <dsp:nvSpPr>
        <dsp:cNvPr id="0" name=""/>
        <dsp:cNvSpPr/>
      </dsp:nvSpPr>
      <dsp:spPr>
        <a:xfrm>
          <a:off x="1810860"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Cosmology</a:t>
          </a:r>
          <a:endParaRPr lang="en-GB" sz="1800" kern="1200" dirty="0"/>
        </a:p>
      </dsp:txBody>
      <dsp:txXfrm>
        <a:off x="1810860" y="2164489"/>
        <a:ext cx="1546009" cy="927605"/>
      </dsp:txXfrm>
    </dsp:sp>
    <dsp:sp modelId="{7998347B-5094-4A20-AA52-3E4E13AD47B7}">
      <dsp:nvSpPr>
        <dsp:cNvPr id="0" name=""/>
        <dsp:cNvSpPr/>
      </dsp:nvSpPr>
      <dsp:spPr>
        <a:xfrm>
          <a:off x="351147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Computer games</a:t>
          </a:r>
          <a:endParaRPr lang="en-GB" sz="1800" kern="1200" dirty="0"/>
        </a:p>
      </dsp:txBody>
      <dsp:txXfrm>
        <a:off x="3511471" y="2164489"/>
        <a:ext cx="1546009" cy="927605"/>
      </dsp:txXfrm>
    </dsp:sp>
    <dsp:sp modelId="{BE595840-733F-410E-9CE1-F65D1025C275}">
      <dsp:nvSpPr>
        <dsp:cNvPr id="0" name=""/>
        <dsp:cNvSpPr/>
      </dsp:nvSpPr>
      <dsp:spPr>
        <a:xfrm>
          <a:off x="5212081"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Movie Graphics</a:t>
          </a:r>
          <a:endParaRPr lang="en-GB" sz="1800" kern="1200" dirty="0"/>
        </a:p>
      </dsp:txBody>
      <dsp:txXfrm>
        <a:off x="5212081" y="2164489"/>
        <a:ext cx="1546009" cy="927605"/>
      </dsp:txXfrm>
    </dsp:sp>
    <dsp:sp modelId="{799043CE-5B11-431A-B3B5-C41A59E2A6F1}">
      <dsp:nvSpPr>
        <dsp:cNvPr id="0" name=""/>
        <dsp:cNvSpPr/>
      </dsp:nvSpPr>
      <dsp:spPr>
        <a:xfrm>
          <a:off x="6912692" y="2164489"/>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Search Engines</a:t>
          </a:r>
          <a:endParaRPr lang="en-GB" sz="1800" kern="1200" dirty="0"/>
        </a:p>
      </dsp:txBody>
      <dsp:txXfrm>
        <a:off x="6912692" y="2164489"/>
        <a:ext cx="1546009" cy="927605"/>
      </dsp:txXfrm>
    </dsp:sp>
    <dsp:sp modelId="{6867A4C3-2D83-4171-81F7-2D3E06B55482}">
      <dsp:nvSpPr>
        <dsp:cNvPr id="0" name=""/>
        <dsp:cNvSpPr/>
      </dsp:nvSpPr>
      <dsp:spPr>
        <a:xfrm>
          <a:off x="110249"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Epidemic Analysis</a:t>
          </a:r>
          <a:endParaRPr lang="en-GB" sz="1800" kern="1200" dirty="0"/>
        </a:p>
      </dsp:txBody>
      <dsp:txXfrm>
        <a:off x="110249" y="3246695"/>
        <a:ext cx="1546009" cy="927605"/>
      </dsp:txXfrm>
    </dsp:sp>
    <dsp:sp modelId="{733425BE-92DF-4F17-ABE6-3F1BEE2F18EB}">
      <dsp:nvSpPr>
        <dsp:cNvPr id="0" name=""/>
        <dsp:cNvSpPr/>
      </dsp:nvSpPr>
      <dsp:spPr>
        <a:xfrm>
          <a:off x="1810860"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Military and Defence</a:t>
          </a:r>
          <a:endParaRPr lang="en-GB" sz="1800" kern="1200" dirty="0"/>
        </a:p>
      </dsp:txBody>
      <dsp:txXfrm>
        <a:off x="1810860" y="3246695"/>
        <a:ext cx="1546009" cy="927605"/>
      </dsp:txXfrm>
    </dsp:sp>
    <dsp:sp modelId="{B3A14E8D-FD54-4991-BD47-7A6EDFF80883}">
      <dsp:nvSpPr>
        <dsp:cNvPr id="0" name=""/>
        <dsp:cNvSpPr/>
      </dsp:nvSpPr>
      <dsp:spPr>
        <a:xfrm>
          <a:off x="351147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Skate park design</a:t>
          </a:r>
          <a:endParaRPr lang="en-GB" sz="1800" kern="1200" dirty="0"/>
        </a:p>
      </dsp:txBody>
      <dsp:txXfrm>
        <a:off x="3511471" y="3246695"/>
        <a:ext cx="1546009" cy="927605"/>
      </dsp:txXfrm>
    </dsp:sp>
    <dsp:sp modelId="{B4D957BD-89FB-4945-A868-D13858FE6340}">
      <dsp:nvSpPr>
        <dsp:cNvPr id="0" name=""/>
        <dsp:cNvSpPr/>
      </dsp:nvSpPr>
      <dsp:spPr>
        <a:xfrm>
          <a:off x="5212081"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CDs and DVDs</a:t>
          </a:r>
          <a:endParaRPr lang="en-GB" sz="1800" kern="1200" dirty="0"/>
        </a:p>
      </dsp:txBody>
      <dsp:txXfrm>
        <a:off x="5212081" y="3246695"/>
        <a:ext cx="1546009" cy="927605"/>
      </dsp:txXfrm>
    </dsp:sp>
    <dsp:sp modelId="{71DE0CA7-0D47-4C54-BCD1-76F114F7CE0A}">
      <dsp:nvSpPr>
        <dsp:cNvPr id="0" name=""/>
        <dsp:cNvSpPr/>
      </dsp:nvSpPr>
      <dsp:spPr>
        <a:xfrm>
          <a:off x="6912692" y="3246695"/>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Speech recognition</a:t>
          </a:r>
          <a:endParaRPr lang="en-GB" sz="1800" kern="1200" dirty="0"/>
        </a:p>
      </dsp:txBody>
      <dsp:txXfrm>
        <a:off x="6912692" y="3246695"/>
        <a:ext cx="1546009" cy="927605"/>
      </dsp:txXfrm>
    </dsp:sp>
    <dsp:sp modelId="{AFD65D33-9D9D-45E8-B41C-62A76EB1FCA3}">
      <dsp:nvSpPr>
        <dsp:cNvPr id="0" name=""/>
        <dsp:cNvSpPr/>
      </dsp:nvSpPr>
      <dsp:spPr>
        <a:xfrm>
          <a:off x="6891682" y="4328978"/>
          <a:ext cx="1546009" cy="927605"/>
        </a:xfrm>
        <a:prstGeom prst="rect">
          <a:avLst/>
        </a:prstGeom>
        <a:solidFill>
          <a:srgbClr val="14ECB3"/>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Climate extremes</a:t>
          </a:r>
          <a:endParaRPr lang="en-GB" sz="1800" kern="1200" dirty="0"/>
        </a:p>
      </dsp:txBody>
      <dsp:txXfrm>
        <a:off x="6891682" y="4328978"/>
        <a:ext cx="1546009" cy="927605"/>
      </dsp:txXfrm>
    </dsp:sp>
    <dsp:sp modelId="{C194D5C7-CD91-4E35-8075-4DE6FEC95B11}">
      <dsp:nvSpPr>
        <dsp:cNvPr id="0" name=""/>
        <dsp:cNvSpPr/>
      </dsp:nvSpPr>
      <dsp:spPr>
        <a:xfrm>
          <a:off x="1810860"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Fraud detection</a:t>
          </a:r>
          <a:endParaRPr lang="en-GB" sz="1800" kern="1200" dirty="0"/>
        </a:p>
      </dsp:txBody>
      <dsp:txXfrm>
        <a:off x="1810860" y="4328902"/>
        <a:ext cx="1546009" cy="927605"/>
      </dsp:txXfrm>
    </dsp:sp>
    <dsp:sp modelId="{B2FF254D-1807-4997-B529-4D22BE83F4B6}">
      <dsp:nvSpPr>
        <dsp:cNvPr id="0" name=""/>
        <dsp:cNvSpPr/>
      </dsp:nvSpPr>
      <dsp:spPr>
        <a:xfrm>
          <a:off x="351147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Data compression</a:t>
          </a:r>
          <a:endParaRPr lang="en-GB" sz="1800" kern="1200" dirty="0"/>
        </a:p>
      </dsp:txBody>
      <dsp:txXfrm>
        <a:off x="3511471" y="4328902"/>
        <a:ext cx="1546009" cy="927605"/>
      </dsp:txXfrm>
    </dsp:sp>
    <dsp:sp modelId="{AF012718-FD94-4BD3-A93D-6578E6ED276C}">
      <dsp:nvSpPr>
        <dsp:cNvPr id="0" name=""/>
        <dsp:cNvSpPr/>
      </dsp:nvSpPr>
      <dsp:spPr>
        <a:xfrm>
          <a:off x="5212081" y="4328902"/>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Wildfire modelling</a:t>
          </a:r>
          <a:endParaRPr lang="en-GB" sz="1800" kern="1200" dirty="0"/>
        </a:p>
      </dsp:txBody>
      <dsp:txXfrm>
        <a:off x="5212081" y="4328902"/>
        <a:ext cx="1546009" cy="927605"/>
      </dsp:txXfrm>
    </dsp:sp>
    <dsp:sp modelId="{6633F441-DAB6-4089-8921-B42814015183}">
      <dsp:nvSpPr>
        <dsp:cNvPr id="0" name=""/>
        <dsp:cNvSpPr/>
      </dsp:nvSpPr>
      <dsp:spPr>
        <a:xfrm>
          <a:off x="105070" y="4328978"/>
          <a:ext cx="1546009" cy="927605"/>
        </a:xfrm>
        <a:prstGeom prst="rect">
          <a:avLst/>
        </a:prstGeom>
        <a:solidFill>
          <a:schemeClr val="bg1">
            <a:lumMod val="9500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t>Financial Modelling</a:t>
          </a:r>
          <a:endParaRPr lang="en-GB" sz="1800" kern="1200" dirty="0"/>
        </a:p>
      </dsp:txBody>
      <dsp:txXfrm>
        <a:off x="105070" y="4328978"/>
        <a:ext cx="1546009" cy="927605"/>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A885005-C610-42D9-A388-3E3D96896231}" type="datetimeFigureOut">
              <a:rPr lang="en-GB" smtClean="0"/>
              <a:pPr/>
              <a:t>17/09/2018</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50451B-776C-4BE5-BD80-DE055D02AAAD}" type="slidenum">
              <a:rPr lang="en-GB" smtClean="0"/>
              <a:pPr/>
              <a:t>‹#›</a:t>
            </a:fld>
            <a:endParaRPr lang="en-GB"/>
          </a:p>
        </p:txBody>
      </p:sp>
    </p:spTree>
    <p:extLst>
      <p:ext uri="{BB962C8B-B14F-4D97-AF65-F5344CB8AC3E}">
        <p14:creationId xmlns:p14="http://schemas.microsoft.com/office/powerpoint/2010/main" val="3397519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251145-3943-49BC-9201-B2C3D238D685}" type="datetimeFigureOut">
              <a:rPr lang="en-GB" smtClean="0"/>
              <a:pPr/>
              <a:t>17/09/2018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3A5868-1CD2-492F-948B-F89D47E2F0AE}" type="slidenum">
              <a:rPr lang="en-GB" smtClean="0"/>
              <a:pPr/>
              <a:t>‹#›</a:t>
            </a:fld>
            <a:endParaRPr lang="en-GB"/>
          </a:p>
        </p:txBody>
      </p:sp>
    </p:spTree>
    <p:extLst>
      <p:ext uri="{BB962C8B-B14F-4D97-AF65-F5344CB8AC3E}">
        <p14:creationId xmlns:p14="http://schemas.microsoft.com/office/powerpoint/2010/main" val="259882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1</a:t>
            </a:fld>
            <a:endParaRPr lang="en-GB"/>
          </a:p>
        </p:txBody>
      </p:sp>
    </p:spTree>
    <p:extLst>
      <p:ext uri="{BB962C8B-B14F-4D97-AF65-F5344CB8AC3E}">
        <p14:creationId xmlns:p14="http://schemas.microsoft.com/office/powerpoint/2010/main" val="3852845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a:t>
            </a:fld>
            <a:endParaRPr lang="en-GB"/>
          </a:p>
        </p:txBody>
      </p:sp>
    </p:spTree>
    <p:extLst>
      <p:ext uri="{BB962C8B-B14F-4D97-AF65-F5344CB8AC3E}">
        <p14:creationId xmlns:p14="http://schemas.microsoft.com/office/powerpoint/2010/main" val="403695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5</a:t>
            </a:fld>
            <a:endParaRPr lang="en-GB"/>
          </a:p>
        </p:txBody>
      </p:sp>
    </p:spTree>
    <p:extLst>
      <p:ext uri="{BB962C8B-B14F-4D97-AF65-F5344CB8AC3E}">
        <p14:creationId xmlns:p14="http://schemas.microsoft.com/office/powerpoint/2010/main" val="2336913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6</a:t>
            </a:fld>
            <a:endParaRPr lang="en-GB"/>
          </a:p>
        </p:txBody>
      </p:sp>
    </p:spTree>
    <p:extLst>
      <p:ext uri="{BB962C8B-B14F-4D97-AF65-F5344CB8AC3E}">
        <p14:creationId xmlns:p14="http://schemas.microsoft.com/office/powerpoint/2010/main" val="126834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8</a:t>
            </a:fld>
            <a:endParaRPr lang="en-GB"/>
          </a:p>
        </p:txBody>
      </p:sp>
    </p:spTree>
    <p:extLst>
      <p:ext uri="{BB962C8B-B14F-4D97-AF65-F5344CB8AC3E}">
        <p14:creationId xmlns:p14="http://schemas.microsoft.com/office/powerpoint/2010/main" val="1741157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Big businesses</a:t>
            </a:r>
            <a:r>
              <a:rPr lang="en-GB" baseline="0" dirty="0" smtClean="0"/>
              <a:t> use Maths/Stats to make important decisions – e.g. optimal investment strategies, staffing levels, product quality control, consumer trends, marketing decisions… the list goes on and on…</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19</a:t>
            </a:fld>
            <a:endParaRPr lang="en-GB"/>
          </a:p>
        </p:txBody>
      </p:sp>
    </p:spTree>
    <p:extLst>
      <p:ext uri="{BB962C8B-B14F-4D97-AF65-F5344CB8AC3E}">
        <p14:creationId xmlns:p14="http://schemas.microsoft.com/office/powerpoint/2010/main" val="318168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23</a:t>
            </a:fld>
            <a:endParaRPr lang="en-GB"/>
          </a:p>
        </p:txBody>
      </p:sp>
    </p:spTree>
    <p:extLst>
      <p:ext uri="{BB962C8B-B14F-4D97-AF65-F5344CB8AC3E}">
        <p14:creationId xmlns:p14="http://schemas.microsoft.com/office/powerpoint/2010/main" val="2701803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Public Key Cryptography – to</a:t>
            </a:r>
            <a:r>
              <a:rPr lang="en-GB" baseline="0" dirty="0" smtClean="0"/>
              <a:t> keep your details safe whilst your shopping online…</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24</a:t>
            </a:fld>
            <a:endParaRPr lang="en-GB"/>
          </a:p>
        </p:txBody>
      </p:sp>
    </p:spTree>
    <p:extLst>
      <p:ext uri="{BB962C8B-B14F-4D97-AF65-F5344CB8AC3E}">
        <p14:creationId xmlns:p14="http://schemas.microsoft.com/office/powerpoint/2010/main" val="2943622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Alan Turing – was the</a:t>
            </a:r>
            <a:r>
              <a:rPr lang="en-GB" baseline="0" dirty="0" smtClean="0"/>
              <a:t> key force behind cracking the codes produced by the German “Enigma” machine… intercepted and decoded messages allowing the Allied Forces to avoid or properly prepare against German air and naval strikes… historians estimate work of Turing and his team of mathematicians helped to bring an early end to WW2 – possibly by as much as two years!</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25</a:t>
            </a:fld>
            <a:endParaRPr lang="en-GB"/>
          </a:p>
        </p:txBody>
      </p:sp>
    </p:spTree>
    <p:extLst>
      <p:ext uri="{BB962C8B-B14F-4D97-AF65-F5344CB8AC3E}">
        <p14:creationId xmlns:p14="http://schemas.microsoft.com/office/powerpoint/2010/main" val="2644046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28</a:t>
            </a:fld>
            <a:endParaRPr lang="en-GB"/>
          </a:p>
        </p:txBody>
      </p:sp>
    </p:spTree>
    <p:extLst>
      <p:ext uri="{BB962C8B-B14F-4D97-AF65-F5344CB8AC3E}">
        <p14:creationId xmlns:p14="http://schemas.microsoft.com/office/powerpoint/2010/main" val="1683872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36</a:t>
            </a:fld>
            <a:endParaRPr lang="en-GB"/>
          </a:p>
        </p:txBody>
      </p:sp>
    </p:spTree>
    <p:extLst>
      <p:ext uri="{BB962C8B-B14F-4D97-AF65-F5344CB8AC3E}">
        <p14:creationId xmlns:p14="http://schemas.microsoft.com/office/powerpoint/2010/main" val="4267350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pPr>
              <a:lnSpc>
                <a:spcPct val="80000"/>
              </a:lnSpc>
            </a:pPr>
            <a:r>
              <a:rPr lang="en-GB" sz="800" dirty="0"/>
              <a:t>As a mathematician you can acquire problem-solving and analytical skills that can be put to use in the real world.</a:t>
            </a:r>
          </a:p>
          <a:p>
            <a:pPr>
              <a:lnSpc>
                <a:spcPct val="80000"/>
              </a:lnSpc>
            </a:pPr>
            <a:r>
              <a:rPr lang="en-GB" sz="800" dirty="0"/>
              <a:t>*open to audience*</a:t>
            </a:r>
          </a:p>
          <a:p>
            <a:pPr>
              <a:lnSpc>
                <a:spcPct val="80000"/>
              </a:lnSpc>
            </a:pPr>
            <a:r>
              <a:rPr lang="en-GB" sz="800" dirty="0"/>
              <a:t>“What jobs could you walk into with a strong background in maths?”</a:t>
            </a:r>
          </a:p>
          <a:p>
            <a:pPr>
              <a:lnSpc>
                <a:spcPct val="80000"/>
              </a:lnSpc>
            </a:pPr>
            <a:endParaRPr lang="en-GB" sz="800" dirty="0"/>
          </a:p>
          <a:p>
            <a:pPr>
              <a:lnSpc>
                <a:spcPct val="80000"/>
              </a:lnSpc>
            </a:pPr>
            <a:r>
              <a:rPr lang="en-GB" sz="800" u="sng" dirty="0"/>
              <a:t>Meteorologist</a:t>
            </a:r>
            <a:endParaRPr lang="en-GB" sz="800" dirty="0"/>
          </a:p>
          <a:p>
            <a:pPr>
              <a:lnSpc>
                <a:spcPct val="80000"/>
              </a:lnSpc>
            </a:pPr>
            <a:r>
              <a:rPr lang="en-GB" sz="800" dirty="0"/>
              <a:t>Meteorologists study the atmosphere and the weather with a focus on climate. They forecast weather, analyse climate change and air pollution and develop new techniques for the measurement and analysis of meteorological occurrences.</a:t>
            </a:r>
          </a:p>
          <a:p>
            <a:pPr>
              <a:lnSpc>
                <a:spcPct val="80000"/>
              </a:lnSpc>
            </a:pPr>
            <a:endParaRPr lang="en-GB" sz="800" dirty="0"/>
          </a:p>
          <a:p>
            <a:pPr>
              <a:lnSpc>
                <a:spcPct val="80000"/>
              </a:lnSpc>
            </a:pPr>
            <a:r>
              <a:rPr lang="en-GB" sz="800" u="sng" dirty="0"/>
              <a:t>Stockbroker</a:t>
            </a:r>
            <a:endParaRPr lang="en-GB" sz="800" dirty="0"/>
          </a:p>
          <a:p>
            <a:pPr>
              <a:lnSpc>
                <a:spcPct val="80000"/>
              </a:lnSpc>
            </a:pPr>
            <a:r>
              <a:rPr lang="en-GB" sz="800" dirty="0"/>
              <a:t>Stockbrokers invest money for individuals and organisations by buying and selling on the stock market.</a:t>
            </a:r>
          </a:p>
          <a:p>
            <a:pPr>
              <a:lnSpc>
                <a:spcPct val="80000"/>
              </a:lnSpc>
            </a:pPr>
            <a:endParaRPr lang="en-GB" sz="800" dirty="0"/>
          </a:p>
          <a:p>
            <a:pPr>
              <a:lnSpc>
                <a:spcPct val="80000"/>
              </a:lnSpc>
            </a:pPr>
            <a:r>
              <a:rPr lang="en-GB" sz="800" u="sng" dirty="0"/>
              <a:t>Mathematical Modelling</a:t>
            </a:r>
            <a:endParaRPr lang="en-GB" sz="800" dirty="0"/>
          </a:p>
          <a:p>
            <a:pPr>
              <a:lnSpc>
                <a:spcPct val="80000"/>
              </a:lnSpc>
            </a:pPr>
            <a:r>
              <a:rPr lang="en-GB" sz="800" dirty="0"/>
              <a:t>A mathematical modeller employs mathematical language to describe a system. An example of this is Computational Fluid Dynamics, which uses maths to describe particularly complex situations involving fluid flow. An application of this is in film visual effects. Think of the waves in a computer-generated sea. The challenge is to reach a middle-ground between processing time and accurately approximating the system, otherwise films would take too long to make!</a:t>
            </a:r>
          </a:p>
          <a:p>
            <a:pPr>
              <a:lnSpc>
                <a:spcPct val="80000"/>
              </a:lnSpc>
            </a:pPr>
            <a:endParaRPr lang="en-GB" sz="800" dirty="0"/>
          </a:p>
          <a:p>
            <a:pPr>
              <a:lnSpc>
                <a:spcPct val="80000"/>
              </a:lnSpc>
            </a:pPr>
            <a:r>
              <a:rPr lang="en-GB" sz="800" u="sng" dirty="0"/>
              <a:t>Logistics Manager</a:t>
            </a:r>
            <a:endParaRPr lang="en-US" sz="800" dirty="0"/>
          </a:p>
          <a:p>
            <a:pPr>
              <a:lnSpc>
                <a:spcPct val="80000"/>
              </a:lnSpc>
            </a:pPr>
            <a:r>
              <a:rPr lang="en-US" sz="800" dirty="0"/>
              <a:t>Logistics managers handle processes involved in a supply chain, liaising with a variety of parties including suppliers of raw materials, manufacturers, retailers and consumers.</a:t>
            </a:r>
          </a:p>
          <a:p>
            <a:pPr>
              <a:lnSpc>
                <a:spcPct val="80000"/>
              </a:lnSpc>
            </a:pPr>
            <a:endParaRPr lang="en-GB" sz="800" dirty="0"/>
          </a:p>
          <a:p>
            <a:pPr>
              <a:lnSpc>
                <a:spcPct val="80000"/>
              </a:lnSpc>
            </a:pPr>
            <a:r>
              <a:rPr lang="en-GB" sz="800" u="sng" dirty="0"/>
              <a:t>Statistician</a:t>
            </a:r>
            <a:endParaRPr lang="en-GB" sz="800" dirty="0"/>
          </a:p>
          <a:p>
            <a:pPr>
              <a:lnSpc>
                <a:spcPct val="80000"/>
              </a:lnSpc>
            </a:pPr>
            <a:r>
              <a:rPr lang="en-GB" sz="800" dirty="0"/>
              <a:t>Statisticians collect, analyze, and interpret numerical data; working in both the public and private sector. </a:t>
            </a:r>
          </a:p>
          <a:p>
            <a:pPr>
              <a:lnSpc>
                <a:spcPct val="80000"/>
              </a:lnSpc>
            </a:pPr>
            <a:endParaRPr lang="en-GB" sz="800" dirty="0"/>
          </a:p>
          <a:p>
            <a:pPr>
              <a:lnSpc>
                <a:spcPct val="80000"/>
              </a:lnSpc>
            </a:pPr>
            <a:r>
              <a:rPr lang="en-GB" sz="800" u="sng" dirty="0"/>
              <a:t>Accountant</a:t>
            </a:r>
            <a:endParaRPr lang="en-US" sz="800" dirty="0"/>
          </a:p>
          <a:p>
            <a:pPr>
              <a:lnSpc>
                <a:spcPct val="80000"/>
              </a:lnSpc>
            </a:pPr>
            <a:r>
              <a:rPr lang="en-US" sz="800" dirty="0"/>
              <a:t>Chartered accountants are responsible for financial reporting, taxation, auditing, forensic accountancy, corporate finance and insolvency. They play a strategic role by providing professional advice; aiming to maximize profitability on behalf of their client or employer. They work in many different settings, including private practice firms, industry, commerce and the public sector.</a:t>
            </a:r>
          </a:p>
          <a:p>
            <a:pPr>
              <a:lnSpc>
                <a:spcPct val="80000"/>
              </a:lnSpc>
            </a:pPr>
            <a:endParaRPr lang="en-GB" sz="800" dirty="0"/>
          </a:p>
          <a:p>
            <a:pPr>
              <a:lnSpc>
                <a:spcPct val="80000"/>
              </a:lnSpc>
            </a:pPr>
            <a:r>
              <a:rPr lang="en-GB" sz="800" u="sng" dirty="0"/>
              <a:t>Actuary</a:t>
            </a:r>
            <a:endParaRPr lang="en-GB" sz="800" dirty="0"/>
          </a:p>
          <a:p>
            <a:pPr>
              <a:lnSpc>
                <a:spcPct val="80000"/>
              </a:lnSpc>
            </a:pPr>
            <a:r>
              <a:rPr lang="en-GB" sz="800" dirty="0"/>
              <a:t>An actuary is a business professional who analyzes the financial consequences of risk. Actuaries use mathematics, statistics and financial theory to study adverse future events, especially those of concern to insurance and pension programs. They evaluate the likelihood of those events and mitigate the impact of events as they occur. </a:t>
            </a:r>
          </a:p>
        </p:txBody>
      </p:sp>
    </p:spTree>
    <p:extLst>
      <p:ext uri="{BB962C8B-B14F-4D97-AF65-F5344CB8AC3E}">
        <p14:creationId xmlns:p14="http://schemas.microsoft.com/office/powerpoint/2010/main" val="180080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effectLst/>
                <a:latin typeface="+mn-lt"/>
                <a:ea typeface="+mn-ea"/>
                <a:cs typeface="+mn-cs"/>
              </a:rPr>
              <a:t>Whenever you send an email or use your credit card online, secret information has to be exchanged between your computer and a web server. Mathematics can be used to </a:t>
            </a:r>
            <a:r>
              <a:rPr lang="en-GB" sz="1200" b="0" i="0" kern="1200" dirty="0" err="1" smtClean="0">
                <a:solidFill>
                  <a:schemeClr val="tx1"/>
                </a:solidFill>
                <a:effectLst/>
                <a:latin typeface="+mn-lt"/>
                <a:ea typeface="+mn-ea"/>
                <a:cs typeface="+mn-cs"/>
              </a:rPr>
              <a:t>encypher</a:t>
            </a:r>
            <a:r>
              <a:rPr lang="en-GB" sz="1200" b="0" i="0" kern="1200" dirty="0" smtClean="0">
                <a:solidFill>
                  <a:schemeClr val="tx1"/>
                </a:solidFill>
                <a:effectLst/>
                <a:latin typeface="+mn-lt"/>
                <a:ea typeface="+mn-ea"/>
                <a:cs typeface="+mn-cs"/>
              </a:rPr>
              <a:t> this information, so that third party can't read and misuse it.</a:t>
            </a:r>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47</a:t>
            </a:fld>
            <a:endParaRPr lang="en-GB"/>
          </a:p>
        </p:txBody>
      </p:sp>
    </p:spTree>
    <p:extLst>
      <p:ext uri="{BB962C8B-B14F-4D97-AF65-F5344CB8AC3E}">
        <p14:creationId xmlns:p14="http://schemas.microsoft.com/office/powerpoint/2010/main" val="3808137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48</a:t>
            </a:fld>
            <a:endParaRPr lang="en-GB"/>
          </a:p>
        </p:txBody>
      </p:sp>
    </p:spTree>
    <p:extLst>
      <p:ext uri="{BB962C8B-B14F-4D97-AF65-F5344CB8AC3E}">
        <p14:creationId xmlns:p14="http://schemas.microsoft.com/office/powerpoint/2010/main" val="3808137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349CD91F-F31E-4A87-906F-B135210ED404}" type="slidenum">
              <a:rPr lang="en-GB" smtClean="0">
                <a:solidFill>
                  <a:prstClr val="black"/>
                </a:solidFill>
              </a:rPr>
              <a:pPr/>
              <a:t>52</a:t>
            </a:fld>
            <a:endParaRPr lang="en-GB">
              <a:solidFill>
                <a:prstClr val="black"/>
              </a:solidFill>
            </a:endParaRPr>
          </a:p>
        </p:txBody>
      </p:sp>
    </p:spTree>
    <p:extLst>
      <p:ext uri="{BB962C8B-B14F-4D97-AF65-F5344CB8AC3E}">
        <p14:creationId xmlns:p14="http://schemas.microsoft.com/office/powerpoint/2010/main" val="4145153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53A5868-1CD2-492F-948B-F89D47E2F0AE}" type="slidenum">
              <a:rPr lang="en-GB" smtClean="0"/>
              <a:pPr/>
              <a:t>53</a:t>
            </a:fld>
            <a:endParaRPr lang="en-GB"/>
          </a:p>
        </p:txBody>
      </p:sp>
    </p:spTree>
    <p:extLst>
      <p:ext uri="{BB962C8B-B14F-4D97-AF65-F5344CB8AC3E}">
        <p14:creationId xmlns:p14="http://schemas.microsoft.com/office/powerpoint/2010/main" val="142771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Inner</a:t>
            </a:r>
            <a:r>
              <a:rPr lang="en-GB" baseline="0" dirty="0" smtClean="0"/>
              <a:t>  core: MAS16**, Sets and counting: MAS17**, Problem solving modules: MAS18**, Optional: MAS19**</a:t>
            </a:r>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54</a:t>
            </a:fld>
            <a:endParaRPr lang="en-GB"/>
          </a:p>
        </p:txBody>
      </p:sp>
    </p:spTree>
    <p:extLst>
      <p:ext uri="{BB962C8B-B14F-4D97-AF65-F5344CB8AC3E}">
        <p14:creationId xmlns:p14="http://schemas.microsoft.com/office/powerpoint/2010/main" val="2649928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56</a:t>
            </a:fld>
            <a:endParaRPr lang="en-GB"/>
          </a:p>
        </p:txBody>
      </p:sp>
    </p:spTree>
    <p:extLst>
      <p:ext uri="{BB962C8B-B14F-4D97-AF65-F5344CB8AC3E}">
        <p14:creationId xmlns:p14="http://schemas.microsoft.com/office/powerpoint/2010/main" val="3397481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solidFill>
                  <a:prstClr val="black"/>
                </a:solidFill>
              </a:rPr>
              <a:pPr/>
              <a:t>58</a:t>
            </a:fld>
            <a:endParaRPr lang="en-GB" dirty="0">
              <a:solidFill>
                <a:prstClr val="black"/>
              </a:solidFill>
            </a:endParaRPr>
          </a:p>
        </p:txBody>
      </p:sp>
    </p:spTree>
    <p:extLst>
      <p:ext uri="{BB962C8B-B14F-4D97-AF65-F5344CB8AC3E}">
        <p14:creationId xmlns:p14="http://schemas.microsoft.com/office/powerpoint/2010/main" val="3140227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504E9BC-2817-4CF5-BD51-82B5E1FCF12C}" type="slidenum">
              <a:rPr lang="en-GB" smtClean="0">
                <a:solidFill>
                  <a:prstClr val="black"/>
                </a:solidFill>
              </a:rPr>
              <a:pPr/>
              <a:t>59</a:t>
            </a:fld>
            <a:endParaRPr lang="en-GB">
              <a:solidFill>
                <a:prstClr val="black"/>
              </a:solidFill>
            </a:endParaRPr>
          </a:p>
        </p:txBody>
      </p:sp>
    </p:spTree>
    <p:extLst>
      <p:ext uri="{BB962C8B-B14F-4D97-AF65-F5344CB8AC3E}">
        <p14:creationId xmlns:p14="http://schemas.microsoft.com/office/powerpoint/2010/main" val="4169998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D8341A3-9B9F-4E59-BC7C-A40F23C894D2}" type="slidenum">
              <a:rPr lang="en-GB" smtClean="0"/>
              <a:pPr/>
              <a:t>60</a:t>
            </a:fld>
            <a:endParaRPr lang="en-GB"/>
          </a:p>
        </p:txBody>
      </p:sp>
    </p:spTree>
    <p:extLst>
      <p:ext uri="{BB962C8B-B14F-4D97-AF65-F5344CB8AC3E}">
        <p14:creationId xmlns:p14="http://schemas.microsoft.com/office/powerpoint/2010/main" val="32765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4B0A15E-6853-4B30-B4E8-43909A72EC39}" type="slidenum">
              <a:rPr lang="en-GB" smtClean="0"/>
              <a:pPr/>
              <a:t>62</a:t>
            </a:fld>
            <a:endParaRPr lang="en-GB"/>
          </a:p>
        </p:txBody>
      </p:sp>
    </p:spTree>
    <p:extLst>
      <p:ext uri="{BB962C8B-B14F-4D97-AF65-F5344CB8AC3E}">
        <p14:creationId xmlns:p14="http://schemas.microsoft.com/office/powerpoint/2010/main" val="3866157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349CD91F-F31E-4A87-906F-B135210ED404}" type="slidenum">
              <a:rPr lang="en-GB" smtClean="0">
                <a:solidFill>
                  <a:prstClr val="black"/>
                </a:solidFill>
              </a:rPr>
              <a:pPr/>
              <a:t>63</a:t>
            </a:fld>
            <a:endParaRPr lang="en-GB">
              <a:solidFill>
                <a:prstClr val="black"/>
              </a:solidFill>
            </a:endParaRPr>
          </a:p>
        </p:txBody>
      </p:sp>
    </p:spTree>
    <p:extLst>
      <p:ext uri="{BB962C8B-B14F-4D97-AF65-F5344CB8AC3E}">
        <p14:creationId xmlns:p14="http://schemas.microsoft.com/office/powerpoint/2010/main" val="18705719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66</a:t>
            </a:fld>
            <a:endParaRPr lang="en-GB"/>
          </a:p>
        </p:txBody>
      </p:sp>
    </p:spTree>
    <p:extLst>
      <p:ext uri="{BB962C8B-B14F-4D97-AF65-F5344CB8AC3E}">
        <p14:creationId xmlns:p14="http://schemas.microsoft.com/office/powerpoint/2010/main" val="4292375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67</a:t>
            </a:fld>
            <a:endParaRPr lang="en-GB"/>
          </a:p>
        </p:txBody>
      </p:sp>
    </p:spTree>
    <p:extLst>
      <p:ext uri="{BB962C8B-B14F-4D97-AF65-F5344CB8AC3E}">
        <p14:creationId xmlns:p14="http://schemas.microsoft.com/office/powerpoint/2010/main" val="2644219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68</a:t>
            </a:fld>
            <a:endParaRPr lang="en-GB"/>
          </a:p>
        </p:txBody>
      </p:sp>
    </p:spTree>
    <p:extLst>
      <p:ext uri="{BB962C8B-B14F-4D97-AF65-F5344CB8AC3E}">
        <p14:creationId xmlns:p14="http://schemas.microsoft.com/office/powerpoint/2010/main" val="1670127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69</a:t>
            </a:fld>
            <a:endParaRPr lang="en-GB"/>
          </a:p>
        </p:txBody>
      </p:sp>
    </p:spTree>
    <p:extLst>
      <p:ext uri="{BB962C8B-B14F-4D97-AF65-F5344CB8AC3E}">
        <p14:creationId xmlns:p14="http://schemas.microsoft.com/office/powerpoint/2010/main" val="2078362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70</a:t>
            </a:fld>
            <a:endParaRPr lang="en-GB"/>
          </a:p>
        </p:txBody>
      </p:sp>
    </p:spTree>
    <p:extLst>
      <p:ext uri="{BB962C8B-B14F-4D97-AF65-F5344CB8AC3E}">
        <p14:creationId xmlns:p14="http://schemas.microsoft.com/office/powerpoint/2010/main" val="1762946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71</a:t>
            </a:fld>
            <a:endParaRPr lang="en-GB"/>
          </a:p>
        </p:txBody>
      </p:sp>
    </p:spTree>
    <p:extLst>
      <p:ext uri="{BB962C8B-B14F-4D97-AF65-F5344CB8AC3E}">
        <p14:creationId xmlns:p14="http://schemas.microsoft.com/office/powerpoint/2010/main" val="13617066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74</a:t>
            </a:fld>
            <a:endParaRPr lang="en-GB">
              <a:solidFill>
                <a:prstClr val="black"/>
              </a:solidFill>
            </a:endParaRPr>
          </a:p>
        </p:txBody>
      </p:sp>
    </p:spTree>
    <p:extLst>
      <p:ext uri="{BB962C8B-B14F-4D97-AF65-F5344CB8AC3E}">
        <p14:creationId xmlns:p14="http://schemas.microsoft.com/office/powerpoint/2010/main" val="24124534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935EDB4-9EF4-47E9-9C50-38653AC1598C}" type="slidenum">
              <a:rPr lang="en-GB" smtClean="0"/>
              <a:pPr/>
              <a:t>79</a:t>
            </a:fld>
            <a:endParaRPr lang="en-GB"/>
          </a:p>
        </p:txBody>
      </p:sp>
    </p:spTree>
    <p:extLst>
      <p:ext uri="{BB962C8B-B14F-4D97-AF65-F5344CB8AC3E}">
        <p14:creationId xmlns:p14="http://schemas.microsoft.com/office/powerpoint/2010/main" val="838689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81</a:t>
            </a:fld>
            <a:endParaRPr lang="en-GB">
              <a:solidFill>
                <a:prstClr val="black"/>
              </a:solidFill>
            </a:endParaRPr>
          </a:p>
        </p:txBody>
      </p:sp>
    </p:spTree>
    <p:extLst>
      <p:ext uri="{BB962C8B-B14F-4D97-AF65-F5344CB8AC3E}">
        <p14:creationId xmlns:p14="http://schemas.microsoft.com/office/powerpoint/2010/main" val="32619945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smtClean="0"/>
              <a:t>If you earned £25,000 a year then you would repay</a:t>
            </a:r>
            <a:r>
              <a:rPr lang="en-GB" baseline="0" dirty="0" smtClean="0"/>
              <a:t> £30 a month, which is approximately the price of a phone contract.</a:t>
            </a:r>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82</a:t>
            </a:fld>
            <a:endParaRPr lang="en-GB">
              <a:solidFill>
                <a:prstClr val="black"/>
              </a:solidFill>
            </a:endParaRPr>
          </a:p>
        </p:txBody>
      </p:sp>
    </p:spTree>
    <p:extLst>
      <p:ext uri="{BB962C8B-B14F-4D97-AF65-F5344CB8AC3E}">
        <p14:creationId xmlns:p14="http://schemas.microsoft.com/office/powerpoint/2010/main" val="4174515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83</a:t>
            </a:fld>
            <a:endParaRPr lang="en-GB">
              <a:solidFill>
                <a:prstClr val="black"/>
              </a:solidFill>
            </a:endParaRPr>
          </a:p>
        </p:txBody>
      </p:sp>
    </p:spTree>
    <p:extLst>
      <p:ext uri="{BB962C8B-B14F-4D97-AF65-F5344CB8AC3E}">
        <p14:creationId xmlns:p14="http://schemas.microsoft.com/office/powerpoint/2010/main" val="39040329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charset="0"/>
              </a:rPr>
              <a:t>So if</a:t>
            </a:r>
            <a:r>
              <a:rPr lang="en-US" baseline="0" dirty="0" smtClean="0">
                <a:ea typeface="ＭＳ Ｐゴシック" charset="0"/>
              </a:rPr>
              <a:t> you got 3xA*, you would get 3x£250 for beating your requirements, plus 2x£250 for A*’s in </a:t>
            </a:r>
            <a:r>
              <a:rPr lang="en-US" baseline="0" dirty="0" err="1" smtClean="0">
                <a:ea typeface="ＭＳ Ｐゴシック" charset="0"/>
              </a:rPr>
              <a:t>Maths</a:t>
            </a:r>
            <a:r>
              <a:rPr lang="en-US" baseline="0" dirty="0" smtClean="0">
                <a:ea typeface="ＭＳ Ｐゴシック" charset="0"/>
              </a:rPr>
              <a:t> and Further </a:t>
            </a:r>
            <a:r>
              <a:rPr lang="en-US" baseline="0" dirty="0" err="1" smtClean="0">
                <a:ea typeface="ＭＳ Ｐゴシック" charset="0"/>
              </a:rPr>
              <a:t>Maths</a:t>
            </a:r>
            <a:r>
              <a:rPr lang="en-US" baseline="0" smtClean="0">
                <a:ea typeface="ＭＳ Ｐゴシック" charset="0"/>
              </a:rPr>
              <a:t>.</a:t>
            </a:r>
            <a:endParaRPr lang="en-US" smtClean="0">
              <a:ea typeface="ＭＳ Ｐゴシック" charset="0"/>
            </a:endParaRPr>
          </a:p>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84</a:t>
            </a:fld>
            <a:endParaRPr lang="en-GB">
              <a:solidFill>
                <a:prstClr val="black"/>
              </a:solidFill>
            </a:endParaRPr>
          </a:p>
        </p:txBody>
      </p:sp>
    </p:spTree>
    <p:extLst>
      <p:ext uri="{BB962C8B-B14F-4D97-AF65-F5344CB8AC3E}">
        <p14:creationId xmlns:p14="http://schemas.microsoft.com/office/powerpoint/2010/main" val="8957334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85</a:t>
            </a:fld>
            <a:endParaRPr lang="en-GB">
              <a:solidFill>
                <a:prstClr val="black"/>
              </a:solidFill>
            </a:endParaRPr>
          </a:p>
        </p:txBody>
      </p:sp>
    </p:spTree>
    <p:extLst>
      <p:ext uri="{BB962C8B-B14F-4D97-AF65-F5344CB8AC3E}">
        <p14:creationId xmlns:p14="http://schemas.microsoft.com/office/powerpoint/2010/main" val="6380526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solidFill>
                  <a:prstClr val="black"/>
                </a:solidFill>
              </a:rPr>
              <a:pPr/>
              <a:t>86</a:t>
            </a:fld>
            <a:endParaRPr lang="en-GB">
              <a:solidFill>
                <a:prstClr val="black"/>
              </a:solidFill>
            </a:endParaRPr>
          </a:p>
        </p:txBody>
      </p:sp>
    </p:spTree>
    <p:extLst>
      <p:ext uri="{BB962C8B-B14F-4D97-AF65-F5344CB8AC3E}">
        <p14:creationId xmlns:p14="http://schemas.microsoft.com/office/powerpoint/2010/main" val="22627375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88</a:t>
            </a:fld>
            <a:endParaRPr lang="en-GB"/>
          </a:p>
        </p:txBody>
      </p:sp>
    </p:spTree>
    <p:extLst>
      <p:ext uri="{BB962C8B-B14F-4D97-AF65-F5344CB8AC3E}">
        <p14:creationId xmlns:p14="http://schemas.microsoft.com/office/powerpoint/2010/main" val="21948871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89</a:t>
            </a:fld>
            <a:endParaRPr lang="en-GB"/>
          </a:p>
        </p:txBody>
      </p:sp>
    </p:spTree>
    <p:extLst>
      <p:ext uri="{BB962C8B-B14F-4D97-AF65-F5344CB8AC3E}">
        <p14:creationId xmlns:p14="http://schemas.microsoft.com/office/powerpoint/2010/main" val="13005924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4D892F0C-D1E0-462D-9379-A226CFA0EA3E}" type="slidenum">
              <a:rPr lang="en-GB" smtClean="0"/>
              <a:pPr/>
              <a:t>90</a:t>
            </a:fld>
            <a:endParaRPr lang="en-GB"/>
          </a:p>
        </p:txBody>
      </p:sp>
    </p:spTree>
    <p:extLst>
      <p:ext uri="{BB962C8B-B14F-4D97-AF65-F5344CB8AC3E}">
        <p14:creationId xmlns:p14="http://schemas.microsoft.com/office/powerpoint/2010/main" val="33140243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91</a:t>
            </a:fld>
            <a:endParaRPr lang="en-GB"/>
          </a:p>
        </p:txBody>
      </p:sp>
    </p:spTree>
    <p:extLst>
      <p:ext uri="{BB962C8B-B14F-4D97-AF65-F5344CB8AC3E}">
        <p14:creationId xmlns:p14="http://schemas.microsoft.com/office/powerpoint/2010/main" val="24574234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92</a:t>
            </a:fld>
            <a:endParaRPr lang="en-GB"/>
          </a:p>
        </p:txBody>
      </p:sp>
    </p:spTree>
    <p:extLst>
      <p:ext uri="{BB962C8B-B14F-4D97-AF65-F5344CB8AC3E}">
        <p14:creationId xmlns:p14="http://schemas.microsoft.com/office/powerpoint/2010/main" val="36413549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93</a:t>
            </a:fld>
            <a:endParaRPr lang="en-GB"/>
          </a:p>
        </p:txBody>
      </p:sp>
    </p:spTree>
    <p:extLst>
      <p:ext uri="{BB962C8B-B14F-4D97-AF65-F5344CB8AC3E}">
        <p14:creationId xmlns:p14="http://schemas.microsoft.com/office/powerpoint/2010/main" val="18366378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94</a:t>
            </a:fld>
            <a:endParaRPr lang="en-GB"/>
          </a:p>
        </p:txBody>
      </p:sp>
    </p:spTree>
    <p:extLst>
      <p:ext uri="{BB962C8B-B14F-4D97-AF65-F5344CB8AC3E}">
        <p14:creationId xmlns:p14="http://schemas.microsoft.com/office/powerpoint/2010/main" val="13999548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95</a:t>
            </a:fld>
            <a:endParaRPr lang="en-GB"/>
          </a:p>
        </p:txBody>
      </p:sp>
    </p:spTree>
    <p:extLst>
      <p:ext uri="{BB962C8B-B14F-4D97-AF65-F5344CB8AC3E}">
        <p14:creationId xmlns:p14="http://schemas.microsoft.com/office/powerpoint/2010/main" val="17082286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96</a:t>
            </a:fld>
            <a:endParaRPr lang="en-GB"/>
          </a:p>
        </p:txBody>
      </p:sp>
    </p:spTree>
    <p:extLst>
      <p:ext uri="{BB962C8B-B14F-4D97-AF65-F5344CB8AC3E}">
        <p14:creationId xmlns:p14="http://schemas.microsoft.com/office/powerpoint/2010/main" val="4400702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892F0C-D1E0-462D-9379-A226CFA0EA3E}" type="slidenum">
              <a:rPr lang="en-GB" smtClean="0"/>
              <a:pPr/>
              <a:t>97</a:t>
            </a:fld>
            <a:endParaRPr lang="en-GB"/>
          </a:p>
        </p:txBody>
      </p:sp>
    </p:spTree>
    <p:extLst>
      <p:ext uri="{BB962C8B-B14F-4D97-AF65-F5344CB8AC3E}">
        <p14:creationId xmlns:p14="http://schemas.microsoft.com/office/powerpoint/2010/main" val="2577272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89376C-68DB-4089-B699-558839B04E73}" type="slidenum">
              <a:rPr lang="en-GB" smtClean="0"/>
              <a:pPr/>
              <a:t>‹#›</a:t>
            </a:fld>
            <a:endParaRPr lang="en-GB"/>
          </a:p>
        </p:txBody>
      </p:sp>
      <p:sp>
        <p:nvSpPr>
          <p:cNvPr id="10"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89376C-68DB-4089-B699-558839B04E73}" type="slidenum">
              <a:rPr lang="en-GB" smtClean="0"/>
              <a:pPr/>
              <a:t>‹#›</a:t>
            </a:fld>
            <a:endParaRPr lang="en-GB"/>
          </a:p>
        </p:txBody>
      </p:sp>
      <p:sp>
        <p:nvSpPr>
          <p:cNvPr id="6"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89376C-68DB-4089-B699-558839B04E73}" type="slidenum">
              <a:rPr lang="en-GB" smtClean="0"/>
              <a:pPr/>
              <a:t>‹#›</a:t>
            </a:fld>
            <a:endParaRPr lang="en-GB"/>
          </a:p>
        </p:txBody>
      </p:sp>
      <p:sp>
        <p:nvSpPr>
          <p:cNvPr id="5"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12776"/>
            <a:ext cx="5111750" cy="4713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12776"/>
            <a:ext cx="3008313" cy="4713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63688" y="125841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636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2776"/>
            <a:ext cx="2057400" cy="4713387"/>
          </a:xfrm>
        </p:spPr>
        <p:txBody>
          <a:bodyPr vert="eaVert"/>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57200" y="1412776"/>
            <a:ext cx="6019800" cy="4713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pPr/>
              <a:t>17/09/2018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89376C-68DB-4089-B699-558839B04E73}"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F5AFA-E949-4D04-82CC-9A390BA923A6}" type="datetimeFigureOut">
              <a:rPr lang="en-GB" smtClean="0"/>
              <a:pPr/>
              <a:t>17/09/2018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6457DC-C35F-41D8-9689-99CDDCF66C98}" type="slidenum">
              <a:rPr lang="en-GB" smtClean="0"/>
              <a:pPr/>
              <a:t>‹#›</a:t>
            </a:fld>
            <a:endParaRPr lang="en-GB"/>
          </a:p>
        </p:txBody>
      </p:sp>
    </p:spTree>
    <p:extLst>
      <p:ext uri="{BB962C8B-B14F-4D97-AF65-F5344CB8AC3E}">
        <p14:creationId xmlns:p14="http://schemas.microsoft.com/office/powerpoint/2010/main" val="3558780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Line 4"/>
          <p:cNvSpPr>
            <a:spLocks noChangeShapeType="1"/>
          </p:cNvSpPr>
          <p:nvPr userDrawn="1"/>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Tree>
    <p:extLst>
      <p:ext uri="{BB962C8B-B14F-4D97-AF65-F5344CB8AC3E}">
        <p14:creationId xmlns:p14="http://schemas.microsoft.com/office/powerpoint/2010/main" val="284155140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12423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3083516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71360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2827258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10"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2023459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6"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660575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5"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1223241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12776"/>
            <a:ext cx="5111750" cy="47133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12776"/>
            <a:ext cx="3008313" cy="4713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8"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137092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63688" y="125841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636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77687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Tree>
    <p:extLst>
      <p:ext uri="{BB962C8B-B14F-4D97-AF65-F5344CB8AC3E}">
        <p14:creationId xmlns:p14="http://schemas.microsoft.com/office/powerpoint/2010/main" val="355639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12776"/>
            <a:ext cx="2057400" cy="4713387"/>
          </a:xfrm>
        </p:spPr>
        <p:txBody>
          <a:bodyPr vert="eaVert"/>
          <a:lstStyle/>
          <a:p>
            <a:r>
              <a:rPr lang="en-US" dirty="0" smtClean="0"/>
              <a:t>Click to edit Master title style</a:t>
            </a:r>
            <a:endParaRPr lang="en-GB" dirty="0"/>
          </a:p>
        </p:txBody>
      </p:sp>
      <p:sp>
        <p:nvSpPr>
          <p:cNvPr id="3" name="Vertical Text Placeholder 2"/>
          <p:cNvSpPr>
            <a:spLocks noGrp="1"/>
          </p:cNvSpPr>
          <p:nvPr>
            <p:ph type="body" orient="vert" idx="1"/>
          </p:nvPr>
        </p:nvSpPr>
        <p:spPr>
          <a:xfrm>
            <a:off x="457200" y="1412776"/>
            <a:ext cx="6019800" cy="47133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784005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CF5AFA-E949-4D04-82CC-9A390BA923A6}" type="datetimeFigureOut">
              <a:rPr lang="en-GB" smtClean="0">
                <a:solidFill>
                  <a:prstClr val="black">
                    <a:tint val="75000"/>
                  </a:prstClr>
                </a:solidFill>
              </a:rPr>
              <a:pPr/>
              <a:t>17/09/2018</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76457DC-C35F-41D8-9689-99CDDCF66C9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60010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46209-E54C-4395-999F-34D13BB50136}" type="datetimeFigureOut">
              <a:rPr lang="en-GB" smtClean="0"/>
              <a:pPr/>
              <a:t>17/09/2018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89376C-68DB-4089-B699-558839B04E73}" type="slidenum">
              <a:rPr lang="en-GB" smtClean="0"/>
              <a:pPr/>
              <a:t>‹#›</a:t>
            </a:fld>
            <a:endParaRPr lang="en-GB"/>
          </a:p>
        </p:txBody>
      </p:sp>
      <p:sp>
        <p:nvSpPr>
          <p:cNvPr id="7" name="Line 4"/>
          <p:cNvSpPr>
            <a:spLocks noChangeShapeType="1"/>
          </p:cNvSpPr>
          <p:nvPr userDrawn="1"/>
        </p:nvSpPr>
        <p:spPr bwMode="auto">
          <a:xfrm>
            <a:off x="467544" y="1124744"/>
            <a:ext cx="8676456" cy="18256"/>
          </a:xfrm>
          <a:prstGeom prst="line">
            <a:avLst/>
          </a:prstGeom>
          <a:noFill/>
          <a:ln w="9525">
            <a:solidFill>
              <a:srgbClr val="666666"/>
            </a:solidFill>
            <a:prstDash val="dash"/>
            <a:round/>
            <a:headEnd/>
            <a:tailEnd/>
          </a:ln>
        </p:spPr>
        <p:txBody>
          <a:bodyPr wrap="none" anchor="ctr"/>
          <a:lstStyle/>
          <a:p>
            <a:endParaRPr lang="en-GB"/>
          </a:p>
        </p:txBody>
      </p:sp>
      <p:pic>
        <p:nvPicPr>
          <p:cNvPr id="8" name="Picture 5" descr="NU - A4 Logo (RGB)"/>
          <p:cNvPicPr>
            <a:picLocks noChangeAspect="1" noChangeArrowheads="1"/>
          </p:cNvPicPr>
          <p:nvPr userDrawn="1"/>
        </p:nvPicPr>
        <p:blipFill>
          <a:blip r:embed="rId15" cstate="print"/>
          <a:srcRect/>
          <a:stretch>
            <a:fillRect/>
          </a:stretch>
        </p:blipFill>
        <p:spPr bwMode="auto">
          <a:xfrm>
            <a:off x="7010400" y="304800"/>
            <a:ext cx="1831975" cy="6032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8" r:id="rId12"/>
    <p:sldLayoutId id="2147483689" r:id="rId13"/>
  </p:sldLayoutIdLst>
  <p:txStyles>
    <p:title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347048" cy="1143000"/>
          </a:xfrm>
          <a:prstGeom prst="rect">
            <a:avLst/>
          </a:prstGeom>
        </p:spPr>
        <p:txBody>
          <a:bodyPr vert="horz" lIns="91440" tIns="45720" rIns="91440" bIns="45720" rtlCol="0" anchor="ctr">
            <a:normAutofit/>
          </a:bodyPr>
          <a:lstStyle/>
          <a:p>
            <a:r>
              <a:rPr lang="en-US" dirty="0" smtClean="0"/>
              <a:t>Click to edit Master title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46209-E54C-4395-999F-34D13BB50136}" type="datetimeFigureOut">
              <a:rPr lang="en-GB" smtClean="0">
                <a:solidFill>
                  <a:prstClr val="black">
                    <a:tint val="75000"/>
                  </a:prstClr>
                </a:solidFill>
              </a:rPr>
              <a:pPr/>
              <a:t>17/09/2018</a:t>
            </a:fld>
            <a:endParaRPr lang="en-GB">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89376C-68DB-4089-B699-558839B04E73}" type="slidenum">
              <a:rPr lang="en-GB" smtClean="0">
                <a:solidFill>
                  <a:prstClr val="black">
                    <a:tint val="75000"/>
                  </a:prstClr>
                </a:solidFill>
              </a:rPr>
              <a:pPr/>
              <a:t>‹#›</a:t>
            </a:fld>
            <a:endParaRPr lang="en-GB">
              <a:solidFill>
                <a:prstClr val="black">
                  <a:tint val="75000"/>
                </a:prstClr>
              </a:solidFill>
            </a:endParaRPr>
          </a:p>
        </p:txBody>
      </p:sp>
      <p:sp>
        <p:nvSpPr>
          <p:cNvPr id="7" name="Line 4"/>
          <p:cNvSpPr>
            <a:spLocks noChangeShapeType="1"/>
          </p:cNvSpPr>
          <p:nvPr userDrawn="1"/>
        </p:nvSpPr>
        <p:spPr bwMode="auto">
          <a:xfrm>
            <a:off x="467544" y="1124744"/>
            <a:ext cx="8676456" cy="18256"/>
          </a:xfrm>
          <a:prstGeom prst="line">
            <a:avLst/>
          </a:prstGeom>
          <a:noFill/>
          <a:ln w="9525">
            <a:solidFill>
              <a:srgbClr val="666666"/>
            </a:solidFill>
            <a:prstDash val="dash"/>
            <a:round/>
            <a:headEnd/>
            <a:tailEnd/>
          </a:ln>
        </p:spPr>
        <p:txBody>
          <a:bodyPr wrap="none" anchor="ctr"/>
          <a:lstStyle/>
          <a:p>
            <a:endParaRPr lang="en-GB">
              <a:solidFill>
                <a:prstClr val="black"/>
              </a:solidFill>
            </a:endParaRPr>
          </a:p>
        </p:txBody>
      </p:sp>
      <p:pic>
        <p:nvPicPr>
          <p:cNvPr id="8" name="Picture 5" descr="NU - A4 Logo (RGB)"/>
          <p:cNvPicPr>
            <a:picLocks noChangeAspect="1" noChangeArrowheads="1"/>
          </p:cNvPicPr>
          <p:nvPr userDrawn="1"/>
        </p:nvPicPr>
        <p:blipFill>
          <a:blip r:embed="rId14" cstate="print"/>
          <a:srcRect/>
          <a:stretch>
            <a:fillRect/>
          </a:stretch>
        </p:blipFill>
        <p:spPr bwMode="auto">
          <a:xfrm>
            <a:off x="7010400" y="304800"/>
            <a:ext cx="1831975" cy="603250"/>
          </a:xfrm>
          <a:prstGeom prst="rect">
            <a:avLst/>
          </a:prstGeom>
          <a:noFill/>
          <a:ln w="9525">
            <a:noFill/>
            <a:miter lim="800000"/>
            <a:headEnd/>
            <a:tailEnd/>
          </a:ln>
        </p:spPr>
      </p:pic>
    </p:spTree>
    <p:extLst>
      <p:ext uri="{BB962C8B-B14F-4D97-AF65-F5344CB8AC3E}">
        <p14:creationId xmlns:p14="http://schemas.microsoft.com/office/powerpoint/2010/main" val="118773833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mas.ncl.ac.uk/~nlf8/summer-projec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33.jpeg"/><Relationship Id="rId4" Type="http://schemas.openxmlformats.org/officeDocument/2006/relationships/image" Target="../media/image32.jpeg"/></Relationships>
</file>

<file path=ppt/slides/_rels/slide4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0.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8.png"/><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7.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eg"/></Relationships>
</file>

<file path=ppt/slides/_rels/slide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www.ncl.ac.uk/undergraduate/degrees/ggc3/courseoverview/" TargetMode="External"/><Relationship Id="rId7" Type="http://schemas.openxmlformats.org/officeDocument/2006/relationships/hyperlink" Target="http://www.ncl.ac.uk/undergraduate/degrees/g103/courseoverview/"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www.ncl.ac.uk/undergraduate/degrees/g100/courseoverview/" TargetMode="External"/><Relationship Id="rId5" Type="http://schemas.openxmlformats.org/officeDocument/2006/relationships/hyperlink" Target="http://www.ncl.ac.uk/undergraduate/degrees/gg13/courseoverview/" TargetMode="External"/><Relationship Id="rId4" Type="http://schemas.openxmlformats.org/officeDocument/2006/relationships/hyperlink" Target="http://www.ncl.ac.uk/undergraduate/degrees/g300/courseoverview/"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www.ncl.ac.uk/undergraduate/degrees/g1n2/courseoverview/"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hyperlink" Target="http://www.ncl.ac.uk/undergraduate/degrees/gn13/courseoverview/"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8" Type="http://schemas.openxmlformats.org/officeDocument/2006/relationships/hyperlink" Target="http://www.ncl.ac.uk/undergraduate/modules/module/MAS3210" TargetMode="External"/><Relationship Id="rId13" Type="http://schemas.openxmlformats.org/officeDocument/2006/relationships/hyperlink" Target="http://www.ncl.ac.uk/undergraduate/modules/module/MAS3320" TargetMode="External"/><Relationship Id="rId18" Type="http://schemas.openxmlformats.org/officeDocument/2006/relationships/hyperlink" Target="http://www.ncl.ac.uk/undergraduate/modules/module/MAS3321" TargetMode="External"/><Relationship Id="rId26" Type="http://schemas.openxmlformats.org/officeDocument/2006/relationships/hyperlink" Target="http://www.ncl.ac.uk/undergraduate/modules/module/MAS3118" TargetMode="External"/><Relationship Id="rId3" Type="http://schemas.openxmlformats.org/officeDocument/2006/relationships/hyperlink" Target="http://www.ncl.ac.uk/undergraduate/modules/module/MAS3122" TargetMode="External"/><Relationship Id="rId21" Type="http://schemas.openxmlformats.org/officeDocument/2006/relationships/hyperlink" Target="http://www.ncl.ac.uk/undergraduate/modules/module/MAS3325/" TargetMode="External"/><Relationship Id="rId7" Type="http://schemas.openxmlformats.org/officeDocument/2006/relationships/hyperlink" Target="http://www.ncl.ac.uk/undergraduate/modules/module/MAS3209" TargetMode="External"/><Relationship Id="rId12" Type="http://schemas.openxmlformats.org/officeDocument/2006/relationships/hyperlink" Target="http://www.ncl.ac.uk/undergraduate/modules/module/MAS3328" TargetMode="External"/><Relationship Id="rId17" Type="http://schemas.openxmlformats.org/officeDocument/2006/relationships/hyperlink" Target="http://www.ncl.ac.uk/undergraduate/modules/module/MAS3322" TargetMode="External"/><Relationship Id="rId25" Type="http://schemas.openxmlformats.org/officeDocument/2006/relationships/hyperlink" Target="http://www.ncl.ac.uk/undergraduate/modules/module/MAS3120" TargetMode="External"/><Relationship Id="rId2" Type="http://schemas.openxmlformats.org/officeDocument/2006/relationships/notesSlide" Target="../notesSlides/notesSlide18.xml"/><Relationship Id="rId16" Type="http://schemas.openxmlformats.org/officeDocument/2006/relationships/hyperlink" Target="http://www.ncl.ac.uk/undergraduate/modules/module/MAS3323" TargetMode="External"/><Relationship Id="rId20" Type="http://schemas.openxmlformats.org/officeDocument/2006/relationships/hyperlink" Target="http://www.ncl.ac.uk/undergraduate/modules/module/MAS3329" TargetMode="External"/><Relationship Id="rId1" Type="http://schemas.openxmlformats.org/officeDocument/2006/relationships/slideLayout" Target="../slideLayouts/slideLayout2.xml"/><Relationship Id="rId6" Type="http://schemas.openxmlformats.org/officeDocument/2006/relationships/hyperlink" Target="http://www.ncl.ac.uk/undergraduate/modules/module/MAS3207" TargetMode="External"/><Relationship Id="rId11" Type="http://schemas.openxmlformats.org/officeDocument/2006/relationships/hyperlink" Target="http://www.ncl.ac.uk/undergraduate/modules/module/MAS3215" TargetMode="External"/><Relationship Id="rId24" Type="http://schemas.openxmlformats.org/officeDocument/2006/relationships/hyperlink" Target="http://www.ncl.ac.uk/undergraduate/modules/module/MAS3119" TargetMode="External"/><Relationship Id="rId5" Type="http://schemas.openxmlformats.org/officeDocument/2006/relationships/hyperlink" Target="http://www.ncl.ac.uk/undergraduate/modules/module/MAS3219" TargetMode="External"/><Relationship Id="rId15" Type="http://schemas.openxmlformats.org/officeDocument/2006/relationships/hyperlink" Target="http://www.ncl.ac.uk/undergraduate/modules/module/MAS3324" TargetMode="External"/><Relationship Id="rId23" Type="http://schemas.openxmlformats.org/officeDocument/2006/relationships/hyperlink" Target="http://www.ncl.ac.uk/undergraduate/modules/module/MAS3112" TargetMode="External"/><Relationship Id="rId28" Type="http://schemas.openxmlformats.org/officeDocument/2006/relationships/hyperlink" Target="http://www.ncl.ac.uk/undergraduate/modules/module/MAS3121" TargetMode="External"/><Relationship Id="rId10" Type="http://schemas.openxmlformats.org/officeDocument/2006/relationships/hyperlink" Target="http://www.ncl.ac.uk/undergraduate/modules/module/MAS3217" TargetMode="External"/><Relationship Id="rId19" Type="http://schemas.openxmlformats.org/officeDocument/2006/relationships/hyperlink" Target="http://www.ncl.ac.uk/undergraduate/modules/module/MAS3326" TargetMode="External"/><Relationship Id="rId4" Type="http://schemas.openxmlformats.org/officeDocument/2006/relationships/hyperlink" Target="http://www.ncl.ac.uk/undergraduate/modules/module/MAS3214" TargetMode="External"/><Relationship Id="rId9" Type="http://schemas.openxmlformats.org/officeDocument/2006/relationships/hyperlink" Target="http://www.ncl.ac.uk/undergraduate/modules/module/MAS3202" TargetMode="External"/><Relationship Id="rId14" Type="http://schemas.openxmlformats.org/officeDocument/2006/relationships/hyperlink" Target="http://www.ncl.ac.uk/undergraduate/modules/module/MAS3327" TargetMode="External"/><Relationship Id="rId22" Type="http://schemas.openxmlformats.org/officeDocument/2006/relationships/hyperlink" Target="http://www.ncl.ac.uk/undergraduate/modules/module/MAS3111/" TargetMode="External"/><Relationship Id="rId27" Type="http://schemas.openxmlformats.org/officeDocument/2006/relationships/hyperlink" Target="http://www.ncl.ac.uk/undergraduate/modules/module/MAS3115"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chart" Target="../charts/chart4.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hyperlink" Target="http://www.ncl.ac.uk/students/wellbeing/" TargetMode="Externa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hyperlink" Target="http://www.ncl.ac.uk/students/mathsaid/" TargetMode="External"/><Relationship Id="rId5" Type="http://schemas.openxmlformats.org/officeDocument/2006/relationships/hyperlink" Target="http://www.ncl.ac.uk/math/undergrad/modules/module/MAS1343/2010" TargetMode="External"/><Relationship Id="rId4" Type="http://schemas.openxmlformats.org/officeDocument/2006/relationships/hyperlink" Target="http://www.ncl.ac.uk/math/undergrad/modules/module/MAS1341/2010"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www.ncl.ac.uk/undergraduate/degrees/ggc3/courseoverview/" TargetMode="External"/><Relationship Id="rId7" Type="http://schemas.openxmlformats.org/officeDocument/2006/relationships/hyperlink" Target="http://www.ncl.ac.uk/undergraduate/degrees/g103/courseoverview/"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hyperlink" Target="http://www.ncl.ac.uk/undergraduate/degrees/g100/courseoverview/" TargetMode="External"/><Relationship Id="rId5" Type="http://schemas.openxmlformats.org/officeDocument/2006/relationships/hyperlink" Target="http://www.ncl.ac.uk/undergraduate/degrees/gg13/courseoverview/" TargetMode="External"/><Relationship Id="rId4" Type="http://schemas.openxmlformats.org/officeDocument/2006/relationships/hyperlink" Target="http://www.ncl.ac.uk/undergraduate/degrees/g300/courseoverview/"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png"/></Relationships>
</file>

<file path=ppt/slides/_rels/slide6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67.xml.rels><?xml version="1.0" encoding="UTF-8" standalone="yes"?>
<Relationships xmlns="http://schemas.openxmlformats.org/package/2006/relationships"><Relationship Id="rId3" Type="http://schemas.openxmlformats.org/officeDocument/2006/relationships/hyperlink" Target="http://www.nusu.co.uk/content/791263/union_information/"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hyperlink" Target="http://www.nusu.co.uk/sac" TargetMode="External"/></Relationships>
</file>

<file path=ppt/slides/_rels/slide68.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4.jpeg"/><Relationship Id="rId3" Type="http://schemas.openxmlformats.org/officeDocument/2006/relationships/image" Target="../media/image60.png"/><Relationship Id="rId7" Type="http://schemas.openxmlformats.org/officeDocument/2006/relationships/hyperlink" Target="http://www.nexus.org.uk/metro" TargetMode="External"/><Relationship Id="rId12" Type="http://schemas.openxmlformats.org/officeDocument/2006/relationships/hyperlink" Target="https://www.balticmill.co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hyperlink" Target="http://www.thegatenewcastle.co.uk/" TargetMode="External"/><Relationship Id="rId5" Type="http://schemas.openxmlformats.org/officeDocument/2006/relationships/hyperlink" Target="http://www.metroradioarena.co.uk/" TargetMode="External"/><Relationship Id="rId10" Type="http://schemas.openxmlformats.org/officeDocument/2006/relationships/hyperlink" Target="http://www.nufc.co.uk/page/Welcome/" TargetMode="External"/><Relationship Id="rId4" Type="http://schemas.openxmlformats.org/officeDocument/2006/relationships/hyperlink" Target="http://ncl.ac.uk/" TargetMode="External"/><Relationship Id="rId9" Type="http://schemas.openxmlformats.org/officeDocument/2006/relationships/image" Target="../media/image63.jpeg"/><Relationship Id="rId14" Type="http://schemas.openxmlformats.org/officeDocument/2006/relationships/image" Target="../media/image65.jpeg"/></Relationships>
</file>

<file path=ppt/slides/_rels/slide6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hyperlink" Target="http://www.sagegateshead.com/" TargetMode="External"/><Relationship Id="rId3" Type="http://schemas.openxmlformats.org/officeDocument/2006/relationships/image" Target="../media/image60.png"/><Relationship Id="rId7" Type="http://schemas.openxmlformats.org/officeDocument/2006/relationships/image" Target="../media/image62.png"/><Relationship Id="rId12" Type="http://schemas.openxmlformats.org/officeDocument/2006/relationships/image" Target="../media/image69.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nexus.org.uk/metro" TargetMode="External"/><Relationship Id="rId11" Type="http://schemas.openxmlformats.org/officeDocument/2006/relationships/image" Target="../media/image68.jpeg"/><Relationship Id="rId5" Type="http://schemas.openxmlformats.org/officeDocument/2006/relationships/hyperlink" Target="http://www.theatreroyal.co.uk/" TargetMode="External"/><Relationship Id="rId10" Type="http://schemas.openxmlformats.org/officeDocument/2006/relationships/hyperlink" Target="https://www.tynesidecinema.co.uk/" TargetMode="External"/><Relationship Id="rId4" Type="http://schemas.openxmlformats.org/officeDocument/2006/relationships/hyperlink" Target="http://www.twmuseums.org.uk/great-north-museum.html" TargetMode="External"/><Relationship Id="rId9" Type="http://schemas.openxmlformats.org/officeDocument/2006/relationships/image" Target="../media/image67.png"/></Relationships>
</file>

<file path=ppt/slides/_rels/slide70.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3.jpeg"/><Relationship Id="rId3" Type="http://schemas.openxmlformats.org/officeDocument/2006/relationships/image" Target="../media/image70.png"/><Relationship Id="rId7" Type="http://schemas.openxmlformats.org/officeDocument/2006/relationships/image" Target="../media/image71.jpeg"/><Relationship Id="rId12"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www.northumberlandnationalpark.org.uk/" TargetMode="External"/><Relationship Id="rId11" Type="http://schemas.openxmlformats.org/officeDocument/2006/relationships/hyperlink" Target="http://www.nexus.org.uk/metro" TargetMode="External"/><Relationship Id="rId5" Type="http://schemas.openxmlformats.org/officeDocument/2006/relationships/hyperlink" Target="http://www.newcastlegateshead.com/about-the-area/tynemouth" TargetMode="External"/><Relationship Id="rId10" Type="http://schemas.openxmlformats.org/officeDocument/2006/relationships/hyperlink" Target="http://www.gateshead.gov.uk/Home.aspx" TargetMode="External"/><Relationship Id="rId4" Type="http://schemas.openxmlformats.org/officeDocument/2006/relationships/hyperlink" Target="http://www.intumetrocentre.co.uk/" TargetMode="External"/><Relationship Id="rId9" Type="http://schemas.openxmlformats.org/officeDocument/2006/relationships/hyperlink" Target="http://www.visitsouthtyneside.co.uk/" TargetMode="External"/><Relationship Id="rId14" Type="http://schemas.openxmlformats.org/officeDocument/2006/relationships/image" Target="../media/image74.jpeg"/></Relationships>
</file>

<file path=ppt/slides/_rels/slide71.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70.png"/><Relationship Id="rId7" Type="http://schemas.openxmlformats.org/officeDocument/2006/relationships/image" Target="../media/image75.jpeg"/><Relationship Id="rId12" Type="http://schemas.openxmlformats.org/officeDocument/2006/relationships/image" Target="../media/image77.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alnwickcastle.com/" TargetMode="External"/><Relationship Id="rId11" Type="http://schemas.openxmlformats.org/officeDocument/2006/relationships/image" Target="../media/image62.png"/><Relationship Id="rId5" Type="http://schemas.openxmlformats.org/officeDocument/2006/relationships/hyperlink" Target="http://www.durhamcathedral.co.uk/" TargetMode="External"/><Relationship Id="rId10" Type="http://schemas.openxmlformats.org/officeDocument/2006/relationships/hyperlink" Target="http://www.nexus.org.uk/metro" TargetMode="External"/><Relationship Id="rId4" Type="http://schemas.openxmlformats.org/officeDocument/2006/relationships/hyperlink" Target="http://www.twmuseums.org.uk/segedunum-roman-fort.html" TargetMode="External"/><Relationship Id="rId9" Type="http://schemas.openxmlformats.org/officeDocument/2006/relationships/hyperlink" Target="http://www.beamish.org.uk/"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80.jpeg"/></Relationships>
</file>

<file path=ppt/slides/_rels/slide7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5.xml"/><Relationship Id="rId4" Type="http://schemas.openxmlformats.org/officeDocument/2006/relationships/image" Target="../media/image88.jpeg"/></Relationships>
</file>

<file path=ppt/slides/_rels/slide7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3" Type="http://schemas.openxmlformats.org/officeDocument/2006/relationships/hyperlink" Target="http://nusufreshers.co.uk/freshersfair/" TargetMode="External"/><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4.xml"/><Relationship Id="rId1" Type="http://schemas.openxmlformats.org/officeDocument/2006/relationships/slideLayout" Target="../slideLayouts/slideLayout15.xml"/><Relationship Id="rId5" Type="http://schemas.openxmlformats.org/officeDocument/2006/relationships/hyperlink" Target="http://nusufreshers.co.uk/freshersfair/" TargetMode="External"/><Relationship Id="rId4" Type="http://schemas.microsoft.com/office/2007/relationships/hdphoto" Target="../media/hdphoto1.wdp"/></Relationships>
</file>

<file path=ppt/slides/_rels/slide84.xml.rels><?xml version="1.0" encoding="UTF-8" standalone="yes"?>
<Relationships xmlns="http://schemas.openxmlformats.org/package/2006/relationships"><Relationship Id="rId3" Type="http://schemas.openxmlformats.org/officeDocument/2006/relationships/hyperlink" Target="http://nusufreshers.co.uk/freshersfair/" TargetMode="External"/><Relationship Id="rId2" Type="http://schemas.openxmlformats.org/officeDocument/2006/relationships/notesSlide" Target="../notesSlides/notesSlide35.xml"/><Relationship Id="rId1" Type="http://schemas.openxmlformats.org/officeDocument/2006/relationships/slideLayout" Target="../slideLayouts/slideLayout15.xml"/><Relationship Id="rId4" Type="http://schemas.openxmlformats.org/officeDocument/2006/relationships/hyperlink" Target="http://www.ncl.ac.uk/students/wellbeing/finance/funding/ukstudents/hardship/" TargetMode="Externa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8" Type="http://schemas.openxmlformats.org/officeDocument/2006/relationships/image" Target="../media/image91.jpeg"/><Relationship Id="rId13" Type="http://schemas.openxmlformats.org/officeDocument/2006/relationships/hyperlink" Target="http://www.ncl.ac.uk/accommodation/students/accommodation/richardsonroad/" TargetMode="External"/><Relationship Id="rId18" Type="http://schemas.openxmlformats.org/officeDocument/2006/relationships/image" Target="../media/image97.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windsor/" TargetMode="External"/><Relationship Id="rId12" Type="http://schemas.openxmlformats.org/officeDocument/2006/relationships/hyperlink" Target="http://www.ncl.ac.uk/accommodation/students/accommodation/bowsden/" TargetMode="External"/><Relationship Id="rId17" Type="http://schemas.openxmlformats.org/officeDocument/2006/relationships/hyperlink" Target="http://www.ncl.ac.uk/accommodation/students/accommodation/castlecourt/" TargetMode="External"/><Relationship Id="rId2" Type="http://schemas.openxmlformats.org/officeDocument/2006/relationships/notesSlide" Target="../notesSlides/notesSlide38.xml"/><Relationship Id="rId16" Type="http://schemas.openxmlformats.org/officeDocument/2006/relationships/image" Target="../media/image96.jpeg"/><Relationship Id="rId1" Type="http://schemas.openxmlformats.org/officeDocument/2006/relationships/slideLayout" Target="../slideLayouts/slideLayout15.xml"/><Relationship Id="rId6" Type="http://schemas.openxmlformats.org/officeDocument/2006/relationships/hyperlink" Target="http://www.ncl.ac.uk/accommodation/students/accommodation/stmary/" TargetMode="External"/><Relationship Id="rId11" Type="http://schemas.openxmlformats.org/officeDocument/2006/relationships/image" Target="../media/image93.png"/><Relationship Id="rId5" Type="http://schemas.openxmlformats.org/officeDocument/2006/relationships/image" Target="../media/image90.gif"/><Relationship Id="rId15" Type="http://schemas.openxmlformats.org/officeDocument/2006/relationships/image" Target="../media/image95.jpeg"/><Relationship Id="rId10" Type="http://schemas.openxmlformats.org/officeDocument/2006/relationships/hyperlink" Target="http://www.ncl.ac.uk/accommodation/students/accommodation/marris/" TargetMode="External"/><Relationship Id="rId4" Type="http://schemas.openxmlformats.org/officeDocument/2006/relationships/hyperlink" Target="http://www.ncl.ac.uk/accommodation/students/accommodation/castleleazes/" TargetMode="External"/><Relationship Id="rId9" Type="http://schemas.openxmlformats.org/officeDocument/2006/relationships/image" Target="../media/image92.jpeg"/><Relationship Id="rId14" Type="http://schemas.openxmlformats.org/officeDocument/2006/relationships/image" Target="../media/image94.jpeg"/></Relationships>
</file>

<file path=ppt/slides/_rels/slide89.xml.rels><?xml version="1.0" encoding="UTF-8" standalone="yes"?>
<Relationships xmlns="http://schemas.openxmlformats.org/package/2006/relationships"><Relationship Id="rId8" Type="http://schemas.openxmlformats.org/officeDocument/2006/relationships/hyperlink" Target="http://www.ncl.ac.uk/accommodation/students/accommodation/marris/" TargetMode="External"/><Relationship Id="rId13" Type="http://schemas.openxmlformats.org/officeDocument/2006/relationships/image" Target="../media/image100.jpeg"/><Relationship Id="rId18" Type="http://schemas.openxmlformats.org/officeDocument/2006/relationships/image" Target="../media/image105.jpeg"/><Relationship Id="rId3" Type="http://schemas.openxmlformats.org/officeDocument/2006/relationships/hyperlink" Target="http://nusufreshers.co.uk/info/" TargetMode="External"/><Relationship Id="rId7" Type="http://schemas.openxmlformats.org/officeDocument/2006/relationships/hyperlink" Target="http://www.ncl.ac.uk/accommodation/students/accommodation/richardsonroad/" TargetMode="External"/><Relationship Id="rId12" Type="http://schemas.openxmlformats.org/officeDocument/2006/relationships/image" Target="../media/image99.jpeg"/><Relationship Id="rId17" Type="http://schemas.openxmlformats.org/officeDocument/2006/relationships/image" Target="../media/image104.jpeg"/><Relationship Id="rId2" Type="http://schemas.openxmlformats.org/officeDocument/2006/relationships/notesSlide" Target="../notesSlides/notesSlide39.xml"/><Relationship Id="rId16" Type="http://schemas.openxmlformats.org/officeDocument/2006/relationships/image" Target="../media/image103.jpeg"/><Relationship Id="rId1" Type="http://schemas.openxmlformats.org/officeDocument/2006/relationships/slideLayout" Target="../slideLayouts/slideLayout15.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accommodation/students/accommodation/centrallink/" TargetMode="External"/><Relationship Id="rId5" Type="http://schemas.openxmlformats.org/officeDocument/2006/relationships/hyperlink" Target="http://www.ncl.ac.uk/accommodation/students/accommodation/stmary/" TargetMode="External"/><Relationship Id="rId15" Type="http://schemas.openxmlformats.org/officeDocument/2006/relationships/image" Target="../media/image102.jpeg"/><Relationship Id="rId10" Type="http://schemas.openxmlformats.org/officeDocument/2006/relationships/image" Target="../media/image98.jpeg"/><Relationship Id="rId4" Type="http://schemas.openxmlformats.org/officeDocument/2006/relationships/hyperlink" Target="http://www.ncl.ac.uk/accommodation/students/accommodation/castleleazes/" TargetMode="External"/><Relationship Id="rId9" Type="http://schemas.openxmlformats.org/officeDocument/2006/relationships/hyperlink" Target="http://www.ncl.ac.uk/accommodation/students/accommodation/bowsden/" TargetMode="External"/><Relationship Id="rId14" Type="http://schemas.openxmlformats.org/officeDocument/2006/relationships/image" Target="../media/image101.jpeg"/></Relationships>
</file>

<file path=ppt/slides/_rels/slide9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0.xml"/><Relationship Id="rId1" Type="http://schemas.openxmlformats.org/officeDocument/2006/relationships/slideLayout" Target="../slideLayouts/slideLayout15.xml"/><Relationship Id="rId5" Type="http://schemas.openxmlformats.org/officeDocument/2006/relationships/hyperlink" Target="http://www.ncl.ac.uk/accommodation" TargetMode="External"/><Relationship Id="rId4" Type="http://schemas.openxmlformats.org/officeDocument/2006/relationships/image" Target="../media/image107.jpeg"/></Relationships>
</file>

<file path=ppt/slides/_rels/slide9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41.xml"/><Relationship Id="rId1" Type="http://schemas.openxmlformats.org/officeDocument/2006/relationships/slideLayout" Target="../slideLayouts/slideLayout15.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8" Type="http://schemas.openxmlformats.org/officeDocument/2006/relationships/image" Target="../media/image113.jpeg"/><Relationship Id="rId13" Type="http://schemas.openxmlformats.org/officeDocument/2006/relationships/image" Target="../media/image114.jpeg"/><Relationship Id="rId18" Type="http://schemas.openxmlformats.org/officeDocument/2006/relationships/image" Target="../media/image117.gif"/><Relationship Id="rId26" Type="http://schemas.openxmlformats.org/officeDocument/2006/relationships/hyperlink" Target="http://www.ncl.ac.uk/accommodation/students/accommodation/victoriahall/" TargetMode="External"/><Relationship Id="rId3" Type="http://schemas.openxmlformats.org/officeDocument/2006/relationships/hyperlink" Target="http://www.ncl.ac.uk/accommodation/students/accommodation/windsor/" TargetMode="External"/><Relationship Id="rId21" Type="http://schemas.openxmlformats.org/officeDocument/2006/relationships/image" Target="../media/image120.jpeg"/><Relationship Id="rId7" Type="http://schemas.openxmlformats.org/officeDocument/2006/relationships/image" Target="../media/image112.jpeg"/><Relationship Id="rId12" Type="http://schemas.openxmlformats.org/officeDocument/2006/relationships/image" Target="../media/image99.jpeg"/><Relationship Id="rId17" Type="http://schemas.openxmlformats.org/officeDocument/2006/relationships/hyperlink" Target="http://www.ncl.ac.uk/accommodation/students/accommodation/bowsden/" TargetMode="External"/><Relationship Id="rId25" Type="http://schemas.openxmlformats.org/officeDocument/2006/relationships/image" Target="../media/image123.jpeg"/><Relationship Id="rId2" Type="http://schemas.openxmlformats.org/officeDocument/2006/relationships/notesSlide" Target="../notesSlides/notesSlide43.xml"/><Relationship Id="rId16" Type="http://schemas.openxmlformats.org/officeDocument/2006/relationships/image" Target="../media/image116.jpeg"/><Relationship Id="rId20" Type="http://schemas.openxmlformats.org/officeDocument/2006/relationships/image" Target="../media/image119.jpeg"/><Relationship Id="rId29" Type="http://schemas.openxmlformats.org/officeDocument/2006/relationships/image" Target="../media/image126.jpeg"/><Relationship Id="rId1" Type="http://schemas.openxmlformats.org/officeDocument/2006/relationships/slideLayout" Target="../slideLayouts/slideLayout15.xml"/><Relationship Id="rId6" Type="http://schemas.openxmlformats.org/officeDocument/2006/relationships/hyperlink" Target="http://www.ncl.ac.uk/accommodation/students/accommodation/marris/" TargetMode="External"/><Relationship Id="rId11" Type="http://schemas.openxmlformats.org/officeDocument/2006/relationships/hyperlink" Target="http://www.ncl.ac.uk/accommodation/students/accommodation/centrallink/" TargetMode="External"/><Relationship Id="rId24" Type="http://schemas.openxmlformats.org/officeDocument/2006/relationships/image" Target="../media/image122.jpeg"/><Relationship Id="rId5" Type="http://schemas.openxmlformats.org/officeDocument/2006/relationships/image" Target="../media/image93.png"/><Relationship Id="rId15" Type="http://schemas.openxmlformats.org/officeDocument/2006/relationships/image" Target="../media/image115.jpeg"/><Relationship Id="rId23" Type="http://schemas.openxmlformats.org/officeDocument/2006/relationships/image" Target="../media/image121.jpeg"/><Relationship Id="rId28" Type="http://schemas.openxmlformats.org/officeDocument/2006/relationships/image" Target="../media/image125.jpeg"/><Relationship Id="rId10" Type="http://schemas.openxmlformats.org/officeDocument/2006/relationships/hyperlink" Target="http://www.ncl.ac.uk/accommodation/students/accommodation/castleleazes/" TargetMode="External"/><Relationship Id="rId19" Type="http://schemas.openxmlformats.org/officeDocument/2006/relationships/image" Target="../media/image118.jpeg"/><Relationship Id="rId4" Type="http://schemas.openxmlformats.org/officeDocument/2006/relationships/image" Target="../media/image91.jpeg"/><Relationship Id="rId9" Type="http://schemas.openxmlformats.org/officeDocument/2006/relationships/image" Target="../media/image90.gif"/><Relationship Id="rId14" Type="http://schemas.openxmlformats.org/officeDocument/2006/relationships/hyperlink" Target="http://www.ncl.ac.uk/accommodation/students/accommodation/richardsonroad/" TargetMode="External"/><Relationship Id="rId22" Type="http://schemas.openxmlformats.org/officeDocument/2006/relationships/hyperlink" Target="http://www.ncl.ac.uk/accommodation/students/accommodation/stmary/" TargetMode="External"/><Relationship Id="rId27" Type="http://schemas.openxmlformats.org/officeDocument/2006/relationships/image" Target="../media/image124.jpeg"/><Relationship Id="rId30" Type="http://schemas.openxmlformats.org/officeDocument/2006/relationships/image" Target="../media/image127.jpeg"/></Relationships>
</file>

<file path=ppt/slides/_rels/slide94.xml.rels><?xml version="1.0" encoding="UTF-8" standalone="yes"?>
<Relationships xmlns="http://schemas.openxmlformats.org/package/2006/relationships"><Relationship Id="rId8" Type="http://schemas.openxmlformats.org/officeDocument/2006/relationships/hyperlink" Target="http://www.ncl.ac.uk/accommodation/students/accommodation/marris/" TargetMode="External"/><Relationship Id="rId13" Type="http://schemas.openxmlformats.org/officeDocument/2006/relationships/hyperlink" Target="http://www.ncl.ac.uk/accommodation/students/accommodation/centrallink/" TargetMode="External"/><Relationship Id="rId18" Type="http://schemas.openxmlformats.org/officeDocument/2006/relationships/image" Target="../media/image118.jpeg"/><Relationship Id="rId26" Type="http://schemas.openxmlformats.org/officeDocument/2006/relationships/image" Target="../media/image119.jpeg"/><Relationship Id="rId3" Type="http://schemas.openxmlformats.org/officeDocument/2006/relationships/image" Target="../media/image128.jpeg"/><Relationship Id="rId21" Type="http://schemas.openxmlformats.org/officeDocument/2006/relationships/image" Target="../media/image126.jpeg"/><Relationship Id="rId7" Type="http://schemas.openxmlformats.org/officeDocument/2006/relationships/image" Target="../media/image93.png"/><Relationship Id="rId12" Type="http://schemas.openxmlformats.org/officeDocument/2006/relationships/hyperlink" Target="http://www.ncl.ac.uk/accommodation/students/accommodation/castleleazes/" TargetMode="External"/><Relationship Id="rId17" Type="http://schemas.openxmlformats.org/officeDocument/2006/relationships/hyperlink" Target="http://www.ncl.ac.uk/accommodation/students/accommodation/richardsonroad/" TargetMode="External"/><Relationship Id="rId25" Type="http://schemas.openxmlformats.org/officeDocument/2006/relationships/image" Target="../media/image117.gif"/><Relationship Id="rId2" Type="http://schemas.openxmlformats.org/officeDocument/2006/relationships/notesSlide" Target="../notesSlides/notesSlide44.xml"/><Relationship Id="rId16" Type="http://schemas.openxmlformats.org/officeDocument/2006/relationships/image" Target="../media/image114.jpeg"/><Relationship Id="rId20" Type="http://schemas.openxmlformats.org/officeDocument/2006/relationships/hyperlink" Target="http://www.ncl.ac.uk/accommodation/students/accommodation/stmary/" TargetMode="External"/><Relationship Id="rId29" Type="http://schemas.openxmlformats.org/officeDocument/2006/relationships/image" Target="../media/image122.jpeg"/><Relationship Id="rId1" Type="http://schemas.openxmlformats.org/officeDocument/2006/relationships/slideLayout" Target="../slideLayouts/slideLayout15.xml"/><Relationship Id="rId6" Type="http://schemas.openxmlformats.org/officeDocument/2006/relationships/image" Target="../media/image91.jpeg"/><Relationship Id="rId11" Type="http://schemas.openxmlformats.org/officeDocument/2006/relationships/image" Target="../media/image90.gif"/><Relationship Id="rId24" Type="http://schemas.openxmlformats.org/officeDocument/2006/relationships/hyperlink" Target="http://www.ncl.ac.uk/accommodation/students/accommodation/bowsden/" TargetMode="External"/><Relationship Id="rId32" Type="http://schemas.openxmlformats.org/officeDocument/2006/relationships/image" Target="../media/image124.jpeg"/><Relationship Id="rId5" Type="http://schemas.openxmlformats.org/officeDocument/2006/relationships/hyperlink" Target="http://www.ncl.ac.uk/accommodation/students/accommodation/windsor/" TargetMode="External"/><Relationship Id="rId15" Type="http://schemas.openxmlformats.org/officeDocument/2006/relationships/image" Target="../media/image115.jpeg"/><Relationship Id="rId23" Type="http://schemas.openxmlformats.org/officeDocument/2006/relationships/image" Target="../media/image116.jpeg"/><Relationship Id="rId28" Type="http://schemas.openxmlformats.org/officeDocument/2006/relationships/image" Target="../media/image120.jpeg"/><Relationship Id="rId10" Type="http://schemas.openxmlformats.org/officeDocument/2006/relationships/image" Target="../media/image113.jpeg"/><Relationship Id="rId19" Type="http://schemas.openxmlformats.org/officeDocument/2006/relationships/image" Target="../media/image125.jpeg"/><Relationship Id="rId31" Type="http://schemas.openxmlformats.org/officeDocument/2006/relationships/hyperlink" Target="http://www.ncl.ac.uk/accommodation/students/accommodation/victoriahall/" TargetMode="External"/><Relationship Id="rId4" Type="http://schemas.openxmlformats.org/officeDocument/2006/relationships/hyperlink" Target="http://www.ncl.ac.uk/accommodation/students/accommodation/castlecourt/" TargetMode="External"/><Relationship Id="rId9" Type="http://schemas.openxmlformats.org/officeDocument/2006/relationships/image" Target="../media/image112.jpeg"/><Relationship Id="rId14" Type="http://schemas.openxmlformats.org/officeDocument/2006/relationships/image" Target="../media/image99.jpeg"/><Relationship Id="rId22" Type="http://schemas.openxmlformats.org/officeDocument/2006/relationships/image" Target="../media/image129.jpeg"/><Relationship Id="rId27" Type="http://schemas.openxmlformats.org/officeDocument/2006/relationships/image" Target="../media/image121.jpeg"/><Relationship Id="rId30" Type="http://schemas.openxmlformats.org/officeDocument/2006/relationships/image" Target="../media/image123.jpeg"/></Relationships>
</file>

<file path=ppt/slides/_rels/slide95.xml.rels><?xml version="1.0" encoding="UTF-8" standalone="yes"?>
<Relationships xmlns="http://schemas.openxmlformats.org/package/2006/relationships"><Relationship Id="rId8" Type="http://schemas.openxmlformats.org/officeDocument/2006/relationships/hyperlink" Target="http://www.nexus.org.uk/metro" TargetMode="External"/><Relationship Id="rId3" Type="http://schemas.openxmlformats.org/officeDocument/2006/relationships/image" Target="../media/image130.png"/><Relationship Id="rId7" Type="http://schemas.openxmlformats.org/officeDocument/2006/relationships/hyperlink" Target="http://www.ncl.ac.uk/accommodation/students/accommodation/bowsden/" TargetMode="External"/><Relationship Id="rId2" Type="http://schemas.openxmlformats.org/officeDocument/2006/relationships/notesSlide" Target="../notesSlides/notesSlide45.xml"/><Relationship Id="rId1" Type="http://schemas.openxmlformats.org/officeDocument/2006/relationships/slideLayout" Target="../slideLayouts/slideLayout15.xml"/><Relationship Id="rId6" Type="http://schemas.openxmlformats.org/officeDocument/2006/relationships/hyperlink" Target="http://www.ncl.ac.uk/accommodation/students/accommodation/windsor/" TargetMode="External"/><Relationship Id="rId11" Type="http://schemas.openxmlformats.org/officeDocument/2006/relationships/hyperlink" Target="http://www.ncl.ac.uk/undergraduate/" TargetMode="External"/><Relationship Id="rId5" Type="http://schemas.openxmlformats.org/officeDocument/2006/relationships/hyperlink" Target="http://www.ncl.ac.uk/accommodation/students/accommodation/centrallink/" TargetMode="External"/><Relationship Id="rId10" Type="http://schemas.openxmlformats.org/officeDocument/2006/relationships/hyperlink" Target="http://www.ncl.ac.uk/accommodation/students/accommodation/victoriahall/" TargetMode="External"/><Relationship Id="rId4" Type="http://schemas.openxmlformats.org/officeDocument/2006/relationships/hyperlink" Target="http://www.ncl.ac.uk/accommodation/students/accommodation/stmary/" TargetMode="External"/><Relationship Id="rId9" Type="http://schemas.openxmlformats.org/officeDocument/2006/relationships/image" Target="../media/image62.png"/></Relationships>
</file>

<file path=ppt/slides/_rels/slide96.xml.rels><?xml version="1.0" encoding="UTF-8" standalone="yes"?>
<Relationships xmlns="http://schemas.openxmlformats.org/package/2006/relationships"><Relationship Id="rId8" Type="http://schemas.openxmlformats.org/officeDocument/2006/relationships/hyperlink" Target="http://pro-lets.co.uk/" TargetMode="External"/><Relationship Id="rId13" Type="http://schemas.openxmlformats.org/officeDocument/2006/relationships/image" Target="../media/image136.png"/><Relationship Id="rId18" Type="http://schemas.openxmlformats.org/officeDocument/2006/relationships/hyperlink" Target="http://www.portlandresidential.co.uk/" TargetMode="External"/><Relationship Id="rId3" Type="http://schemas.openxmlformats.org/officeDocument/2006/relationships/image" Target="../media/image131.png"/><Relationship Id="rId7" Type="http://schemas.openxmlformats.org/officeDocument/2006/relationships/image" Target="../media/image133.png"/><Relationship Id="rId12" Type="http://schemas.openxmlformats.org/officeDocument/2006/relationships/hyperlink" Target="http://www.roseworth.co.uk/" TargetMode="External"/><Relationship Id="rId17" Type="http://schemas.openxmlformats.org/officeDocument/2006/relationships/image" Target="../media/image138.png"/><Relationship Id="rId2" Type="http://schemas.openxmlformats.org/officeDocument/2006/relationships/notesSlide" Target="../notesSlides/notesSlide46.xml"/><Relationship Id="rId16" Type="http://schemas.openxmlformats.org/officeDocument/2006/relationships/hyperlink" Target="http://www.waltonrobinson.com/" TargetMode="External"/><Relationship Id="rId20" Type="http://schemas.openxmlformats.org/officeDocument/2006/relationships/image" Target="../media/image140.jpeg"/><Relationship Id="rId1" Type="http://schemas.openxmlformats.org/officeDocument/2006/relationships/slideLayout" Target="../slideLayouts/slideLayout15.xml"/><Relationship Id="rId6" Type="http://schemas.openxmlformats.org/officeDocument/2006/relationships/hyperlink" Target="http://www.patrobson.com/" TargetMode="External"/><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137.png"/><Relationship Id="rId10" Type="http://schemas.openxmlformats.org/officeDocument/2006/relationships/hyperlink" Target="http://www.letslivehere.co.uk/" TargetMode="External"/><Relationship Id="rId19" Type="http://schemas.openxmlformats.org/officeDocument/2006/relationships/image" Target="../media/image139.png"/><Relationship Id="rId4" Type="http://schemas.openxmlformats.org/officeDocument/2006/relationships/hyperlink" Target="http://www.stud-lets.co.uk/" TargetMode="External"/><Relationship Id="rId9" Type="http://schemas.openxmlformats.org/officeDocument/2006/relationships/image" Target="../media/image134.png"/><Relationship Id="rId14" Type="http://schemas.openxmlformats.org/officeDocument/2006/relationships/hyperlink" Target="http://www.acornproperties.co.uk/"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en.wikipedia.org/wiki/Spital_Tongues" TargetMode="External"/><Relationship Id="rId3" Type="http://schemas.openxmlformats.org/officeDocument/2006/relationships/image" Target="../media/image60.png"/><Relationship Id="rId7" Type="http://schemas.openxmlformats.org/officeDocument/2006/relationships/hyperlink" Target="http://www.jesmond.org.uk/" TargetMode="External"/><Relationship Id="rId2" Type="http://schemas.openxmlformats.org/officeDocument/2006/relationships/notesSlide" Target="../notesSlides/notesSlide47.xml"/><Relationship Id="rId1" Type="http://schemas.openxmlformats.org/officeDocument/2006/relationships/slideLayout" Target="../slideLayouts/slideLayout15.xml"/><Relationship Id="rId6" Type="http://schemas.openxmlformats.org/officeDocument/2006/relationships/hyperlink" Target="http://en.wikipedia.org/wiki/Heaton,_Newcastle" TargetMode="External"/><Relationship Id="rId5" Type="http://schemas.openxmlformats.org/officeDocument/2006/relationships/hyperlink" Target="http://en.wikipedia.org/wiki/Sandyford,_Newcastle_upon_Tyne" TargetMode="External"/><Relationship Id="rId10" Type="http://schemas.openxmlformats.org/officeDocument/2006/relationships/image" Target="../media/image62.png"/><Relationship Id="rId4" Type="http://schemas.openxmlformats.org/officeDocument/2006/relationships/hyperlink" Target="http://en.wikipedia.org/wiki/Fenham" TargetMode="External"/><Relationship Id="rId9" Type="http://schemas.openxmlformats.org/officeDocument/2006/relationships/hyperlink" Target="http://www.ncl.ac.uk/undergradua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0"/>
            <a:ext cx="9144000" cy="6858000"/>
          </a:xfrm>
          <a:prstGeom prst="rect">
            <a:avLst/>
          </a:prstGeom>
        </p:spPr>
      </p:pic>
      <p:sp>
        <p:nvSpPr>
          <p:cNvPr id="18" name="Rectangle 17"/>
          <p:cNvSpPr/>
          <p:nvPr/>
        </p:nvSpPr>
        <p:spPr>
          <a:xfrm>
            <a:off x="4499992" y="0"/>
            <a:ext cx="4644008" cy="1500174"/>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 Future in Mathematics</a:t>
            </a:r>
            <a:endParaRPr lang="en-GB" sz="3600" b="1" dirty="0">
              <a:latin typeface="Rockwell" pitchFamily="18" charset="0"/>
            </a:endParaRPr>
          </a:p>
        </p:txBody>
      </p:sp>
      <p:sp>
        <p:nvSpPr>
          <p:cNvPr id="11" name="Rectangle 10"/>
          <p:cNvSpPr/>
          <p:nvPr/>
        </p:nvSpPr>
        <p:spPr>
          <a:xfrm>
            <a:off x="4499992" y="1500174"/>
            <a:ext cx="4644008" cy="705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latin typeface="Rockwell" pitchFamily="18" charset="0"/>
              </a:rPr>
              <a:t>    </a:t>
            </a:r>
            <a:r>
              <a:rPr lang="en-GB" sz="2800" dirty="0" smtClean="0">
                <a:solidFill>
                  <a:srgbClr val="C60C30"/>
                </a:solidFill>
                <a:latin typeface="+mj-lt"/>
              </a:rPr>
              <a:t>@</a:t>
            </a:r>
            <a:r>
              <a:rPr lang="en-GB" sz="2800" dirty="0" err="1" smtClean="0">
                <a:solidFill>
                  <a:srgbClr val="C60C30"/>
                </a:solidFill>
                <a:latin typeface="+mj-lt"/>
              </a:rPr>
              <a:t>NCLMathsStats</a:t>
            </a:r>
            <a:endParaRPr lang="en-GB" sz="3600" dirty="0">
              <a:solidFill>
                <a:srgbClr val="C60C30"/>
              </a:solidFill>
              <a:latin typeface="+mj-lt"/>
            </a:endParaRPr>
          </a:p>
        </p:txBody>
      </p:sp>
      <p:sp>
        <p:nvSpPr>
          <p:cNvPr id="51202" name="AutoShape 2" descr="Image result for twitter logo"/>
          <p:cNvSpPr>
            <a:spLocks noChangeAspect="1" noChangeArrowheads="1"/>
          </p:cNvSpPr>
          <p:nvPr/>
        </p:nvSpPr>
        <p:spPr bwMode="auto">
          <a:xfrm>
            <a:off x="155575" y="-2071688"/>
            <a:ext cx="4324350" cy="432435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7" name="Picture 6" descr="twitter-logo_318-40459.jpg"/>
          <p:cNvPicPr>
            <a:picLocks noChangeAspect="1"/>
          </p:cNvPicPr>
          <p:nvPr/>
        </p:nvPicPr>
        <p:blipFill>
          <a:blip r:embed="rId4" cstate="print"/>
          <a:stretch>
            <a:fillRect/>
          </a:stretch>
        </p:blipFill>
        <p:spPr>
          <a:xfrm>
            <a:off x="4644008" y="1571612"/>
            <a:ext cx="500066" cy="500066"/>
          </a:xfrm>
          <a:prstGeom prst="rect">
            <a:avLst/>
          </a:prstGeom>
        </p:spPr>
      </p:pic>
      <p:sp>
        <p:nvSpPr>
          <p:cNvPr id="8" name="Rectangle 7"/>
          <p:cNvSpPr/>
          <p:nvPr/>
        </p:nvSpPr>
        <p:spPr>
          <a:xfrm>
            <a:off x="4499992" y="2214554"/>
            <a:ext cx="4644008" cy="705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rPr>
              <a:t>      www.ncl.ac.uk/maths</a:t>
            </a:r>
            <a:endParaRPr lang="en-GB" sz="3600" dirty="0">
              <a:solidFill>
                <a:srgbClr val="C60C30"/>
              </a:solidFill>
            </a:endParaRPr>
          </a:p>
        </p:txBody>
      </p:sp>
      <p:pic>
        <p:nvPicPr>
          <p:cNvPr id="9" name="Picture 8" descr="Google_Chrome_icon_(2011).svg.png"/>
          <p:cNvPicPr>
            <a:picLocks noChangeAspect="1"/>
          </p:cNvPicPr>
          <p:nvPr/>
        </p:nvPicPr>
        <p:blipFill>
          <a:blip r:embed="rId5" cstate="print"/>
          <a:stretch>
            <a:fillRect/>
          </a:stretch>
        </p:blipFill>
        <p:spPr>
          <a:xfrm>
            <a:off x="4644008" y="2285992"/>
            <a:ext cx="500042" cy="500042"/>
          </a:xfrm>
          <a:prstGeom prst="rect">
            <a:avLst/>
          </a:prstGeom>
        </p:spPr>
      </p:pic>
      <p:sp>
        <p:nvSpPr>
          <p:cNvPr id="10" name="TextBox 9"/>
          <p:cNvSpPr txBox="1"/>
          <p:nvPr/>
        </p:nvSpPr>
        <p:spPr>
          <a:xfrm>
            <a:off x="-785850" y="0"/>
            <a:ext cx="5072098" cy="923330"/>
          </a:xfrm>
          <a:prstGeom prst="rect">
            <a:avLst/>
          </a:prstGeom>
          <a:noFill/>
        </p:spPr>
        <p:txBody>
          <a:bodyPr wrap="square" rtlCol="0">
            <a:spAutoFit/>
          </a:bodyPr>
          <a:lstStyle/>
          <a:p>
            <a:r>
              <a:rPr lang="en-GB" b="1" dirty="0" smtClean="0"/>
              <a:t>	</a:t>
            </a:r>
            <a:r>
              <a:rPr lang="en-GB" dirty="0" smtClean="0">
                <a:solidFill>
                  <a:schemeClr val="bg1"/>
                </a:solidFill>
                <a:latin typeface="Rockwell"/>
              </a:rPr>
              <a:t>Dr. Lee Fawcett</a:t>
            </a:r>
          </a:p>
          <a:p>
            <a:r>
              <a:rPr lang="en-GB" dirty="0" smtClean="0">
                <a:solidFill>
                  <a:schemeClr val="bg1"/>
                </a:solidFill>
                <a:latin typeface="Rockwell"/>
              </a:rPr>
              <a:t>                School of Maths, Statistics &amp; Physics</a:t>
            </a:r>
          </a:p>
          <a:p>
            <a:r>
              <a:rPr lang="en-GB" dirty="0" smtClean="0">
                <a:solidFill>
                  <a:schemeClr val="bg1"/>
                </a:solidFill>
                <a:latin typeface="Rockwell"/>
              </a:rPr>
              <a:t>	Newcastle University, UK</a:t>
            </a:r>
            <a:endParaRPr lang="en-GB" dirty="0">
              <a:solidFill>
                <a:schemeClr val="bg1"/>
              </a:solidFill>
              <a:latin typeface="Rockwell"/>
            </a:endParaRPr>
          </a:p>
        </p:txBody>
      </p:sp>
    </p:spTree>
    <p:extLst>
      <p:ext uri="{BB962C8B-B14F-4D97-AF65-F5344CB8AC3E}">
        <p14:creationId xmlns:p14="http://schemas.microsoft.com/office/powerpoint/2010/main" val="424264536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643050"/>
            <a:ext cx="8391306" cy="4714908"/>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latin typeface="Helvetica" pitchFamily="34" charset="0"/>
              </a:rPr>
              <a:t>Lee Fawcett</a:t>
            </a: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r>
              <a:rPr lang="en-US" sz="2800" dirty="0" smtClean="0">
                <a:ln w="18415" cmpd="sng">
                  <a:noFill/>
                  <a:prstDash val="solid"/>
                </a:ln>
                <a:latin typeface="Helvetica" pitchFamily="34" charset="0"/>
              </a:rPr>
              <a:t>Lecturer in Statistics at Newcastle University, UK</a:t>
            </a:r>
          </a:p>
          <a:p>
            <a:pPr marL="457200"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Teaching: </a:t>
            </a:r>
            <a:r>
              <a:rPr lang="en-US" sz="2800" dirty="0" smtClean="0">
                <a:ln w="18415" cmpd="sng">
                  <a:noFill/>
                  <a:prstDash val="solid"/>
                </a:ln>
                <a:latin typeface="Helvetica" pitchFamily="34" charset="0"/>
              </a:rPr>
              <a:t>1</a:t>
            </a:r>
            <a:r>
              <a:rPr lang="en-US" sz="2800" baseline="30000" dirty="0" smtClean="0">
                <a:ln w="18415" cmpd="sng">
                  <a:noFill/>
                  <a:prstDash val="solid"/>
                </a:ln>
                <a:latin typeface="Helvetica" pitchFamily="34" charset="0"/>
              </a:rPr>
              <a:t>st</a:t>
            </a:r>
            <a:r>
              <a:rPr lang="en-US" sz="2800" dirty="0" smtClean="0">
                <a:ln w="18415" cmpd="sng">
                  <a:noFill/>
                  <a:prstDash val="solid"/>
                </a:ln>
                <a:latin typeface="Helvetica" pitchFamily="34" charset="0"/>
              </a:rPr>
              <a:t> year, 2</a:t>
            </a:r>
            <a:r>
              <a:rPr lang="en-US" sz="2800" baseline="30000" dirty="0" smtClean="0">
                <a:ln w="18415" cmpd="sng">
                  <a:noFill/>
                  <a:prstDash val="solid"/>
                </a:ln>
                <a:latin typeface="Helvetica" pitchFamily="34" charset="0"/>
              </a:rPr>
              <a:t>nd</a:t>
            </a:r>
            <a:r>
              <a:rPr lang="en-US" sz="2800" dirty="0" smtClean="0">
                <a:ln w="18415" cmpd="sng">
                  <a:noFill/>
                  <a:prstDash val="solid"/>
                </a:ln>
                <a:latin typeface="Helvetica" pitchFamily="34" charset="0"/>
              </a:rPr>
              <a:t> year and 4</a:t>
            </a:r>
            <a:r>
              <a:rPr lang="en-US" sz="2800" baseline="30000" dirty="0" smtClean="0">
                <a:ln w="18415" cmpd="sng">
                  <a:noFill/>
                  <a:prstDash val="solid"/>
                </a:ln>
                <a:latin typeface="Helvetica" pitchFamily="34" charset="0"/>
              </a:rPr>
              <a:t>th</a:t>
            </a:r>
            <a:r>
              <a:rPr lang="en-US" sz="2800" dirty="0" smtClean="0">
                <a:ln w="18415" cmpd="sng">
                  <a:noFill/>
                  <a:prstDash val="solid"/>
                </a:ln>
                <a:latin typeface="Helvetica" pitchFamily="34" charset="0"/>
              </a:rPr>
              <a:t> year undergraduate Mathematicians, and students from many other subjects!</a:t>
            </a:r>
          </a:p>
          <a:p>
            <a:pPr marL="914400" lvl="1" indent="-457200">
              <a:buFont typeface="Wingdings" pitchFamily="2" charset="2"/>
              <a:buChar char="§"/>
            </a:pPr>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Research: </a:t>
            </a:r>
            <a:r>
              <a:rPr lang="en-US" sz="2800" dirty="0" smtClean="0">
                <a:ln w="18415" cmpd="sng">
                  <a:noFill/>
                  <a:prstDash val="solid"/>
                </a:ln>
                <a:latin typeface="Helvetica" pitchFamily="34" charset="0"/>
              </a:rPr>
              <a:t>Statistical </a:t>
            </a:r>
            <a:r>
              <a:rPr lang="en-US" sz="2800" dirty="0" err="1" smtClean="0">
                <a:ln w="18415" cmpd="sng">
                  <a:noFill/>
                  <a:prstDash val="solid"/>
                </a:ln>
                <a:latin typeface="Helvetica" pitchFamily="34" charset="0"/>
              </a:rPr>
              <a:t>modelling</a:t>
            </a:r>
            <a:r>
              <a:rPr lang="en-US" sz="2800" dirty="0" smtClean="0">
                <a:ln w="18415" cmpd="sng">
                  <a:noFill/>
                  <a:prstDash val="solid"/>
                </a:ln>
                <a:latin typeface="Helvetica" pitchFamily="34" charset="0"/>
              </a:rPr>
              <a:t> of environmental extremes</a:t>
            </a:r>
          </a:p>
          <a:p>
            <a:pPr marL="914400" lvl="1" indent="-457200">
              <a:buFont typeface="Wingdings" pitchFamily="2" charset="2"/>
              <a:buChar char="§"/>
            </a:pPr>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0070C0"/>
                </a:solidFill>
                <a:latin typeface="Helvetica" pitchFamily="34" charset="0"/>
              </a:rPr>
              <a:t>Outreach: </a:t>
            </a:r>
            <a:r>
              <a:rPr lang="en-US" sz="2800" dirty="0" smtClean="0">
                <a:ln w="18415" cmpd="sng">
                  <a:noFill/>
                  <a:prstDash val="solid"/>
                </a:ln>
                <a:latin typeface="Helvetica" pitchFamily="34" charset="0"/>
              </a:rPr>
              <a:t>Tell people what we do, and how good Mathematics &amp; Statistics is!</a:t>
            </a:r>
            <a:endParaRPr lang="en-US" sz="4000" b="1" dirty="0" smtClean="0">
              <a:ln w="18415" cmpd="sng">
                <a:noFill/>
                <a:prstDash val="solid"/>
              </a:ln>
              <a:solidFill>
                <a:srgbClr val="0070C0"/>
              </a:solidFill>
              <a:latin typeface="Helvetica" pitchFamily="34" charset="0"/>
            </a:endParaRPr>
          </a:p>
          <a:p>
            <a:pPr marL="457200" indent="-457200"/>
            <a:endParaRPr lang="en-US" sz="2800" b="1" spc="900" dirty="0">
              <a:ln w="18415" cmpd="sng">
                <a:noFill/>
                <a:prstDash val="solid"/>
              </a:ln>
              <a:latin typeface="Helvetica" pitchFamily="34" charset="0"/>
            </a:endParaRPr>
          </a:p>
          <a:p>
            <a:endParaRPr lang="en-US" sz="2800" dirty="0" smtClean="0">
              <a:ln w="18415" cmpd="sng">
                <a:noFill/>
                <a:prstDash val="solid"/>
              </a:ln>
              <a:latin typeface="Helvetica" pitchFamily="34" charset="0"/>
            </a:endParaRPr>
          </a:p>
        </p:txBody>
      </p:sp>
      <p:sp>
        <p:nvSpPr>
          <p:cNvPr id="3"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b="1" dirty="0" smtClean="0">
                <a:solidFill>
                  <a:srgbClr val="C60C30"/>
                </a:solidFill>
                <a:latin typeface="+mj-lt"/>
              </a:rPr>
              <a:t>Who am I?</a:t>
            </a:r>
            <a:endParaRPr lang="en-GB" sz="4000" b="1"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333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643050"/>
            <a:ext cx="8391306" cy="4714908"/>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latin typeface="Helvetica" pitchFamily="34" charset="0"/>
              </a:rPr>
              <a:t>Outreach</a:t>
            </a:r>
          </a:p>
          <a:p>
            <a:pPr marL="457200"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Further study </a:t>
            </a:r>
            <a:r>
              <a:rPr lang="en-US" sz="2800" dirty="0" smtClean="0">
                <a:ln w="18415" cmpd="sng">
                  <a:noFill/>
                  <a:prstDash val="solid"/>
                </a:ln>
                <a:latin typeface="Helvetica" pitchFamily="34" charset="0"/>
              </a:rPr>
              <a:t>in Mathematics</a:t>
            </a:r>
          </a:p>
          <a:p>
            <a:pPr marL="914400" lvl="1"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Careers</a:t>
            </a:r>
            <a:r>
              <a:rPr lang="en-US" sz="2800" dirty="0" smtClean="0">
                <a:ln w="18415" cmpd="sng">
                  <a:noFill/>
                  <a:prstDash val="solid"/>
                </a:ln>
                <a:latin typeface="Helvetica" pitchFamily="34" charset="0"/>
              </a:rPr>
              <a:t> after studying Mathematics</a:t>
            </a:r>
          </a:p>
          <a:p>
            <a:pPr marL="914400" lvl="1" indent="-457200"/>
            <a:endParaRPr lang="en-US" sz="1000" dirty="0" smtClean="0">
              <a:ln w="18415" cmpd="sng">
                <a:noFill/>
                <a:prstDash val="solid"/>
              </a:ln>
              <a:latin typeface="Helvetica" pitchFamily="34" charset="0"/>
            </a:endParaRPr>
          </a:p>
          <a:p>
            <a:pPr marL="914400" lvl="1" indent="-457200">
              <a:buFont typeface="Wingdings" pitchFamily="2" charset="2"/>
              <a:buChar char="§"/>
            </a:pPr>
            <a:r>
              <a:rPr lang="en-US" sz="2800" b="1" dirty="0" smtClean="0">
                <a:ln w="18415" cmpd="sng">
                  <a:noFill/>
                  <a:prstDash val="solid"/>
                </a:ln>
                <a:solidFill>
                  <a:srgbClr val="4A58DA"/>
                </a:solidFill>
                <a:latin typeface="Helvetica" pitchFamily="34" charset="0"/>
              </a:rPr>
              <a:t>Real world applications </a:t>
            </a:r>
            <a:r>
              <a:rPr lang="en-US" sz="2800" dirty="0" smtClean="0">
                <a:ln w="18415" cmpd="sng">
                  <a:noFill/>
                  <a:prstDash val="solid"/>
                </a:ln>
                <a:latin typeface="Helvetica" pitchFamily="34" charset="0"/>
              </a:rPr>
              <a:t>of Mathematics, including cool research areas</a:t>
            </a:r>
            <a:endParaRPr lang="en-US" sz="2800" b="1" dirty="0" smtClean="0">
              <a:ln w="18415" cmpd="sng">
                <a:noFill/>
                <a:prstDash val="solid"/>
              </a:ln>
              <a:solidFill>
                <a:srgbClr val="4A58DA"/>
              </a:solidFill>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r>
              <a:rPr lang="en-US" sz="2800" dirty="0" smtClean="0">
                <a:ln w="18415" cmpd="sng">
                  <a:noFill/>
                  <a:prstDash val="solid"/>
                </a:ln>
                <a:latin typeface="Helvetica" pitchFamily="34" charset="0"/>
              </a:rPr>
              <a:t>Cypriot students at Newcastle University: </a:t>
            </a:r>
            <a:r>
              <a:rPr lang="en-US" sz="2800" b="1" dirty="0" smtClean="0">
                <a:ln w="18415" cmpd="sng">
                  <a:noFill/>
                  <a:prstDash val="solid"/>
                </a:ln>
                <a:solidFill>
                  <a:srgbClr val="4A58DA"/>
                </a:solidFill>
                <a:latin typeface="Helvetica" pitchFamily="34" charset="0"/>
              </a:rPr>
              <a:t>Hard-working</a:t>
            </a:r>
            <a:r>
              <a:rPr lang="en-US" sz="2800" dirty="0" smtClean="0">
                <a:ln w="18415" cmpd="sng">
                  <a:noFill/>
                  <a:prstDash val="solid"/>
                </a:ln>
                <a:latin typeface="Helvetica" pitchFamily="34" charset="0"/>
              </a:rPr>
              <a:t>, </a:t>
            </a:r>
            <a:r>
              <a:rPr lang="en-US" sz="2800" b="1" dirty="0" smtClean="0">
                <a:ln w="18415" cmpd="sng">
                  <a:noFill/>
                  <a:prstDash val="solid"/>
                </a:ln>
                <a:solidFill>
                  <a:srgbClr val="4A58DA"/>
                </a:solidFill>
                <a:latin typeface="Helvetica" pitchFamily="34" charset="0"/>
              </a:rPr>
              <a:t>motivated</a:t>
            </a:r>
            <a:r>
              <a:rPr lang="en-US" sz="2800" dirty="0" smtClean="0">
                <a:ln w="18415" cmpd="sng">
                  <a:noFill/>
                  <a:prstDash val="solid"/>
                </a:ln>
                <a:latin typeface="Helvetica" pitchFamily="34" charset="0"/>
              </a:rPr>
              <a:t> and </a:t>
            </a:r>
            <a:r>
              <a:rPr lang="en-US" sz="2800" b="1" dirty="0" err="1" smtClean="0">
                <a:ln w="18415" cmpd="sng">
                  <a:noFill/>
                  <a:prstDash val="solid"/>
                </a:ln>
                <a:solidFill>
                  <a:srgbClr val="4A58DA"/>
                </a:solidFill>
                <a:latin typeface="Helvetica" pitchFamily="34" charset="0"/>
              </a:rPr>
              <a:t>aspirational</a:t>
            </a:r>
            <a:endParaRPr lang="en-US" sz="2800" b="1" dirty="0" smtClean="0">
              <a:ln w="18415" cmpd="sng">
                <a:noFill/>
                <a:prstDash val="solid"/>
              </a:ln>
              <a:solidFill>
                <a:srgbClr val="4A58DA"/>
              </a:solidFill>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endParaRPr lang="en-US" sz="2800" dirty="0" smtClean="0">
              <a:ln w="18415" cmpd="sng">
                <a:noFill/>
                <a:prstDash val="solid"/>
              </a:ln>
              <a:latin typeface="Helvetica" pitchFamily="34" charset="0"/>
            </a:endParaRPr>
          </a:p>
        </p:txBody>
      </p:sp>
      <p:sp>
        <p:nvSpPr>
          <p:cNvPr id="3"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b="1" dirty="0" smtClean="0">
                <a:solidFill>
                  <a:srgbClr val="C60C30"/>
                </a:solidFill>
                <a:latin typeface="+mj-lt"/>
              </a:rPr>
              <a:t>What am I doing here?</a:t>
            </a:r>
            <a:endParaRPr lang="en-GB" sz="4000" b="1"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3331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fade">
                                      <p:cBhvr>
                                        <p:cTn id="10" dur="2000"/>
                                        <p:tgtEl>
                                          <p:spTgt spid="2">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2000"/>
                                        <p:tgtEl>
                                          <p:spTgt spid="2">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6" end="6"/>
                                            </p:txEl>
                                          </p:spTgt>
                                        </p:tgtEl>
                                        <p:attrNameLst>
                                          <p:attrName>style.visibility</p:attrName>
                                        </p:attrNameLst>
                                      </p:cBhvr>
                                      <p:to>
                                        <p:strVal val="visible"/>
                                      </p:to>
                                    </p:set>
                                    <p:animEffect transition="in" filter="fade">
                                      <p:cBhvr>
                                        <p:cTn id="16" dur="2000"/>
                                        <p:tgtEl>
                                          <p:spTgt spid="2">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fade">
                                      <p:cBhvr>
                                        <p:cTn id="21" dur="20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1214422"/>
            <a:ext cx="8391306" cy="5357850"/>
          </a:xfrm>
          <a:prstGeom prst="rect">
            <a:avLst/>
          </a:prstGeom>
          <a:noFill/>
        </p:spPr>
        <p:txBody>
          <a:bodyPr vert="horz" wrap="square" lIns="91440" tIns="45720" rIns="91440" bIns="45720">
            <a:noAutofit/>
          </a:bodyPr>
          <a:lstStyle/>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Russell Group </a:t>
            </a:r>
            <a:r>
              <a:rPr lang="en-US" sz="2800" dirty="0" smtClean="0">
                <a:ln w="18415" cmpd="sng">
                  <a:noFill/>
                  <a:prstDash val="solid"/>
                </a:ln>
                <a:latin typeface="Helvetica" pitchFamily="34" charset="0"/>
              </a:rPr>
              <a:t>University</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Top 1% </a:t>
            </a:r>
            <a:r>
              <a:rPr lang="en-US" sz="2800" dirty="0" smtClean="0">
                <a:ln w="18415" cmpd="sng">
                  <a:noFill/>
                  <a:prstDash val="solid"/>
                </a:ln>
                <a:latin typeface="Helvetica" pitchFamily="34" charset="0"/>
              </a:rPr>
              <a:t>of world universities</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dirty="0" smtClean="0">
                <a:ln w="18415" cmpd="sng">
                  <a:noFill/>
                  <a:prstDash val="solid"/>
                </a:ln>
                <a:latin typeface="Helvetica" pitchFamily="34" charset="0"/>
              </a:rPr>
              <a:t>One of the best UK Universities for </a:t>
            </a:r>
            <a:r>
              <a:rPr lang="en-US" sz="2800" b="1" dirty="0" smtClean="0">
                <a:ln w="18415" cmpd="sng">
                  <a:noFill/>
                  <a:prstDash val="solid"/>
                </a:ln>
                <a:solidFill>
                  <a:srgbClr val="0070C0"/>
                </a:solidFill>
                <a:latin typeface="Helvetica" pitchFamily="34" charset="0"/>
              </a:rPr>
              <a:t>student satisfaction</a:t>
            </a:r>
            <a:r>
              <a:rPr lang="en-US" sz="2800" dirty="0" smtClean="0">
                <a:ln w="18415" cmpd="sng">
                  <a:noFill/>
                  <a:prstDash val="solid"/>
                </a:ln>
                <a:latin typeface="Helvetica" pitchFamily="34" charset="0"/>
              </a:rPr>
              <a:t> (NSS: 93% / 97% are satisfied!)</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TEF</a:t>
            </a:r>
            <a:r>
              <a:rPr lang="en-US" sz="2800" dirty="0" smtClean="0">
                <a:ln w="18415" cmpd="sng">
                  <a:noFill/>
                  <a:prstDash val="solid"/>
                </a:ln>
                <a:latin typeface="Helvetica" pitchFamily="34" charset="0"/>
              </a:rPr>
              <a:t> </a:t>
            </a:r>
            <a:r>
              <a:rPr lang="en-US" sz="2800" b="1" dirty="0" smtClean="0">
                <a:ln w="18415" cmpd="sng">
                  <a:noFill/>
                  <a:prstDash val="solid"/>
                </a:ln>
                <a:solidFill>
                  <a:srgbClr val="F0A620"/>
                </a:solidFill>
                <a:latin typeface="Helvetica" pitchFamily="34" charset="0"/>
              </a:rPr>
              <a:t>gold</a:t>
            </a:r>
            <a:r>
              <a:rPr lang="en-US" sz="2800" dirty="0" smtClean="0">
                <a:ln w="18415" cmpd="sng">
                  <a:noFill/>
                  <a:prstDash val="solid"/>
                </a:ln>
                <a:latin typeface="Helvetica" pitchFamily="34" charset="0"/>
              </a:rPr>
              <a:t>!</a:t>
            </a:r>
            <a:endParaRPr lang="en-US" sz="1000" dirty="0" smtClean="0">
              <a:ln w="18415" cmpd="sng">
                <a:noFill/>
                <a:prstDash val="solid"/>
              </a:ln>
              <a:latin typeface="Helvetica" pitchFamily="34" charset="0"/>
            </a:endParaRP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Top 20 </a:t>
            </a:r>
            <a:r>
              <a:rPr lang="en-US" sz="2800" dirty="0" smtClean="0">
                <a:ln w="18415" cmpd="sng">
                  <a:noFill/>
                  <a:prstDash val="solid"/>
                </a:ln>
                <a:latin typeface="Helvetica" pitchFamily="34" charset="0"/>
              </a:rPr>
              <a:t>‘most targeted’ universities by UK’s leading employers </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95%</a:t>
            </a:r>
            <a:r>
              <a:rPr lang="en-US" sz="2800" dirty="0" smtClean="0">
                <a:ln w="18415" cmpd="sng">
                  <a:noFill/>
                  <a:prstDash val="solid"/>
                </a:ln>
                <a:latin typeface="Helvetica" pitchFamily="34" charset="0"/>
              </a:rPr>
              <a:t> of Newcastle students go into </a:t>
            </a:r>
            <a:r>
              <a:rPr lang="en-US" sz="2800" b="1" dirty="0" smtClean="0">
                <a:ln w="18415" cmpd="sng">
                  <a:noFill/>
                  <a:prstDash val="solid"/>
                </a:ln>
                <a:solidFill>
                  <a:srgbClr val="0070C0"/>
                </a:solidFill>
                <a:latin typeface="Helvetica" pitchFamily="34" charset="0"/>
              </a:rPr>
              <a:t>graduate employment/future study </a:t>
            </a:r>
            <a:r>
              <a:rPr lang="en-US" sz="2800" dirty="0" smtClean="0">
                <a:ln w="18415" cmpd="sng">
                  <a:noFill/>
                  <a:prstDash val="solid"/>
                </a:ln>
                <a:latin typeface="Helvetica" pitchFamily="34" charset="0"/>
              </a:rPr>
              <a:t>within six months</a:t>
            </a:r>
          </a:p>
          <a:p>
            <a:pPr marL="457200" indent="-457200">
              <a:buClr>
                <a:schemeClr val="tx1"/>
              </a:buClr>
            </a:pPr>
            <a:endParaRPr lang="en-US" sz="1000" dirty="0" smtClean="0">
              <a:ln w="18415" cmpd="sng">
                <a:noFill/>
                <a:prstDash val="solid"/>
              </a:ln>
              <a:latin typeface="Helvetica" pitchFamily="34" charset="0"/>
            </a:endParaRPr>
          </a:p>
          <a:p>
            <a:pPr marL="457200" indent="-457200">
              <a:buClr>
                <a:schemeClr val="tx1"/>
              </a:buClr>
              <a:buFont typeface="Arial" panose="020B0604020202020204" pitchFamily="34" charset="0"/>
              <a:buChar char="•"/>
            </a:pPr>
            <a:r>
              <a:rPr lang="en-US" sz="2800" b="1" dirty="0" smtClean="0">
                <a:ln w="18415" cmpd="sng">
                  <a:noFill/>
                  <a:prstDash val="solid"/>
                </a:ln>
                <a:solidFill>
                  <a:srgbClr val="0070C0"/>
                </a:solidFill>
                <a:latin typeface="Helvetica" pitchFamily="34" charset="0"/>
              </a:rPr>
              <a:t>1</a:t>
            </a:r>
            <a:r>
              <a:rPr lang="en-US" sz="2800" b="1" baseline="30000" dirty="0" smtClean="0">
                <a:ln w="18415" cmpd="sng">
                  <a:noFill/>
                  <a:prstDash val="solid"/>
                </a:ln>
                <a:solidFill>
                  <a:srgbClr val="0070C0"/>
                </a:solidFill>
                <a:latin typeface="Helvetica" pitchFamily="34" charset="0"/>
              </a:rPr>
              <a:t>st</a:t>
            </a:r>
            <a:r>
              <a:rPr lang="en-US" sz="2800" dirty="0" smtClean="0">
                <a:ln w="18415" cmpd="sng">
                  <a:noFill/>
                  <a:prstDash val="solid"/>
                </a:ln>
                <a:latin typeface="Helvetica" pitchFamily="34" charset="0"/>
              </a:rPr>
              <a:t> in the UK for quality of </a:t>
            </a:r>
            <a:r>
              <a:rPr lang="en-US" sz="2800" b="1" dirty="0" smtClean="0">
                <a:ln w="18415" cmpd="sng">
                  <a:noFill/>
                  <a:prstDash val="solid"/>
                </a:ln>
                <a:solidFill>
                  <a:srgbClr val="0070C0"/>
                </a:solidFill>
                <a:latin typeface="Helvetica" pitchFamily="34" charset="0"/>
              </a:rPr>
              <a:t>social life</a:t>
            </a:r>
            <a:r>
              <a:rPr lang="en-US" sz="2800" dirty="0" smtClean="0">
                <a:ln w="18415" cmpd="sng">
                  <a:noFill/>
                  <a:prstDash val="solid"/>
                </a:ln>
                <a:latin typeface="Helvetica" pitchFamily="34" charset="0"/>
              </a:rPr>
              <a:t>!</a:t>
            </a:r>
          </a:p>
          <a:p>
            <a:pPr marL="457200" indent="-457200"/>
            <a:endParaRPr lang="en-US" sz="1000" dirty="0" smtClean="0">
              <a:ln w="18415" cmpd="sng">
                <a:noFill/>
                <a:prstDash val="solid"/>
              </a:ln>
              <a:latin typeface="Helvetica" pitchFamily="34" charset="0"/>
            </a:endParaRPr>
          </a:p>
          <a:p>
            <a:pPr marL="457200" indent="-457200"/>
            <a:endParaRPr lang="en-US" sz="1000" dirty="0" smtClean="0">
              <a:ln w="18415" cmpd="sng">
                <a:noFill/>
                <a:prstDash val="solid"/>
              </a:ln>
              <a:latin typeface="Helvetica" pitchFamily="34" charset="0"/>
            </a:endParaRP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pPr marL="457200" indent="-457200"/>
            <a:endParaRPr lang="en-US" sz="1000" dirty="0" smtClean="0">
              <a:ln w="18415" cmpd="sng">
                <a:noFill/>
                <a:prstDash val="solid"/>
              </a:ln>
              <a:latin typeface="Helvetica" pitchFamily="34" charset="0"/>
            </a:endParaRPr>
          </a:p>
        </p:txBody>
      </p:sp>
      <p:sp>
        <p:nvSpPr>
          <p:cNvPr id="3" name="Title 2"/>
          <p:cNvSpPr txBox="1">
            <a:spLocks/>
          </p:cNvSpPr>
          <p:nvPr/>
        </p:nvSpPr>
        <p:spPr>
          <a:xfrm>
            <a:off x="457200" y="269776"/>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b="1" dirty="0" smtClean="0">
                <a:solidFill>
                  <a:srgbClr val="C60C30"/>
                </a:solidFill>
                <a:latin typeface="+mj-lt"/>
              </a:rPr>
              <a:t>Newcastle University</a:t>
            </a:r>
            <a:endParaRPr lang="en-GB" sz="4000" b="1" dirty="0">
              <a:solidFill>
                <a:srgbClr val="C60C30"/>
              </a:solidFill>
              <a:latin typeface="+mj-lt"/>
            </a:endParaRPr>
          </a:p>
        </p:txBody>
      </p:sp>
      <p:sp>
        <p:nvSpPr>
          <p:cNvPr id="49154" name="AutoShape 2"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6" name="AutoShape 4"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58" name="AutoShape 6"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49160" name="AutoShape 8" descr="https://image.freepik.com/free-icon/twitter-logo_318-40459.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52818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20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20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2000"/>
                                        <p:tgtEl>
                                          <p:spTgt spid="2">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animEffect transition="in" filter="fade">
                                      <p:cBhvr>
                                        <p:cTn id="37" dur="20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4984"/>
            <a:ext cx="9144000" cy="6534848"/>
          </a:xfrm>
          <a:prstGeom prst="rect">
            <a:avLst/>
          </a:prstGeom>
        </p:spPr>
      </p:pic>
      <p:sp>
        <p:nvSpPr>
          <p:cNvPr id="11" name="Title 10"/>
          <p:cNvSpPr>
            <a:spLocks noGrp="1"/>
          </p:cNvSpPr>
          <p:nvPr>
            <p:ph type="title"/>
          </p:nvPr>
        </p:nvSpPr>
        <p:spPr/>
        <p:txBody>
          <a:bodyPr>
            <a:normAutofit fontScale="90000"/>
          </a:bodyPr>
          <a:lstStyle/>
          <a:p>
            <a:r>
              <a:rPr lang="en-GB" b="1" dirty="0" smtClean="0"/>
              <a:t>So where is Newcastle?</a:t>
            </a:r>
            <a:endParaRPr lang="en-GB" b="1" dirty="0"/>
          </a:p>
        </p:txBody>
      </p:sp>
    </p:spTree>
    <p:extLst>
      <p:ext uri="{BB962C8B-B14F-4D97-AF65-F5344CB8AC3E}">
        <p14:creationId xmlns:p14="http://schemas.microsoft.com/office/powerpoint/2010/main" val="3769002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27384"/>
            <a:ext cx="9144000" cy="6858000"/>
          </a:xfrm>
          <a:prstGeom prst="rect">
            <a:avLst/>
          </a:prstGeom>
        </p:spPr>
      </p:pic>
      <p:sp>
        <p:nvSpPr>
          <p:cNvPr id="18" name="Rectangle 17"/>
          <p:cNvSpPr/>
          <p:nvPr/>
        </p:nvSpPr>
        <p:spPr>
          <a:xfrm>
            <a:off x="3779912" y="285728"/>
            <a:ext cx="5364088" cy="1357322"/>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 Future in Mathematics</a:t>
            </a:r>
            <a:endParaRPr lang="en-GB" sz="3600" b="1" dirty="0">
              <a:latin typeface="Rockwell" pitchFamily="18" charset="0"/>
            </a:endParaRPr>
          </a:p>
        </p:txBody>
      </p:sp>
      <p:sp>
        <p:nvSpPr>
          <p:cNvPr id="6" name="Rectangle 5"/>
          <p:cNvSpPr/>
          <p:nvPr/>
        </p:nvSpPr>
        <p:spPr>
          <a:xfrm>
            <a:off x="3781425" y="3415404"/>
            <a:ext cx="53640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a:rPr>
              <a:t>Careers</a:t>
            </a:r>
            <a:endParaRPr lang="en-GB" sz="2800" b="1" dirty="0">
              <a:solidFill>
                <a:srgbClr val="C60C30"/>
              </a:solidFill>
              <a:latin typeface="Rockwell"/>
            </a:endParaRPr>
          </a:p>
        </p:txBody>
      </p:sp>
      <p:sp>
        <p:nvSpPr>
          <p:cNvPr id="7" name="Rectangle 6"/>
          <p:cNvSpPr/>
          <p:nvPr/>
        </p:nvSpPr>
        <p:spPr>
          <a:xfrm>
            <a:off x="3779912" y="4246215"/>
            <a:ext cx="5400600"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Mathematics </a:t>
            </a:r>
            <a:r>
              <a:rPr lang="en-GB" sz="2800" b="1" dirty="0">
                <a:solidFill>
                  <a:srgbClr val="C60C30"/>
                </a:solidFill>
                <a:latin typeface="Rockwell" pitchFamily="18" charset="0"/>
              </a:rPr>
              <a:t>@</a:t>
            </a:r>
            <a:r>
              <a:rPr lang="en-GB" sz="2800" b="1" dirty="0" smtClean="0">
                <a:solidFill>
                  <a:srgbClr val="C60C30"/>
                </a:solidFill>
                <a:latin typeface="Rockwell" pitchFamily="18" charset="0"/>
              </a:rPr>
              <a:t> NCL</a:t>
            </a:r>
            <a:endParaRPr lang="en-GB" sz="2800" b="1" dirty="0">
              <a:solidFill>
                <a:srgbClr val="C60C30"/>
              </a:solidFill>
              <a:latin typeface="Rockwell" pitchFamily="18" charset="0"/>
            </a:endParaRPr>
          </a:p>
        </p:txBody>
      </p:sp>
      <p:sp>
        <p:nvSpPr>
          <p:cNvPr id="8" name="Rectangle 7"/>
          <p:cNvSpPr/>
          <p:nvPr/>
        </p:nvSpPr>
        <p:spPr>
          <a:xfrm>
            <a:off x="3789040" y="1769095"/>
            <a:ext cx="53640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Opportunities @ NCL</a:t>
            </a:r>
            <a:endParaRPr lang="en-GB" sz="2800" b="1" dirty="0">
              <a:solidFill>
                <a:srgbClr val="C60C30"/>
              </a:solidFill>
              <a:latin typeface="Rockwell" pitchFamily="18" charset="0"/>
            </a:endParaRPr>
          </a:p>
        </p:txBody>
      </p:sp>
      <p:sp>
        <p:nvSpPr>
          <p:cNvPr id="10" name="Rectangle 9"/>
          <p:cNvSpPr/>
          <p:nvPr/>
        </p:nvSpPr>
        <p:spPr>
          <a:xfrm>
            <a:off x="3779912" y="2584593"/>
            <a:ext cx="53640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a:rPr>
              <a:t>Real world applications</a:t>
            </a:r>
            <a:endParaRPr lang="en-GB" sz="2800" b="1" dirty="0">
              <a:solidFill>
                <a:srgbClr val="C60C30"/>
              </a:solidFill>
              <a:latin typeface="Rockwell"/>
            </a:endParaRPr>
          </a:p>
        </p:txBody>
      </p:sp>
      <p:sp>
        <p:nvSpPr>
          <p:cNvPr id="9" name="Rectangle 8"/>
          <p:cNvSpPr/>
          <p:nvPr/>
        </p:nvSpPr>
        <p:spPr>
          <a:xfrm>
            <a:off x="3779912" y="5101840"/>
            <a:ext cx="551648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b="1" dirty="0" smtClean="0">
                <a:solidFill>
                  <a:srgbClr val="C60C30"/>
                </a:solidFill>
                <a:latin typeface="Rockwell" pitchFamily="18" charset="0"/>
              </a:rPr>
              <a:t>Newcastle: City and Social</a:t>
            </a:r>
            <a:endParaRPr lang="en-GB" sz="2800" b="1" dirty="0">
              <a:solidFill>
                <a:srgbClr val="C60C30"/>
              </a:solidFill>
              <a:latin typeface="Rockwell" pitchFamily="18" charset="0"/>
            </a:endParaRPr>
          </a:p>
        </p:txBody>
      </p:sp>
    </p:spTree>
    <p:extLst>
      <p:ext uri="{BB962C8B-B14F-4D97-AF65-F5344CB8AC3E}">
        <p14:creationId xmlns:p14="http://schemas.microsoft.com/office/powerpoint/2010/main" val="11387668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To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lide(fromTop)">
                                      <p:cBhvr>
                                        <p:cTn id="12" dur="500"/>
                                        <p:tgtEl>
                                          <p:spTgt spid="10"/>
                                        </p:tgtEl>
                                      </p:cBhvr>
                                    </p:animEffect>
                                  </p:childTnLst>
                                </p:cTn>
                              </p:par>
                            </p:childTnLst>
                          </p:cTn>
                        </p:par>
                        <p:par>
                          <p:cTn id="13" fill="hold">
                            <p:stCondLst>
                              <p:cond delay="500"/>
                            </p:stCondLst>
                            <p:childTnLst>
                              <p:par>
                                <p:cTn id="14" presetID="1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slide(fromTop)">
                                      <p:cBhvr>
                                        <p:cTn id="16" dur="500"/>
                                        <p:tgtEl>
                                          <p:spTgt spid="6"/>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slide(fromTop)">
                                      <p:cBhvr>
                                        <p:cTn id="20" dur="500"/>
                                        <p:tgtEl>
                                          <p:spTgt spid="7"/>
                                        </p:tgtEl>
                                      </p:cBhvr>
                                    </p:animEffect>
                                  </p:childTnLst>
                                </p:cTn>
                              </p:par>
                            </p:childTnLst>
                          </p:cTn>
                        </p:par>
                        <p:par>
                          <p:cTn id="21" fill="hold">
                            <p:stCondLst>
                              <p:cond delay="1500"/>
                            </p:stCondLst>
                            <p:childTnLst>
                              <p:par>
                                <p:cTn id="22" presetID="1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lide(fromTop)">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Opportunities @ NCL</a:t>
            </a:r>
            <a:endParaRPr lang="en-GB" sz="3400" b="1" dirty="0">
              <a:latin typeface="Rockwell" pitchFamily="18" charset="0"/>
            </a:endParaRPr>
          </a:p>
        </p:txBody>
      </p:sp>
    </p:spTree>
    <p:extLst>
      <p:ext uri="{BB962C8B-B14F-4D97-AF65-F5344CB8AC3E}">
        <p14:creationId xmlns:p14="http://schemas.microsoft.com/office/powerpoint/2010/main" val="9221850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521330" y="1382497"/>
            <a:ext cx="3762637"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CV</a:t>
            </a:r>
            <a:endParaRPr lang="en-GB" sz="2800" dirty="0">
              <a:solidFill>
                <a:schemeClr val="bg1"/>
              </a:solidFill>
            </a:endParaRPr>
          </a:p>
        </p:txBody>
      </p:sp>
      <p:sp>
        <p:nvSpPr>
          <p:cNvPr id="14" name="Rounded Rectangle 13"/>
          <p:cNvSpPr/>
          <p:nvPr/>
        </p:nvSpPr>
        <p:spPr>
          <a:xfrm>
            <a:off x="4932039" y="1268760"/>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Written exercises, written “investigation”, web-based test</a:t>
            </a:r>
            <a:endParaRPr lang="en-GB" sz="2800" dirty="0">
              <a:solidFill>
                <a:schemeClr val="bg1"/>
              </a:solidFill>
            </a:endParaRPr>
          </a:p>
        </p:txBody>
      </p:sp>
      <p:sp>
        <p:nvSpPr>
          <p:cNvPr id="18" name="Title 17"/>
          <p:cNvSpPr>
            <a:spLocks noGrp="1"/>
          </p:cNvSpPr>
          <p:nvPr>
            <p:ph type="title"/>
          </p:nvPr>
        </p:nvSpPr>
        <p:spPr>
          <a:xfrm>
            <a:off x="457200" y="260648"/>
            <a:ext cx="6347048" cy="1143000"/>
          </a:xfrm>
        </p:spPr>
        <p:txBody>
          <a:bodyPr/>
          <a:lstStyle/>
          <a:p>
            <a:r>
              <a:rPr lang="en-GB" b="1" dirty="0" smtClean="0">
                <a:hlinkClick r:id="rId3"/>
              </a:rPr>
              <a:t>Summer Project</a:t>
            </a:r>
            <a:endParaRPr lang="en-GB" b="1" dirty="0"/>
          </a:p>
        </p:txBody>
      </p:sp>
      <p:sp>
        <p:nvSpPr>
          <p:cNvPr id="19" name="Rounded Rectangle 18"/>
          <p:cNvSpPr/>
          <p:nvPr/>
        </p:nvSpPr>
        <p:spPr>
          <a:xfrm>
            <a:off x="467543" y="2597274"/>
            <a:ext cx="3816424" cy="1982964"/>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UCAS application – to </a:t>
            </a:r>
            <a:r>
              <a:rPr lang="en-GB" sz="2800" b="1" i="1" dirty="0" smtClean="0">
                <a:solidFill>
                  <a:schemeClr val="bg1"/>
                </a:solidFill>
              </a:rPr>
              <a:t>any</a:t>
            </a:r>
            <a:r>
              <a:rPr lang="en-GB" sz="2800" dirty="0" smtClean="0">
                <a:solidFill>
                  <a:schemeClr val="bg1"/>
                </a:solidFill>
              </a:rPr>
              <a:t> University (but </a:t>
            </a:r>
            <a:r>
              <a:rPr lang="en-GB" sz="2800" b="1" i="1" dirty="0" smtClean="0">
                <a:solidFill>
                  <a:schemeClr val="bg1"/>
                </a:solidFill>
              </a:rPr>
              <a:t>especially</a:t>
            </a:r>
            <a:r>
              <a:rPr lang="en-GB" sz="2800" dirty="0" smtClean="0">
                <a:solidFill>
                  <a:schemeClr val="bg1"/>
                </a:solidFill>
              </a:rPr>
              <a:t> NCL…)</a:t>
            </a:r>
            <a:endParaRPr lang="en-GB" sz="2800" dirty="0">
              <a:solidFill>
                <a:schemeClr val="bg1"/>
              </a:solidFill>
            </a:endParaRPr>
          </a:p>
        </p:txBody>
      </p:sp>
      <p:sp>
        <p:nvSpPr>
          <p:cNvPr id="20" name="Rounded Rectangle 19"/>
          <p:cNvSpPr/>
          <p:nvPr/>
        </p:nvSpPr>
        <p:spPr>
          <a:xfrm>
            <a:off x="467543" y="4797152"/>
            <a:ext cx="3816423" cy="187220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July – September, although should only take around 5 days to complete</a:t>
            </a:r>
            <a:endParaRPr lang="en-GB" sz="2800" dirty="0">
              <a:solidFill>
                <a:schemeClr val="bg1"/>
              </a:solidFill>
            </a:endParaRPr>
          </a:p>
        </p:txBody>
      </p:sp>
      <p:sp>
        <p:nvSpPr>
          <p:cNvPr id="21" name="Rounded Rectangle 20"/>
          <p:cNvSpPr/>
          <p:nvPr/>
        </p:nvSpPr>
        <p:spPr>
          <a:xfrm>
            <a:off x="4955003" y="2743604"/>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Material: Some A-level standard, some “new” or “advanced”</a:t>
            </a:r>
            <a:endParaRPr lang="en-GB" sz="2800" dirty="0">
              <a:solidFill>
                <a:schemeClr val="bg1"/>
              </a:solidFill>
            </a:endParaRPr>
          </a:p>
        </p:txBody>
      </p:sp>
      <p:sp>
        <p:nvSpPr>
          <p:cNvPr id="22" name="Rounded Rectangle 21"/>
          <p:cNvSpPr/>
          <p:nvPr/>
        </p:nvSpPr>
        <p:spPr>
          <a:xfrm>
            <a:off x="4955003" y="4221088"/>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Workbook – reading material &amp; questions</a:t>
            </a:r>
            <a:endParaRPr lang="en-GB" sz="2800" dirty="0">
              <a:solidFill>
                <a:schemeClr val="bg1"/>
              </a:solidFill>
            </a:endParaRPr>
          </a:p>
        </p:txBody>
      </p:sp>
      <p:sp>
        <p:nvSpPr>
          <p:cNvPr id="23" name="Rounded Rectangle 22"/>
          <p:cNvSpPr/>
          <p:nvPr/>
        </p:nvSpPr>
        <p:spPr>
          <a:xfrm>
            <a:off x="4966617" y="5689931"/>
            <a:ext cx="3781847" cy="1051437"/>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Certificate of completion</a:t>
            </a:r>
            <a:endParaRPr lang="en-GB" sz="2800" dirty="0">
              <a:solidFill>
                <a:schemeClr val="bg1"/>
              </a:solidFill>
            </a:endParaRPr>
          </a:p>
        </p:txBody>
      </p:sp>
    </p:spTree>
    <p:extLst>
      <p:ext uri="{BB962C8B-B14F-4D97-AF65-F5344CB8AC3E}">
        <p14:creationId xmlns:p14="http://schemas.microsoft.com/office/powerpoint/2010/main" val="264497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9" grpId="0" animBg="1"/>
      <p:bldP spid="20" grpId="0" animBg="1"/>
      <p:bldP spid="21" grpId="0" animBg="1"/>
      <p:bldP spid="22"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521330" y="1382497"/>
            <a:ext cx="3762637"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CV</a:t>
            </a:r>
            <a:endParaRPr lang="en-GB" sz="2800" dirty="0">
              <a:solidFill>
                <a:schemeClr val="bg1"/>
              </a:solidFill>
            </a:endParaRPr>
          </a:p>
        </p:txBody>
      </p:sp>
      <p:sp>
        <p:nvSpPr>
          <p:cNvPr id="14" name="Rounded Rectangle 13"/>
          <p:cNvSpPr/>
          <p:nvPr/>
        </p:nvSpPr>
        <p:spPr>
          <a:xfrm>
            <a:off x="4932039" y="1268760"/>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Come and visit us!  Student life, city life</a:t>
            </a:r>
            <a:endParaRPr lang="en-GB" sz="2800" dirty="0">
              <a:solidFill>
                <a:schemeClr val="bg1"/>
              </a:solidFill>
            </a:endParaRPr>
          </a:p>
        </p:txBody>
      </p:sp>
      <p:sp>
        <p:nvSpPr>
          <p:cNvPr id="18" name="Title 17"/>
          <p:cNvSpPr>
            <a:spLocks noGrp="1"/>
          </p:cNvSpPr>
          <p:nvPr>
            <p:ph type="title"/>
          </p:nvPr>
        </p:nvSpPr>
        <p:spPr>
          <a:xfrm>
            <a:off x="457200" y="260648"/>
            <a:ext cx="6347048" cy="1143000"/>
          </a:xfrm>
        </p:spPr>
        <p:txBody>
          <a:bodyPr>
            <a:normAutofit fontScale="90000"/>
          </a:bodyPr>
          <a:lstStyle/>
          <a:p>
            <a:r>
              <a:rPr lang="en-GB" b="1" dirty="0" smtClean="0"/>
              <a:t>Summer School @ NCL</a:t>
            </a:r>
            <a:endParaRPr lang="en-GB" b="1" dirty="0"/>
          </a:p>
        </p:txBody>
      </p:sp>
      <p:sp>
        <p:nvSpPr>
          <p:cNvPr id="19" name="Rounded Rectangle 18"/>
          <p:cNvSpPr/>
          <p:nvPr/>
        </p:nvSpPr>
        <p:spPr>
          <a:xfrm>
            <a:off x="467543" y="2597274"/>
            <a:ext cx="3816424" cy="1982964"/>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Boost your UCAS application – to </a:t>
            </a:r>
            <a:r>
              <a:rPr lang="en-GB" sz="2800" b="1" i="1" dirty="0" smtClean="0">
                <a:solidFill>
                  <a:schemeClr val="bg1"/>
                </a:solidFill>
              </a:rPr>
              <a:t>any</a:t>
            </a:r>
            <a:r>
              <a:rPr lang="en-GB" sz="2800" dirty="0" smtClean="0">
                <a:solidFill>
                  <a:schemeClr val="bg1"/>
                </a:solidFill>
              </a:rPr>
              <a:t> University (but </a:t>
            </a:r>
            <a:r>
              <a:rPr lang="en-GB" sz="2800" b="1" i="1" dirty="0" smtClean="0">
                <a:solidFill>
                  <a:schemeClr val="bg1"/>
                </a:solidFill>
              </a:rPr>
              <a:t>especially</a:t>
            </a:r>
            <a:r>
              <a:rPr lang="en-GB" sz="2800" dirty="0" smtClean="0">
                <a:solidFill>
                  <a:schemeClr val="bg1"/>
                </a:solidFill>
              </a:rPr>
              <a:t> NCL…)</a:t>
            </a:r>
            <a:endParaRPr lang="en-GB" sz="2800" dirty="0">
              <a:solidFill>
                <a:schemeClr val="bg1"/>
              </a:solidFill>
            </a:endParaRPr>
          </a:p>
        </p:txBody>
      </p:sp>
      <p:sp>
        <p:nvSpPr>
          <p:cNvPr id="20" name="Rounded Rectangle 19"/>
          <p:cNvSpPr/>
          <p:nvPr/>
        </p:nvSpPr>
        <p:spPr>
          <a:xfrm>
            <a:off x="467543" y="4797152"/>
            <a:ext cx="3816423" cy="187220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Mid-late August: accommodation and subsistence paid for</a:t>
            </a:r>
            <a:endParaRPr lang="en-GB" sz="2800" dirty="0">
              <a:solidFill>
                <a:schemeClr val="bg1"/>
              </a:solidFill>
            </a:endParaRPr>
          </a:p>
        </p:txBody>
      </p:sp>
      <p:sp>
        <p:nvSpPr>
          <p:cNvPr id="21" name="Rounded Rectangle 20"/>
          <p:cNvSpPr/>
          <p:nvPr/>
        </p:nvSpPr>
        <p:spPr>
          <a:xfrm>
            <a:off x="4955003" y="2743604"/>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Full day of Maths activities – leading Professors</a:t>
            </a:r>
            <a:endParaRPr lang="en-GB" sz="2800" dirty="0">
              <a:solidFill>
                <a:schemeClr val="bg1"/>
              </a:solidFill>
            </a:endParaRPr>
          </a:p>
        </p:txBody>
      </p:sp>
      <p:sp>
        <p:nvSpPr>
          <p:cNvPr id="22" name="Rounded Rectangle 21"/>
          <p:cNvSpPr/>
          <p:nvPr/>
        </p:nvSpPr>
        <p:spPr>
          <a:xfrm>
            <a:off x="4955003" y="4221088"/>
            <a:ext cx="3793461" cy="1333468"/>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Full day of Campus/City </a:t>
            </a:r>
            <a:r>
              <a:rPr lang="en-GB" sz="2800" dirty="0" err="1" smtClean="0">
                <a:solidFill>
                  <a:schemeClr val="bg1"/>
                </a:solidFill>
              </a:rPr>
              <a:t>activites</a:t>
            </a:r>
            <a:endParaRPr lang="en-GB" sz="2800" dirty="0">
              <a:solidFill>
                <a:schemeClr val="bg1"/>
              </a:solidFill>
            </a:endParaRPr>
          </a:p>
        </p:txBody>
      </p:sp>
      <p:sp>
        <p:nvSpPr>
          <p:cNvPr id="23" name="Rounded Rectangle 22"/>
          <p:cNvSpPr/>
          <p:nvPr/>
        </p:nvSpPr>
        <p:spPr>
          <a:xfrm>
            <a:off x="4966617" y="5689931"/>
            <a:ext cx="3781847" cy="1051437"/>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b="1" dirty="0" smtClean="0">
                <a:solidFill>
                  <a:schemeClr val="bg1"/>
                </a:solidFill>
              </a:rPr>
              <a:t>Try before you buy!</a:t>
            </a:r>
            <a:endParaRPr lang="en-GB" sz="2800" b="1" dirty="0">
              <a:solidFill>
                <a:schemeClr val="bg1"/>
              </a:solidFill>
            </a:endParaRPr>
          </a:p>
        </p:txBody>
      </p:sp>
    </p:spTree>
    <p:extLst>
      <p:ext uri="{BB962C8B-B14F-4D97-AF65-F5344CB8AC3E}">
        <p14:creationId xmlns:p14="http://schemas.microsoft.com/office/powerpoint/2010/main" val="336958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9" grpId="0" animBg="1"/>
      <p:bldP spid="20" grpId="0" animBg="1"/>
      <p:bldP spid="21" grpId="0" animBg="1"/>
      <p:bldP spid="22"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457200" y="260648"/>
            <a:ext cx="6347048" cy="1143000"/>
          </a:xfrm>
        </p:spPr>
        <p:txBody>
          <a:bodyPr/>
          <a:lstStyle/>
          <a:p>
            <a:r>
              <a:rPr lang="en-GB" dirty="0" smtClean="0"/>
              <a:t>Recent students…</a:t>
            </a:r>
            <a:endParaRPr lang="en-GB"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13"/>
            <a:ext cx="9144000" cy="6854573"/>
          </a:xfrm>
          <a:prstGeom prst="rect">
            <a:avLst/>
          </a:prstGeom>
        </p:spPr>
      </p:pic>
    </p:spTree>
    <p:extLst>
      <p:ext uri="{BB962C8B-B14F-4D97-AF65-F5344CB8AC3E}">
        <p14:creationId xmlns:p14="http://schemas.microsoft.com/office/powerpoint/2010/main" val="2660738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2725" y="-27384"/>
            <a:ext cx="9356725" cy="7017544"/>
          </a:xfrm>
        </p:spPr>
      </p:pic>
      <p:sp>
        <p:nvSpPr>
          <p:cNvPr id="3" name="Title 2"/>
          <p:cNvSpPr>
            <a:spLocks noGrp="1"/>
          </p:cNvSpPr>
          <p:nvPr>
            <p:ph type="title"/>
          </p:nvPr>
        </p:nvSpPr>
        <p:spPr/>
        <p:txBody>
          <a:bodyPr/>
          <a:lstStyle/>
          <a:p>
            <a:endParaRPr lang="en-GB"/>
          </a:p>
        </p:txBody>
      </p:sp>
    </p:spTree>
    <p:extLst>
      <p:ext uri="{BB962C8B-B14F-4D97-AF65-F5344CB8AC3E}">
        <p14:creationId xmlns:p14="http://schemas.microsoft.com/office/powerpoint/2010/main" val="609549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308754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36" y="0"/>
            <a:ext cx="5143500" cy="6858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0"/>
            <a:ext cx="5143500" cy="6858000"/>
          </a:xfrm>
          <a:prstGeom prst="rect">
            <a:avLst/>
          </a:prstGeom>
        </p:spPr>
      </p:pic>
    </p:spTree>
    <p:extLst>
      <p:ext uri="{BB962C8B-B14F-4D97-AF65-F5344CB8AC3E}">
        <p14:creationId xmlns:p14="http://schemas.microsoft.com/office/powerpoint/2010/main" val="20442578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30842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9552" y="1567333"/>
            <a:ext cx="4114800" cy="4525963"/>
          </a:xfrm>
        </p:spPr>
        <p:txBody>
          <a:bodyPr>
            <a:normAutofit/>
          </a:bodyPr>
          <a:lstStyle/>
          <a:p>
            <a:pPr marL="0" indent="0">
              <a:buNone/>
            </a:pPr>
            <a:r>
              <a:rPr lang="en-GB" sz="2600" dirty="0" smtClean="0"/>
              <a:t>Elias Antoniou</a:t>
            </a:r>
          </a:p>
          <a:p>
            <a:pPr marL="0" indent="0">
              <a:buNone/>
            </a:pPr>
            <a:r>
              <a:rPr lang="en-GB" sz="2600" dirty="0" smtClean="0"/>
              <a:t>Kyriakos Antoniou</a:t>
            </a:r>
          </a:p>
          <a:p>
            <a:pPr marL="0" indent="0">
              <a:buNone/>
            </a:pPr>
            <a:r>
              <a:rPr lang="en-GB" sz="2600" dirty="0" smtClean="0"/>
              <a:t>Eleni </a:t>
            </a:r>
            <a:r>
              <a:rPr lang="en-GB" sz="2600" dirty="0" err="1" smtClean="0"/>
              <a:t>Charitonos</a:t>
            </a:r>
            <a:endParaRPr lang="en-GB" sz="2600" dirty="0" smtClean="0"/>
          </a:p>
          <a:p>
            <a:pPr marL="0" indent="0">
              <a:buNone/>
            </a:pPr>
            <a:r>
              <a:rPr lang="en-GB" sz="2600" dirty="0" err="1" smtClean="0"/>
              <a:t>Nikoleta</a:t>
            </a:r>
            <a:r>
              <a:rPr lang="en-GB" sz="2600" dirty="0" smtClean="0"/>
              <a:t> </a:t>
            </a:r>
            <a:r>
              <a:rPr lang="en-GB" sz="2600" dirty="0" err="1" smtClean="0"/>
              <a:t>Christodoulidou</a:t>
            </a:r>
            <a:endParaRPr lang="en-GB" sz="2600" dirty="0" smtClean="0"/>
          </a:p>
          <a:p>
            <a:pPr marL="0" indent="0">
              <a:buNone/>
            </a:pPr>
            <a:r>
              <a:rPr lang="en-GB" sz="2600" dirty="0" err="1" smtClean="0"/>
              <a:t>Yiana</a:t>
            </a:r>
            <a:r>
              <a:rPr lang="en-GB" sz="2600" dirty="0" smtClean="0"/>
              <a:t> El-</a:t>
            </a:r>
            <a:r>
              <a:rPr lang="en-GB" sz="2600" dirty="0" err="1" smtClean="0"/>
              <a:t>Asi</a:t>
            </a:r>
            <a:endParaRPr lang="en-GB" sz="2600" dirty="0" smtClean="0"/>
          </a:p>
          <a:p>
            <a:pPr marL="0" indent="0">
              <a:buNone/>
            </a:pPr>
            <a:r>
              <a:rPr lang="en-GB" sz="2600" dirty="0" err="1" smtClean="0"/>
              <a:t>Antrea</a:t>
            </a:r>
            <a:r>
              <a:rPr lang="en-GB" sz="2600" dirty="0" smtClean="0"/>
              <a:t> </a:t>
            </a:r>
            <a:r>
              <a:rPr lang="en-GB" sz="2600" dirty="0" err="1" smtClean="0"/>
              <a:t>Evagorou</a:t>
            </a:r>
            <a:endParaRPr lang="en-GB" sz="2600" dirty="0" smtClean="0"/>
          </a:p>
          <a:p>
            <a:pPr marL="0" indent="0">
              <a:buNone/>
            </a:pPr>
            <a:r>
              <a:rPr lang="en-GB" sz="2600" dirty="0" smtClean="0"/>
              <a:t>Marisa </a:t>
            </a:r>
            <a:r>
              <a:rPr lang="en-GB" sz="2600" dirty="0" err="1" smtClean="0"/>
              <a:t>Loizidou</a:t>
            </a:r>
            <a:endParaRPr lang="en-GB" sz="2600" dirty="0" smtClean="0"/>
          </a:p>
          <a:p>
            <a:pPr marL="0" indent="0">
              <a:buNone/>
            </a:pPr>
            <a:endParaRPr lang="en-GB" dirty="0" smtClean="0"/>
          </a:p>
          <a:p>
            <a:endParaRPr lang="en-GB" dirty="0" smtClean="0"/>
          </a:p>
        </p:txBody>
      </p:sp>
      <p:sp>
        <p:nvSpPr>
          <p:cNvPr id="3" name="Title 2"/>
          <p:cNvSpPr>
            <a:spLocks noGrp="1"/>
          </p:cNvSpPr>
          <p:nvPr>
            <p:ph type="title"/>
          </p:nvPr>
        </p:nvSpPr>
        <p:spPr>
          <a:xfrm>
            <a:off x="457200" y="274638"/>
            <a:ext cx="6419056" cy="1143000"/>
          </a:xfrm>
        </p:spPr>
        <p:txBody>
          <a:bodyPr>
            <a:normAutofit fontScale="90000"/>
          </a:bodyPr>
          <a:lstStyle/>
          <a:p>
            <a:r>
              <a:rPr lang="en-GB" b="1" dirty="0" smtClean="0"/>
              <a:t>This year’s SP graduates! </a:t>
            </a:r>
            <a:endParaRPr lang="en-GB" b="1" dirty="0"/>
          </a:p>
        </p:txBody>
      </p:sp>
      <p:sp>
        <p:nvSpPr>
          <p:cNvPr id="4" name="Content Placeholder 1"/>
          <p:cNvSpPr txBox="1">
            <a:spLocks/>
          </p:cNvSpPr>
          <p:nvPr/>
        </p:nvSpPr>
        <p:spPr>
          <a:xfrm>
            <a:off x="4777680" y="1567332"/>
            <a:ext cx="4114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2600" dirty="0" smtClean="0"/>
              <a:t>Alexandros </a:t>
            </a:r>
            <a:r>
              <a:rPr lang="en-GB" sz="2600" dirty="0" err="1" smtClean="0"/>
              <a:t>Modestou</a:t>
            </a:r>
            <a:endParaRPr lang="en-GB" sz="2600" dirty="0" smtClean="0"/>
          </a:p>
          <a:p>
            <a:pPr marL="0" indent="0">
              <a:buNone/>
            </a:pPr>
            <a:r>
              <a:rPr lang="en-GB" sz="2600" dirty="0" err="1" smtClean="0"/>
              <a:t>Chryso</a:t>
            </a:r>
            <a:r>
              <a:rPr lang="en-GB" sz="2600" dirty="0" smtClean="0"/>
              <a:t> </a:t>
            </a:r>
            <a:r>
              <a:rPr lang="en-GB" sz="2600" dirty="0" err="1" smtClean="0"/>
              <a:t>Mouxouri</a:t>
            </a:r>
            <a:endParaRPr lang="en-GB" sz="2600" dirty="0" smtClean="0"/>
          </a:p>
          <a:p>
            <a:pPr marL="0" indent="0">
              <a:buNone/>
            </a:pPr>
            <a:r>
              <a:rPr lang="en-GB" sz="2600" dirty="0" smtClean="0"/>
              <a:t>Stefani </a:t>
            </a:r>
            <a:r>
              <a:rPr lang="en-GB" sz="2600" dirty="0" err="1" smtClean="0"/>
              <a:t>Mythillou</a:t>
            </a:r>
            <a:endParaRPr lang="en-GB" sz="2600" dirty="0" smtClean="0"/>
          </a:p>
          <a:p>
            <a:pPr marL="0" indent="0">
              <a:buNone/>
            </a:pPr>
            <a:r>
              <a:rPr lang="en-GB" sz="2600" dirty="0" smtClean="0"/>
              <a:t>Veronica </a:t>
            </a:r>
            <a:r>
              <a:rPr lang="en-GB" sz="2600" dirty="0" err="1" smtClean="0"/>
              <a:t>Panayidou</a:t>
            </a:r>
            <a:endParaRPr lang="en-GB" sz="2600" dirty="0" smtClean="0"/>
          </a:p>
          <a:p>
            <a:pPr marL="0" indent="0">
              <a:buNone/>
            </a:pPr>
            <a:r>
              <a:rPr lang="en-GB" sz="2600" dirty="0" err="1" smtClean="0"/>
              <a:t>Giorgos</a:t>
            </a:r>
            <a:r>
              <a:rPr lang="en-GB" sz="2600" dirty="0" smtClean="0"/>
              <a:t> </a:t>
            </a:r>
            <a:r>
              <a:rPr lang="en-GB" sz="2600" dirty="0" err="1" smtClean="0"/>
              <a:t>Stavrinou</a:t>
            </a:r>
            <a:endParaRPr lang="en-GB" sz="2600" dirty="0" smtClean="0"/>
          </a:p>
          <a:p>
            <a:pPr marL="0" indent="0">
              <a:buNone/>
            </a:pPr>
            <a:r>
              <a:rPr lang="en-GB" sz="2600" dirty="0" err="1" smtClean="0"/>
              <a:t>Nikoletta</a:t>
            </a:r>
            <a:r>
              <a:rPr lang="en-GB" sz="2600" dirty="0" smtClean="0"/>
              <a:t> </a:t>
            </a:r>
            <a:r>
              <a:rPr lang="en-GB" sz="2600" dirty="0" err="1" smtClean="0"/>
              <a:t>Syllouri</a:t>
            </a:r>
            <a:endParaRPr lang="en-GB" sz="2600" dirty="0" smtClean="0"/>
          </a:p>
          <a:p>
            <a:pPr marL="0" indent="0">
              <a:buNone/>
            </a:pPr>
            <a:r>
              <a:rPr lang="en-GB" sz="2600" dirty="0" smtClean="0"/>
              <a:t>Irene </a:t>
            </a:r>
            <a:r>
              <a:rPr lang="en-GB" sz="2600" dirty="0" err="1" smtClean="0"/>
              <a:t>Yiallourou</a:t>
            </a:r>
            <a:endParaRPr lang="en-GB" sz="2600" dirty="0" smtClean="0"/>
          </a:p>
          <a:p>
            <a:pPr marL="0" indent="0">
              <a:buFont typeface="Arial" pitchFamily="34" charset="0"/>
              <a:buNone/>
            </a:pPr>
            <a:endParaRPr lang="en-GB" dirty="0" smtClean="0"/>
          </a:p>
          <a:p>
            <a:endParaRPr lang="en-GB" dirty="0" smtClean="0"/>
          </a:p>
        </p:txBody>
      </p:sp>
    </p:spTree>
    <p:extLst>
      <p:ext uri="{BB962C8B-B14F-4D97-AF65-F5344CB8AC3E}">
        <p14:creationId xmlns:p14="http://schemas.microsoft.com/office/powerpoint/2010/main" val="11748669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3400" b="1" dirty="0" smtClean="0">
                <a:latin typeface="Rockwell" pitchFamily="18" charset="0"/>
              </a:rPr>
              <a:t>Real world applications</a:t>
            </a: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0" y="0"/>
          <a:ext cx="9144000" cy="7143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4414" y="785794"/>
            <a:ext cx="7429552" cy="1323439"/>
          </a:xfrm>
          <a:prstGeom prst="rect">
            <a:avLst/>
          </a:prstGeom>
          <a:noFill/>
        </p:spPr>
        <p:txBody>
          <a:bodyPr wrap="square" rtlCol="0">
            <a:spAutoFit/>
          </a:bodyPr>
          <a:lstStyle/>
          <a:p>
            <a:r>
              <a:rPr lang="en-GB" sz="8000" dirty="0" smtClean="0">
                <a:solidFill>
                  <a:schemeClr val="bg1"/>
                </a:solidFill>
              </a:rPr>
              <a:t>Decisions...</a:t>
            </a:r>
            <a:endParaRPr lang="en-GB" sz="8000" dirty="0">
              <a:solidFill>
                <a:schemeClr val="bg1"/>
              </a:solidFill>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et2.jpg"/>
          <p:cNvPicPr>
            <a:picLocks noChangeAspect="1"/>
          </p:cNvPicPr>
          <p:nvPr/>
        </p:nvPicPr>
        <p:blipFill>
          <a:blip r:embed="rId2"/>
          <a:stretch>
            <a:fillRect/>
          </a:stretch>
        </p:blipFill>
        <p:spPr>
          <a:xfrm>
            <a:off x="-1" y="0"/>
            <a:ext cx="9620723" cy="720795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0" y="0"/>
          <a:ext cx="9144000" cy="7143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14414" y="785794"/>
            <a:ext cx="7429552" cy="1323439"/>
          </a:xfrm>
          <a:prstGeom prst="rect">
            <a:avLst/>
          </a:prstGeom>
          <a:noFill/>
        </p:spPr>
        <p:txBody>
          <a:bodyPr wrap="square" rtlCol="0">
            <a:spAutoFit/>
          </a:bodyPr>
          <a:lstStyle/>
          <a:p>
            <a:r>
              <a:rPr lang="en-GB" sz="8000" dirty="0" smtClean="0">
                <a:solidFill>
                  <a:schemeClr val="bg1"/>
                </a:solidFill>
              </a:rPr>
              <a:t>Cryptography</a:t>
            </a:r>
            <a:endParaRPr lang="en-GB" sz="8000" dirty="0">
              <a:solidFill>
                <a:schemeClr val="bg1"/>
              </a:solidFill>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1"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1">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nline shopping.jpg"/>
          <p:cNvPicPr>
            <a:picLocks noGrp="1" noChangeAspect="1"/>
          </p:cNvPicPr>
          <p:nvPr>
            <p:ph idx="1"/>
          </p:nvPr>
        </p:nvPicPr>
        <p:blipFill>
          <a:blip r:embed="rId3"/>
          <a:stretch>
            <a:fillRect/>
          </a:stretch>
        </p:blipFill>
        <p:spPr>
          <a:xfrm>
            <a:off x="-1706981" y="214290"/>
            <a:ext cx="10850981" cy="5143536"/>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imitation-game-whysoblu-4.jpg"/>
          <p:cNvPicPr>
            <a:picLocks noGrp="1" noChangeAspect="1"/>
          </p:cNvPicPr>
          <p:nvPr>
            <p:ph idx="1"/>
          </p:nvPr>
        </p:nvPicPr>
        <p:blipFill>
          <a:blip r:embed="rId3"/>
          <a:stretch>
            <a:fillRect/>
          </a:stretch>
        </p:blipFill>
        <p:spPr>
          <a:xfrm>
            <a:off x="-1" y="0"/>
            <a:ext cx="10287001" cy="68580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3031392"/>
              </p:ext>
            </p:extLst>
          </p:nvPr>
        </p:nvGraphicFramePr>
        <p:xfrm>
          <a:off x="323528" y="1340768"/>
          <a:ext cx="856895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p:txBody>
          <a:bodyPr>
            <a:normAutofit/>
          </a:bodyPr>
          <a:lstStyle/>
          <a:p>
            <a:r>
              <a:rPr lang="en-GB" sz="4000" b="1" dirty="0" smtClean="0">
                <a:latin typeface="+mj-lt"/>
              </a:rPr>
              <a:t>Maths is everywhere…</a:t>
            </a:r>
            <a:endParaRPr lang="en-GB" sz="4000" b="1" dirty="0">
              <a:latin typeface="+mj-lt"/>
            </a:endParaRPr>
          </a:p>
        </p:txBody>
      </p:sp>
    </p:spTree>
    <p:extLst>
      <p:ext uri="{BB962C8B-B14F-4D97-AF65-F5344CB8AC3E}">
        <p14:creationId xmlns:p14="http://schemas.microsoft.com/office/powerpoint/2010/main" val="23930191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dirty="0"/>
          </a:p>
        </p:txBody>
      </p:sp>
      <p:grpSp>
        <p:nvGrpSpPr>
          <p:cNvPr id="4"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8000" kern="1200" dirty="0" smtClean="0"/>
                <a:t>Climate extremes</a:t>
              </a:r>
              <a:endParaRPr lang="en-GB" sz="8000" kern="12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0072726" cy="6858000"/>
          </a:xfrm>
          <a:prstGeom prst="rect">
            <a:avLst/>
          </a:prstGeom>
        </p:spPr>
      </p:pic>
      <p:sp>
        <p:nvSpPr>
          <p:cNvPr id="5" name="Title 4"/>
          <p:cNvSpPr>
            <a:spLocks noGrp="1"/>
          </p:cNvSpPr>
          <p:nvPr>
            <p:ph type="title"/>
          </p:nvPr>
        </p:nvSpPr>
        <p:spPr/>
        <p:txBody>
          <a:bodyPr/>
          <a:lstStyle/>
          <a:p>
            <a:endParaRPr lang="en-GB"/>
          </a:p>
        </p:txBody>
      </p:sp>
    </p:spTree>
    <p:extLst>
      <p:ext uri="{BB962C8B-B14F-4D97-AF65-F5344CB8AC3E}">
        <p14:creationId xmlns:p14="http://schemas.microsoft.com/office/powerpoint/2010/main" val="35872766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9" name="Rectangle 8"/>
          <p:cNvSpPr/>
          <p:nvPr/>
        </p:nvSpPr>
        <p:spPr>
          <a:xfrm>
            <a:off x="785786" y="1357298"/>
            <a:ext cx="7920880" cy="1384995"/>
          </a:xfrm>
          <a:prstGeom prst="rect">
            <a:avLst/>
          </a:prstGeom>
          <a:noFill/>
        </p:spPr>
        <p:txBody>
          <a:bodyPr vert="horz" wrap="square" lIns="91440" tIns="45720" rIns="91440" bIns="45720">
            <a:noAutofit/>
          </a:bodyPr>
          <a:lstStyle/>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Category 3 hurricane when it made landfall </a:t>
            </a:r>
          </a:p>
          <a:p>
            <a:pPr marL="457200" indent="-457200">
              <a:buFont typeface="Arial" panose="020B0604020202020204" pitchFamily="34" charset="0"/>
              <a:buChar char="•"/>
            </a:pPr>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Killed 1833 people</a:t>
            </a:r>
          </a:p>
          <a:p>
            <a:pPr marL="457200" indent="-457200"/>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US" sz="2800" dirty="0" smtClean="0">
                <a:ln w="18415" cmpd="sng">
                  <a:noFill/>
                  <a:prstDash val="solid"/>
                </a:ln>
                <a:solidFill>
                  <a:schemeClr val="bg1"/>
                </a:solidFill>
                <a:latin typeface="Helvetica" pitchFamily="34" charset="0"/>
              </a:rPr>
              <a:t>Caused over $100 billion worth of damage</a:t>
            </a:r>
          </a:p>
          <a:p>
            <a:pPr marL="457200" indent="-457200"/>
            <a:endParaRPr lang="en-US" sz="1000" dirty="0" smtClean="0">
              <a:ln w="18415" cmpd="sng">
                <a:noFill/>
                <a:prstDash val="solid"/>
              </a:ln>
              <a:solidFill>
                <a:schemeClr val="bg1"/>
              </a:solidFill>
              <a:latin typeface="Helvetica" pitchFamily="34" charset="0"/>
            </a:endParaRPr>
          </a:p>
          <a:p>
            <a:pPr marL="457200" indent="-457200">
              <a:buFont typeface="Arial" panose="020B0604020202020204" pitchFamily="34" charset="0"/>
              <a:buChar char="•"/>
            </a:pPr>
            <a:r>
              <a:rPr lang="en-GB" sz="2800" dirty="0" smtClean="0">
                <a:solidFill>
                  <a:schemeClr val="bg1"/>
                </a:solidFill>
              </a:rPr>
              <a:t>Most damage/loss of life caused by </a:t>
            </a:r>
            <a:r>
              <a:rPr lang="en-GB" sz="3400" b="1" dirty="0" smtClean="0">
                <a:solidFill>
                  <a:schemeClr val="bg1"/>
                </a:solidFill>
              </a:rPr>
              <a:t>storm surge</a:t>
            </a:r>
          </a:p>
          <a:p>
            <a:pPr marL="457200" indent="-457200"/>
            <a:endParaRPr lang="en-GB" sz="1000" b="1" dirty="0" smtClean="0">
              <a:solidFill>
                <a:schemeClr val="bg1"/>
              </a:solidFill>
            </a:endParaRPr>
          </a:p>
          <a:p>
            <a:pPr marL="457200" indent="-457200">
              <a:buFont typeface="Arial" panose="020B0604020202020204" pitchFamily="34" charset="0"/>
              <a:buChar char="•"/>
            </a:pPr>
            <a:r>
              <a:rPr lang="en-GB" sz="2800" dirty="0" smtClean="0">
                <a:solidFill>
                  <a:schemeClr val="bg1"/>
                </a:solidFill>
              </a:rPr>
              <a:t>Storm surge reached </a:t>
            </a:r>
            <a:r>
              <a:rPr lang="en-GB" sz="3400" b="1" dirty="0" smtClean="0">
                <a:solidFill>
                  <a:schemeClr val="bg1"/>
                </a:solidFill>
              </a:rPr>
              <a:t>14.4 feet</a:t>
            </a:r>
          </a:p>
          <a:p>
            <a:pPr marL="457200" indent="-457200"/>
            <a:endParaRPr lang="en-GB" sz="1000" b="1" dirty="0" smtClean="0">
              <a:solidFill>
                <a:schemeClr val="bg1"/>
              </a:solidFill>
            </a:endParaRPr>
          </a:p>
          <a:p>
            <a:pPr marL="457200" indent="-457200">
              <a:buFont typeface="Arial" panose="020B0604020202020204" pitchFamily="34" charset="0"/>
              <a:buChar char="•"/>
            </a:pPr>
            <a:r>
              <a:rPr lang="en-GB" sz="2800" dirty="0" smtClean="0">
                <a:solidFill>
                  <a:schemeClr val="bg1"/>
                </a:solidFill>
              </a:rPr>
              <a:t>Classed as the </a:t>
            </a:r>
            <a:r>
              <a:rPr lang="en-GB" sz="3400" dirty="0" smtClean="0">
                <a:solidFill>
                  <a:schemeClr val="bg1"/>
                </a:solidFill>
              </a:rPr>
              <a:t>“</a:t>
            </a:r>
            <a:r>
              <a:rPr lang="en-GB" sz="3400" b="1" dirty="0" smtClean="0">
                <a:solidFill>
                  <a:schemeClr val="bg1"/>
                </a:solidFill>
              </a:rPr>
              <a:t>Storm of the Century</a:t>
            </a:r>
            <a:r>
              <a:rPr lang="en-GB" sz="3200" dirty="0" smtClean="0">
                <a:solidFill>
                  <a:schemeClr val="bg1"/>
                </a:solidFill>
              </a:rPr>
              <a:t>”</a:t>
            </a:r>
          </a:p>
          <a:p>
            <a:pPr marL="457200" indent="-457200"/>
            <a:r>
              <a:rPr lang="en-GB" sz="2800" b="1" dirty="0" smtClean="0">
                <a:solidFill>
                  <a:srgbClr val="FF0000"/>
                </a:solidFill>
              </a:rPr>
              <a:t> </a:t>
            </a:r>
          </a:p>
          <a:p>
            <a:pPr marL="457200" indent="-457200">
              <a:buFont typeface="Arial" panose="020B0604020202020204" pitchFamily="34" charset="0"/>
              <a:buChar char="•"/>
            </a:pPr>
            <a:endParaRPr lang="en-US" sz="2800" dirty="0" smtClean="0">
              <a:ln w="18415" cmpd="sng">
                <a:noFill/>
                <a:prstDash val="solid"/>
              </a:ln>
              <a:latin typeface="Helvetica" pitchFamily="34" charset="0"/>
            </a:endParaRPr>
          </a:p>
          <a:p>
            <a:pPr marL="457200" indent="-457200"/>
            <a:endParaRPr lang="en-US" sz="1000" b="1" spc="900" dirty="0" smtClean="0">
              <a:ln w="18415" cmpd="sng">
                <a:noFill/>
                <a:prstDash val="solid"/>
              </a:ln>
              <a:latin typeface="Helvetica" pitchFamily="34" charset="0"/>
            </a:endParaRPr>
          </a:p>
          <a:p>
            <a:pPr marL="457200" indent="-457200"/>
            <a:r>
              <a:rPr lang="en-US" sz="2800" b="1" spc="900" dirty="0" smtClean="0">
                <a:ln w="18415" cmpd="sng">
                  <a:noFill/>
                  <a:prstDash val="solid"/>
                </a:ln>
                <a:latin typeface="Helvetica" pitchFamily="34" charset="0"/>
              </a:rPr>
              <a:t>			</a:t>
            </a:r>
            <a:endParaRPr lang="en-US" sz="2800" dirty="0" smtClean="0">
              <a:ln w="18415" cmpd="sng">
                <a:noFill/>
                <a:prstDash val="solid"/>
              </a:ln>
              <a:latin typeface="Helvetic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20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20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20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fade">
                                      <p:cBhvr>
                                        <p:cTn id="27" dur="2000"/>
                                        <p:tgtEl>
                                          <p:spTgt spid="9">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10" end="10"/>
                                            </p:txEl>
                                          </p:spTgt>
                                        </p:tgtEl>
                                        <p:attrNameLst>
                                          <p:attrName>style.visibility</p:attrName>
                                        </p:attrNameLst>
                                      </p:cBhvr>
                                      <p:to>
                                        <p:strVal val="visible"/>
                                      </p:to>
                                    </p:set>
                                    <p:animEffect transition="in" filter="fade">
                                      <p:cBhvr>
                                        <p:cTn id="32" dur="2000"/>
                                        <p:tgtEl>
                                          <p:spTgt spid="9">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11" end="11"/>
                                            </p:txEl>
                                          </p:spTgt>
                                        </p:tgtEl>
                                        <p:attrNameLst>
                                          <p:attrName>style.visibility</p:attrName>
                                        </p:attrNameLst>
                                      </p:cBhvr>
                                      <p:to>
                                        <p:strVal val="visible"/>
                                      </p:to>
                                    </p:set>
                                    <p:animEffect transition="in" filter="fade">
                                      <p:cBhvr>
                                        <p:cTn id="37" dur="2000"/>
                                        <p:tgtEl>
                                          <p:spTgt spid="9">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xEl>
                                              <p:pRg st="14" end="14"/>
                                            </p:txEl>
                                          </p:spTgt>
                                        </p:tgtEl>
                                        <p:attrNameLst>
                                          <p:attrName>style.visibility</p:attrName>
                                        </p:attrNameLst>
                                      </p:cBhvr>
                                      <p:to>
                                        <p:strVal val="visible"/>
                                      </p:to>
                                    </p:set>
                                    <p:animEffect transition="in" filter="fade">
                                      <p:cBhvr>
                                        <p:cTn id="42" dur="2000"/>
                                        <p:tgtEl>
                                          <p:spTgt spid="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0015186" cy="7286604"/>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katrina3.JPG"/>
          <p:cNvPicPr>
            <a:picLocks noGrp="1" noChangeAspect="1"/>
          </p:cNvPicPr>
          <p:nvPr>
            <p:ph idx="1"/>
          </p:nvPr>
        </p:nvPicPr>
        <p:blipFill>
          <a:blip r:embed="rId2"/>
          <a:stretch>
            <a:fillRect/>
          </a:stretch>
        </p:blipFill>
        <p:spPr>
          <a:xfrm>
            <a:off x="0" y="0"/>
            <a:ext cx="10338694" cy="6858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atrina4.jpeg"/>
          <p:cNvPicPr>
            <a:picLocks noGrp="1" noChangeAspect="1"/>
          </p:cNvPicPr>
          <p:nvPr>
            <p:ph idx="1"/>
          </p:nvPr>
        </p:nvPicPr>
        <p:blipFill>
          <a:blip r:embed="rId2"/>
          <a:stretch>
            <a:fillRect/>
          </a:stretch>
        </p:blipFill>
        <p:spPr>
          <a:xfrm>
            <a:off x="-857288" y="0"/>
            <a:ext cx="5715040" cy="6857999"/>
          </a:xfrm>
        </p:spPr>
      </p:pic>
      <p:pic>
        <p:nvPicPr>
          <p:cNvPr id="5" name="Picture 4" descr="katrina5.jpg"/>
          <p:cNvPicPr>
            <a:picLocks noChangeAspect="1"/>
          </p:cNvPicPr>
          <p:nvPr/>
        </p:nvPicPr>
        <p:blipFill>
          <a:blip r:embed="rId3"/>
          <a:stretch>
            <a:fillRect/>
          </a:stretch>
        </p:blipFill>
        <p:spPr>
          <a:xfrm>
            <a:off x="4929190" y="0"/>
            <a:ext cx="6293177" cy="68580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 y="0"/>
            <a:ext cx="10315433" cy="68580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t>8.5</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9.1</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8.4</a:t>
                      </a:r>
                      <a:endParaRPr lang="en-GB" b="1" dirty="0">
                        <a:solidFill>
                          <a:schemeClr val="bg1"/>
                        </a:solidFill>
                      </a:endParaRPr>
                    </a:p>
                  </a:txBody>
                  <a:tcPr/>
                </a:tc>
                <a:tc>
                  <a:txBody>
                    <a:bodyPr/>
                    <a:lstStyle/>
                    <a:p>
                      <a:pPr algn="ctr"/>
                      <a:r>
                        <a:rPr lang="en-GB" b="1" dirty="0" smtClean="0"/>
                        <a:t>9.7</a:t>
                      </a:r>
                      <a:endParaRPr lang="en-GB" b="1" dirty="0">
                        <a:solidFill>
                          <a:schemeClr val="bg1"/>
                        </a:solidFill>
                      </a:endParaRPr>
                    </a:p>
                  </a:txBody>
                  <a:tcPr/>
                </a:tc>
                <a:tc>
                  <a:txBody>
                    <a:bodyPr/>
                    <a:lstStyle/>
                    <a:p>
                      <a:pPr algn="ctr"/>
                      <a:r>
                        <a:rPr lang="en-GB" b="1" dirty="0" smtClean="0"/>
                        <a:t>9.1</a:t>
                      </a:r>
                      <a:endParaRPr lang="en-GB" b="1" dirty="0">
                        <a:solidFill>
                          <a:schemeClr val="bg1"/>
                        </a:solidFill>
                      </a:endParaRPr>
                    </a:p>
                  </a:txBody>
                  <a:tcPr/>
                </a:tc>
                <a:tc>
                  <a:txBody>
                    <a:bodyPr/>
                    <a:lstStyle/>
                    <a:p>
                      <a:pPr algn="ctr"/>
                      <a:r>
                        <a:rPr lang="en-GB" b="1" dirty="0" smtClean="0"/>
                        <a:t>9.6</a:t>
                      </a:r>
                      <a:endParaRPr lang="en-GB" b="1" dirty="0">
                        <a:solidFill>
                          <a:schemeClr val="bg1"/>
                        </a:solidFill>
                      </a:endParaRPr>
                    </a:p>
                  </a:txBody>
                  <a:tcPr/>
                </a:tc>
                <a:tc>
                  <a:txBody>
                    <a:bodyPr/>
                    <a:lstStyle/>
                    <a:p>
                      <a:pPr algn="ctr"/>
                      <a:r>
                        <a:rPr lang="en-GB" b="1" dirty="0" smtClean="0"/>
                        <a:t>8.7</a:t>
                      </a:r>
                      <a:endParaRPr lang="en-GB" b="1" dirty="0">
                        <a:solidFill>
                          <a:schemeClr val="bg1"/>
                        </a:solidFill>
                      </a:endParaRPr>
                    </a:p>
                  </a:txBody>
                  <a:tcPr/>
                </a:tc>
                <a:tc>
                  <a:txBody>
                    <a:bodyPr/>
                    <a:lstStyle/>
                    <a:p>
                      <a:pPr algn="ctr"/>
                      <a:r>
                        <a:rPr lang="en-GB" b="1" dirty="0" smtClean="0"/>
                        <a:t>9.3</a:t>
                      </a:r>
                      <a:endParaRPr lang="en-GB" b="1" dirty="0">
                        <a:solidFill>
                          <a:schemeClr val="bg1"/>
                        </a:solidFill>
                      </a:endParaRPr>
                    </a:p>
                  </a:txBody>
                  <a:tcPr/>
                </a:tc>
              </a:tr>
              <a:tr h="528641">
                <a:tc>
                  <a:txBody>
                    <a:bodyPr/>
                    <a:lstStyle/>
                    <a:p>
                      <a:pPr algn="ctr"/>
                      <a:r>
                        <a:rPr lang="en-GB" b="1" dirty="0" smtClean="0"/>
                        <a:t>9.6</a:t>
                      </a:r>
                      <a:endParaRPr lang="en-GB" b="1" dirty="0">
                        <a:solidFill>
                          <a:schemeClr val="bg1"/>
                        </a:solidFill>
                      </a:endParaRPr>
                    </a:p>
                  </a:txBody>
                  <a:tcPr/>
                </a:tc>
                <a:tc>
                  <a:txBody>
                    <a:bodyPr/>
                    <a:lstStyle/>
                    <a:p>
                      <a:pPr algn="ctr"/>
                      <a:r>
                        <a:rPr lang="en-GB" b="1" dirty="0" smtClean="0"/>
                        <a:t>9.3</a:t>
                      </a:r>
                      <a:endParaRPr lang="en-GB" b="1" dirty="0">
                        <a:solidFill>
                          <a:schemeClr val="bg1"/>
                        </a:solidFill>
                      </a:endParaRPr>
                    </a:p>
                  </a:txBody>
                  <a:tcPr/>
                </a:tc>
                <a:tc>
                  <a:txBody>
                    <a:bodyPr/>
                    <a:lstStyle/>
                    <a:p>
                      <a:pPr algn="ctr"/>
                      <a:r>
                        <a:rPr lang="en-GB" b="1" dirty="0" smtClean="0"/>
                        <a:t>8.7</a:t>
                      </a:r>
                      <a:endParaRPr lang="en-GB" b="1" dirty="0">
                        <a:solidFill>
                          <a:schemeClr val="bg1"/>
                        </a:solidFill>
                      </a:endParaRPr>
                    </a:p>
                  </a:txBody>
                  <a:tcPr/>
                </a:tc>
                <a:tc>
                  <a:txBody>
                    <a:bodyPr/>
                    <a:lstStyle/>
                    <a:p>
                      <a:pPr algn="ctr"/>
                      <a:r>
                        <a:rPr lang="en-GB" b="1" dirty="0" smtClean="0"/>
                        <a:t>9.0</a:t>
                      </a:r>
                      <a:endParaRPr lang="en-GB" b="1" dirty="0">
                        <a:solidFill>
                          <a:schemeClr val="bg1"/>
                        </a:solidFill>
                      </a:endParaRPr>
                    </a:p>
                  </a:txBody>
                  <a:tcPr/>
                </a:tc>
                <a:tc>
                  <a:txBody>
                    <a:bodyPr/>
                    <a:lstStyle/>
                    <a:p>
                      <a:pPr algn="ctr"/>
                      <a:r>
                        <a:rPr lang="en-GB" b="1" dirty="0" smtClean="0"/>
                        <a:t>8.8</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c>
                  <a:txBody>
                    <a:bodyPr/>
                    <a:lstStyle/>
                    <a:p>
                      <a:pPr algn="ctr"/>
                      <a:r>
                        <a:rPr lang="en-GB" b="1" dirty="0" smtClean="0"/>
                        <a:t>12.2</a:t>
                      </a:r>
                      <a:endParaRPr lang="en-GB" b="1" dirty="0">
                        <a:solidFill>
                          <a:schemeClr val="bg1"/>
                        </a:solidFill>
                      </a:endParaRPr>
                    </a:p>
                  </a:txBody>
                  <a:tcPr/>
                </a:tc>
                <a:tc>
                  <a:txBody>
                    <a:bodyPr/>
                    <a:lstStyle/>
                    <a:p>
                      <a:pPr algn="ctr"/>
                      <a:r>
                        <a:rPr lang="en-GB" b="1" dirty="0" smtClean="0"/>
                        <a:t>7.8</a:t>
                      </a:r>
                      <a:endParaRPr lang="en-GB" b="1" dirty="0">
                        <a:solidFill>
                          <a:schemeClr val="bg1"/>
                        </a:solidFill>
                      </a:endParaRPr>
                    </a:p>
                  </a:txBody>
                  <a:tcPr/>
                </a:tc>
                <a:tc>
                  <a:txBody>
                    <a:bodyPr/>
                    <a:lstStyle/>
                    <a:p>
                      <a:pPr algn="ctr"/>
                      <a:r>
                        <a:rPr lang="en-GB" b="1" dirty="0" smtClean="0"/>
                        <a:t>7.7</a:t>
                      </a:r>
                      <a:endParaRPr lang="en-GB" b="1" dirty="0">
                        <a:solidFill>
                          <a:schemeClr val="bg1"/>
                        </a:solidFill>
                      </a:endParaRPr>
                    </a:p>
                  </a:txBody>
                  <a:tcPr/>
                </a:tc>
                <a:tc>
                  <a:txBody>
                    <a:bodyPr/>
                    <a:lstStyle/>
                    <a:p>
                      <a:pPr algn="ctr"/>
                      <a:r>
                        <a:rPr lang="en-GB" b="1" dirty="0" smtClean="0"/>
                        <a:t>8.9</a:t>
                      </a:r>
                      <a:endParaRPr lang="en-GB" b="1" dirty="0">
                        <a:solidFill>
                          <a:schemeClr val="bg1"/>
                        </a:solidFill>
                      </a:endParaRPr>
                    </a:p>
                  </a:txBody>
                  <a:tcPr/>
                </a:tc>
              </a:tr>
              <a:tr h="528641">
                <a:tc>
                  <a:txBody>
                    <a:bodyPr/>
                    <a:lstStyle/>
                    <a:p>
                      <a:pPr algn="ctr"/>
                      <a:r>
                        <a:rPr lang="en-GB" b="1" dirty="0" smtClean="0"/>
                        <a:t>8.3</a:t>
                      </a:r>
                      <a:endParaRPr lang="en-GB" b="1" dirty="0">
                        <a:solidFill>
                          <a:schemeClr val="bg1"/>
                        </a:solidFill>
                      </a:endParaRPr>
                    </a:p>
                  </a:txBody>
                  <a:tcPr/>
                </a:tc>
                <a:tc>
                  <a:txBody>
                    <a:bodyPr/>
                    <a:lstStyle/>
                    <a:p>
                      <a:pPr algn="ctr"/>
                      <a:r>
                        <a:rPr lang="en-GB" b="1" dirty="0" smtClean="0"/>
                        <a:t>8.1</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6.8</a:t>
                      </a:r>
                      <a:endParaRPr lang="en-GB" b="1" dirty="0">
                        <a:solidFill>
                          <a:schemeClr val="bg1"/>
                        </a:solidFill>
                      </a:endParaRPr>
                    </a:p>
                  </a:txBody>
                  <a:tcPr/>
                </a:tc>
                <a:tc>
                  <a:txBody>
                    <a:bodyPr/>
                    <a:lstStyle/>
                    <a:p>
                      <a:pPr algn="ctr"/>
                      <a:r>
                        <a:rPr lang="en-GB" b="1" dirty="0" smtClean="0"/>
                        <a:t>6.7</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7.6</a:t>
                      </a:r>
                      <a:endParaRPr lang="en-GB" b="1" dirty="0">
                        <a:solidFill>
                          <a:schemeClr val="bg1"/>
                        </a:solidFill>
                      </a:endParaRPr>
                    </a:p>
                  </a:txBody>
                  <a:tcPr/>
                </a:tc>
                <a:tc>
                  <a:txBody>
                    <a:bodyPr/>
                    <a:lstStyle/>
                    <a:p>
                      <a:pPr algn="ctr"/>
                      <a:r>
                        <a:rPr lang="en-GB" b="1" dirty="0" smtClean="0"/>
                        <a:t>8.2</a:t>
                      </a:r>
                      <a:endParaRPr lang="en-GB" b="1" dirty="0">
                        <a:solidFill>
                          <a:schemeClr val="bg1"/>
                        </a:solidFill>
                      </a:endParaRPr>
                    </a:p>
                  </a:txBody>
                  <a:tcPr/>
                </a:tc>
                <a:tc>
                  <a:txBody>
                    <a:bodyPr/>
                    <a:lstStyle/>
                    <a:p>
                      <a:pPr algn="ctr"/>
                      <a:r>
                        <a:rPr lang="en-GB" b="1" dirty="0" smtClean="0"/>
                        <a:t>8.6</a:t>
                      </a:r>
                      <a:endParaRPr lang="en-GB" b="1" dirty="0">
                        <a:solidFill>
                          <a:schemeClr val="bg1"/>
                        </a:solidFill>
                      </a:endParaRPr>
                    </a:p>
                  </a:txBody>
                  <a:tcPr/>
                </a:tc>
                <a:tc>
                  <a:txBody>
                    <a:bodyPr/>
                    <a:lstStyle/>
                    <a:p>
                      <a:pPr algn="ctr"/>
                      <a:r>
                        <a:rPr lang="en-GB" b="1" dirty="0" smtClean="0"/>
                        <a:t>9.8</a:t>
                      </a:r>
                      <a:endParaRPr lang="en-GB" b="1" dirty="0">
                        <a:solidFill>
                          <a:schemeClr val="bg1"/>
                        </a:solidFill>
                      </a:endParaRPr>
                    </a:p>
                  </a:txBody>
                  <a:tcPr/>
                </a:tc>
              </a:tr>
              <a:tr h="528641">
                <a:tc>
                  <a:txBody>
                    <a:bodyPr/>
                    <a:lstStyle/>
                    <a:p>
                      <a:pPr algn="ctr"/>
                      <a:r>
                        <a:rPr lang="en-GB" b="1" dirty="0" smtClean="0"/>
                        <a:t>9.5</a:t>
                      </a:r>
                      <a:endParaRPr lang="en-GB" b="1" dirty="0">
                        <a:solidFill>
                          <a:schemeClr val="bg1"/>
                        </a:solidFill>
                      </a:endParaRPr>
                    </a:p>
                  </a:txBody>
                  <a:tcPr/>
                </a:tc>
                <a:tc>
                  <a:txBody>
                    <a:bodyPr/>
                    <a:lstStyle/>
                    <a:p>
                      <a:pPr algn="ctr"/>
                      <a:r>
                        <a:rPr lang="en-GB" b="1" dirty="0" smtClean="0"/>
                        <a:t>7.4</a:t>
                      </a:r>
                      <a:endParaRPr lang="en-GB" b="1" dirty="0">
                        <a:solidFill>
                          <a:schemeClr val="bg1"/>
                        </a:solidFill>
                      </a:endParaRPr>
                    </a:p>
                  </a:txBody>
                  <a:tcPr/>
                </a:tc>
                <a:tc>
                  <a:txBody>
                    <a:bodyPr/>
                    <a:lstStyle/>
                    <a:p>
                      <a:pPr algn="ctr"/>
                      <a:r>
                        <a:rPr lang="en-GB" b="1" dirty="0" smtClean="0"/>
                        <a:t>7.3</a:t>
                      </a:r>
                      <a:endParaRPr lang="en-GB" b="1" dirty="0">
                        <a:solidFill>
                          <a:schemeClr val="bg1"/>
                        </a:solidFill>
                      </a:endParaRPr>
                    </a:p>
                  </a:txBody>
                  <a:tcPr/>
                </a:tc>
                <a:tc>
                  <a:txBody>
                    <a:bodyPr/>
                    <a:lstStyle/>
                    <a:p>
                      <a:pPr algn="ctr"/>
                      <a:r>
                        <a:rPr lang="en-GB" b="1" dirty="0" smtClean="0"/>
                        <a:t>10.2</a:t>
                      </a:r>
                      <a:endParaRPr lang="en-GB" b="1" dirty="0">
                        <a:solidFill>
                          <a:schemeClr val="bg1"/>
                        </a:solidFill>
                      </a:endParaRPr>
                    </a:p>
                  </a:txBody>
                  <a:tcPr/>
                </a:tc>
                <a:tc>
                  <a:txBody>
                    <a:bodyPr/>
                    <a:lstStyle/>
                    <a:p>
                      <a:pPr algn="ctr"/>
                      <a:r>
                        <a:rPr lang="en-GB" b="1" dirty="0" smtClean="0"/>
                        <a:t>10.3</a:t>
                      </a:r>
                      <a:endParaRPr lang="en-GB" b="1" dirty="0">
                        <a:solidFill>
                          <a:schemeClr val="bg1"/>
                        </a:solidFill>
                      </a:endParaRPr>
                    </a:p>
                  </a:txBody>
                  <a:tcPr/>
                </a:tc>
                <a:tc>
                  <a:txBody>
                    <a:bodyPr/>
                    <a:lstStyle/>
                    <a:p>
                      <a:pPr algn="ctr"/>
                      <a:r>
                        <a:rPr lang="en-GB" b="1" dirty="0" smtClean="0"/>
                        <a:t>10.4</a:t>
                      </a:r>
                      <a:endParaRPr lang="en-GB" b="1" dirty="0">
                        <a:solidFill>
                          <a:schemeClr val="bg1"/>
                        </a:solidFill>
                      </a:endParaRPr>
                    </a:p>
                  </a:txBody>
                  <a:tcPr/>
                </a:tc>
                <a:tc>
                  <a:txBody>
                    <a:bodyPr/>
                    <a:lstStyle/>
                    <a:p>
                      <a:pPr algn="ctr"/>
                      <a:r>
                        <a:rPr lang="en-GB" b="1" dirty="0" smtClean="0"/>
                        <a:t>8.8</a:t>
                      </a:r>
                      <a:endParaRPr lang="en-GB" b="1" dirty="0">
                        <a:solidFill>
                          <a:schemeClr val="bg1"/>
                        </a:solidFill>
                      </a:endParaRPr>
                    </a:p>
                  </a:txBody>
                  <a:tcPr/>
                </a:tc>
                <a:tc>
                  <a:txBody>
                    <a:bodyPr/>
                    <a:lstStyle/>
                    <a:p>
                      <a:pPr algn="ctr"/>
                      <a:r>
                        <a:rPr lang="en-GB" b="1" dirty="0" smtClean="0"/>
                        <a:t>9.7</a:t>
                      </a:r>
                      <a:endParaRPr lang="en-GB" b="1" dirty="0">
                        <a:solidFill>
                          <a:schemeClr val="bg1"/>
                        </a:solidFill>
                      </a:endParaRPr>
                    </a:p>
                  </a:txBody>
                  <a:tcPr/>
                </a:tc>
                <a:tc>
                  <a:txBody>
                    <a:bodyPr/>
                    <a:lstStyle/>
                    <a:p>
                      <a:pPr algn="ctr"/>
                      <a:r>
                        <a:rPr lang="en-GB" b="1" dirty="0" smtClean="0"/>
                        <a:t>10.0</a:t>
                      </a:r>
                      <a:endParaRPr lang="en-GB" b="1" dirty="0">
                        <a:solidFill>
                          <a:schemeClr val="bg1"/>
                        </a:solidFill>
                      </a:endParaRPr>
                    </a:p>
                  </a:txBody>
                  <a:tcPr/>
                </a:tc>
                <a:tc>
                  <a:txBody>
                    <a:bodyPr/>
                    <a:lstStyle/>
                    <a:p>
                      <a:pPr algn="ctr"/>
                      <a:r>
                        <a:rPr lang="en-GB" b="1" dirty="0" smtClean="0"/>
                        <a:t>10.8</a:t>
                      </a:r>
                      <a:endParaRPr lang="en-GB" b="1" dirty="0">
                        <a:solidFill>
                          <a:schemeClr val="bg1"/>
                        </a:solidFill>
                      </a:endParaRPr>
                    </a:p>
                  </a:txBody>
                  <a:tcPr/>
                </a:tc>
              </a:tr>
              <a:tr h="528641">
                <a:tc>
                  <a:txBody>
                    <a:bodyPr/>
                    <a:lstStyle/>
                    <a:p>
                      <a:pPr algn="ctr"/>
                      <a:r>
                        <a:rPr lang="en-GB" b="1" dirty="0" smtClean="0"/>
                        <a:t>11.1</a:t>
                      </a:r>
                      <a:endParaRPr lang="en-GB" b="1" dirty="0">
                        <a:solidFill>
                          <a:schemeClr val="bg1"/>
                        </a:solidFill>
                      </a:endParaRPr>
                    </a:p>
                  </a:txBody>
                  <a:tcPr/>
                </a:tc>
                <a:tc>
                  <a:txBody>
                    <a:bodyPr/>
                    <a:lstStyle/>
                    <a:p>
                      <a:pPr algn="ctr"/>
                      <a:r>
                        <a:rPr lang="en-GB" b="1" dirty="0" smtClean="0"/>
                        <a:t>12.7</a:t>
                      </a:r>
                      <a:endParaRPr lang="en-GB" b="1" dirty="0">
                        <a:solidFill>
                          <a:schemeClr val="bg1"/>
                        </a:solidFill>
                      </a:endParaRPr>
                    </a:p>
                  </a:txBody>
                  <a:tcPr/>
                </a:tc>
                <a:tc>
                  <a:txBody>
                    <a:bodyPr/>
                    <a:lstStyle/>
                    <a:p>
                      <a:pPr algn="ctr"/>
                      <a:r>
                        <a:rPr lang="en-GB" b="1" dirty="0" smtClean="0"/>
                        <a:t>11.5</a:t>
                      </a:r>
                      <a:endParaRPr lang="en-GB" b="1" dirty="0">
                        <a:solidFill>
                          <a:schemeClr val="bg1"/>
                        </a:solidFill>
                      </a:endParaRPr>
                    </a:p>
                  </a:txBody>
                  <a:tcPr/>
                </a:tc>
                <a:tc>
                  <a:txBody>
                    <a:bodyPr/>
                    <a:lstStyle/>
                    <a:p>
                      <a:pPr algn="ctr"/>
                      <a:r>
                        <a:rPr lang="en-GB" b="1" dirty="0" smtClean="0"/>
                        <a:t>11.8</a:t>
                      </a:r>
                      <a:endParaRPr lang="en-GB" b="1" dirty="0">
                        <a:solidFill>
                          <a:schemeClr val="bg1"/>
                        </a:solidFill>
                      </a:endParaRPr>
                    </a:p>
                  </a:txBody>
                  <a:tcPr/>
                </a:tc>
                <a:tc>
                  <a:txBody>
                    <a:bodyPr/>
                    <a:lstStyle/>
                    <a:p>
                      <a:pPr algn="ctr"/>
                      <a:r>
                        <a:rPr lang="en-GB" b="1" dirty="0" smtClean="0"/>
                        <a:t>12.6</a:t>
                      </a:r>
                      <a:endParaRPr lang="en-GB" b="1" dirty="0">
                        <a:solidFill>
                          <a:schemeClr val="bg1"/>
                        </a:solidFill>
                      </a:endParaRPr>
                    </a:p>
                  </a:txBody>
                  <a:tcPr/>
                </a:tc>
                <a:tc>
                  <a:txBody>
                    <a:bodyPr/>
                    <a:lstStyle/>
                    <a:p>
                      <a:pPr algn="ctr"/>
                      <a:r>
                        <a:rPr lang="en-GB" b="1" dirty="0" smtClean="0"/>
                        <a:t>13.0</a:t>
                      </a:r>
                      <a:endParaRPr lang="en-GB" b="1" dirty="0">
                        <a:solidFill>
                          <a:schemeClr val="bg1"/>
                        </a:solidFill>
                      </a:endParaRPr>
                    </a:p>
                  </a:txBody>
                  <a:tcPr/>
                </a:tc>
                <a:tc>
                  <a:txBody>
                    <a:bodyPr/>
                    <a:lstStyle/>
                    <a:p>
                      <a:pPr algn="ctr"/>
                      <a:r>
                        <a:rPr lang="en-GB" b="1" dirty="0" smtClean="0"/>
                        <a:t>10.5</a:t>
                      </a:r>
                      <a:endParaRPr lang="en-GB" b="1" dirty="0">
                        <a:solidFill>
                          <a:schemeClr val="bg1"/>
                        </a:solidFill>
                      </a:endParaRPr>
                    </a:p>
                  </a:txBody>
                  <a:tcPr/>
                </a:tc>
                <a:tc>
                  <a:txBody>
                    <a:bodyPr/>
                    <a:lstStyle/>
                    <a:p>
                      <a:pPr algn="ctr"/>
                      <a:r>
                        <a:rPr lang="en-GB" b="1" dirty="0" smtClean="0"/>
                        <a:t>10.5</a:t>
                      </a:r>
                      <a:endParaRPr lang="en-GB" b="1" dirty="0">
                        <a:solidFill>
                          <a:schemeClr val="bg1"/>
                        </a:solidFill>
                      </a:endParaRPr>
                    </a:p>
                  </a:txBody>
                  <a:tcPr/>
                </a:tc>
                <a:tc>
                  <a:txBody>
                    <a:bodyPr/>
                    <a:lstStyle/>
                    <a:p>
                      <a:pPr algn="ctr"/>
                      <a:r>
                        <a:rPr lang="en-GB" b="1" dirty="0" smtClean="0"/>
                        <a:t>10.0</a:t>
                      </a:r>
                      <a:endParaRPr lang="en-GB" b="1" dirty="0">
                        <a:solidFill>
                          <a:schemeClr val="bg1"/>
                        </a:solidFill>
                      </a:endParaRPr>
                    </a:p>
                  </a:txBody>
                  <a:tcPr/>
                </a:tc>
                <a:tc>
                  <a:txBody>
                    <a:bodyPr/>
                    <a:lstStyle/>
                    <a:p>
                      <a:pPr algn="ctr"/>
                      <a:r>
                        <a:rPr lang="en-GB" b="1" dirty="0" smtClean="0"/>
                        <a:t>9.4</a:t>
                      </a:r>
                      <a:endParaRPr lang="en-GB" b="1" dirty="0">
                        <a:solidFill>
                          <a:schemeClr val="bg1"/>
                        </a:solidFill>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2000"/>
                                        <p:tgtEl>
                                          <p:spTgt spid="7">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7" end="7"/>
                                            </p:txEl>
                                          </p:spTgt>
                                        </p:tgtEl>
                                        <p:attrNameLst>
                                          <p:attrName>style.visibility</p:attrName>
                                        </p:attrNameLst>
                                      </p:cBhvr>
                                      <p:to>
                                        <p:strVal val="visible"/>
                                      </p:to>
                                    </p:set>
                                    <p:animEffect transition="in" filter="fade">
                                      <p:cBhvr>
                                        <p:cTn id="12" dur="2000"/>
                                        <p:tgtEl>
                                          <p:spTgt spid="7">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animEffect transition="in" filter="fade">
                                      <p:cBhvr>
                                        <p:cTn id="17" dur="2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tx1"/>
                          </a:solidFill>
                        </a:rPr>
                        <a:t>6.7</a:t>
                      </a:r>
                      <a:endParaRPr lang="en-GB" b="1" dirty="0">
                        <a:solidFill>
                          <a:schemeClr val="tx1"/>
                        </a:solidFill>
                      </a:endParaRPr>
                    </a:p>
                  </a:txBody>
                  <a:tcPr/>
                </a:tc>
                <a:tc>
                  <a:txBody>
                    <a:bodyPr/>
                    <a:lstStyle/>
                    <a:p>
                      <a:pPr algn="ctr"/>
                      <a:r>
                        <a:rPr lang="en-GB" b="1" dirty="0" smtClean="0">
                          <a:solidFill>
                            <a:schemeClr val="tx1"/>
                          </a:solidFill>
                        </a:rPr>
                        <a:t>6.8</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7.3</a:t>
                      </a:r>
                      <a:endParaRPr lang="en-GB" b="1" dirty="0">
                        <a:solidFill>
                          <a:schemeClr val="tx1"/>
                        </a:solidFill>
                      </a:endParaRPr>
                    </a:p>
                  </a:txBody>
                  <a:tcPr/>
                </a:tc>
                <a:tc>
                  <a:txBody>
                    <a:bodyPr/>
                    <a:lstStyle/>
                    <a:p>
                      <a:pPr algn="ctr"/>
                      <a:r>
                        <a:rPr lang="en-GB" b="1" dirty="0" smtClean="0">
                          <a:solidFill>
                            <a:schemeClr val="tx1"/>
                          </a:solidFill>
                        </a:rPr>
                        <a:t>7.4</a:t>
                      </a:r>
                      <a:endParaRPr lang="en-GB" b="1" dirty="0">
                        <a:solidFill>
                          <a:schemeClr val="tx1"/>
                        </a:solidFill>
                      </a:endParaRPr>
                    </a:p>
                  </a:txBody>
                  <a:tcPr/>
                </a:tc>
                <a:tc>
                  <a:txBody>
                    <a:bodyPr/>
                    <a:lstStyle/>
                    <a:p>
                      <a:pPr algn="ctr"/>
                      <a:r>
                        <a:rPr lang="en-GB" b="1" dirty="0" smtClean="0">
                          <a:solidFill>
                            <a:schemeClr val="tx1"/>
                          </a:solidFill>
                        </a:rPr>
                        <a:t>7.6</a:t>
                      </a:r>
                      <a:endParaRPr lang="en-GB" b="1" dirty="0">
                        <a:solidFill>
                          <a:schemeClr val="tx1"/>
                        </a:solidFill>
                      </a:endParaRPr>
                    </a:p>
                  </a:txBody>
                  <a:tcPr/>
                </a:tc>
                <a:tc>
                  <a:txBody>
                    <a:bodyPr/>
                    <a:lstStyle/>
                    <a:p>
                      <a:pPr algn="ctr"/>
                      <a:r>
                        <a:rPr lang="en-GB" b="1" dirty="0" smtClean="0">
                          <a:solidFill>
                            <a:schemeClr val="tx1"/>
                          </a:solidFill>
                        </a:rPr>
                        <a:t>7.7</a:t>
                      </a:r>
                      <a:endParaRPr lang="en-GB" b="1" dirty="0">
                        <a:solidFill>
                          <a:schemeClr val="tx1"/>
                        </a:solidFill>
                      </a:endParaRPr>
                    </a:p>
                  </a:txBody>
                  <a:tcPr/>
                </a:tc>
                <a:tc>
                  <a:txBody>
                    <a:bodyPr/>
                    <a:lstStyle/>
                    <a:p>
                      <a:pPr algn="ctr"/>
                      <a:r>
                        <a:rPr lang="en-GB" b="1" dirty="0" smtClean="0">
                          <a:solidFill>
                            <a:schemeClr val="tx1"/>
                          </a:solidFill>
                        </a:rPr>
                        <a:t>7.8</a:t>
                      </a:r>
                      <a:endParaRPr lang="en-GB" b="1" dirty="0">
                        <a:solidFill>
                          <a:schemeClr val="tx1"/>
                        </a:solidFill>
                      </a:endParaRPr>
                    </a:p>
                  </a:txBody>
                  <a:tcPr/>
                </a:tc>
                <a:tc>
                  <a:txBody>
                    <a:bodyPr/>
                    <a:lstStyle/>
                    <a:p>
                      <a:pPr algn="ctr"/>
                      <a:r>
                        <a:rPr lang="en-GB" b="1" dirty="0" smtClean="0">
                          <a:solidFill>
                            <a:schemeClr val="tx1"/>
                          </a:solidFill>
                        </a:rPr>
                        <a:t>8.1</a:t>
                      </a:r>
                      <a:endParaRPr lang="en-GB" b="1" dirty="0">
                        <a:solidFill>
                          <a:schemeClr val="tx1"/>
                        </a:solidFill>
                      </a:endParaRPr>
                    </a:p>
                  </a:txBody>
                  <a:tcPr/>
                </a:tc>
              </a:tr>
              <a:tr h="528641">
                <a:tc>
                  <a:txBody>
                    <a:bodyPr/>
                    <a:lstStyle/>
                    <a:p>
                      <a:pPr algn="ctr"/>
                      <a:r>
                        <a:rPr lang="en-GB" b="1" dirty="0" smtClean="0">
                          <a:solidFill>
                            <a:schemeClr val="tx1"/>
                          </a:solidFill>
                        </a:rPr>
                        <a:t>8.2</a:t>
                      </a:r>
                      <a:endParaRPr lang="en-GB" b="1" dirty="0">
                        <a:solidFill>
                          <a:schemeClr val="tx1"/>
                        </a:solidFill>
                      </a:endParaRPr>
                    </a:p>
                  </a:txBody>
                  <a:tcPr/>
                </a:tc>
                <a:tc>
                  <a:txBody>
                    <a:bodyPr/>
                    <a:lstStyle/>
                    <a:p>
                      <a:pPr algn="ctr"/>
                      <a:r>
                        <a:rPr lang="en-GB" b="1" dirty="0" smtClean="0">
                          <a:solidFill>
                            <a:schemeClr val="tx1"/>
                          </a:solidFill>
                        </a:rPr>
                        <a:t>8.3</a:t>
                      </a:r>
                      <a:endParaRPr lang="en-GB" b="1" dirty="0">
                        <a:solidFill>
                          <a:schemeClr val="tx1"/>
                        </a:solidFill>
                      </a:endParaRPr>
                    </a:p>
                  </a:txBody>
                  <a:tcPr/>
                </a:tc>
                <a:tc>
                  <a:txBody>
                    <a:bodyPr/>
                    <a:lstStyle/>
                    <a:p>
                      <a:pPr algn="ctr"/>
                      <a:r>
                        <a:rPr lang="en-GB" b="1" dirty="0" smtClean="0">
                          <a:solidFill>
                            <a:schemeClr val="tx1"/>
                          </a:solidFill>
                        </a:rPr>
                        <a:t>8.4</a:t>
                      </a:r>
                      <a:endParaRPr lang="en-GB" b="1" dirty="0">
                        <a:solidFill>
                          <a:schemeClr val="tx1"/>
                        </a:solidFill>
                      </a:endParaRPr>
                    </a:p>
                  </a:txBody>
                  <a:tcPr/>
                </a:tc>
                <a:tc>
                  <a:txBody>
                    <a:bodyPr/>
                    <a:lstStyle/>
                    <a:p>
                      <a:pPr algn="ctr"/>
                      <a:r>
                        <a:rPr lang="en-GB" b="1" dirty="0" smtClean="0">
                          <a:solidFill>
                            <a:schemeClr val="tx1"/>
                          </a:solidFill>
                        </a:rPr>
                        <a:t>8.5</a:t>
                      </a:r>
                      <a:endParaRPr lang="en-GB" b="1" dirty="0">
                        <a:solidFill>
                          <a:schemeClr val="tx1"/>
                        </a:solidFill>
                      </a:endParaRPr>
                    </a:p>
                  </a:txBody>
                  <a:tcPr/>
                </a:tc>
                <a:tc>
                  <a:txBody>
                    <a:bodyPr/>
                    <a:lstStyle/>
                    <a:p>
                      <a:pPr algn="ctr"/>
                      <a:r>
                        <a:rPr lang="en-GB" b="1" dirty="0" smtClean="0">
                          <a:solidFill>
                            <a:schemeClr val="tx1"/>
                          </a:solidFill>
                        </a:rPr>
                        <a:t>8.6</a:t>
                      </a:r>
                      <a:endParaRPr lang="en-GB" b="1" dirty="0">
                        <a:solidFill>
                          <a:schemeClr val="tx1"/>
                        </a:solidFill>
                      </a:endParaRPr>
                    </a:p>
                  </a:txBody>
                  <a:tcPr/>
                </a:tc>
                <a:tc>
                  <a:txBody>
                    <a:bodyPr/>
                    <a:lstStyle/>
                    <a:p>
                      <a:pPr algn="ctr"/>
                      <a:r>
                        <a:rPr lang="en-GB" b="1" dirty="0" smtClean="0">
                          <a:solidFill>
                            <a:schemeClr val="tx1"/>
                          </a:solidFill>
                        </a:rPr>
                        <a:t>8.7</a:t>
                      </a:r>
                      <a:endParaRPr lang="en-GB" b="1" dirty="0">
                        <a:solidFill>
                          <a:schemeClr val="tx1"/>
                        </a:solidFill>
                      </a:endParaRPr>
                    </a:p>
                  </a:txBody>
                  <a:tcPr/>
                </a:tc>
                <a:tc>
                  <a:txBody>
                    <a:bodyPr/>
                    <a:lstStyle/>
                    <a:p>
                      <a:pPr algn="ctr"/>
                      <a:r>
                        <a:rPr lang="en-GB" b="1" dirty="0" smtClean="0">
                          <a:solidFill>
                            <a:schemeClr val="tx1"/>
                          </a:solidFill>
                        </a:rPr>
                        <a:t>8.7</a:t>
                      </a:r>
                      <a:endParaRPr lang="en-GB" b="1" dirty="0">
                        <a:solidFill>
                          <a:schemeClr val="tx1"/>
                        </a:solidFill>
                      </a:endParaRPr>
                    </a:p>
                  </a:txBody>
                  <a:tcPr/>
                </a:tc>
                <a:tc>
                  <a:txBody>
                    <a:bodyPr/>
                    <a:lstStyle/>
                    <a:p>
                      <a:pPr algn="ctr"/>
                      <a:r>
                        <a:rPr lang="en-GB" b="1" dirty="0" smtClean="0">
                          <a:solidFill>
                            <a:schemeClr val="tx1"/>
                          </a:solidFill>
                        </a:rPr>
                        <a:t>8.8</a:t>
                      </a:r>
                      <a:endParaRPr lang="en-GB" b="1" dirty="0">
                        <a:solidFill>
                          <a:schemeClr val="tx1"/>
                        </a:solidFill>
                      </a:endParaRPr>
                    </a:p>
                  </a:txBody>
                  <a:tcPr/>
                </a:tc>
                <a:tc>
                  <a:txBody>
                    <a:bodyPr/>
                    <a:lstStyle/>
                    <a:p>
                      <a:pPr algn="ctr"/>
                      <a:r>
                        <a:rPr lang="en-GB" b="1" dirty="0" smtClean="0">
                          <a:solidFill>
                            <a:schemeClr val="tx1"/>
                          </a:solidFill>
                        </a:rPr>
                        <a:t>8.8</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r>
              <a:tr h="528641">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8.9</a:t>
                      </a:r>
                      <a:endParaRPr lang="en-GB" b="1" dirty="0">
                        <a:solidFill>
                          <a:schemeClr val="tx1"/>
                        </a:solidFill>
                      </a:endParaRPr>
                    </a:p>
                  </a:txBody>
                  <a:tcPr/>
                </a:tc>
                <a:tc>
                  <a:txBody>
                    <a:bodyPr/>
                    <a:lstStyle/>
                    <a:p>
                      <a:pPr algn="ctr"/>
                      <a:r>
                        <a:rPr lang="en-GB" b="1" dirty="0" smtClean="0">
                          <a:solidFill>
                            <a:schemeClr val="tx1"/>
                          </a:solidFill>
                        </a:rPr>
                        <a:t>9.0</a:t>
                      </a:r>
                      <a:endParaRPr lang="en-GB" b="1" dirty="0">
                        <a:solidFill>
                          <a:schemeClr val="tx1"/>
                        </a:solidFill>
                      </a:endParaRPr>
                    </a:p>
                  </a:txBody>
                  <a:tcPr/>
                </a:tc>
                <a:tc>
                  <a:txBody>
                    <a:bodyPr/>
                    <a:lstStyle/>
                    <a:p>
                      <a:pPr algn="ctr"/>
                      <a:r>
                        <a:rPr lang="en-GB" b="1" dirty="0" smtClean="0">
                          <a:solidFill>
                            <a:schemeClr val="tx1"/>
                          </a:solidFill>
                        </a:rPr>
                        <a:t>9.1</a:t>
                      </a:r>
                      <a:endParaRPr lang="en-GB" b="1" dirty="0">
                        <a:solidFill>
                          <a:schemeClr val="tx1"/>
                        </a:solidFill>
                      </a:endParaRPr>
                    </a:p>
                  </a:txBody>
                  <a:tcPr/>
                </a:tc>
                <a:tc>
                  <a:txBody>
                    <a:bodyPr/>
                    <a:lstStyle/>
                    <a:p>
                      <a:pPr algn="ctr"/>
                      <a:r>
                        <a:rPr lang="en-GB" b="1" dirty="0" smtClean="0">
                          <a:solidFill>
                            <a:schemeClr val="tx1"/>
                          </a:solidFill>
                        </a:rPr>
                        <a:t>9.1</a:t>
                      </a:r>
                      <a:endParaRPr lang="en-GB" b="1" dirty="0">
                        <a:solidFill>
                          <a:schemeClr val="tx1"/>
                        </a:solidFill>
                      </a:endParaRPr>
                    </a:p>
                  </a:txBody>
                  <a:tcPr/>
                </a:tc>
                <a:tc>
                  <a:txBody>
                    <a:bodyPr/>
                    <a:lstStyle/>
                    <a:p>
                      <a:pPr algn="ctr"/>
                      <a:r>
                        <a:rPr lang="en-GB" b="1" dirty="0" smtClean="0">
                          <a:solidFill>
                            <a:schemeClr val="tx1"/>
                          </a:solidFill>
                        </a:rPr>
                        <a:t>9.3</a:t>
                      </a:r>
                      <a:endParaRPr lang="en-GB" b="1" dirty="0">
                        <a:solidFill>
                          <a:schemeClr val="tx1"/>
                        </a:solidFill>
                      </a:endParaRPr>
                    </a:p>
                  </a:txBody>
                  <a:tcPr/>
                </a:tc>
                <a:tc>
                  <a:txBody>
                    <a:bodyPr/>
                    <a:lstStyle/>
                    <a:p>
                      <a:pPr algn="ctr"/>
                      <a:r>
                        <a:rPr lang="en-GB" b="1" dirty="0" smtClean="0">
                          <a:solidFill>
                            <a:schemeClr val="tx1"/>
                          </a:solidFill>
                        </a:rPr>
                        <a:t>9.3</a:t>
                      </a:r>
                      <a:endParaRPr lang="en-GB" b="1" dirty="0">
                        <a:solidFill>
                          <a:schemeClr val="tx1"/>
                        </a:solidFill>
                      </a:endParaRPr>
                    </a:p>
                  </a:txBody>
                  <a:tcPr/>
                </a:tc>
                <a:tc>
                  <a:txBody>
                    <a:bodyPr/>
                    <a:lstStyle/>
                    <a:p>
                      <a:pPr algn="ctr"/>
                      <a:r>
                        <a:rPr lang="en-GB" b="1" dirty="0" smtClean="0">
                          <a:solidFill>
                            <a:schemeClr val="tx1"/>
                          </a:solidFill>
                        </a:rPr>
                        <a:t>9.4</a:t>
                      </a:r>
                      <a:endParaRPr lang="en-GB" b="1" dirty="0">
                        <a:solidFill>
                          <a:schemeClr val="tx1"/>
                        </a:solidFill>
                      </a:endParaRPr>
                    </a:p>
                  </a:txBody>
                  <a:tcPr/>
                </a:tc>
                <a:tc>
                  <a:txBody>
                    <a:bodyPr/>
                    <a:lstStyle/>
                    <a:p>
                      <a:pPr algn="ctr"/>
                      <a:r>
                        <a:rPr lang="en-GB" b="1" dirty="0" smtClean="0">
                          <a:solidFill>
                            <a:schemeClr val="tx1"/>
                          </a:solidFill>
                        </a:rPr>
                        <a:t>9.5</a:t>
                      </a:r>
                      <a:endParaRPr lang="en-GB" b="1" dirty="0">
                        <a:solidFill>
                          <a:schemeClr val="tx1"/>
                        </a:solidFill>
                      </a:endParaRPr>
                    </a:p>
                  </a:txBody>
                  <a:tcPr/>
                </a:tc>
              </a:tr>
              <a:tr h="528641">
                <a:tc>
                  <a:txBody>
                    <a:bodyPr/>
                    <a:lstStyle/>
                    <a:p>
                      <a:pPr algn="ctr"/>
                      <a:r>
                        <a:rPr lang="en-GB" b="1" dirty="0" smtClean="0">
                          <a:solidFill>
                            <a:schemeClr val="tx1"/>
                          </a:solidFill>
                        </a:rPr>
                        <a:t>9.6</a:t>
                      </a:r>
                      <a:endParaRPr lang="en-GB" b="1" dirty="0">
                        <a:solidFill>
                          <a:schemeClr val="tx1"/>
                        </a:solidFill>
                      </a:endParaRPr>
                    </a:p>
                  </a:txBody>
                  <a:tcPr/>
                </a:tc>
                <a:tc>
                  <a:txBody>
                    <a:bodyPr/>
                    <a:lstStyle/>
                    <a:p>
                      <a:pPr algn="ctr"/>
                      <a:r>
                        <a:rPr lang="en-GB" b="1" dirty="0" smtClean="0">
                          <a:solidFill>
                            <a:schemeClr val="tx1"/>
                          </a:solidFill>
                        </a:rPr>
                        <a:t>9.6</a:t>
                      </a:r>
                      <a:endParaRPr lang="en-GB" b="1" dirty="0">
                        <a:solidFill>
                          <a:schemeClr val="tx1"/>
                        </a:solidFill>
                      </a:endParaRPr>
                    </a:p>
                  </a:txBody>
                  <a:tcPr/>
                </a:tc>
                <a:tc>
                  <a:txBody>
                    <a:bodyPr/>
                    <a:lstStyle/>
                    <a:p>
                      <a:pPr algn="ctr"/>
                      <a:r>
                        <a:rPr lang="en-GB" b="1" dirty="0" smtClean="0">
                          <a:solidFill>
                            <a:schemeClr val="tx1"/>
                          </a:solidFill>
                        </a:rPr>
                        <a:t>9.7</a:t>
                      </a:r>
                      <a:endParaRPr lang="en-GB" b="1" dirty="0">
                        <a:solidFill>
                          <a:schemeClr val="tx1"/>
                        </a:solidFill>
                      </a:endParaRPr>
                    </a:p>
                  </a:txBody>
                  <a:tcPr/>
                </a:tc>
                <a:tc>
                  <a:txBody>
                    <a:bodyPr/>
                    <a:lstStyle/>
                    <a:p>
                      <a:pPr algn="ctr"/>
                      <a:r>
                        <a:rPr lang="en-GB" b="1" dirty="0" smtClean="0">
                          <a:solidFill>
                            <a:schemeClr val="tx1"/>
                          </a:solidFill>
                        </a:rPr>
                        <a:t>9.7</a:t>
                      </a:r>
                      <a:endParaRPr lang="en-GB" b="1" dirty="0">
                        <a:solidFill>
                          <a:schemeClr val="tx1"/>
                        </a:solidFill>
                      </a:endParaRPr>
                    </a:p>
                  </a:txBody>
                  <a:tcPr/>
                </a:tc>
                <a:tc>
                  <a:txBody>
                    <a:bodyPr/>
                    <a:lstStyle/>
                    <a:p>
                      <a:pPr algn="ctr"/>
                      <a:r>
                        <a:rPr lang="en-GB" b="1" dirty="0" smtClean="0">
                          <a:solidFill>
                            <a:schemeClr val="tx1"/>
                          </a:solidFill>
                        </a:rPr>
                        <a:t>9.8</a:t>
                      </a:r>
                      <a:endParaRPr lang="en-GB" b="1" dirty="0">
                        <a:solidFill>
                          <a:schemeClr val="tx1"/>
                        </a:solidFill>
                      </a:endParaRPr>
                    </a:p>
                  </a:txBody>
                  <a:tcPr/>
                </a:tc>
                <a:tc>
                  <a:txBody>
                    <a:bodyPr/>
                    <a:lstStyle/>
                    <a:p>
                      <a:pPr algn="ctr"/>
                      <a:r>
                        <a:rPr lang="en-GB" b="1" dirty="0" smtClean="0">
                          <a:solidFill>
                            <a:schemeClr val="tx1"/>
                          </a:solidFill>
                        </a:rPr>
                        <a:t>10.0</a:t>
                      </a:r>
                      <a:endParaRPr lang="en-GB" b="1" dirty="0">
                        <a:solidFill>
                          <a:schemeClr val="tx1"/>
                        </a:solidFill>
                      </a:endParaRPr>
                    </a:p>
                  </a:txBody>
                  <a:tcPr/>
                </a:tc>
                <a:tc>
                  <a:txBody>
                    <a:bodyPr/>
                    <a:lstStyle/>
                    <a:p>
                      <a:pPr algn="ctr"/>
                      <a:r>
                        <a:rPr lang="en-GB" b="1" dirty="0" smtClean="0">
                          <a:solidFill>
                            <a:schemeClr val="tx1"/>
                          </a:solidFill>
                        </a:rPr>
                        <a:t>10.0</a:t>
                      </a:r>
                      <a:endParaRPr lang="en-GB" b="1" dirty="0">
                        <a:solidFill>
                          <a:schemeClr val="tx1"/>
                        </a:solidFill>
                      </a:endParaRPr>
                    </a:p>
                  </a:txBody>
                  <a:tcPr/>
                </a:tc>
                <a:tc>
                  <a:txBody>
                    <a:bodyPr/>
                    <a:lstStyle/>
                    <a:p>
                      <a:pPr algn="ctr"/>
                      <a:r>
                        <a:rPr lang="en-GB" b="1" dirty="0" smtClean="0">
                          <a:solidFill>
                            <a:schemeClr val="tx1"/>
                          </a:solidFill>
                        </a:rPr>
                        <a:t>10.2</a:t>
                      </a:r>
                      <a:endParaRPr lang="en-GB" b="1" dirty="0">
                        <a:solidFill>
                          <a:schemeClr val="tx1"/>
                        </a:solidFill>
                      </a:endParaRPr>
                    </a:p>
                  </a:txBody>
                  <a:tcPr/>
                </a:tc>
                <a:tc>
                  <a:txBody>
                    <a:bodyPr/>
                    <a:lstStyle/>
                    <a:p>
                      <a:pPr algn="ctr"/>
                      <a:r>
                        <a:rPr lang="en-GB" b="1" dirty="0" smtClean="0">
                          <a:solidFill>
                            <a:schemeClr val="tx1"/>
                          </a:solidFill>
                        </a:rPr>
                        <a:t>10.3</a:t>
                      </a:r>
                      <a:endParaRPr lang="en-GB" b="1" dirty="0">
                        <a:solidFill>
                          <a:schemeClr val="tx1"/>
                        </a:solidFill>
                      </a:endParaRPr>
                    </a:p>
                  </a:txBody>
                  <a:tcPr/>
                </a:tc>
                <a:tc>
                  <a:txBody>
                    <a:bodyPr/>
                    <a:lstStyle/>
                    <a:p>
                      <a:pPr algn="ctr"/>
                      <a:r>
                        <a:rPr lang="en-GB" b="1" dirty="0" smtClean="0">
                          <a:solidFill>
                            <a:schemeClr val="tx1"/>
                          </a:solidFill>
                        </a:rPr>
                        <a:t>10.4</a:t>
                      </a:r>
                      <a:endParaRPr lang="en-GB" b="1" dirty="0">
                        <a:solidFill>
                          <a:schemeClr val="tx1"/>
                        </a:solidFill>
                      </a:endParaRPr>
                    </a:p>
                  </a:txBody>
                  <a:tcPr/>
                </a:tc>
              </a:tr>
              <a:tr h="528641">
                <a:tc>
                  <a:txBody>
                    <a:bodyPr/>
                    <a:lstStyle/>
                    <a:p>
                      <a:pPr algn="ctr"/>
                      <a:r>
                        <a:rPr lang="en-GB" b="1" dirty="0" smtClean="0">
                          <a:solidFill>
                            <a:schemeClr val="tx1"/>
                          </a:solidFill>
                        </a:rPr>
                        <a:t>10.5</a:t>
                      </a:r>
                      <a:endParaRPr lang="en-GB" b="1" dirty="0">
                        <a:solidFill>
                          <a:schemeClr val="tx1"/>
                        </a:solidFill>
                      </a:endParaRPr>
                    </a:p>
                  </a:txBody>
                  <a:tcPr/>
                </a:tc>
                <a:tc>
                  <a:txBody>
                    <a:bodyPr/>
                    <a:lstStyle/>
                    <a:p>
                      <a:pPr algn="ctr"/>
                      <a:r>
                        <a:rPr lang="en-GB" b="1" dirty="0" smtClean="0">
                          <a:solidFill>
                            <a:schemeClr val="tx1"/>
                          </a:solidFill>
                        </a:rPr>
                        <a:t>10.5</a:t>
                      </a:r>
                      <a:endParaRPr lang="en-GB" b="1" dirty="0">
                        <a:solidFill>
                          <a:schemeClr val="tx1"/>
                        </a:solidFill>
                      </a:endParaRPr>
                    </a:p>
                  </a:txBody>
                  <a:tcPr/>
                </a:tc>
                <a:tc>
                  <a:txBody>
                    <a:bodyPr/>
                    <a:lstStyle/>
                    <a:p>
                      <a:pPr algn="ctr"/>
                      <a:r>
                        <a:rPr lang="en-GB" b="1" dirty="0" smtClean="0">
                          <a:solidFill>
                            <a:schemeClr val="tx1"/>
                          </a:solidFill>
                        </a:rPr>
                        <a:t>10.8</a:t>
                      </a:r>
                      <a:endParaRPr lang="en-GB" b="1" dirty="0">
                        <a:solidFill>
                          <a:schemeClr val="tx1"/>
                        </a:solidFill>
                      </a:endParaRPr>
                    </a:p>
                  </a:txBody>
                  <a:tcPr/>
                </a:tc>
                <a:tc>
                  <a:txBody>
                    <a:bodyPr/>
                    <a:lstStyle/>
                    <a:p>
                      <a:pPr algn="ctr"/>
                      <a:r>
                        <a:rPr lang="en-GB" b="1" dirty="0" smtClean="0">
                          <a:solidFill>
                            <a:schemeClr val="tx1"/>
                          </a:solidFill>
                        </a:rPr>
                        <a:t>11.1</a:t>
                      </a:r>
                      <a:endParaRPr lang="en-GB" b="1" dirty="0">
                        <a:solidFill>
                          <a:schemeClr val="tx1"/>
                        </a:solidFill>
                      </a:endParaRPr>
                    </a:p>
                  </a:txBody>
                  <a:tcPr/>
                </a:tc>
                <a:tc>
                  <a:txBody>
                    <a:bodyPr/>
                    <a:lstStyle/>
                    <a:p>
                      <a:pPr algn="ctr"/>
                      <a:r>
                        <a:rPr lang="en-GB" b="1" dirty="0" smtClean="0">
                          <a:solidFill>
                            <a:schemeClr val="tx1"/>
                          </a:solidFill>
                        </a:rPr>
                        <a:t>11.5</a:t>
                      </a:r>
                      <a:endParaRPr lang="en-GB" b="1" dirty="0">
                        <a:solidFill>
                          <a:schemeClr val="tx1"/>
                        </a:solidFill>
                      </a:endParaRPr>
                    </a:p>
                  </a:txBody>
                  <a:tcPr/>
                </a:tc>
                <a:tc>
                  <a:txBody>
                    <a:bodyPr/>
                    <a:lstStyle/>
                    <a:p>
                      <a:pPr algn="ctr"/>
                      <a:r>
                        <a:rPr lang="en-GB" b="1" dirty="0" smtClean="0">
                          <a:solidFill>
                            <a:schemeClr val="tx1"/>
                          </a:solidFill>
                        </a:rPr>
                        <a:t>11.8</a:t>
                      </a:r>
                      <a:endParaRPr lang="en-GB" b="1" dirty="0">
                        <a:solidFill>
                          <a:schemeClr val="tx1"/>
                        </a:solidFill>
                      </a:endParaRPr>
                    </a:p>
                  </a:txBody>
                  <a:tcPr/>
                </a:tc>
                <a:tc>
                  <a:txBody>
                    <a:bodyPr/>
                    <a:lstStyle/>
                    <a:p>
                      <a:pPr algn="ctr"/>
                      <a:r>
                        <a:rPr lang="en-GB" b="1" dirty="0" smtClean="0">
                          <a:solidFill>
                            <a:schemeClr val="tx1"/>
                          </a:solidFill>
                        </a:rPr>
                        <a:t>12.2</a:t>
                      </a:r>
                      <a:endParaRPr lang="en-GB" b="1" dirty="0">
                        <a:solidFill>
                          <a:schemeClr val="tx1"/>
                        </a:solidFill>
                      </a:endParaRPr>
                    </a:p>
                  </a:txBody>
                  <a:tcPr/>
                </a:tc>
                <a:tc>
                  <a:txBody>
                    <a:bodyPr/>
                    <a:lstStyle/>
                    <a:p>
                      <a:pPr algn="ctr"/>
                      <a:r>
                        <a:rPr lang="en-GB" b="1" dirty="0" smtClean="0">
                          <a:solidFill>
                            <a:schemeClr val="tx1"/>
                          </a:solidFill>
                        </a:rPr>
                        <a:t>12.6</a:t>
                      </a:r>
                      <a:endParaRPr lang="en-GB" b="1" dirty="0">
                        <a:solidFill>
                          <a:schemeClr val="tx1"/>
                        </a:solidFill>
                      </a:endParaRPr>
                    </a:p>
                  </a:txBody>
                  <a:tcPr/>
                </a:tc>
                <a:tc>
                  <a:txBody>
                    <a:bodyPr/>
                    <a:lstStyle/>
                    <a:p>
                      <a:pPr algn="ctr"/>
                      <a:r>
                        <a:rPr lang="en-GB" b="1" dirty="0" smtClean="0">
                          <a:solidFill>
                            <a:schemeClr val="tx1"/>
                          </a:solidFill>
                        </a:rPr>
                        <a:t>12.7</a:t>
                      </a:r>
                      <a:endParaRPr lang="en-GB" b="1" dirty="0">
                        <a:solidFill>
                          <a:schemeClr val="tx1"/>
                        </a:solidFill>
                      </a:endParaRPr>
                    </a:p>
                  </a:txBody>
                  <a:tcPr/>
                </a:tc>
                <a:tc>
                  <a:txBody>
                    <a:bodyPr/>
                    <a:lstStyle/>
                    <a:p>
                      <a:pPr algn="ctr"/>
                      <a:r>
                        <a:rPr lang="en-GB" b="1" dirty="0" smtClean="0">
                          <a:solidFill>
                            <a:schemeClr val="tx1"/>
                          </a:solidFill>
                        </a:rPr>
                        <a:t>13.0</a:t>
                      </a:r>
                      <a:endParaRPr lang="en-GB" b="1" dirty="0">
                        <a:solidFill>
                          <a:schemeClr val="tx1"/>
                        </a:solidFill>
                      </a:endParaRPr>
                    </a:p>
                  </a:txBody>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r>
              <a:tr h="528641">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9.0</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9.4</a:t>
                      </a:r>
                      <a:endParaRPr lang="en-GB" sz="1800" b="1" dirty="0">
                        <a:solidFill>
                          <a:srgbClr val="FF0000"/>
                        </a:solidFill>
                      </a:endParaRPr>
                    </a:p>
                  </a:txBody>
                  <a:tcPr/>
                </a:tc>
                <a:tc>
                  <a:txBody>
                    <a:bodyPr/>
                    <a:lstStyle/>
                    <a:p>
                      <a:pPr algn="ctr"/>
                      <a:r>
                        <a:rPr lang="en-GB" sz="1800" b="1" dirty="0" smtClean="0">
                          <a:solidFill>
                            <a:srgbClr val="FF0000"/>
                          </a:solidFill>
                        </a:rPr>
                        <a:t>9.5</a:t>
                      </a:r>
                      <a:endParaRPr lang="en-GB" sz="1800" b="1" dirty="0">
                        <a:solidFill>
                          <a:srgbClr val="FF0000"/>
                        </a:solidFill>
                      </a:endParaRPr>
                    </a:p>
                  </a:txBody>
                  <a:tcPr/>
                </a:tc>
              </a:tr>
              <a:tr h="528641">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9.8</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10.2</a:t>
                      </a:r>
                      <a:endParaRPr lang="en-GB" sz="1800" b="1" dirty="0">
                        <a:solidFill>
                          <a:srgbClr val="FF0000"/>
                        </a:solidFill>
                      </a:endParaRPr>
                    </a:p>
                  </a:txBody>
                  <a:tcPr/>
                </a:tc>
                <a:tc>
                  <a:txBody>
                    <a:bodyPr/>
                    <a:lstStyle/>
                    <a:p>
                      <a:pPr algn="ctr"/>
                      <a:r>
                        <a:rPr lang="en-GB" sz="1800" b="1" dirty="0" smtClean="0">
                          <a:solidFill>
                            <a:srgbClr val="FF0000"/>
                          </a:solidFill>
                        </a:rPr>
                        <a:t>10.3</a:t>
                      </a:r>
                      <a:endParaRPr lang="en-GB" sz="1800" b="1" dirty="0">
                        <a:solidFill>
                          <a:srgbClr val="FF0000"/>
                        </a:solidFill>
                      </a:endParaRPr>
                    </a:p>
                  </a:txBody>
                  <a:tcPr/>
                </a:tc>
                <a:tc>
                  <a:txBody>
                    <a:bodyPr/>
                    <a:lstStyle/>
                    <a:p>
                      <a:pPr algn="ctr"/>
                      <a:r>
                        <a:rPr lang="en-GB" sz="1800" b="1" dirty="0" smtClean="0">
                          <a:solidFill>
                            <a:srgbClr val="FF0000"/>
                          </a:solidFill>
                        </a:rPr>
                        <a:t>10.4</a:t>
                      </a:r>
                      <a:endParaRPr lang="en-GB" sz="1800" b="1" dirty="0">
                        <a:solidFill>
                          <a:srgbClr val="FF0000"/>
                        </a:solidFill>
                      </a:endParaRPr>
                    </a:p>
                  </a:txBody>
                  <a:tcPr/>
                </a:tc>
              </a:tr>
              <a:tr h="528641">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10.8</a:t>
                      </a:r>
                      <a:endParaRPr lang="en-GB" sz="1800" b="1" dirty="0">
                        <a:solidFill>
                          <a:srgbClr val="FF0000"/>
                        </a:solidFill>
                      </a:endParaRPr>
                    </a:p>
                  </a:txBody>
                  <a:tcPr/>
                </a:tc>
                <a:tc>
                  <a:txBody>
                    <a:bodyPr/>
                    <a:lstStyle/>
                    <a:p>
                      <a:pPr algn="ctr"/>
                      <a:r>
                        <a:rPr lang="en-GB" sz="1800" b="1" dirty="0" smtClean="0">
                          <a:solidFill>
                            <a:srgbClr val="FF0000"/>
                          </a:solidFill>
                        </a:rPr>
                        <a:t>11.1</a:t>
                      </a:r>
                      <a:endParaRPr lang="en-GB" sz="1800" b="1" dirty="0">
                        <a:solidFill>
                          <a:srgbClr val="FF0000"/>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8.8</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r>
              <a:tr h="528641">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8.9</a:t>
                      </a:r>
                      <a:endParaRPr lang="en-GB" sz="1800" b="1" dirty="0">
                        <a:solidFill>
                          <a:srgbClr val="FF0000"/>
                        </a:solidFill>
                      </a:endParaRPr>
                    </a:p>
                  </a:txBody>
                  <a:tcPr/>
                </a:tc>
                <a:tc>
                  <a:txBody>
                    <a:bodyPr/>
                    <a:lstStyle/>
                    <a:p>
                      <a:pPr algn="ctr"/>
                      <a:r>
                        <a:rPr lang="en-GB" sz="1800" b="1" dirty="0" smtClean="0">
                          <a:solidFill>
                            <a:srgbClr val="FF0000"/>
                          </a:solidFill>
                        </a:rPr>
                        <a:t>9.0</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9.1</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9.3</a:t>
                      </a:r>
                      <a:endParaRPr lang="en-GB" sz="1800" b="1" dirty="0">
                        <a:solidFill>
                          <a:srgbClr val="FF0000"/>
                        </a:solidFill>
                      </a:endParaRPr>
                    </a:p>
                  </a:txBody>
                  <a:tcPr/>
                </a:tc>
                <a:tc>
                  <a:txBody>
                    <a:bodyPr/>
                    <a:lstStyle/>
                    <a:p>
                      <a:pPr algn="ctr"/>
                      <a:r>
                        <a:rPr lang="en-GB" sz="1800" b="1" dirty="0" smtClean="0">
                          <a:solidFill>
                            <a:srgbClr val="FF0000"/>
                          </a:solidFill>
                        </a:rPr>
                        <a:t>9.4</a:t>
                      </a:r>
                      <a:endParaRPr lang="en-GB" sz="1800" b="1" dirty="0">
                        <a:solidFill>
                          <a:srgbClr val="FF0000"/>
                        </a:solidFill>
                      </a:endParaRPr>
                    </a:p>
                  </a:txBody>
                  <a:tcPr/>
                </a:tc>
                <a:tc>
                  <a:txBody>
                    <a:bodyPr/>
                    <a:lstStyle/>
                    <a:p>
                      <a:pPr algn="ctr"/>
                      <a:r>
                        <a:rPr lang="en-GB" sz="1800" b="1" dirty="0" smtClean="0">
                          <a:solidFill>
                            <a:srgbClr val="FF0000"/>
                          </a:solidFill>
                        </a:rPr>
                        <a:t>9.5</a:t>
                      </a:r>
                      <a:endParaRPr lang="en-GB" sz="1800" b="1" dirty="0">
                        <a:solidFill>
                          <a:srgbClr val="FF0000"/>
                        </a:solidFill>
                      </a:endParaRPr>
                    </a:p>
                  </a:txBody>
                  <a:tcPr/>
                </a:tc>
              </a:tr>
              <a:tr h="528641">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9.6</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9.7</a:t>
                      </a:r>
                      <a:endParaRPr lang="en-GB" sz="1800" b="1" dirty="0">
                        <a:solidFill>
                          <a:srgbClr val="FF0000"/>
                        </a:solidFill>
                      </a:endParaRPr>
                    </a:p>
                  </a:txBody>
                  <a:tcPr/>
                </a:tc>
                <a:tc>
                  <a:txBody>
                    <a:bodyPr/>
                    <a:lstStyle/>
                    <a:p>
                      <a:pPr algn="ctr"/>
                      <a:r>
                        <a:rPr lang="en-GB" sz="1800" b="1" dirty="0" smtClean="0">
                          <a:solidFill>
                            <a:srgbClr val="FF0000"/>
                          </a:solidFill>
                        </a:rPr>
                        <a:t>9.8</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10.0</a:t>
                      </a:r>
                      <a:endParaRPr lang="en-GB" sz="1800" b="1" dirty="0">
                        <a:solidFill>
                          <a:srgbClr val="FF0000"/>
                        </a:solidFill>
                      </a:endParaRPr>
                    </a:p>
                  </a:txBody>
                  <a:tcPr/>
                </a:tc>
                <a:tc>
                  <a:txBody>
                    <a:bodyPr/>
                    <a:lstStyle/>
                    <a:p>
                      <a:pPr algn="ctr"/>
                      <a:r>
                        <a:rPr lang="en-GB" sz="1800" b="1" dirty="0" smtClean="0">
                          <a:solidFill>
                            <a:srgbClr val="FF0000"/>
                          </a:solidFill>
                        </a:rPr>
                        <a:t>10.2</a:t>
                      </a:r>
                      <a:endParaRPr lang="en-GB" sz="1800" b="1" dirty="0">
                        <a:solidFill>
                          <a:srgbClr val="FF0000"/>
                        </a:solidFill>
                      </a:endParaRPr>
                    </a:p>
                  </a:txBody>
                  <a:tcPr/>
                </a:tc>
                <a:tc>
                  <a:txBody>
                    <a:bodyPr/>
                    <a:lstStyle/>
                    <a:p>
                      <a:pPr algn="ctr"/>
                      <a:r>
                        <a:rPr lang="en-GB" sz="1800" b="1" dirty="0" smtClean="0">
                          <a:solidFill>
                            <a:srgbClr val="FF0000"/>
                          </a:solidFill>
                        </a:rPr>
                        <a:t>10.3</a:t>
                      </a:r>
                      <a:endParaRPr lang="en-GB" sz="1800" b="1" dirty="0">
                        <a:solidFill>
                          <a:srgbClr val="FF0000"/>
                        </a:solidFill>
                      </a:endParaRPr>
                    </a:p>
                  </a:txBody>
                  <a:tcPr/>
                </a:tc>
                <a:tc>
                  <a:txBody>
                    <a:bodyPr/>
                    <a:lstStyle/>
                    <a:p>
                      <a:pPr algn="ctr"/>
                      <a:r>
                        <a:rPr lang="en-GB" sz="1800" b="1" dirty="0" smtClean="0">
                          <a:solidFill>
                            <a:srgbClr val="FF0000"/>
                          </a:solidFill>
                        </a:rPr>
                        <a:t>10.4</a:t>
                      </a:r>
                      <a:endParaRPr lang="en-GB" sz="1800" b="1" dirty="0">
                        <a:solidFill>
                          <a:srgbClr val="FF0000"/>
                        </a:solidFill>
                      </a:endParaRPr>
                    </a:p>
                  </a:txBody>
                  <a:tcPr/>
                </a:tc>
              </a:tr>
              <a:tr h="528641">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10.5</a:t>
                      </a:r>
                      <a:endParaRPr lang="en-GB" sz="1800" b="1" dirty="0">
                        <a:solidFill>
                          <a:srgbClr val="FF0000"/>
                        </a:solidFill>
                      </a:endParaRPr>
                    </a:p>
                  </a:txBody>
                  <a:tcPr/>
                </a:tc>
                <a:tc>
                  <a:txBody>
                    <a:bodyPr/>
                    <a:lstStyle/>
                    <a:p>
                      <a:pPr algn="ctr"/>
                      <a:r>
                        <a:rPr lang="en-GB" sz="1800" b="1" dirty="0" smtClean="0">
                          <a:solidFill>
                            <a:srgbClr val="FF0000"/>
                          </a:solidFill>
                        </a:rPr>
                        <a:t>10.8</a:t>
                      </a:r>
                      <a:endParaRPr lang="en-GB" sz="1800" b="1" dirty="0">
                        <a:solidFill>
                          <a:srgbClr val="FF0000"/>
                        </a:solidFill>
                      </a:endParaRPr>
                    </a:p>
                  </a:txBody>
                  <a:tcPr/>
                </a:tc>
                <a:tc>
                  <a:txBody>
                    <a:bodyPr/>
                    <a:lstStyle/>
                    <a:p>
                      <a:pPr algn="ctr"/>
                      <a:r>
                        <a:rPr lang="en-GB" sz="1800" b="1" dirty="0" smtClean="0">
                          <a:solidFill>
                            <a:srgbClr val="FF0000"/>
                          </a:solidFill>
                        </a:rPr>
                        <a:t>11.1</a:t>
                      </a:r>
                      <a:endParaRPr lang="en-GB" sz="1800" b="1" dirty="0">
                        <a:solidFill>
                          <a:srgbClr val="FF0000"/>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rgbClr val="FF0000"/>
                          </a:solidFill>
                        </a:rPr>
                        <a:t>11.5</a:t>
                      </a:r>
                      <a:endParaRPr lang="en-GB" sz="1800" b="1" dirty="0">
                        <a:solidFill>
                          <a:srgbClr val="FF0000"/>
                        </a:solidFill>
                      </a:endParaRPr>
                    </a:p>
                  </a:txBody>
                  <a:tcPr/>
                </a:tc>
                <a:tc>
                  <a:txBody>
                    <a:bodyPr/>
                    <a:lstStyle/>
                    <a:p>
                      <a:pPr algn="ctr"/>
                      <a:r>
                        <a:rPr lang="en-GB" sz="1800" b="1" dirty="0" smtClean="0">
                          <a:solidFill>
                            <a:srgbClr val="FF0000"/>
                          </a:solidFill>
                        </a:rPr>
                        <a:t>11.8</a:t>
                      </a:r>
                      <a:endParaRPr lang="en-GB" sz="1800" b="1" dirty="0">
                        <a:solidFill>
                          <a:srgbClr val="FF0000"/>
                        </a:solidFill>
                      </a:endParaRPr>
                    </a:p>
                  </a:txBody>
                  <a:tcPr/>
                </a:tc>
                <a:tc>
                  <a:txBody>
                    <a:bodyPr/>
                    <a:lstStyle/>
                    <a:p>
                      <a:pPr algn="ctr"/>
                      <a:r>
                        <a:rPr lang="en-GB" sz="1800" b="1" dirty="0" smtClean="0">
                          <a:solidFill>
                            <a:srgbClr val="FF0000"/>
                          </a:solidFill>
                        </a:rPr>
                        <a:t>12.2</a:t>
                      </a:r>
                      <a:endParaRPr lang="en-GB" sz="1800" b="1" dirty="0">
                        <a:solidFill>
                          <a:srgbClr val="FF0000"/>
                        </a:solidFill>
                      </a:endParaRPr>
                    </a:p>
                  </a:txBody>
                  <a:tcPr/>
                </a:tc>
                <a:tc>
                  <a:txBody>
                    <a:bodyPr/>
                    <a:lstStyle/>
                    <a:p>
                      <a:pPr algn="ctr"/>
                      <a:r>
                        <a:rPr lang="en-GB" sz="1800" b="1" dirty="0" smtClean="0">
                          <a:solidFill>
                            <a:srgbClr val="FF0000"/>
                          </a:solidFill>
                        </a:rPr>
                        <a:t>12.6</a:t>
                      </a:r>
                      <a:endParaRPr lang="en-GB" sz="1800" b="1" dirty="0">
                        <a:solidFill>
                          <a:srgbClr val="FF0000"/>
                        </a:solidFill>
                      </a:endParaRPr>
                    </a:p>
                  </a:txBody>
                  <a:tcPr/>
                </a:tc>
                <a:tc>
                  <a:txBody>
                    <a:bodyPr/>
                    <a:lstStyle/>
                    <a:p>
                      <a:pPr algn="ctr"/>
                      <a:r>
                        <a:rPr lang="en-GB" sz="1800" b="1" dirty="0" smtClean="0">
                          <a:solidFill>
                            <a:srgbClr val="FF0000"/>
                          </a:solidFill>
                        </a:rPr>
                        <a:t>12.7</a:t>
                      </a:r>
                      <a:endParaRPr lang="en-GB" sz="1800" b="1" dirty="0">
                        <a:solidFill>
                          <a:srgbClr val="FF0000"/>
                        </a:solidFill>
                      </a:endParaRPr>
                    </a:p>
                  </a:txBody>
                  <a:tcPr/>
                </a:tc>
                <a:tc>
                  <a:txBody>
                    <a:bodyPr/>
                    <a:lstStyle/>
                    <a:p>
                      <a:pPr algn="ctr"/>
                      <a:r>
                        <a:rPr lang="en-GB" sz="1800" b="1" dirty="0" smtClean="0">
                          <a:solidFill>
                            <a:srgbClr val="FF0000"/>
                          </a:solidFill>
                        </a:rPr>
                        <a:t>13.0</a:t>
                      </a:r>
                      <a:endParaRPr lang="en-GB" sz="1800" b="1" dirty="0">
                        <a:solidFill>
                          <a:srgbClr val="FF0000"/>
                        </a:solidFill>
                      </a:endParaRPr>
                    </a:p>
                  </a:txBody>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0/50 = 0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13.0</a:t>
                      </a:r>
                      <a:endParaRPr lang="en-GB" sz="1800" b="1" dirty="0">
                        <a:solidFill>
                          <a:schemeClr val="bg1">
                            <a:lumMod val="85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 y="0"/>
            <a:ext cx="9143999" cy="6858000"/>
            <a:chOff x="-3688746" y="1363704"/>
            <a:chExt cx="9143999" cy="6858000"/>
          </a:xfrm>
        </p:grpSpPr>
        <p:sp>
          <p:nvSpPr>
            <p:cNvPr id="5" name="Rectangle 4"/>
            <p:cNvSpPr/>
            <p:nvPr/>
          </p:nvSpPr>
          <p:spPr>
            <a:xfrm>
              <a:off x="-3688746" y="1363704"/>
              <a:ext cx="9143999" cy="6858000"/>
            </a:xfrm>
            <a:prstGeom prst="rect">
              <a:avLst/>
            </a:prstGeom>
          </p:spPr>
          <p:style>
            <a:lnRef idx="2">
              <a:schemeClr val="lt1">
                <a:hueOff val="0"/>
                <a:satOff val="0"/>
                <a:lumOff val="0"/>
                <a:alphaOff val="0"/>
              </a:schemeClr>
            </a:lnRef>
            <a:fillRef idx="1">
              <a:schemeClr val="accent2">
                <a:hueOff val="5402322"/>
                <a:satOff val="20628"/>
                <a:lumOff val="0"/>
                <a:alphaOff val="0"/>
              </a:schemeClr>
            </a:fillRef>
            <a:effectRef idx="0">
              <a:schemeClr val="accent2">
                <a:hueOff val="5402322"/>
                <a:satOff val="20628"/>
                <a:lumOff val="0"/>
                <a:alphaOff val="0"/>
              </a:schemeClr>
            </a:effectRef>
            <a:fontRef idx="minor">
              <a:schemeClr val="lt1"/>
            </a:fontRef>
          </p:style>
        </p:sp>
        <p:sp>
          <p:nvSpPr>
            <p:cNvPr id="6" name="Rectangle 5"/>
            <p:cNvSpPr/>
            <p:nvPr/>
          </p:nvSpPr>
          <p:spPr>
            <a:xfrm>
              <a:off x="-3688746" y="1363704"/>
              <a:ext cx="9143999" cy="6858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en-GB" sz="8000" kern="1200" dirty="0"/>
            </a:p>
          </p:txBody>
        </p:sp>
      </p:grpSp>
      <p:sp>
        <p:nvSpPr>
          <p:cNvPr id="8" name="Title 2"/>
          <p:cNvSpPr txBox="1">
            <a:spLocks/>
          </p:cNvSpPr>
          <p:nvPr/>
        </p:nvSpPr>
        <p:spPr>
          <a:xfrm>
            <a:off x="457200" y="274638"/>
            <a:ext cx="6347048" cy="1143000"/>
          </a:xfrm>
          <a:prstGeom prst="rect">
            <a:avLst/>
          </a:prstGeom>
        </p:spPr>
        <p:txBody>
          <a:bodyPr>
            <a:normAutofit/>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sz="4000" dirty="0" smtClean="0">
                <a:solidFill>
                  <a:schemeClr val="bg1"/>
                </a:solidFill>
                <a:latin typeface="+mj-lt"/>
              </a:rPr>
              <a:t>Hurricane Katrina</a:t>
            </a:r>
            <a:endParaRPr lang="en-GB" sz="4000" dirty="0">
              <a:solidFill>
                <a:schemeClr val="bg1"/>
              </a:solidFill>
              <a:latin typeface="+mj-lt"/>
            </a:endParaRPr>
          </a:p>
        </p:txBody>
      </p:sp>
      <p:sp>
        <p:nvSpPr>
          <p:cNvPr id="7" name="Content Placeholder 1"/>
          <p:cNvSpPr>
            <a:spLocks noGrp="1"/>
          </p:cNvSpPr>
          <p:nvPr>
            <p:ph idx="1"/>
          </p:nvPr>
        </p:nvSpPr>
        <p:spPr>
          <a:xfrm>
            <a:off x="179512" y="1417638"/>
            <a:ext cx="9144000" cy="4525963"/>
          </a:xfrm>
        </p:spPr>
        <p:txBody>
          <a:bodyPr>
            <a:normAutofit/>
          </a:bodyPr>
          <a:lstStyle/>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smtClean="0"/>
          </a:p>
          <a:p>
            <a:pPr marL="0" indent="0">
              <a:buNone/>
            </a:pPr>
            <a:endParaRPr lang="en-GB" sz="2400" dirty="0"/>
          </a:p>
          <a:p>
            <a:pPr marL="0" indent="0">
              <a:buNone/>
            </a:pPr>
            <a:r>
              <a:rPr lang="en-GB" sz="2400" b="1" i="1" dirty="0" smtClean="0">
                <a:solidFill>
                  <a:schemeClr val="bg1"/>
                </a:solidFill>
              </a:rPr>
              <a:t>P</a:t>
            </a:r>
            <a:r>
              <a:rPr lang="en-GB" sz="2400" b="1" dirty="0" smtClean="0">
                <a:solidFill>
                  <a:schemeClr val="bg1"/>
                </a:solidFill>
              </a:rPr>
              <a:t>(sea-surge &gt; 8.75 feet) = 33/50 = 0.66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11.25 feet) = 6/50 = 0.12            </a:t>
            </a:r>
            <a:r>
              <a:rPr lang="en-GB" b="1" dirty="0" smtClean="0">
                <a:solidFill>
                  <a:schemeClr val="bg1"/>
                </a:solidFill>
              </a:rPr>
              <a:t>?</a:t>
            </a:r>
          </a:p>
          <a:p>
            <a:pPr marL="0" indent="0">
              <a:buNone/>
            </a:pPr>
            <a:r>
              <a:rPr lang="en-GB" sz="2400" b="1" i="1" dirty="0" smtClean="0">
                <a:solidFill>
                  <a:schemeClr val="bg1"/>
                </a:solidFill>
              </a:rPr>
              <a:t>P</a:t>
            </a:r>
            <a:r>
              <a:rPr lang="en-GB" sz="2400" b="1" dirty="0" smtClean="0">
                <a:solidFill>
                  <a:schemeClr val="bg1"/>
                </a:solidFill>
              </a:rPr>
              <a:t>(sea-surge &gt; 14 feet) = 0/50 = 0                      </a:t>
            </a:r>
            <a:r>
              <a:rPr lang="en-GB" b="1" dirty="0" smtClean="0">
                <a:solidFill>
                  <a:schemeClr val="bg1"/>
                </a:solidFill>
              </a:rPr>
              <a:t>?!</a:t>
            </a:r>
            <a:endParaRPr lang="en-GB" b="1" i="1" dirty="0">
              <a:solidFill>
                <a:schemeClr val="bg1"/>
              </a:solidFill>
            </a:endParaRPr>
          </a:p>
        </p:txBody>
      </p:sp>
      <p:graphicFrame>
        <p:nvGraphicFramePr>
          <p:cNvPr id="10" name="Table 9"/>
          <p:cNvGraphicFramePr>
            <a:graphicFrameLocks noGrp="1"/>
          </p:cNvGraphicFramePr>
          <p:nvPr/>
        </p:nvGraphicFramePr>
        <p:xfrm>
          <a:off x="500034" y="1071547"/>
          <a:ext cx="8072500" cy="2643205"/>
        </p:xfrm>
        <a:graphic>
          <a:graphicData uri="http://schemas.openxmlformats.org/drawingml/2006/table">
            <a:tbl>
              <a:tblPr bandRow="1">
                <a:tableStyleId>{5202B0CA-FC54-4496-8BCA-5EF66A818D29}</a:tableStyleId>
              </a:tblPr>
              <a:tblGrid>
                <a:gridCol w="807250"/>
                <a:gridCol w="807250"/>
                <a:gridCol w="807250"/>
                <a:gridCol w="807250"/>
                <a:gridCol w="807250"/>
                <a:gridCol w="807250"/>
                <a:gridCol w="807250"/>
                <a:gridCol w="807250"/>
                <a:gridCol w="807250"/>
                <a:gridCol w="807250"/>
              </a:tblGrid>
              <a:tr h="528641">
                <a:tc>
                  <a:txBody>
                    <a:bodyPr/>
                    <a:lstStyle/>
                    <a:p>
                      <a:pPr algn="ctr"/>
                      <a:r>
                        <a:rPr lang="en-GB" b="1" dirty="0" smtClean="0">
                          <a:solidFill>
                            <a:schemeClr val="bg1">
                              <a:lumMod val="85000"/>
                            </a:schemeClr>
                          </a:solidFill>
                        </a:rPr>
                        <a:t>6.7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6.8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7.8</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8.1</a:t>
                      </a:r>
                      <a:endParaRPr lang="en-GB" b="1" dirty="0">
                        <a:solidFill>
                          <a:schemeClr val="bg1">
                            <a:lumMod val="85000"/>
                          </a:schemeClr>
                        </a:solidFill>
                      </a:endParaRPr>
                    </a:p>
                  </a:txBody>
                  <a:tcPr/>
                </a:tc>
              </a:tr>
              <a:tr h="528641">
                <a:tc>
                  <a:txBody>
                    <a:bodyPr/>
                    <a:lstStyle/>
                    <a:p>
                      <a:pPr algn="ctr"/>
                      <a:r>
                        <a:rPr lang="en-GB" b="1" dirty="0" smtClean="0">
                          <a:solidFill>
                            <a:schemeClr val="bg1">
                              <a:lumMod val="85000"/>
                            </a:schemeClr>
                          </a:solidFill>
                        </a:rPr>
                        <a:t>8.2</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8.3</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8.4</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8.5</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8.6</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b="1" dirty="0" smtClean="0">
                          <a:solidFill>
                            <a:schemeClr val="bg1">
                              <a:lumMod val="85000"/>
                            </a:schemeClr>
                          </a:solidFill>
                        </a:rPr>
                        <a:t>8.7</a:t>
                      </a:r>
                      <a:endParaRPr lang="en-GB"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8.9</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9.4</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9.5</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9.8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10.0</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10.3</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10.4</a:t>
                      </a:r>
                      <a:endParaRPr lang="en-GB" sz="1800" b="1" dirty="0">
                        <a:solidFill>
                          <a:schemeClr val="bg1">
                            <a:lumMod val="85000"/>
                          </a:schemeClr>
                        </a:solidFill>
                      </a:endParaRPr>
                    </a:p>
                  </a:txBody>
                  <a:tcPr/>
                </a:tc>
              </a:tr>
              <a:tr h="528641">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10.8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11.1</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11.5</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11.8</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12.2</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12.6</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12.7</a:t>
                      </a:r>
                      <a:endParaRPr lang="en-GB" sz="1800" b="1" dirty="0">
                        <a:solidFill>
                          <a:schemeClr val="bg1">
                            <a:lumMod val="85000"/>
                          </a:schemeClr>
                        </a:solidFill>
                      </a:endParaRPr>
                    </a:p>
                  </a:txBody>
                  <a:tcPr/>
                </a:tc>
                <a:tc>
                  <a:txBody>
                    <a:bodyPr/>
                    <a:lstStyle/>
                    <a:p>
                      <a:pPr algn="ctr"/>
                      <a:r>
                        <a:rPr lang="en-GB" sz="1800" b="1" dirty="0" smtClean="0">
                          <a:solidFill>
                            <a:schemeClr val="bg1">
                              <a:lumMod val="85000"/>
                            </a:schemeClr>
                          </a:solidFill>
                        </a:rPr>
                        <a:t>13.0</a:t>
                      </a:r>
                      <a:endParaRPr lang="en-GB" sz="1800" b="1" dirty="0">
                        <a:solidFill>
                          <a:schemeClr val="bg1">
                            <a:lumMod val="85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813777" cy="6858000"/>
          </a:xfr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813777" cy="6858000"/>
          </a:xfrm>
        </p:spPr>
      </p:pic>
      <p:sp>
        <p:nvSpPr>
          <p:cNvPr id="3" name="TextBox 2"/>
          <p:cNvSpPr txBox="1">
            <a:spLocks noRot="1" noChangeAspect="1" noMove="1" noResize="1" noEditPoints="1" noAdjustHandles="1" noChangeArrowheads="1" noChangeShapeType="1" noTextEdit="1"/>
          </p:cNvSpPr>
          <p:nvPr/>
        </p:nvSpPr>
        <p:spPr>
          <a:xfrm>
            <a:off x="3203848" y="2276872"/>
            <a:ext cx="4608512" cy="566758"/>
          </a:xfrm>
          <a:prstGeom prst="rect">
            <a:avLst/>
          </a:prstGeom>
          <a:blipFill rotWithShape="0">
            <a:blip r:embed="rId3"/>
            <a:stretch>
              <a:fillRect/>
            </a:stretch>
          </a:blipFill>
        </p:spPr>
        <p:txBody>
          <a:bodyPr/>
          <a:lstStyle/>
          <a:p>
            <a:r>
              <a:rPr lang="en-GB">
                <a:noFill/>
              </a:rPr>
              <a:t> </a:t>
            </a:r>
          </a:p>
        </p:txBody>
      </p:sp>
      <p:pic>
        <p:nvPicPr>
          <p:cNvPr id="6" name="Picture 5" descr="GUMBEL.jpg"/>
          <p:cNvPicPr>
            <a:picLocks noChangeAspect="1"/>
          </p:cNvPicPr>
          <p:nvPr/>
        </p:nvPicPr>
        <p:blipFill>
          <a:blip r:embed="rId4"/>
          <a:stretch>
            <a:fillRect/>
          </a:stretch>
        </p:blipFill>
        <p:spPr>
          <a:xfrm>
            <a:off x="7358082" y="357166"/>
            <a:ext cx="1428760" cy="1714511"/>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noChangeArrowheads="1"/>
          </p:cNvPicPr>
          <p:nvPr>
            <p:ph idx="1"/>
          </p:nvPr>
        </p:nvPicPr>
        <p:blipFill>
          <a:blip r:embed="rId2"/>
          <a:srcRect/>
          <a:stretch>
            <a:fillRect/>
          </a:stretch>
        </p:blipFill>
        <p:spPr bwMode="auto">
          <a:xfrm>
            <a:off x="0" y="0"/>
            <a:ext cx="9638705" cy="6579667"/>
          </a:xfrm>
          <a:prstGeom prst="rect">
            <a:avLst/>
          </a:prstGeom>
          <a:solidFill>
            <a:schemeClr val="bg1"/>
          </a:solid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Careers</a:t>
            </a:r>
            <a:endParaRPr lang="en-GB" sz="36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55576" y="3068960"/>
            <a:ext cx="7776864" cy="936104"/>
          </a:xfrm>
          <a:ln>
            <a:solidFill>
              <a:schemeClr val="accent4">
                <a:lumMod val="50000"/>
              </a:schemeClr>
            </a:solidFill>
          </a:ln>
        </p:spPr>
        <p:style>
          <a:lnRef idx="2">
            <a:schemeClr val="accent4"/>
          </a:lnRef>
          <a:fillRef idx="1">
            <a:schemeClr val="lt1"/>
          </a:fillRef>
          <a:effectRef idx="0">
            <a:schemeClr val="accent4"/>
          </a:effectRef>
          <a:fontRef idx="minor">
            <a:schemeClr val="dk1"/>
          </a:fontRef>
        </p:style>
        <p:txBody>
          <a:bodyPr>
            <a:normAutofit/>
          </a:bodyPr>
          <a:lstStyle/>
          <a:p>
            <a:pPr algn="ctr"/>
            <a:r>
              <a:rPr lang="en-GB" sz="4000" dirty="0" smtClean="0">
                <a:solidFill>
                  <a:srgbClr val="C00000"/>
                </a:solidFill>
                <a:latin typeface="+mj-lt"/>
              </a:rPr>
              <a:t>What careers can Maths lead to?</a:t>
            </a:r>
          </a:p>
        </p:txBody>
      </p:sp>
      <p:sp>
        <p:nvSpPr>
          <p:cNvPr id="51207" name="Text Box 7"/>
          <p:cNvSpPr txBox="1">
            <a:spLocks noChangeArrowheads="1"/>
          </p:cNvSpPr>
          <p:nvPr/>
        </p:nvSpPr>
        <p:spPr bwMode="auto">
          <a:xfrm>
            <a:off x="3275856" y="4725144"/>
            <a:ext cx="2947988" cy="369332"/>
          </a:xfrm>
          <a:prstGeom prst="rect">
            <a:avLst/>
          </a:prstGeom>
          <a:noFill/>
          <a:ln w="9525">
            <a:noFill/>
            <a:miter lim="800000"/>
            <a:headEnd/>
            <a:tailEnd/>
          </a:ln>
          <a:effectLst/>
        </p:spPr>
        <p:txBody>
          <a:bodyPr>
            <a:spAutoFit/>
          </a:bodyPr>
          <a:lstStyle/>
          <a:p>
            <a:pPr eaLnBrk="1" hangingPunct="1">
              <a:spcBef>
                <a:spcPct val="50000"/>
              </a:spcBef>
            </a:pPr>
            <a:r>
              <a:rPr lang="en-GB" b="0" dirty="0">
                <a:solidFill>
                  <a:schemeClr val="accent4">
                    <a:lumMod val="50000"/>
                  </a:schemeClr>
                </a:solidFill>
              </a:rPr>
              <a:t>Business Analyst</a:t>
            </a:r>
          </a:p>
        </p:txBody>
      </p:sp>
      <p:sp>
        <p:nvSpPr>
          <p:cNvPr id="51209" name="Text Box 9"/>
          <p:cNvSpPr txBox="1">
            <a:spLocks noChangeArrowheads="1"/>
          </p:cNvSpPr>
          <p:nvPr/>
        </p:nvSpPr>
        <p:spPr bwMode="auto">
          <a:xfrm>
            <a:off x="323528" y="2420888"/>
            <a:ext cx="2802261" cy="369332"/>
          </a:xfrm>
          <a:prstGeom prst="rect">
            <a:avLst/>
          </a:prstGeom>
          <a:noFill/>
          <a:ln w="9525">
            <a:noFill/>
            <a:miter lim="800000"/>
            <a:headEnd/>
            <a:tailEnd/>
          </a:ln>
          <a:effectLst/>
        </p:spPr>
        <p:txBody>
          <a:bodyPr wrap="square">
            <a:spAutoFit/>
          </a:bodyPr>
          <a:lstStyle/>
          <a:p>
            <a:pPr eaLnBrk="1" hangingPunct="1">
              <a:spcBef>
                <a:spcPct val="50000"/>
              </a:spcBef>
            </a:pPr>
            <a:r>
              <a:rPr lang="en-GB" b="0" dirty="0">
                <a:solidFill>
                  <a:schemeClr val="accent4">
                    <a:lumMod val="50000"/>
                  </a:schemeClr>
                </a:solidFill>
              </a:rPr>
              <a:t>Mathematical Modelling</a:t>
            </a:r>
          </a:p>
        </p:txBody>
      </p:sp>
      <p:sp>
        <p:nvSpPr>
          <p:cNvPr id="51210" name="Text Box 10"/>
          <p:cNvSpPr txBox="1">
            <a:spLocks noChangeArrowheads="1"/>
          </p:cNvSpPr>
          <p:nvPr/>
        </p:nvSpPr>
        <p:spPr bwMode="auto">
          <a:xfrm>
            <a:off x="3995936" y="5517232"/>
            <a:ext cx="199494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Actuary</a:t>
            </a:r>
          </a:p>
        </p:txBody>
      </p:sp>
      <p:sp>
        <p:nvSpPr>
          <p:cNvPr id="51211" name="Text Box 11"/>
          <p:cNvSpPr txBox="1">
            <a:spLocks noChangeArrowheads="1"/>
          </p:cNvSpPr>
          <p:nvPr/>
        </p:nvSpPr>
        <p:spPr bwMode="auto">
          <a:xfrm>
            <a:off x="3923928" y="548680"/>
            <a:ext cx="2710557"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Stockbroker</a:t>
            </a:r>
          </a:p>
        </p:txBody>
      </p:sp>
      <p:sp>
        <p:nvSpPr>
          <p:cNvPr id="51212" name="Text Box 12"/>
          <p:cNvSpPr txBox="1">
            <a:spLocks noChangeArrowheads="1"/>
          </p:cNvSpPr>
          <p:nvPr/>
        </p:nvSpPr>
        <p:spPr bwMode="auto">
          <a:xfrm>
            <a:off x="251520" y="260648"/>
            <a:ext cx="317996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a:solidFill>
                  <a:schemeClr val="accent4">
                    <a:lumMod val="50000"/>
                  </a:schemeClr>
                </a:solidFill>
              </a:rPr>
              <a:t>Meteorologist</a:t>
            </a:r>
          </a:p>
        </p:txBody>
      </p:sp>
      <p:sp>
        <p:nvSpPr>
          <p:cNvPr id="51214" name="Text Box 14"/>
          <p:cNvSpPr txBox="1">
            <a:spLocks noChangeArrowheads="1"/>
          </p:cNvSpPr>
          <p:nvPr/>
        </p:nvSpPr>
        <p:spPr bwMode="auto">
          <a:xfrm>
            <a:off x="827584" y="1335832"/>
            <a:ext cx="3672408" cy="523220"/>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smtClean="0">
                <a:solidFill>
                  <a:schemeClr val="accent4">
                    <a:lumMod val="50000"/>
                  </a:schemeClr>
                </a:solidFill>
              </a:rPr>
              <a:t>Logistics Manager</a:t>
            </a:r>
            <a:endParaRPr lang="en-GB" sz="2800" b="0" dirty="0">
              <a:solidFill>
                <a:schemeClr val="accent4">
                  <a:lumMod val="50000"/>
                </a:schemeClr>
              </a:solidFill>
            </a:endParaRPr>
          </a:p>
        </p:txBody>
      </p:sp>
      <p:sp>
        <p:nvSpPr>
          <p:cNvPr id="51215" name="Text Box 15"/>
          <p:cNvSpPr txBox="1">
            <a:spLocks noChangeArrowheads="1"/>
          </p:cNvSpPr>
          <p:nvPr/>
        </p:nvSpPr>
        <p:spPr bwMode="auto">
          <a:xfrm>
            <a:off x="6300192" y="1412776"/>
            <a:ext cx="2101850" cy="369332"/>
          </a:xfrm>
          <a:prstGeom prst="rect">
            <a:avLst/>
          </a:prstGeom>
          <a:noFill/>
          <a:ln w="9525">
            <a:noFill/>
            <a:miter lim="800000"/>
            <a:headEnd/>
            <a:tailEnd/>
          </a:ln>
          <a:effectLst/>
        </p:spPr>
        <p:txBody>
          <a:bodyPr>
            <a:spAutoFit/>
          </a:bodyPr>
          <a:lstStyle/>
          <a:p>
            <a:pPr eaLnBrk="1" hangingPunct="1">
              <a:spcBef>
                <a:spcPct val="50000"/>
              </a:spcBef>
            </a:pPr>
            <a:r>
              <a:rPr lang="en-GB" b="0">
                <a:solidFill>
                  <a:schemeClr val="accent4">
                    <a:lumMod val="50000"/>
                  </a:schemeClr>
                </a:solidFill>
              </a:rPr>
              <a:t>Accountant</a:t>
            </a:r>
          </a:p>
        </p:txBody>
      </p:sp>
      <p:sp>
        <p:nvSpPr>
          <p:cNvPr id="51216" name="Text Box 16"/>
          <p:cNvSpPr txBox="1">
            <a:spLocks noChangeArrowheads="1"/>
          </p:cNvSpPr>
          <p:nvPr/>
        </p:nvSpPr>
        <p:spPr bwMode="auto">
          <a:xfrm>
            <a:off x="4283968" y="1988840"/>
            <a:ext cx="2361331" cy="701675"/>
          </a:xfrm>
          <a:prstGeom prst="rect">
            <a:avLst/>
          </a:prstGeom>
          <a:noFill/>
          <a:ln w="9525">
            <a:noFill/>
            <a:miter lim="800000"/>
            <a:headEnd/>
            <a:tailEnd/>
          </a:ln>
          <a:effectLst/>
        </p:spPr>
        <p:txBody>
          <a:bodyPr wrap="square">
            <a:spAutoFit/>
          </a:bodyPr>
          <a:lstStyle/>
          <a:p>
            <a:pPr eaLnBrk="1" hangingPunct="1">
              <a:spcBef>
                <a:spcPct val="50000"/>
              </a:spcBef>
            </a:pPr>
            <a:r>
              <a:rPr lang="en-GB" sz="4000" b="0" dirty="0">
                <a:solidFill>
                  <a:schemeClr val="accent4">
                    <a:lumMod val="50000"/>
                  </a:schemeClr>
                </a:solidFill>
              </a:rPr>
              <a:t>Teacher</a:t>
            </a:r>
          </a:p>
        </p:txBody>
      </p:sp>
      <p:sp>
        <p:nvSpPr>
          <p:cNvPr id="51217" name="Text Box 17"/>
          <p:cNvSpPr txBox="1">
            <a:spLocks noChangeArrowheads="1"/>
          </p:cNvSpPr>
          <p:nvPr/>
        </p:nvSpPr>
        <p:spPr bwMode="auto">
          <a:xfrm>
            <a:off x="1115617" y="5589240"/>
            <a:ext cx="2010172" cy="519113"/>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a:solidFill>
                  <a:schemeClr val="accent4">
                    <a:lumMod val="50000"/>
                  </a:schemeClr>
                </a:solidFill>
              </a:rPr>
              <a:t>Statistician</a:t>
            </a:r>
          </a:p>
        </p:txBody>
      </p:sp>
      <p:sp>
        <p:nvSpPr>
          <p:cNvPr id="51218" name="Text Box 18"/>
          <p:cNvSpPr txBox="1">
            <a:spLocks noChangeArrowheads="1"/>
          </p:cNvSpPr>
          <p:nvPr/>
        </p:nvSpPr>
        <p:spPr bwMode="auto">
          <a:xfrm>
            <a:off x="6283325" y="4293096"/>
            <a:ext cx="2860675" cy="641350"/>
          </a:xfrm>
          <a:prstGeom prst="rect">
            <a:avLst/>
          </a:prstGeom>
          <a:noFill/>
          <a:ln w="9525">
            <a:noFill/>
            <a:miter lim="800000"/>
            <a:headEnd/>
            <a:tailEnd/>
          </a:ln>
          <a:effectLst/>
        </p:spPr>
        <p:txBody>
          <a:bodyPr>
            <a:spAutoFit/>
          </a:bodyPr>
          <a:lstStyle/>
          <a:p>
            <a:pPr eaLnBrk="1" hangingPunct="1">
              <a:spcBef>
                <a:spcPct val="50000"/>
              </a:spcBef>
            </a:pPr>
            <a:r>
              <a:rPr lang="en-GB" sz="3600" b="0" dirty="0">
                <a:solidFill>
                  <a:schemeClr val="accent4">
                    <a:lumMod val="50000"/>
                  </a:schemeClr>
                </a:solidFill>
              </a:rPr>
              <a:t>Researcher</a:t>
            </a:r>
          </a:p>
        </p:txBody>
      </p:sp>
      <p:sp>
        <p:nvSpPr>
          <p:cNvPr id="14" name="Text Box 17"/>
          <p:cNvSpPr txBox="1">
            <a:spLocks noChangeArrowheads="1"/>
          </p:cNvSpPr>
          <p:nvPr/>
        </p:nvSpPr>
        <p:spPr bwMode="auto">
          <a:xfrm>
            <a:off x="6516216" y="5949280"/>
            <a:ext cx="2376264" cy="523220"/>
          </a:xfrm>
          <a:prstGeom prst="rect">
            <a:avLst/>
          </a:prstGeom>
          <a:noFill/>
          <a:ln w="9525">
            <a:noFill/>
            <a:miter lim="800000"/>
            <a:headEnd/>
            <a:tailEnd/>
          </a:ln>
          <a:effectLst/>
        </p:spPr>
        <p:txBody>
          <a:bodyPr wrap="square">
            <a:spAutoFit/>
          </a:bodyPr>
          <a:lstStyle/>
          <a:p>
            <a:pPr eaLnBrk="1" hangingPunct="1">
              <a:spcBef>
                <a:spcPct val="50000"/>
              </a:spcBef>
            </a:pPr>
            <a:r>
              <a:rPr lang="en-GB" sz="2800" b="0" dirty="0" smtClean="0">
                <a:solidFill>
                  <a:schemeClr val="accent4">
                    <a:lumMod val="50000"/>
                  </a:schemeClr>
                </a:solidFill>
              </a:rPr>
              <a:t>Cryptanalyst</a:t>
            </a:r>
            <a:endParaRPr lang="en-GB" sz="2800" b="0" dirty="0">
              <a:solidFill>
                <a:schemeClr val="accent4">
                  <a:lumMod val="50000"/>
                </a:schemeClr>
              </a:solidFill>
            </a:endParaRPr>
          </a:p>
        </p:txBody>
      </p:sp>
      <p:sp>
        <p:nvSpPr>
          <p:cNvPr id="15" name="Text Box 12"/>
          <p:cNvSpPr txBox="1">
            <a:spLocks noChangeArrowheads="1"/>
          </p:cNvSpPr>
          <p:nvPr/>
        </p:nvSpPr>
        <p:spPr bwMode="auto">
          <a:xfrm>
            <a:off x="350718" y="4302030"/>
            <a:ext cx="3179961" cy="641350"/>
          </a:xfrm>
          <a:prstGeom prst="rect">
            <a:avLst/>
          </a:prstGeom>
          <a:noFill/>
          <a:ln w="9525">
            <a:noFill/>
            <a:miter lim="800000"/>
            <a:headEnd/>
            <a:tailEnd/>
          </a:ln>
          <a:effectLst/>
        </p:spPr>
        <p:txBody>
          <a:bodyPr wrap="square">
            <a:spAutoFit/>
          </a:bodyPr>
          <a:lstStyle/>
          <a:p>
            <a:pPr eaLnBrk="1" hangingPunct="1">
              <a:spcBef>
                <a:spcPct val="50000"/>
              </a:spcBef>
            </a:pPr>
            <a:r>
              <a:rPr lang="en-GB" sz="3600" b="0" dirty="0" smtClean="0">
                <a:solidFill>
                  <a:schemeClr val="accent4">
                    <a:lumMod val="50000"/>
                  </a:schemeClr>
                </a:solidFill>
              </a:rPr>
              <a:t>Engineer</a:t>
            </a:r>
            <a:endParaRPr lang="en-GB" sz="3600" b="0" dirty="0">
              <a:solidFill>
                <a:schemeClr val="accent4">
                  <a:lumMod val="50000"/>
                </a:schemeClr>
              </a:solidFill>
            </a:endParaRPr>
          </a:p>
        </p:txBody>
      </p:sp>
      <p:sp>
        <p:nvSpPr>
          <p:cNvPr id="16" name="Text Box 7"/>
          <p:cNvSpPr txBox="1">
            <a:spLocks noChangeArrowheads="1"/>
          </p:cNvSpPr>
          <p:nvPr/>
        </p:nvSpPr>
        <p:spPr bwMode="auto">
          <a:xfrm>
            <a:off x="7020272" y="2348880"/>
            <a:ext cx="2947988" cy="369332"/>
          </a:xfrm>
          <a:prstGeom prst="rect">
            <a:avLst/>
          </a:prstGeom>
          <a:noFill/>
          <a:ln w="9525">
            <a:noFill/>
            <a:miter lim="800000"/>
            <a:headEnd/>
            <a:tailEnd/>
          </a:ln>
          <a:effectLst/>
        </p:spPr>
        <p:txBody>
          <a:bodyPr>
            <a:spAutoFit/>
          </a:bodyPr>
          <a:lstStyle/>
          <a:p>
            <a:pPr eaLnBrk="1" hangingPunct="1">
              <a:spcBef>
                <a:spcPct val="50000"/>
              </a:spcBef>
            </a:pPr>
            <a:r>
              <a:rPr lang="en-GB" b="0" dirty="0" smtClean="0">
                <a:solidFill>
                  <a:schemeClr val="accent4">
                    <a:lumMod val="50000"/>
                  </a:schemeClr>
                </a:solidFill>
              </a:rPr>
              <a:t>Economist</a:t>
            </a:r>
            <a:endParaRPr lang="en-GB" b="0" dirty="0">
              <a:solidFill>
                <a:schemeClr val="accent4">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1215"/>
                                        </p:tgtEl>
                                        <p:attrNameLst>
                                          <p:attrName>style.visibility</p:attrName>
                                        </p:attrNameLst>
                                      </p:cBhvr>
                                      <p:to>
                                        <p:strVal val="visible"/>
                                      </p:to>
                                    </p:set>
                                    <p:anim calcmode="discrete" valueType="clr">
                                      <p:cBhvr override="childStyle">
                                        <p:cTn id="7" dur="80"/>
                                        <p:tgtEl>
                                          <p:spTgt spid="5121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15"/>
                                        </p:tgtEl>
                                        <p:attrNameLst>
                                          <p:attrName>fillcolor</p:attrName>
                                        </p:attrNameLst>
                                      </p:cBhvr>
                                      <p:tavLst>
                                        <p:tav tm="0">
                                          <p:val>
                                            <p:clrVal>
                                              <a:schemeClr val="accent2"/>
                                            </p:clrVal>
                                          </p:val>
                                        </p:tav>
                                        <p:tav tm="50000">
                                          <p:val>
                                            <p:clrVal>
                                              <a:schemeClr val="hlink"/>
                                            </p:clrVal>
                                          </p:val>
                                        </p:tav>
                                      </p:tavLst>
                                    </p:anim>
                                    <p:set>
                                      <p:cBhvr>
                                        <p:cTn id="9" dur="80"/>
                                        <p:tgtEl>
                                          <p:spTgt spid="51215"/>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51216"/>
                                        </p:tgtEl>
                                        <p:attrNameLst>
                                          <p:attrName>style.visibility</p:attrName>
                                        </p:attrNameLst>
                                      </p:cBhvr>
                                      <p:to>
                                        <p:strVal val="visible"/>
                                      </p:to>
                                    </p:set>
                                    <p:anim calcmode="discrete" valueType="clr">
                                      <p:cBhvr override="childStyle">
                                        <p:cTn id="12" dur="80"/>
                                        <p:tgtEl>
                                          <p:spTgt spid="51216"/>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51216"/>
                                        </p:tgtEl>
                                        <p:attrNameLst>
                                          <p:attrName>fillcolor</p:attrName>
                                        </p:attrNameLst>
                                      </p:cBhvr>
                                      <p:tavLst>
                                        <p:tav tm="0">
                                          <p:val>
                                            <p:clrVal>
                                              <a:schemeClr val="accent2"/>
                                            </p:clrVal>
                                          </p:val>
                                        </p:tav>
                                        <p:tav tm="50000">
                                          <p:val>
                                            <p:clrVal>
                                              <a:schemeClr val="hlink"/>
                                            </p:clrVal>
                                          </p:val>
                                        </p:tav>
                                      </p:tavLst>
                                    </p:anim>
                                    <p:set>
                                      <p:cBhvr>
                                        <p:cTn id="14" dur="80"/>
                                        <p:tgtEl>
                                          <p:spTgt spid="51216"/>
                                        </p:tgtEl>
                                        <p:attrNameLst>
                                          <p:attrName>fill.type</p:attrName>
                                        </p:attrNameLst>
                                      </p:cBhvr>
                                      <p:to>
                                        <p:strVal val="solid"/>
                                      </p:to>
                                    </p:set>
                                  </p:childTnLst>
                                </p:cTn>
                              </p:par>
                              <p:par>
                                <p:cTn id="15" presetID="27" presetClass="entr" presetSubtype="0" fill="hold" grpId="0" nodeType="withEffect">
                                  <p:stCondLst>
                                    <p:cond delay="0"/>
                                  </p:stCondLst>
                                  <p:iterate type="lt">
                                    <p:tmPct val="50000"/>
                                  </p:iterate>
                                  <p:childTnLst>
                                    <p:set>
                                      <p:cBhvr>
                                        <p:cTn id="16" dur="1" fill="hold">
                                          <p:stCondLst>
                                            <p:cond delay="0"/>
                                          </p:stCondLst>
                                        </p:cTn>
                                        <p:tgtEl>
                                          <p:spTgt spid="51207"/>
                                        </p:tgtEl>
                                        <p:attrNameLst>
                                          <p:attrName>style.visibility</p:attrName>
                                        </p:attrNameLst>
                                      </p:cBhvr>
                                      <p:to>
                                        <p:strVal val="visible"/>
                                      </p:to>
                                    </p:set>
                                    <p:anim calcmode="discrete" valueType="clr">
                                      <p:cBhvr override="childStyle">
                                        <p:cTn id="17" dur="80"/>
                                        <p:tgtEl>
                                          <p:spTgt spid="51207"/>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51207"/>
                                        </p:tgtEl>
                                        <p:attrNameLst>
                                          <p:attrName>fillcolor</p:attrName>
                                        </p:attrNameLst>
                                      </p:cBhvr>
                                      <p:tavLst>
                                        <p:tav tm="0">
                                          <p:val>
                                            <p:clrVal>
                                              <a:schemeClr val="accent2"/>
                                            </p:clrVal>
                                          </p:val>
                                        </p:tav>
                                        <p:tav tm="50000">
                                          <p:val>
                                            <p:clrVal>
                                              <a:schemeClr val="hlink"/>
                                            </p:clrVal>
                                          </p:val>
                                        </p:tav>
                                      </p:tavLst>
                                    </p:anim>
                                    <p:set>
                                      <p:cBhvr>
                                        <p:cTn id="19" dur="80"/>
                                        <p:tgtEl>
                                          <p:spTgt spid="51207"/>
                                        </p:tgtEl>
                                        <p:attrNameLst>
                                          <p:attrName>fill.type</p:attrName>
                                        </p:attrNameLst>
                                      </p:cBhvr>
                                      <p:to>
                                        <p:strVal val="solid"/>
                                      </p:to>
                                    </p:set>
                                  </p:childTnLst>
                                </p:cTn>
                              </p:par>
                              <p:par>
                                <p:cTn id="20" presetID="27" presetClass="entr" presetSubtype="0" fill="hold" grpId="0" nodeType="withEffect">
                                  <p:stCondLst>
                                    <p:cond delay="0"/>
                                  </p:stCondLst>
                                  <p:iterate type="lt">
                                    <p:tmPct val="50000"/>
                                  </p:iterate>
                                  <p:childTnLst>
                                    <p:set>
                                      <p:cBhvr>
                                        <p:cTn id="21" dur="1" fill="hold">
                                          <p:stCondLst>
                                            <p:cond delay="0"/>
                                          </p:stCondLst>
                                        </p:cTn>
                                        <p:tgtEl>
                                          <p:spTgt spid="51210"/>
                                        </p:tgtEl>
                                        <p:attrNameLst>
                                          <p:attrName>style.visibility</p:attrName>
                                        </p:attrNameLst>
                                      </p:cBhvr>
                                      <p:to>
                                        <p:strVal val="visible"/>
                                      </p:to>
                                    </p:set>
                                    <p:anim calcmode="discrete" valueType="clr">
                                      <p:cBhvr override="childStyle">
                                        <p:cTn id="22" dur="80"/>
                                        <p:tgtEl>
                                          <p:spTgt spid="51210"/>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51210"/>
                                        </p:tgtEl>
                                        <p:attrNameLst>
                                          <p:attrName>fillcolor</p:attrName>
                                        </p:attrNameLst>
                                      </p:cBhvr>
                                      <p:tavLst>
                                        <p:tav tm="0">
                                          <p:val>
                                            <p:clrVal>
                                              <a:schemeClr val="accent2"/>
                                            </p:clrVal>
                                          </p:val>
                                        </p:tav>
                                        <p:tav tm="50000">
                                          <p:val>
                                            <p:clrVal>
                                              <a:schemeClr val="hlink"/>
                                            </p:clrVal>
                                          </p:val>
                                        </p:tav>
                                      </p:tavLst>
                                    </p:anim>
                                    <p:set>
                                      <p:cBhvr>
                                        <p:cTn id="24" dur="80"/>
                                        <p:tgtEl>
                                          <p:spTgt spid="51210"/>
                                        </p:tgtEl>
                                        <p:attrNameLst>
                                          <p:attrName>fill.type</p:attrName>
                                        </p:attrNameLst>
                                      </p:cBhvr>
                                      <p:to>
                                        <p:strVal val="solid"/>
                                      </p:to>
                                    </p:set>
                                  </p:childTnLst>
                                </p:cTn>
                              </p:par>
                              <p:par>
                                <p:cTn id="25" presetID="27" presetClass="entr" presetSubtype="0" fill="hold" grpId="0" nodeType="withEffect">
                                  <p:stCondLst>
                                    <p:cond delay="0"/>
                                  </p:stCondLst>
                                  <p:iterate type="lt">
                                    <p:tmPct val="50000"/>
                                  </p:iterate>
                                  <p:childTnLst>
                                    <p:set>
                                      <p:cBhvr>
                                        <p:cTn id="26" dur="1" fill="hold">
                                          <p:stCondLst>
                                            <p:cond delay="0"/>
                                          </p:stCondLst>
                                        </p:cTn>
                                        <p:tgtEl>
                                          <p:spTgt spid="51209"/>
                                        </p:tgtEl>
                                        <p:attrNameLst>
                                          <p:attrName>style.visibility</p:attrName>
                                        </p:attrNameLst>
                                      </p:cBhvr>
                                      <p:to>
                                        <p:strVal val="visible"/>
                                      </p:to>
                                    </p:set>
                                    <p:anim calcmode="discrete" valueType="clr">
                                      <p:cBhvr override="childStyle">
                                        <p:cTn id="27" dur="80"/>
                                        <p:tgtEl>
                                          <p:spTgt spid="51209"/>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51209"/>
                                        </p:tgtEl>
                                        <p:attrNameLst>
                                          <p:attrName>fillcolor</p:attrName>
                                        </p:attrNameLst>
                                      </p:cBhvr>
                                      <p:tavLst>
                                        <p:tav tm="0">
                                          <p:val>
                                            <p:clrVal>
                                              <a:schemeClr val="accent2"/>
                                            </p:clrVal>
                                          </p:val>
                                        </p:tav>
                                        <p:tav tm="50000">
                                          <p:val>
                                            <p:clrVal>
                                              <a:schemeClr val="hlink"/>
                                            </p:clrVal>
                                          </p:val>
                                        </p:tav>
                                      </p:tavLst>
                                    </p:anim>
                                    <p:set>
                                      <p:cBhvr>
                                        <p:cTn id="29" dur="80"/>
                                        <p:tgtEl>
                                          <p:spTgt spid="51209"/>
                                        </p:tgtEl>
                                        <p:attrNameLst>
                                          <p:attrName>fill.type</p:attrName>
                                        </p:attrNameLst>
                                      </p:cBhvr>
                                      <p:to>
                                        <p:strVal val="solid"/>
                                      </p:to>
                                    </p:set>
                                  </p:childTnLst>
                                </p:cTn>
                              </p:par>
                              <p:par>
                                <p:cTn id="30" presetID="27" presetClass="entr" presetSubtype="0" fill="hold" grpId="0" nodeType="withEffect">
                                  <p:stCondLst>
                                    <p:cond delay="0"/>
                                  </p:stCondLst>
                                  <p:iterate type="lt">
                                    <p:tmPct val="50000"/>
                                  </p:iterate>
                                  <p:childTnLst>
                                    <p:set>
                                      <p:cBhvr>
                                        <p:cTn id="31" dur="1" fill="hold">
                                          <p:stCondLst>
                                            <p:cond delay="0"/>
                                          </p:stCondLst>
                                        </p:cTn>
                                        <p:tgtEl>
                                          <p:spTgt spid="51214"/>
                                        </p:tgtEl>
                                        <p:attrNameLst>
                                          <p:attrName>style.visibility</p:attrName>
                                        </p:attrNameLst>
                                      </p:cBhvr>
                                      <p:to>
                                        <p:strVal val="visible"/>
                                      </p:to>
                                    </p:set>
                                    <p:anim calcmode="discrete" valueType="clr">
                                      <p:cBhvr override="childStyle">
                                        <p:cTn id="32" dur="80"/>
                                        <p:tgtEl>
                                          <p:spTgt spid="51214"/>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51214"/>
                                        </p:tgtEl>
                                        <p:attrNameLst>
                                          <p:attrName>fillcolor</p:attrName>
                                        </p:attrNameLst>
                                      </p:cBhvr>
                                      <p:tavLst>
                                        <p:tav tm="0">
                                          <p:val>
                                            <p:clrVal>
                                              <a:schemeClr val="accent2"/>
                                            </p:clrVal>
                                          </p:val>
                                        </p:tav>
                                        <p:tav tm="50000">
                                          <p:val>
                                            <p:clrVal>
                                              <a:schemeClr val="hlink"/>
                                            </p:clrVal>
                                          </p:val>
                                        </p:tav>
                                      </p:tavLst>
                                    </p:anim>
                                    <p:set>
                                      <p:cBhvr>
                                        <p:cTn id="34" dur="80"/>
                                        <p:tgtEl>
                                          <p:spTgt spid="51214"/>
                                        </p:tgtEl>
                                        <p:attrNameLst>
                                          <p:attrName>fill.type</p:attrName>
                                        </p:attrNameLst>
                                      </p:cBhvr>
                                      <p:to>
                                        <p:strVal val="solid"/>
                                      </p:to>
                                    </p:set>
                                  </p:childTnLst>
                                </p:cTn>
                              </p:par>
                              <p:par>
                                <p:cTn id="35" presetID="27" presetClass="entr" presetSubtype="0" fill="hold" grpId="0" nodeType="withEffect">
                                  <p:stCondLst>
                                    <p:cond delay="0"/>
                                  </p:stCondLst>
                                  <p:iterate type="lt">
                                    <p:tmPct val="50000"/>
                                  </p:iterate>
                                  <p:childTnLst>
                                    <p:set>
                                      <p:cBhvr>
                                        <p:cTn id="36" dur="1" fill="hold">
                                          <p:stCondLst>
                                            <p:cond delay="0"/>
                                          </p:stCondLst>
                                        </p:cTn>
                                        <p:tgtEl>
                                          <p:spTgt spid="51212"/>
                                        </p:tgtEl>
                                        <p:attrNameLst>
                                          <p:attrName>style.visibility</p:attrName>
                                        </p:attrNameLst>
                                      </p:cBhvr>
                                      <p:to>
                                        <p:strVal val="visible"/>
                                      </p:to>
                                    </p:set>
                                    <p:anim calcmode="discrete" valueType="clr">
                                      <p:cBhvr override="childStyle">
                                        <p:cTn id="37" dur="80"/>
                                        <p:tgtEl>
                                          <p:spTgt spid="51212"/>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51212"/>
                                        </p:tgtEl>
                                        <p:attrNameLst>
                                          <p:attrName>fillcolor</p:attrName>
                                        </p:attrNameLst>
                                      </p:cBhvr>
                                      <p:tavLst>
                                        <p:tav tm="0">
                                          <p:val>
                                            <p:clrVal>
                                              <a:schemeClr val="accent2"/>
                                            </p:clrVal>
                                          </p:val>
                                        </p:tav>
                                        <p:tav tm="50000">
                                          <p:val>
                                            <p:clrVal>
                                              <a:schemeClr val="hlink"/>
                                            </p:clrVal>
                                          </p:val>
                                        </p:tav>
                                      </p:tavLst>
                                    </p:anim>
                                    <p:set>
                                      <p:cBhvr>
                                        <p:cTn id="39" dur="80"/>
                                        <p:tgtEl>
                                          <p:spTgt spid="51212"/>
                                        </p:tgtEl>
                                        <p:attrNameLst>
                                          <p:attrName>fill.type</p:attrName>
                                        </p:attrNameLst>
                                      </p:cBhvr>
                                      <p:to>
                                        <p:strVal val="solid"/>
                                      </p:to>
                                    </p:set>
                                  </p:childTnLst>
                                </p:cTn>
                              </p:par>
                              <p:par>
                                <p:cTn id="40" presetID="27" presetClass="entr" presetSubtype="0" fill="hold" grpId="0" nodeType="withEffect">
                                  <p:stCondLst>
                                    <p:cond delay="0"/>
                                  </p:stCondLst>
                                  <p:iterate type="lt">
                                    <p:tmPct val="50000"/>
                                  </p:iterate>
                                  <p:childTnLst>
                                    <p:set>
                                      <p:cBhvr>
                                        <p:cTn id="41" dur="1" fill="hold">
                                          <p:stCondLst>
                                            <p:cond delay="0"/>
                                          </p:stCondLst>
                                        </p:cTn>
                                        <p:tgtEl>
                                          <p:spTgt spid="51211"/>
                                        </p:tgtEl>
                                        <p:attrNameLst>
                                          <p:attrName>style.visibility</p:attrName>
                                        </p:attrNameLst>
                                      </p:cBhvr>
                                      <p:to>
                                        <p:strVal val="visible"/>
                                      </p:to>
                                    </p:set>
                                    <p:anim calcmode="discrete" valueType="clr">
                                      <p:cBhvr override="childStyle">
                                        <p:cTn id="42" dur="80"/>
                                        <p:tgtEl>
                                          <p:spTgt spid="51211"/>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51211"/>
                                        </p:tgtEl>
                                        <p:attrNameLst>
                                          <p:attrName>fillcolor</p:attrName>
                                        </p:attrNameLst>
                                      </p:cBhvr>
                                      <p:tavLst>
                                        <p:tav tm="0">
                                          <p:val>
                                            <p:clrVal>
                                              <a:schemeClr val="accent2"/>
                                            </p:clrVal>
                                          </p:val>
                                        </p:tav>
                                        <p:tav tm="50000">
                                          <p:val>
                                            <p:clrVal>
                                              <a:schemeClr val="hlink"/>
                                            </p:clrVal>
                                          </p:val>
                                        </p:tav>
                                      </p:tavLst>
                                    </p:anim>
                                    <p:set>
                                      <p:cBhvr>
                                        <p:cTn id="44" dur="80"/>
                                        <p:tgtEl>
                                          <p:spTgt spid="51211"/>
                                        </p:tgtEl>
                                        <p:attrNameLst>
                                          <p:attrName>fill.type</p:attrName>
                                        </p:attrNameLst>
                                      </p:cBhvr>
                                      <p:to>
                                        <p:strVal val="solid"/>
                                      </p:to>
                                    </p:set>
                                  </p:childTnLst>
                                </p:cTn>
                              </p:par>
                              <p:par>
                                <p:cTn id="45" presetID="27" presetClass="entr" presetSubtype="0" fill="hold" grpId="0" nodeType="withEffect">
                                  <p:stCondLst>
                                    <p:cond delay="0"/>
                                  </p:stCondLst>
                                  <p:iterate type="lt">
                                    <p:tmPct val="50000"/>
                                  </p:iterate>
                                  <p:childTnLst>
                                    <p:set>
                                      <p:cBhvr>
                                        <p:cTn id="46" dur="1" fill="hold">
                                          <p:stCondLst>
                                            <p:cond delay="0"/>
                                          </p:stCondLst>
                                        </p:cTn>
                                        <p:tgtEl>
                                          <p:spTgt spid="51217"/>
                                        </p:tgtEl>
                                        <p:attrNameLst>
                                          <p:attrName>style.visibility</p:attrName>
                                        </p:attrNameLst>
                                      </p:cBhvr>
                                      <p:to>
                                        <p:strVal val="visible"/>
                                      </p:to>
                                    </p:set>
                                    <p:anim calcmode="discrete" valueType="clr">
                                      <p:cBhvr override="childStyle">
                                        <p:cTn id="47" dur="80"/>
                                        <p:tgtEl>
                                          <p:spTgt spid="51217"/>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51217"/>
                                        </p:tgtEl>
                                        <p:attrNameLst>
                                          <p:attrName>fillcolor</p:attrName>
                                        </p:attrNameLst>
                                      </p:cBhvr>
                                      <p:tavLst>
                                        <p:tav tm="0">
                                          <p:val>
                                            <p:clrVal>
                                              <a:schemeClr val="accent2"/>
                                            </p:clrVal>
                                          </p:val>
                                        </p:tav>
                                        <p:tav tm="50000">
                                          <p:val>
                                            <p:clrVal>
                                              <a:schemeClr val="hlink"/>
                                            </p:clrVal>
                                          </p:val>
                                        </p:tav>
                                      </p:tavLst>
                                    </p:anim>
                                    <p:set>
                                      <p:cBhvr>
                                        <p:cTn id="49" dur="80"/>
                                        <p:tgtEl>
                                          <p:spTgt spid="51217"/>
                                        </p:tgtEl>
                                        <p:attrNameLst>
                                          <p:attrName>fill.type</p:attrName>
                                        </p:attrNameLst>
                                      </p:cBhvr>
                                      <p:to>
                                        <p:strVal val="solid"/>
                                      </p:to>
                                    </p:set>
                                  </p:childTnLst>
                                </p:cTn>
                              </p:par>
                              <p:par>
                                <p:cTn id="50" presetID="27" presetClass="entr" presetSubtype="0" fill="hold" grpId="0" nodeType="withEffect">
                                  <p:stCondLst>
                                    <p:cond delay="0"/>
                                  </p:stCondLst>
                                  <p:iterate type="lt">
                                    <p:tmPct val="50000"/>
                                  </p:iterate>
                                  <p:childTnLst>
                                    <p:set>
                                      <p:cBhvr>
                                        <p:cTn id="51" dur="1" fill="hold">
                                          <p:stCondLst>
                                            <p:cond delay="0"/>
                                          </p:stCondLst>
                                        </p:cTn>
                                        <p:tgtEl>
                                          <p:spTgt spid="51218"/>
                                        </p:tgtEl>
                                        <p:attrNameLst>
                                          <p:attrName>style.visibility</p:attrName>
                                        </p:attrNameLst>
                                      </p:cBhvr>
                                      <p:to>
                                        <p:strVal val="visible"/>
                                      </p:to>
                                    </p:set>
                                    <p:anim calcmode="discrete" valueType="clr">
                                      <p:cBhvr override="childStyle">
                                        <p:cTn id="52" dur="80"/>
                                        <p:tgtEl>
                                          <p:spTgt spid="51218"/>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51218"/>
                                        </p:tgtEl>
                                        <p:attrNameLst>
                                          <p:attrName>fillcolor</p:attrName>
                                        </p:attrNameLst>
                                      </p:cBhvr>
                                      <p:tavLst>
                                        <p:tav tm="0">
                                          <p:val>
                                            <p:clrVal>
                                              <a:schemeClr val="accent2"/>
                                            </p:clrVal>
                                          </p:val>
                                        </p:tav>
                                        <p:tav tm="50000">
                                          <p:val>
                                            <p:clrVal>
                                              <a:schemeClr val="hlink"/>
                                            </p:clrVal>
                                          </p:val>
                                        </p:tav>
                                      </p:tavLst>
                                    </p:anim>
                                    <p:set>
                                      <p:cBhvr>
                                        <p:cTn id="54" dur="80"/>
                                        <p:tgtEl>
                                          <p:spTgt spid="51218"/>
                                        </p:tgtEl>
                                        <p:attrNameLst>
                                          <p:attrName>fill.type</p:attrName>
                                        </p:attrNameLst>
                                      </p:cBhvr>
                                      <p:to>
                                        <p:strVal val="solid"/>
                                      </p:to>
                                    </p:set>
                                  </p:childTnLst>
                                </p:cTn>
                              </p:par>
                              <p:par>
                                <p:cTn id="55" presetID="27" presetClass="entr" presetSubtype="0" fill="hold" grpId="0" nodeType="withEffect">
                                  <p:stCondLst>
                                    <p:cond delay="0"/>
                                  </p:stCondLst>
                                  <p:iterate type="lt">
                                    <p:tmPct val="50000"/>
                                  </p:iterate>
                                  <p:childTnLst>
                                    <p:set>
                                      <p:cBhvr>
                                        <p:cTn id="56" dur="1" fill="hold">
                                          <p:stCondLst>
                                            <p:cond delay="0"/>
                                          </p:stCondLst>
                                        </p:cTn>
                                        <p:tgtEl>
                                          <p:spTgt spid="14"/>
                                        </p:tgtEl>
                                        <p:attrNameLst>
                                          <p:attrName>style.visibility</p:attrName>
                                        </p:attrNameLst>
                                      </p:cBhvr>
                                      <p:to>
                                        <p:strVal val="visible"/>
                                      </p:to>
                                    </p:set>
                                    <p:anim calcmode="discrete" valueType="clr">
                                      <p:cBhvr override="childStyle">
                                        <p:cTn id="57"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14"/>
                                        </p:tgtEl>
                                        <p:attrNameLst>
                                          <p:attrName>fillcolor</p:attrName>
                                        </p:attrNameLst>
                                      </p:cBhvr>
                                      <p:tavLst>
                                        <p:tav tm="0">
                                          <p:val>
                                            <p:clrVal>
                                              <a:schemeClr val="accent2"/>
                                            </p:clrVal>
                                          </p:val>
                                        </p:tav>
                                        <p:tav tm="50000">
                                          <p:val>
                                            <p:clrVal>
                                              <a:schemeClr val="hlink"/>
                                            </p:clrVal>
                                          </p:val>
                                        </p:tav>
                                      </p:tavLst>
                                    </p:anim>
                                    <p:set>
                                      <p:cBhvr>
                                        <p:cTn id="59" dur="80"/>
                                        <p:tgtEl>
                                          <p:spTgt spid="14"/>
                                        </p:tgtEl>
                                        <p:attrNameLst>
                                          <p:attrName>fill.type</p:attrName>
                                        </p:attrNameLst>
                                      </p:cBhvr>
                                      <p:to>
                                        <p:strVal val="solid"/>
                                      </p:to>
                                    </p:set>
                                  </p:childTnLst>
                                </p:cTn>
                              </p:par>
                              <p:par>
                                <p:cTn id="60" presetID="27" presetClass="entr" presetSubtype="0" fill="hold" grpId="0" nodeType="withEffect">
                                  <p:stCondLst>
                                    <p:cond delay="0"/>
                                  </p:stCondLst>
                                  <p:iterate type="lt">
                                    <p:tmPct val="50000"/>
                                  </p:iterate>
                                  <p:childTnLst>
                                    <p:set>
                                      <p:cBhvr>
                                        <p:cTn id="61" dur="1" fill="hold">
                                          <p:stCondLst>
                                            <p:cond delay="0"/>
                                          </p:stCondLst>
                                        </p:cTn>
                                        <p:tgtEl>
                                          <p:spTgt spid="15"/>
                                        </p:tgtEl>
                                        <p:attrNameLst>
                                          <p:attrName>style.visibility</p:attrName>
                                        </p:attrNameLst>
                                      </p:cBhvr>
                                      <p:to>
                                        <p:strVal val="visible"/>
                                      </p:to>
                                    </p:set>
                                    <p:anim calcmode="discrete" valueType="clr">
                                      <p:cBhvr override="childStyle">
                                        <p:cTn id="62"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15"/>
                                        </p:tgtEl>
                                        <p:attrNameLst>
                                          <p:attrName>fillcolor</p:attrName>
                                        </p:attrNameLst>
                                      </p:cBhvr>
                                      <p:tavLst>
                                        <p:tav tm="0">
                                          <p:val>
                                            <p:clrVal>
                                              <a:schemeClr val="accent2"/>
                                            </p:clrVal>
                                          </p:val>
                                        </p:tav>
                                        <p:tav tm="50000">
                                          <p:val>
                                            <p:clrVal>
                                              <a:schemeClr val="hlink"/>
                                            </p:clrVal>
                                          </p:val>
                                        </p:tav>
                                      </p:tavLst>
                                    </p:anim>
                                    <p:set>
                                      <p:cBhvr>
                                        <p:cTn id="64" dur="80"/>
                                        <p:tgtEl>
                                          <p:spTgt spid="15"/>
                                        </p:tgtEl>
                                        <p:attrNameLst>
                                          <p:attrName>fill.type</p:attrName>
                                        </p:attrNameLst>
                                      </p:cBhvr>
                                      <p:to>
                                        <p:strVal val="solid"/>
                                      </p:to>
                                    </p:set>
                                  </p:childTnLst>
                                </p:cTn>
                              </p:par>
                              <p:par>
                                <p:cTn id="65" presetID="27" presetClass="entr" presetSubtype="0" fill="hold" grpId="0" nodeType="withEffect">
                                  <p:stCondLst>
                                    <p:cond delay="0"/>
                                  </p:stCondLst>
                                  <p:iterate type="lt">
                                    <p:tmPct val="50000"/>
                                  </p:iterate>
                                  <p:childTnLst>
                                    <p:set>
                                      <p:cBhvr>
                                        <p:cTn id="66" dur="1" fill="hold">
                                          <p:stCondLst>
                                            <p:cond delay="0"/>
                                          </p:stCondLst>
                                        </p:cTn>
                                        <p:tgtEl>
                                          <p:spTgt spid="16"/>
                                        </p:tgtEl>
                                        <p:attrNameLst>
                                          <p:attrName>style.visibility</p:attrName>
                                        </p:attrNameLst>
                                      </p:cBhvr>
                                      <p:to>
                                        <p:strVal val="visible"/>
                                      </p:to>
                                    </p:set>
                                    <p:anim calcmode="discrete" valueType="clr">
                                      <p:cBhvr override="childStyle">
                                        <p:cTn id="6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16"/>
                                        </p:tgtEl>
                                        <p:attrNameLst>
                                          <p:attrName>fillcolor</p:attrName>
                                        </p:attrNameLst>
                                      </p:cBhvr>
                                      <p:tavLst>
                                        <p:tav tm="0">
                                          <p:val>
                                            <p:clrVal>
                                              <a:schemeClr val="accent2"/>
                                            </p:clrVal>
                                          </p:val>
                                        </p:tav>
                                        <p:tav tm="50000">
                                          <p:val>
                                            <p:clrVal>
                                              <a:schemeClr val="hlink"/>
                                            </p:clrVal>
                                          </p:val>
                                        </p:tav>
                                      </p:tavLst>
                                    </p:anim>
                                    <p:set>
                                      <p:cBhvr>
                                        <p:cTn id="69" dur="80"/>
                                        <p:tgtEl>
                                          <p:spTgt spid="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7" grpId="0"/>
      <p:bldP spid="51209" grpId="0"/>
      <p:bldP spid="51210" grpId="0"/>
      <p:bldP spid="51211" grpId="0"/>
      <p:bldP spid="51212" grpId="0"/>
      <p:bldP spid="51214" grpId="0"/>
      <p:bldP spid="51215" grpId="0"/>
      <p:bldP spid="51216" grpId="0"/>
      <p:bldP spid="51217" grpId="0"/>
      <p:bldP spid="51218" grpId="0"/>
      <p:bldP spid="14" grpId="0"/>
      <p:bldP spid="15" grpId="0"/>
      <p:bldP spid="1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779027" y="4850577"/>
            <a:ext cx="2887671" cy="523220"/>
          </a:xfrm>
          <a:prstGeom prst="rect">
            <a:avLst/>
          </a:prstGeom>
        </p:spPr>
        <p:txBody>
          <a:bodyPr wrap="square" anchor="ctr">
            <a:spAutoFit/>
          </a:bodyPr>
          <a:lstStyle/>
          <a:p>
            <a:pPr algn="ctr"/>
            <a:r>
              <a:rPr lang="en-US" sz="2800" dirty="0" smtClean="0">
                <a:solidFill>
                  <a:schemeClr val="accent4">
                    <a:lumMod val="50000"/>
                  </a:schemeClr>
                </a:solidFill>
              </a:rPr>
              <a:t>Be part of MI5</a:t>
            </a:r>
            <a:endParaRPr lang="en-GB" sz="2800" dirty="0"/>
          </a:p>
        </p:txBody>
      </p:sp>
      <p:sp>
        <p:nvSpPr>
          <p:cNvPr id="18" name="Rectangle 17"/>
          <p:cNvSpPr/>
          <p:nvPr/>
        </p:nvSpPr>
        <p:spPr>
          <a:xfrm>
            <a:off x="1142311" y="4635133"/>
            <a:ext cx="2887671" cy="954107"/>
          </a:xfrm>
          <a:prstGeom prst="rect">
            <a:avLst/>
          </a:prstGeom>
        </p:spPr>
        <p:txBody>
          <a:bodyPr wrap="square" anchor="ctr">
            <a:spAutoFit/>
          </a:bodyPr>
          <a:lstStyle/>
          <a:p>
            <a:pPr algn="ctr"/>
            <a:r>
              <a:rPr lang="en-US" sz="2800" dirty="0" smtClean="0">
                <a:solidFill>
                  <a:schemeClr val="accent4">
                    <a:lumMod val="50000"/>
                  </a:schemeClr>
                </a:solidFill>
              </a:rPr>
              <a:t>Figure out </a:t>
            </a:r>
          </a:p>
          <a:p>
            <a:pPr algn="ctr"/>
            <a:r>
              <a:rPr lang="en-US" sz="2800" dirty="0" smtClean="0">
                <a:solidFill>
                  <a:schemeClr val="accent4">
                    <a:lumMod val="50000"/>
                  </a:schemeClr>
                </a:solidFill>
              </a:rPr>
              <a:t>the odds</a:t>
            </a:r>
            <a:endParaRPr lang="en-GB" sz="2800" dirty="0"/>
          </a:p>
        </p:txBody>
      </p:sp>
      <p:sp>
        <p:nvSpPr>
          <p:cNvPr id="16" name="Rectangle 15"/>
          <p:cNvSpPr/>
          <p:nvPr/>
        </p:nvSpPr>
        <p:spPr>
          <a:xfrm>
            <a:off x="4942344" y="1943602"/>
            <a:ext cx="2561039" cy="1384995"/>
          </a:xfrm>
          <a:prstGeom prst="rect">
            <a:avLst/>
          </a:prstGeom>
        </p:spPr>
        <p:txBody>
          <a:bodyPr wrap="square">
            <a:spAutoFit/>
          </a:bodyPr>
          <a:lstStyle/>
          <a:p>
            <a:pPr algn="ctr" fontAlgn="base"/>
            <a:r>
              <a:rPr lang="en-GB" sz="2800" dirty="0" smtClean="0">
                <a:solidFill>
                  <a:srgbClr val="003F72"/>
                </a:solidFill>
              </a:rPr>
              <a:t>Predict the occurrence of hurricanes</a:t>
            </a:r>
            <a:endParaRPr lang="en-GB" sz="2800" dirty="0">
              <a:solidFill>
                <a:srgbClr val="003F72"/>
              </a:solidFill>
            </a:endParaRPr>
          </a:p>
        </p:txBody>
      </p:sp>
      <p:sp>
        <p:nvSpPr>
          <p:cNvPr id="3" name="Title 2"/>
          <p:cNvSpPr>
            <a:spLocks noGrp="1"/>
          </p:cNvSpPr>
          <p:nvPr>
            <p:ph type="title"/>
          </p:nvPr>
        </p:nvSpPr>
        <p:spPr>
          <a:xfrm>
            <a:off x="467544" y="269776"/>
            <a:ext cx="6347048" cy="1143000"/>
          </a:xfrm>
        </p:spPr>
        <p:txBody>
          <a:bodyPr>
            <a:normAutofit/>
          </a:bodyPr>
          <a:lstStyle/>
          <a:p>
            <a:r>
              <a:rPr lang="en-GB" sz="4000" b="1" dirty="0" smtClean="0">
                <a:latin typeface="+mj-lt"/>
              </a:rPr>
              <a:t>With Maths you could…</a:t>
            </a:r>
            <a:endParaRPr lang="en-GB" sz="4000" b="1" dirty="0">
              <a:latin typeface="+mj-lt"/>
            </a:endParaRPr>
          </a:p>
        </p:txBody>
      </p:sp>
      <p:sp>
        <p:nvSpPr>
          <p:cNvPr id="11" name="Rectangle 10"/>
          <p:cNvSpPr/>
          <p:nvPr/>
        </p:nvSpPr>
        <p:spPr>
          <a:xfrm>
            <a:off x="1619672" y="2159045"/>
            <a:ext cx="2203005" cy="954107"/>
          </a:xfrm>
          <a:prstGeom prst="rect">
            <a:avLst/>
          </a:prstGeom>
        </p:spPr>
        <p:txBody>
          <a:bodyPr wrap="square">
            <a:spAutoFit/>
          </a:bodyPr>
          <a:lstStyle/>
          <a:p>
            <a:pPr algn="ctr"/>
            <a:r>
              <a:rPr lang="en-US" sz="2800" dirty="0" smtClean="0">
                <a:solidFill>
                  <a:schemeClr val="accent4">
                    <a:lumMod val="50000"/>
                  </a:schemeClr>
                </a:solidFill>
              </a:rPr>
              <a:t>Explore the Universe! </a:t>
            </a:r>
            <a:endParaRPr lang="en-GB" sz="2800" dirty="0"/>
          </a:p>
        </p:txBody>
      </p:sp>
      <p:pic>
        <p:nvPicPr>
          <p:cNvPr id="7176" name="Picture 8" descr="http://www.hamiltonsportscouncil.com/wp-content/uploads/2013/06/Horse-Racing.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9294" t="7138" b="2090"/>
          <a:stretch/>
        </p:blipFill>
        <p:spPr bwMode="auto">
          <a:xfrm>
            <a:off x="1228804" y="3998957"/>
            <a:ext cx="2777498" cy="2226460"/>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202" name="Picture 10" descr="http://astro107ci2012.pbworks.com/f/1348727266/supernova-explosion-sn-1006.jpg"/>
          <p:cNvPicPr>
            <a:picLocks noChangeArrowheads="1"/>
          </p:cNvPicPr>
          <p:nvPr/>
        </p:nvPicPr>
        <p:blipFill rotWithShape="1">
          <a:blip r:embed="rId4" cstate="print">
            <a:extLst>
              <a:ext uri="{28A0092B-C50C-407E-A947-70E740481C1C}">
                <a14:useLocalDpi xmlns:a14="http://schemas.microsoft.com/office/drawing/2010/main" val="0"/>
              </a:ext>
            </a:extLst>
          </a:blip>
          <a:srcRect l="14370" t="20409" r="14181" b="21066"/>
          <a:stretch/>
        </p:blipFill>
        <p:spPr bwMode="auto">
          <a:xfrm>
            <a:off x="1192904" y="1587629"/>
            <a:ext cx="2786484" cy="2096938"/>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7" name="Picture 18" descr="http://eoimages.gsfc.nasa.gov/images/imagerecords/79000/79553/sandy_goe_2012302_1745_lr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655" r="5075"/>
          <a:stretch/>
        </p:blipFill>
        <p:spPr bwMode="auto">
          <a:xfrm>
            <a:off x="4889200" y="1573157"/>
            <a:ext cx="2777498" cy="2102654"/>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www.sovereignindependentuk.co.uk/wp-content/uploads/2013/05/mi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2740" y="3998957"/>
            <a:ext cx="2777498" cy="2226460"/>
          </a:xfrm>
          <a:prstGeom prst="rect">
            <a:avLst/>
          </a:prstGeom>
          <a:ln w="38100">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148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7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16"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76" name="Picture 8" descr="http://www.hamiltonsportscouncil.com/wp-content/uploads/2013/06/Horse-Racing.jpg"/>
          <p:cNvPicPr>
            <a:picLocks noChangeAspect="1" noChangeArrowheads="1"/>
          </p:cNvPicPr>
          <p:nvPr/>
        </p:nvPicPr>
        <p:blipFill rotWithShape="1">
          <a:blip r:embed="rId3" cstate="screen">
            <a:lum bright="70000" contrast="-70000"/>
            <a:extLst>
              <a:ext uri="{28A0092B-C50C-407E-A947-70E740481C1C}">
                <a14:useLocalDpi xmlns:a14="http://schemas.microsoft.com/office/drawing/2010/main"/>
              </a:ext>
            </a:extLst>
          </a:blip>
          <a:srcRect l="9294" t="7138" b="2090"/>
          <a:stretch/>
        </p:blipFill>
        <p:spPr bwMode="auto">
          <a:xfrm>
            <a:off x="1396297" y="3771418"/>
            <a:ext cx="2887671" cy="21673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 descr="http://medicineworld.org/images/blogs/11-2010/ct-scan-5980.jpg"/>
          <p:cNvPicPr>
            <a:picLocks noChangeAspect="1" noChangeArrowheads="1"/>
          </p:cNvPicPr>
          <p:nvPr/>
        </p:nvPicPr>
        <p:blipFill rotWithShape="1">
          <a:blip r:embed="rId4" cstate="print">
            <a:lum bright="70000" contrast="-70000"/>
          </a:blip>
          <a:srcRect t="3428" b="6392"/>
          <a:stretch/>
        </p:blipFill>
        <p:spPr bwMode="auto">
          <a:xfrm>
            <a:off x="6300192" y="1417228"/>
            <a:ext cx="2363021" cy="1894212"/>
          </a:xfrm>
          <a:prstGeom prst="rect">
            <a:avLst/>
          </a:prstGeom>
          <a:ln>
            <a:noFill/>
          </a:ln>
          <a:effectLst>
            <a:softEdge rad="112500"/>
          </a:effectLst>
        </p:spPr>
      </p:pic>
      <p:pic>
        <p:nvPicPr>
          <p:cNvPr id="8202" name="Picture 10" descr="http://astro107ci2012.pbworks.com/f/1348727266/supernova-explosion-sn-1006.jpg"/>
          <p:cNvPicPr>
            <a:picLocks noChangeAspect="1" noChangeArrowheads="1"/>
          </p:cNvPicPr>
          <p:nvPr/>
        </p:nvPicPr>
        <p:blipFill rotWithShape="1">
          <a:blip r:embed="rId5" cstate="print">
            <a:lum bright="70000" contrast="-70000"/>
            <a:extLst>
              <a:ext uri="{28A0092B-C50C-407E-A947-70E740481C1C}">
                <a14:useLocalDpi xmlns:a14="http://schemas.microsoft.com/office/drawing/2010/main" val="0"/>
              </a:ext>
            </a:extLst>
          </a:blip>
          <a:srcRect l="14370" t="20409" r="14181" b="21066"/>
          <a:stretch/>
        </p:blipFill>
        <p:spPr bwMode="auto">
          <a:xfrm>
            <a:off x="613660" y="1423551"/>
            <a:ext cx="2302156" cy="18878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Picture 18" descr="http://eoimages.gsfc.nasa.gov/images/imagerecords/79000/79553/sandy_goe_2012302_1745_lrg.jpg"/>
          <p:cNvPicPr>
            <a:picLocks noChangeAspect="1" noChangeArrowheads="1"/>
          </p:cNvPicPr>
          <p:nvPr/>
        </p:nvPicPr>
        <p:blipFill rotWithShape="1">
          <a:blip r:embed="rId6" cstate="print">
            <a:lum bright="70000" contrast="-70000"/>
            <a:extLst>
              <a:ext uri="{28A0092B-C50C-407E-A947-70E740481C1C}">
                <a14:useLocalDpi xmlns:a14="http://schemas.microsoft.com/office/drawing/2010/main" val="0"/>
              </a:ext>
            </a:extLst>
          </a:blip>
          <a:srcRect l="4655" r="5075"/>
          <a:stretch/>
        </p:blipFill>
        <p:spPr bwMode="auto">
          <a:xfrm>
            <a:off x="3347864" y="1417228"/>
            <a:ext cx="2561039" cy="18942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www.sovereignindependentuk.co.uk/wp-content/uploads/2013/05/mi5.jpg"/>
          <p:cNvPicPr>
            <a:picLocks noChangeAspect="1" noChangeArrowheads="1"/>
          </p:cNvPicPr>
          <p:nvPr/>
        </p:nvPicPr>
        <p:blipFill>
          <a:blip r:embed="rId7">
            <a:lum bright="70000" contrast="-70000"/>
            <a:extLst>
              <a:ext uri="{28A0092B-C50C-407E-A947-70E740481C1C}">
                <a14:useLocalDpi xmlns:a14="http://schemas.microsoft.com/office/drawing/2010/main" val="0"/>
              </a:ext>
            </a:extLst>
          </a:blip>
          <a:srcRect/>
          <a:stretch>
            <a:fillRect/>
          </a:stretch>
        </p:blipFill>
        <p:spPr bwMode="auto">
          <a:xfrm>
            <a:off x="4836536" y="3771418"/>
            <a:ext cx="2903816" cy="21778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467544" y="269776"/>
            <a:ext cx="6347048" cy="1143000"/>
          </a:xfrm>
        </p:spPr>
        <p:txBody>
          <a:bodyPr>
            <a:normAutofit/>
          </a:bodyPr>
          <a:lstStyle/>
          <a:p>
            <a:r>
              <a:rPr lang="en-GB" sz="4000" b="1" dirty="0" smtClean="0">
                <a:latin typeface="+mj-lt"/>
              </a:rPr>
              <a:t>With Maths you could…</a:t>
            </a:r>
            <a:endParaRPr lang="en-GB" sz="4000" b="1" dirty="0">
              <a:latin typeface="+mj-lt"/>
            </a:endParaRPr>
          </a:p>
        </p:txBody>
      </p:sp>
      <p:sp>
        <p:nvSpPr>
          <p:cNvPr id="14" name="Rectangle 13"/>
          <p:cNvSpPr/>
          <p:nvPr/>
        </p:nvSpPr>
        <p:spPr>
          <a:xfrm>
            <a:off x="395536" y="2204864"/>
            <a:ext cx="8267677" cy="2308324"/>
          </a:xfrm>
          <a:prstGeom prst="rect">
            <a:avLst/>
          </a:prstGeom>
        </p:spPr>
        <p:txBody>
          <a:bodyPr wrap="square">
            <a:spAutoFit/>
          </a:bodyPr>
          <a:lstStyle/>
          <a:p>
            <a:pPr lvl="0" algn="ctr"/>
            <a:r>
              <a:rPr lang="en-GB" sz="3600" b="1" dirty="0" smtClean="0">
                <a:solidFill>
                  <a:srgbClr val="003F72"/>
                </a:solidFill>
              </a:rPr>
              <a:t>“Maths has the ability to discover, create and even predict the future. It has the power solve or crack modern issues such as online security” </a:t>
            </a:r>
            <a:endParaRPr lang="en-GB" sz="2000" dirty="0">
              <a:solidFill>
                <a:srgbClr val="003F72"/>
              </a:solidFill>
            </a:endParaRPr>
          </a:p>
        </p:txBody>
      </p:sp>
    </p:spTree>
    <p:extLst>
      <p:ext uri="{BB962C8B-B14F-4D97-AF65-F5344CB8AC3E}">
        <p14:creationId xmlns:p14="http://schemas.microsoft.com/office/powerpoint/2010/main" val="1250084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b="1" dirty="0" smtClean="0"/>
              <a:t>Graduate profiles</a:t>
            </a:r>
            <a:endParaRPr lang="en-GB" b="1" dirty="0"/>
          </a:p>
        </p:txBody>
      </p:sp>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2132856"/>
            <a:ext cx="2664296" cy="23888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597" y="2115095"/>
            <a:ext cx="2718303" cy="23934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0183" y="2100654"/>
            <a:ext cx="2718303" cy="2393473"/>
          </a:xfrm>
          <a:prstGeom prst="rect">
            <a:avLst/>
          </a:prstGeom>
          <a:solidFill>
            <a:srgbClr val="FFFFFF">
              <a:shade val="85000"/>
            </a:srgbClr>
          </a:solidFill>
          <a:ln w="82550">
            <a:solidFill>
              <a:schemeClr val="bg1"/>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0183" y="2129535"/>
            <a:ext cx="2718303" cy="2364592"/>
          </a:xfrm>
          <a:prstGeom prst="rect">
            <a:avLst/>
          </a:prstGeom>
          <a:ln w="19050" cmpd="thickThin">
            <a:solidFill>
              <a:schemeClr val="bg1"/>
            </a:solidFill>
          </a:ln>
        </p:spPr>
      </p:pic>
      <p:sp>
        <p:nvSpPr>
          <p:cNvPr id="8" name="Rounded Rectangle 7"/>
          <p:cNvSpPr/>
          <p:nvPr/>
        </p:nvSpPr>
        <p:spPr>
          <a:xfrm>
            <a:off x="755576" y="1410675"/>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smtClean="0">
                <a:solidFill>
                  <a:schemeClr val="bg1"/>
                </a:solidFill>
              </a:rPr>
              <a:t>Jess</a:t>
            </a:r>
            <a:endParaRPr lang="en-GB" sz="2400" dirty="0">
              <a:solidFill>
                <a:schemeClr val="bg1"/>
              </a:solidFill>
            </a:endParaRPr>
          </a:p>
        </p:txBody>
      </p:sp>
      <p:sp>
        <p:nvSpPr>
          <p:cNvPr id="9" name="Rounded Rectangle 8"/>
          <p:cNvSpPr/>
          <p:nvPr/>
        </p:nvSpPr>
        <p:spPr>
          <a:xfrm>
            <a:off x="3724656" y="145140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smtClean="0">
                <a:solidFill>
                  <a:schemeClr val="bg1"/>
                </a:solidFill>
              </a:rPr>
              <a:t>Kathryn</a:t>
            </a:r>
            <a:endParaRPr lang="en-GB" sz="2400" dirty="0">
              <a:solidFill>
                <a:schemeClr val="bg1"/>
              </a:solidFill>
            </a:endParaRPr>
          </a:p>
        </p:txBody>
      </p:sp>
      <p:sp>
        <p:nvSpPr>
          <p:cNvPr id="10" name="Rounded Rectangle 9"/>
          <p:cNvSpPr/>
          <p:nvPr/>
        </p:nvSpPr>
        <p:spPr>
          <a:xfrm>
            <a:off x="6693736" y="1434793"/>
            <a:ext cx="1656184" cy="601560"/>
          </a:xfrm>
          <a:prstGeom prst="roundRect">
            <a:avLst/>
          </a:prstGeom>
          <a:solidFill>
            <a:srgbClr val="E52F48"/>
          </a:solidFill>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err="1" smtClean="0">
                <a:solidFill>
                  <a:schemeClr val="bg1"/>
                </a:solidFill>
              </a:rPr>
              <a:t>Kieren</a:t>
            </a:r>
            <a:endParaRPr lang="en-GB" sz="2400" dirty="0">
              <a:solidFill>
                <a:schemeClr val="bg1"/>
              </a:solidFill>
            </a:endParaRPr>
          </a:p>
        </p:txBody>
      </p:sp>
      <p:sp>
        <p:nvSpPr>
          <p:cNvPr id="11" name="Rounded Rectangle 10"/>
          <p:cNvSpPr/>
          <p:nvPr/>
        </p:nvSpPr>
        <p:spPr>
          <a:xfrm>
            <a:off x="208019" y="4797152"/>
            <a:ext cx="2707797" cy="1640429"/>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2013, BSc</a:t>
            </a:r>
          </a:p>
          <a:p>
            <a:endParaRPr lang="en-GB" sz="1600" dirty="0" smtClean="0">
              <a:solidFill>
                <a:schemeClr val="bg1"/>
              </a:solidFill>
            </a:endParaRPr>
          </a:p>
          <a:p>
            <a:r>
              <a:rPr lang="en-GB" sz="1600" dirty="0" smtClean="0">
                <a:solidFill>
                  <a:schemeClr val="bg1"/>
                </a:solidFill>
              </a:rPr>
              <a:t>Technology Graduate at BBC </a:t>
            </a:r>
            <a:endParaRPr lang="en-GB" sz="1600" dirty="0">
              <a:solidFill>
                <a:schemeClr val="bg1"/>
              </a:solidFill>
            </a:endParaRPr>
          </a:p>
        </p:txBody>
      </p:sp>
      <p:sp>
        <p:nvSpPr>
          <p:cNvPr id="12" name="Rounded Rectangle 11"/>
          <p:cNvSpPr/>
          <p:nvPr/>
        </p:nvSpPr>
        <p:spPr>
          <a:xfrm>
            <a:off x="3193597" y="4797152"/>
            <a:ext cx="2718303" cy="1617268"/>
          </a:xfrm>
          <a:prstGeom prst="roundRect">
            <a:avLst/>
          </a:prstGeom>
          <a:solidFill>
            <a:srgbClr val="00467E"/>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2014, </a:t>
            </a:r>
            <a:r>
              <a:rPr lang="en-GB" sz="1600" dirty="0" err="1" smtClean="0">
                <a:solidFill>
                  <a:schemeClr val="bg1"/>
                </a:solidFill>
              </a:rPr>
              <a:t>MMathStat</a:t>
            </a:r>
            <a:endParaRPr lang="en-GB" sz="1600" dirty="0" smtClean="0">
              <a:solidFill>
                <a:schemeClr val="bg1"/>
              </a:solidFill>
            </a:endParaRPr>
          </a:p>
          <a:p>
            <a:endParaRPr lang="en-GB" sz="1600" dirty="0" smtClean="0">
              <a:solidFill>
                <a:schemeClr val="bg1"/>
              </a:solidFill>
            </a:endParaRPr>
          </a:p>
          <a:p>
            <a:r>
              <a:rPr lang="en-GB" sz="1600" dirty="0" smtClean="0">
                <a:solidFill>
                  <a:schemeClr val="bg1"/>
                </a:solidFill>
              </a:rPr>
              <a:t>Atomic Weapons Establishment </a:t>
            </a:r>
            <a:endParaRPr lang="en-GB" sz="1600" dirty="0">
              <a:solidFill>
                <a:schemeClr val="bg1"/>
              </a:solidFill>
            </a:endParaRPr>
          </a:p>
        </p:txBody>
      </p:sp>
      <p:sp>
        <p:nvSpPr>
          <p:cNvPr id="14" name="Rounded Rectangle 13"/>
          <p:cNvSpPr/>
          <p:nvPr/>
        </p:nvSpPr>
        <p:spPr>
          <a:xfrm>
            <a:off x="6189681" y="4773991"/>
            <a:ext cx="2707797" cy="1640429"/>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smtClean="0">
                <a:solidFill>
                  <a:schemeClr val="bg1"/>
                </a:solidFill>
              </a:rPr>
              <a:t>Graduated in 2015, </a:t>
            </a:r>
            <a:r>
              <a:rPr lang="en-GB" sz="1600" dirty="0" err="1" smtClean="0">
                <a:solidFill>
                  <a:schemeClr val="bg1"/>
                </a:solidFill>
              </a:rPr>
              <a:t>MMathStat</a:t>
            </a:r>
            <a:endParaRPr lang="en-GB" sz="1600" dirty="0" smtClean="0">
              <a:solidFill>
                <a:schemeClr val="bg1"/>
              </a:solidFill>
            </a:endParaRPr>
          </a:p>
          <a:p>
            <a:endParaRPr lang="en-GB" sz="1600" dirty="0" smtClean="0">
              <a:solidFill>
                <a:schemeClr val="bg1"/>
              </a:solidFill>
            </a:endParaRPr>
          </a:p>
          <a:p>
            <a:r>
              <a:rPr lang="en-GB" sz="1600" dirty="0" smtClean="0">
                <a:solidFill>
                  <a:schemeClr val="bg1"/>
                </a:solidFill>
              </a:rPr>
              <a:t>Computer games engineer at </a:t>
            </a:r>
            <a:r>
              <a:rPr lang="en-GB" sz="1600" i="1" dirty="0" err="1" smtClean="0">
                <a:solidFill>
                  <a:schemeClr val="bg1"/>
                </a:solidFill>
              </a:rPr>
              <a:t>Jagex</a:t>
            </a:r>
            <a:r>
              <a:rPr lang="en-GB" sz="1600" i="1" dirty="0" smtClean="0">
                <a:solidFill>
                  <a:schemeClr val="bg1"/>
                </a:solidFill>
              </a:rPr>
              <a:t> Games</a:t>
            </a:r>
            <a:endParaRPr lang="en-GB" sz="1600" i="1" dirty="0">
              <a:solidFill>
                <a:schemeClr val="bg1"/>
              </a:solidFill>
            </a:endParaRPr>
          </a:p>
        </p:txBody>
      </p:sp>
    </p:spTree>
    <p:extLst>
      <p:ext uri="{BB962C8B-B14F-4D97-AF65-F5344CB8AC3E}">
        <p14:creationId xmlns:p14="http://schemas.microsoft.com/office/powerpoint/2010/main" val="10640353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alfx.info/hassanw/wordpress/wp-content/uploads/ernst-young.jpg"/>
          <p:cNvPicPr>
            <a:picLocks noChangeAspect="1" noChangeArrowheads="1"/>
          </p:cNvPicPr>
          <p:nvPr/>
        </p:nvPicPr>
        <p:blipFill>
          <a:blip r:embed="rId2" cstate="print"/>
          <a:srcRect/>
          <a:stretch>
            <a:fillRect/>
          </a:stretch>
        </p:blipFill>
        <p:spPr bwMode="auto">
          <a:xfrm>
            <a:off x="251520" y="1268760"/>
            <a:ext cx="2927275" cy="923579"/>
          </a:xfrm>
          <a:prstGeom prst="rect">
            <a:avLst/>
          </a:prstGeom>
          <a:noFill/>
        </p:spPr>
      </p:pic>
      <p:sp>
        <p:nvSpPr>
          <p:cNvPr id="1028" name="AutoShape 4"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30" name="AutoShape 6"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032" name="AutoShape 8" descr="data:image/jpeg;base64,/9j/4AAQSkZJRgABAQAAAQABAAD/2wCEAAkGBhQQDxUUEBESEBQPDxEXFxYQFBcVFRQXFRIWFxUYFRQXHSYeFxojGRUUIC8gIycpLCwsFh4xNTAqNSYrLCkBCQoKDgwOGg8PGjAkHyUsLDEsKSwpKSwsLCw0LCwzLCwsLCwsLCwsKSwsLCwsLCwqLCwsLCwsLCwsLCwsLCwsLP/AABEIAI8BYQMBIgACEQEDEQH/xAAcAAEAAgIDAQAAAAAAAAAAAAAABgcEBQIDCAH/xABJEAABAwIBBwUMCQMCBgMAAAABAAIDBBEFBxITITFxoQZBUYGRIlNUYXKCkpOisdHSFBYXMjNCg7LBQ1LCFSNiY3Ph4uMkNUT/xAAaAQABBQEAAAAAAAAAAAAAAAAFAAECAwQG/8QAMBEAAgEDAgQEBwACAwEAAAAAAAECAwQRElEFITFhEyJBkRQjMkJSgaHR8CRxsRX/2gAMAwEAAhEDEQA/AIuiIuuOcCIiQgi3uFciKuqiEsMTXMcXAEva2+a4tOom+0FZn2ZV/eWetZ8VS69JPDkvctVKbWUmRZFKfsyr+8s9az4p9mVf3lnrWfFL4il+S9xeDU/FkWRSn7Mq/vLPWs+KjlbRuhldHIM18bi1wvexB6ef/upRqwnyi0yMqco/UjpREVhAIiJCCKS0+TqtkY1zYm2e1rheRgNnC4uCdS7Psyr+8s9az4qn4il+S9y3wan4siyKU/ZlX95Z61nxWHi3ImqpYjLNG1rGloJEjCbuIAAANzrKSr0m8KS9xOlNc2jRIiklJk9rZY2yMiaWyMa5t5GA2cLjUTq1EKc6kYfU8EYwlL6URtFKfsyr+8s9az4p9mVf3lnrWfFQ+Ipfkvcl4NT8WRZFKDk0rgLmJg/Vj+Ki6nCpCf0vJGUJR+pBERTIBEWzwPk5PWl4p2B+jDc67mttnXtt27CoykorLZJJyeEaxFKfsyr+8s9az4p9mVf3lnrWfFV/EUvyXuT8Gp+LIsilP2ZV/eWetZ8VpsawGWjeGVDQ1zmZwAcHarkbQekFPGtTk8RkmNKnOKy0a9ERWlYRco4y5wa0FxOwNBJO4DWVIcPyfVswuIDGDzzEM9k91wUJ1Iw+p4JRhKXREcRT6myQTn8SohZ5DXv9+atgzIyOesPVCP5eVnd7RX3f+l6tqr9CsUVnnIw3mq3dcI+ddEuRt35atp8qEj3PKZXtD8v4xfC1dit0U4qMkdS37ksEniu5h4tI4rS1/IWthuXUz3Ac8VpB7NzwVsbmlLpJFcqNSPVGhRfXNINiLEbQdoPjC+K8qCIiQgiIkIIiy8JotNURR99lY3qLhfhc9SZvCyx0svBevJGh0FDAzYWwMJ8pwzncXFblfGiy+rk5PU22dDFYWAiImHCpnKphmirtINlTGHeczuHcAw9auZQfK1hmkomyga6eUHzX2a7jmdi12c9FZd+Rmuoaqb7FPIiLowKF30FJppo4xtlkYz0nBv8AK6FJMndHpMSh6I8+Q+Yw29otVdWWiDlsicI6pJF5xssLDYBYdS5Ii5U6AKvssFdm00MQ/qTFx3Mbb3vHYrBVOZWa3PrWR80MA7XuLjwzFrso6qy7czNdSxTZDaenMj2sG2RzWje5waPevSFNTiNjWt1BjWtG5osFRXIOi0uJQDmY8vP6bS4cQ1X0tPEpeeMSmyj5WwiIhZvNPyurdDQzyA2LYXgeU4ZreLgvPyuLK1W5lA1gOuedg6mgvPEN7VTqOcOjim5bsE3sszS2CIiJGIK28j9Dm0kslvxZ7DxiNoHvc7iqkV88hKLQ4dA3ndEHnfIS/wDyHYh3EZYpY3Zss45qZ2JAiIgQXCozKPW6XE5bG4izIx5rbn2nOV4PeALnYBc9S844jVmaeSQ7ZZXv9JxPuKJ8OjmblsjBey8qRjqb8lMmclSBJUkwxGxDR+I8dOv7g8Z1+ILLyZ8ixN/8qdoLGu/2mu1hzgdbyOcA6gOm55grXV13euL0U/2yu3tlJap+xrcJ5PwUrc2CJserWQLud5TzrPWVskRB223lhJJLkgiImHCIiQgiLpqqgRsc92prGucT0BoueASEU9lUrxJX5jQP9iNrXEbS53dG557AtHi1qGrIxGtM80krts0j3nxZzr26hYdSx11NGHh01HYAVJapuQREVpWEREhBSrJnQ6XEmG1xCySTsbmj2nDsUVVlZHKC5qJSO9xji53+CzXctNGTL7eOqoiz0RFzQcCIiQgsHGcPFRBJEdksT27iRYHqNis5E6eHlDNZ5HmiRhaSCLFpII6CNoXFSLKBhmgxGUAWEpEo/U1u9vP7Ao6uqpz1xUtwBOOmTQVh5HqG808v9kbGDe9xcf2BV4riySUWZQF/fp3nqbZg4tcst9LTRfcvtI5qIm6Ii54MhefeV1dpq+ofe4M72jcyzBwaFe2K1mhgkkP9KJ7vRaT/AAvORcSbnWTrO/nRXhsecpA++lyUSfZIKLOqZpbfhQtaN8j7+5h7VbaguSKizaJ8hGuad3YwBo456nSyXktVaRoto4poIiLKaCqMsFbeaCL+yN7zve7NHBir1STKHW6XEptdxGWxjzGgH2s5RtdNax00orsAq8tVRsIiLQUnZTU5ke1g2yPa0b3Gw969IwQhjQ1uoNaANwFhwCorkFRaXEoBa4Y8yH9NpcPazVfIQXiUvOo/7/vIKWUfK5BERCzeaXllXaGgqH3sdC8De8ZjeLgqIw+hM80cTdssjWDxZxAv1be1WxlcrM2hbGDrmnaOpgLjxDe1QjJnTZ+JRk/02Sv7GZo4uCMWfy7eUwZc+erGBdFFSNhjbHGLNjY1rR0ACwWQiIOEwuuWUMBLiAGgkkmwAG0k8wXYoXlXqnMw/NbqEs7GOtzts51txLQp04eJNR3ITloi5GBjWV2Jji2miM9r9245jPNFi5w7FH5crdWfux07B5LncS5QlF0ELKjFdM/9giVzUl6kxGVat6YT+n/5LLpsr1QPxIYX+TnsPvKgaKTtKL+0iq9RfcW5huV6nfYTxSQE84tI3tFncFz5e8rInYY76PKyT6Q4RjMdcgHW+42juWka/wC4KoEVPwFNSUo+noWfFzcWmERFvMgRESEEREhBXVkuotHhrCds0kkna7NHBoVK7l6KwSh0FPFH3qGNvW1oB43QziU8QUd2b7KOZNmeiIggUNHyyxU01DLK02c1oDfKc9oHv4LaUNWJomSN+7IxrhucAR71CcsFbm0kUY2yz36o2k/uc1ZuS3FNNQBhPdU73M837zOBI81anR+Qqnf+GdVPnOHYmKIiymgrXLDhfcQzj8rnRu3OGc3i1/aqwV+ctcN+kUEzALu0Ze3yo7PHba3WqDR7h9TVT07Ai8hiedwvQHJCj0NBAy1iIGE73DOdxcVRGG0mmnjjH9WVjfScB/K9HtbYWGwKjiUvpiW2Mesj6iIhASIrlMrdFhsgvYylkfpOBd7LXKkFZ+WOv7mniHO6SQ9QDW/ucq3oKQzTRxj+rIxnpOA/m/Uj1hHRR1P15gi7eqrgvbkXQ6HD4Gc+ha47392eLlvFxYwAWGwAAbhsXJA5S1NsKxWlJBdcsoaCTsAJO4C5XYuqogD2lrhdrmkEdIIsQokjzlW1RllfIdssj3nznF38roV6/Z3QeCs9J/zJ9ndB4Kz0n/Mja4jTSxh/z/IKdlN+qKKRXr9ndB4Kz0n/ADJ9ndB4Kz0n/Mn/APpU9n/P8i+CnuiE5H6LOqZpD/Tha0b5HX90ZVtLXYRgMFIHCnjEYeQXAEm5AsNpPMtihVxV8Wo5I30afhw0hERUFxUuWCtvUQxA/hxOed73WHBnFYOSqQDEdf5qeUDtafcCtdy+rdLiU55mPEY/TaGniCsPkvi30WshlJs1j+68hwLXdgJPUugjS/4ulbAaU/n6nuehUXFj7i41gjmXJc+GQtdj2CsrKd0MlwHjURta4a2uHjBWxROm08oZpNYZQPKLkfUULjpGF8d9UrASwjmv/YfEe0rSL0u9lxY7CNd9d+pRTGsmlJUXLWfR3n80OoHez7vZZF6XEfSov2gdUsvWD/RSaKW47k0qqe7owKlg54gc8Dxx7ewlRIixsRa3T09FkSp1YVFmLyYZwlB4kgiIrCARESEEREhBERIRtOS1Dp66CO1w6dhPktOc72WlehVTOSmiz68vOyGB563kMHAuVzIFxGWaiWyC1lHEG92EREONpUWV6szquKO/4UFzvkcf4YFwyTYpo6t8ROqeO48uO5Hsl/YFpOXVbpcSqDzMkzBujaGe8HitdgmJfRqqKbvUrXHyb2cPRLl0EaObbR2/vUDOpivq7noxFxY8EXGsEbRzrkufDJ8c26888o8N+jVk0WwRyuzfJPdM9ktXodVHlcwvMqY5gNU0eafKj2ey4eiiHD6mmpp3MV5DMM7GoycUelxKLVcRB8h81th7Tmq81VeRyivLPKfysYwecS4/sCtRRv5aq2NkStI4p53CIvhKwmspXKlXaTES2+qCKNnWRnn94WLk6otLiUOq4iz5D5re59otWqx6u09XNJ3yeQjdnEN9mymuR2hzpZ5f7I42De8lzv2t7V0FT5VrjtgDQ+ZX/ZaqIi58MhEWPJXMabOexp6HOAPYUhGQixf9Sj77H6bfin+pR99j9NvxT4Y2UZSLF/1KPvsfpt+K+txCMmwkYSeYPaSeq6bDFlGSiIkOF1VEwY0uOxoJO4C54LtUf5d1uhw6d17F0RYN8hDP8ipQjqko7kZPSmyi6moMkjnu2yPc473OLj711Ii6xLBz/UsnJ5y9axraaqdm2sIpHHVbmY881uY7Ng6FZ4K8zqTcnMoFRR2bfTxD8khN2joY/a3drHiQq5sdT1U/Y30LrStM/cvNFFMFykUlTYF+gefyzdyL+J/3T2g+JSlj77OfoQmcJQeJLARjOMlmLOSIigSCjHKrkLDWgusIpuaRo2+J4/MOPQVJ0UoTlB6ovDIyipLDPOeL4RJSTOimbmub2OHM5p5wVhK7soXJkVdI4tbeaAOcwjaQBdzNxA7QFSIXRWtfxoZ9V1Atel4UsegREWooCIiQgiIkItTI5QWgmlI/ElawbmNv738FYqjeT2i0WGwAixkaZD+o4uHslqki5i4lqqyfcO0I6aaQXVUThjS47GNLjuAufcu1R/l5W6LDZzzujzBvkIZ7nHsVUI6pKO5ZJ6U2UTPOZHuedr3Ocd7jc+9cERdYlg58vbkBin0jD4nXu6Nujd03j7kX3tzT1qRqrsj2KWdNATtDZGjd3D+Gj7FaK5m5hoqyQcoT100wohlQwzTYe5wF3U72yDdfNdwcT1KXrorKUSxuY77sjHNO5zSDwKqpz0TUtic46ouJEck9HmUGfbXNM93U3uB+wqarWcnMM+jUkUJsTFE1pI2F21x7SVs1KtPXUlLuNTjpgkFq+UtdoKSaTZmQSEb82zfaIW0UMyr12jw/MvYzysZ1C7z+wdqajHXUjHuKrLTBspkK5clFDo8Pz7a55nu6m9wP2k9apoleg+S1DoKKCO1iyFl/KIzne0SjHEZYpqO7B1lHM2zbIiIGFQqC5c1gmxGodtAlzBujAZ72lXtW1Ijjc87I2OcdzQSfcvOEspe4udte4uN+lxuUU4bHzSkD72XJI680dATNHQF9RGgYfM0dAUnyb0OkxKLULRB8h81pA9pzVGVY+Ryhu+olP5WRsB8olzv2t4LNdy00ZMvt46qiRaSIi5oOBV/lgrs2kij77Pc+SxpP7nNVgKoMrlbnVkcYOqGG53yOJPstZ2rXZx1Vl7ma6limyCoiLowKEREhBbXBuVFTSH/Ymc1v9ju6jPmHUOqxWqRRlGMliSyOm08ouLkllJjqnCKdohldqGv/AG3noaTra7xHtU3XmZX7yMxB1RQQyP1udHZx6SxzmE9ebfrQO9to0sSj0YVta7qeWXU3iIiHm0+OC878oKMQ1k8Y2RzyAbs7ueC9EqguXH/2VT/1j+1vwRPhr87XYwXy8qfc0aIiNgsIiJCC5wwl7mtbrL3Bo3uNhxK4Le8hqLS4lTi1w2TPO6MF/vaOChUlpi5bEorVJIvWkphHG1jdjGNaNzQAPcu9EXKHQhQHLBWZtJFHzyz36mNP+TmqfKocrtZnVcUYOqKC/W9x/hrVrs46qyM1zLTTZBERF0YFN1yMxT6NXwvJs0yZjvJk7k38QJB6lf68zAr0JyXxP6TRwy874m53lDuX+0Cg/Eoc1P8AQSsp9Ym1REQkIhERIQVV5Yq68kEX9rHyEeUc1vBruKtRUXlGrtLiUvRFmRjzWi/tF63WEdVbOxkvJYp43NNg9FpqmKPvs0bTuLhfhdejAqSyZUOkxJhIuIWSP4Zo4uHYruVnEZZqKOyIWUcRbCIiGm4jeUKt0WGzG9i9ojH6jg0+yXKilauWKutTwxd8lc87mMsOLx2Kqke4fHFLO7BF5LNTGwRERAxhXNkqotHh4cRYzSyP6gcwfsKpkleheTVDoKOGO1syCMHfm3dxJQziUsU1Hdm6yjmbZtEREECoVA8ta3TYjUO2gTFg3RgM/wAfer2rqkRRue7ZGxzjuaLn3Lze+QucXE3LiSd51njdFeGx80pA++lyUTNwzBZqnP0EZkMTA5wba9ibahznxDoKw3xlpIcC0jaHAgg+MHWFbmSPC9HRvlI11Ept5Efcj2s9SvEsCgqRaeGOXxvaLjc7aOoq2pf6Kji1lIrhaaoKSfM87IrkrMk9G/7hmh8h+cOx4PvWqkyMN/LVuA/4ogfc8K6N/RfV4/RW7SqvQrBFZbcjHTWdkP8A7FsaLJBTNN5ZZpfFdrAd9hfind9RXr/BlaVX6FXYXhclTK2KFpe9x6gOdzjzNHSr/wAEwsU1PHC03EUbW36TtJ6ySetMKwSGlZmwRNjGq+aNZ8bnHWetZ6FXV067wlhIIUKHhc31CIixmk4vdYa150xit09TNLzSzSOG5ziW8LK4sonKAU1G5rTaSovGy20Aiz3dTT2kKkUZ4bTaTmwZezy1EIiIqDwiIkIKe5IKLOqZZSNUUIaN8jvgw9qgSt/JHRZlE+Qixmnd6LGho9rPWK+lpovuabWOaiJ0iXS654NBUJy6rdLiNQeZsmYN0YDPe09qvWqqRGxznbGNc47mi5Xm+ecve552vc5x3uNzxKKcNj5pSMF7LkkcEREaBYVrZIMVzqeWFx1xSBzfJk1W9Jp9JVSpTk2xTQYiwE2E7XRne6xZ7QaPOWW8p66T7czRbz01EXgi+XX265sNhEul0hHCSTNFzsAJPUvOFdVmaaSQ7ZZHv9Nxd/KvXlrXaHD533sdE5o3v7gfu4Kg0Y4bDlKQNvpc1EsrI3QX+kSkd7jB7Xu/wVnqIZLqPR4a13PNJI/2swcGA9al91gupaq0ma7eOmmkES6+XWYvKdys1ufXNZfVDA3teS48MxQlbfldW6avqH3uDO9oPiZ3A6rNWoXT28dFKK7AGrLVNvuERFeVGdgdFpqqGPbpJ42ndnDO4XXosKksmFHpMRa7mhjkfwzBxersugfEZZqKOyCtlHEGz6iXS6Gm4jWUSt0WGzdMjWxjz3AH2c5UYxhcQALlxAA6SdQ4q0ssNfaCCIH78rnncxthxk4BV/yaq4oayKSe+jikDjmi5u0Xbq5xnWJ8QRyxThQcl3BN09VVIvjBcNFPTxxDZFE1u8gaz1m561nLSYdyxpKi2iqIyT+V7sx3ovsVugboLNST83UKRaa8p9REUSQRESEERYWIYzDTtvPLHEP+NwHYNp6k6TfQZvHUzVrcdx+KjiMkzrDXYD7zz0NHOeA51DMfytxtBbRsMrtfdyAtYNzfvO4Kt8UxaWqkMk8hkcenYB0NbsaNy30LGc3mfJf0x1buMeUebMjlFj8lbUGWTVzNaNjG31AfyecrVoiORiorC6AttyeWERFIiEREhBZ1NjtRE0NjqJ42i9mxyva0XJJs0Gw2rBRM4qXVDptdDZfWar8LqfXyfMn1mq/C6n18nzLWooeFDZew+uW5sJeUNS4EOqqhwcCCHTSEEEWIIztYWvRFJRUeiGbb6hERSGC5MeWkFpLS0ggg2IINwQRsN1xRIc2X1mq/C6n18nzJ9Zqvwup9fJ8y1qKvwobL2H1y3Nl9Zqvwup9fJ8yfWar8LqfXyfMtaiXhQ2XsLXLczarGp5W5stRPI02u2SV7mmxuO5JssJEU1FR6DNt9TPgx+pjaGsqZ2NaLBrJXtAHQADYBc/rNV+F1Pr5PmWtRRdOD9F7D65bmy+s1X4XU+vk+ZPrNV+F1Pr5PmWtRN4UNl7C1y3BNzcm5PSiIrCIRESEd9JXyQkmGWSIkWJjcWki97EtOy6y/rNV+F1Pr5PmWtRQcIvm0SUmujNl9Zqvwup9fJ8yfWar8LqfXyfMtaibwobL2FrluZFZiMsxBmlklLQQDI9zyATzZxKx0RTSS5IbqFlUWKzQ/hTSx+Jj3NHYCsVEmk+TEm10JJTZRK5n/AOgvH/MYx3HNvxWdFlXrRtEDt8ZHucFDUVLtqT6xRaq1RfcybOyt1fMynHmP/l6xpsqNc7Y+JnkxD/K6iSJla0V9qE69R/cbqs5Z1kv36qWx5mO0Y7GWWmc4kkuJcTzk3PaviK6MIx+lYK3JvqwiIpEQiIkIIiJCCIiQj//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pic>
        <p:nvPicPr>
          <p:cNvPr id="1034" name="Picture 10" descr="http://www.kategreen.org/wp-content/uploads/2011/03/nhs_logo.jpg"/>
          <p:cNvPicPr>
            <a:picLocks noChangeAspect="1" noChangeArrowheads="1"/>
          </p:cNvPicPr>
          <p:nvPr/>
        </p:nvPicPr>
        <p:blipFill>
          <a:blip r:embed="rId3" cstate="print"/>
          <a:srcRect/>
          <a:stretch>
            <a:fillRect/>
          </a:stretch>
        </p:blipFill>
        <p:spPr bwMode="auto">
          <a:xfrm>
            <a:off x="4211960" y="4221088"/>
            <a:ext cx="1872207" cy="759506"/>
          </a:xfrm>
          <a:prstGeom prst="rect">
            <a:avLst/>
          </a:prstGeom>
          <a:noFill/>
        </p:spPr>
      </p:pic>
      <p:pic>
        <p:nvPicPr>
          <p:cNvPr id="1036" name="Picture 12" descr="https://encrypted-tbn1.gstatic.com/images?q=tbn:ANd9GcTgGKGBHbJhoJsLlgnpxe7_55o5RSm6RWCuaa5lGLj097Fro01c"/>
          <p:cNvPicPr>
            <a:picLocks noChangeAspect="1" noChangeArrowheads="1"/>
          </p:cNvPicPr>
          <p:nvPr/>
        </p:nvPicPr>
        <p:blipFill>
          <a:blip r:embed="rId4" cstate="print"/>
          <a:srcRect/>
          <a:stretch>
            <a:fillRect/>
          </a:stretch>
        </p:blipFill>
        <p:spPr bwMode="auto">
          <a:xfrm>
            <a:off x="323528" y="5301208"/>
            <a:ext cx="1542403" cy="1361704"/>
          </a:xfrm>
          <a:prstGeom prst="rect">
            <a:avLst/>
          </a:prstGeom>
          <a:noFill/>
        </p:spPr>
      </p:pic>
      <p:pic>
        <p:nvPicPr>
          <p:cNvPr id="1038" name="Picture 14" descr="https://encrypted-tbn1.gstatic.com/images?q=tbn:ANd9GcSQueaX8U3uJ1T_ORDq4w6kpInb7yr4p52DTAdMWviLkYW7dsAqUA"/>
          <p:cNvPicPr>
            <a:picLocks noChangeAspect="1" noChangeArrowheads="1"/>
          </p:cNvPicPr>
          <p:nvPr/>
        </p:nvPicPr>
        <p:blipFill>
          <a:blip r:embed="rId5" cstate="print"/>
          <a:srcRect/>
          <a:stretch>
            <a:fillRect/>
          </a:stretch>
        </p:blipFill>
        <p:spPr bwMode="auto">
          <a:xfrm>
            <a:off x="5940152" y="5085184"/>
            <a:ext cx="2867025" cy="1590675"/>
          </a:xfrm>
          <a:prstGeom prst="rect">
            <a:avLst/>
          </a:prstGeom>
          <a:noFill/>
        </p:spPr>
      </p:pic>
      <p:pic>
        <p:nvPicPr>
          <p:cNvPr id="1040" name="Picture 16" descr="http://www.grumpyoldeafies.com/nationalauditoffice.jpg"/>
          <p:cNvPicPr>
            <a:picLocks noChangeAspect="1" noChangeArrowheads="1"/>
          </p:cNvPicPr>
          <p:nvPr/>
        </p:nvPicPr>
        <p:blipFill>
          <a:blip r:embed="rId6" cstate="print"/>
          <a:srcRect/>
          <a:stretch>
            <a:fillRect/>
          </a:stretch>
        </p:blipFill>
        <p:spPr bwMode="auto">
          <a:xfrm>
            <a:off x="6084486" y="1766710"/>
            <a:ext cx="2755087" cy="1152128"/>
          </a:xfrm>
          <a:prstGeom prst="rect">
            <a:avLst/>
          </a:prstGeom>
          <a:noFill/>
        </p:spPr>
      </p:pic>
      <p:pic>
        <p:nvPicPr>
          <p:cNvPr id="1042" name="Picture 18" descr="http://www.universalconsensus.com/wp-content/uploads/2013/01/aon-logo.jpg"/>
          <p:cNvPicPr>
            <a:picLocks noChangeAspect="1" noChangeArrowheads="1"/>
          </p:cNvPicPr>
          <p:nvPr/>
        </p:nvPicPr>
        <p:blipFill>
          <a:blip r:embed="rId7" cstate="print"/>
          <a:srcRect/>
          <a:stretch>
            <a:fillRect/>
          </a:stretch>
        </p:blipFill>
        <p:spPr bwMode="auto">
          <a:xfrm>
            <a:off x="179512" y="2276872"/>
            <a:ext cx="2215606" cy="1296144"/>
          </a:xfrm>
          <a:prstGeom prst="rect">
            <a:avLst/>
          </a:prstGeom>
          <a:noFill/>
        </p:spPr>
      </p:pic>
      <p:pic>
        <p:nvPicPr>
          <p:cNvPr id="1044" name="Picture 20" descr="http://blogs.bournemouth.ac.uk/research/files/2011/07/santander.jpg"/>
          <p:cNvPicPr>
            <a:picLocks noChangeAspect="1" noChangeArrowheads="1"/>
          </p:cNvPicPr>
          <p:nvPr/>
        </p:nvPicPr>
        <p:blipFill>
          <a:blip r:embed="rId8" cstate="print"/>
          <a:srcRect/>
          <a:stretch>
            <a:fillRect/>
          </a:stretch>
        </p:blipFill>
        <p:spPr bwMode="auto">
          <a:xfrm>
            <a:off x="2915816" y="5805264"/>
            <a:ext cx="2459918" cy="720080"/>
          </a:xfrm>
          <a:prstGeom prst="rect">
            <a:avLst/>
          </a:prstGeom>
          <a:noFill/>
        </p:spPr>
      </p:pic>
      <p:pic>
        <p:nvPicPr>
          <p:cNvPr id="1046" name="Picture 22" descr="http://www.csreurope.org/data/images/logos/corporatemembers/kpmg-logo.jpg"/>
          <p:cNvPicPr>
            <a:picLocks noChangeAspect="1" noChangeArrowheads="1"/>
          </p:cNvPicPr>
          <p:nvPr/>
        </p:nvPicPr>
        <p:blipFill>
          <a:blip r:embed="rId9" cstate="print"/>
          <a:srcRect/>
          <a:stretch>
            <a:fillRect/>
          </a:stretch>
        </p:blipFill>
        <p:spPr bwMode="auto">
          <a:xfrm>
            <a:off x="2700614" y="2581851"/>
            <a:ext cx="2248025" cy="989816"/>
          </a:xfrm>
          <a:prstGeom prst="rect">
            <a:avLst/>
          </a:prstGeom>
          <a:noFill/>
        </p:spPr>
      </p:pic>
      <p:pic>
        <p:nvPicPr>
          <p:cNvPr id="1048" name="Picture 24" descr="https://www.scci.org.uk/wp-content/uploads/2011/11/IM_solicitors_logo.jpeg"/>
          <p:cNvPicPr>
            <a:picLocks noChangeAspect="1" noChangeArrowheads="1"/>
          </p:cNvPicPr>
          <p:nvPr/>
        </p:nvPicPr>
        <p:blipFill>
          <a:blip r:embed="rId10" cstate="print"/>
          <a:srcRect/>
          <a:stretch>
            <a:fillRect/>
          </a:stretch>
        </p:blipFill>
        <p:spPr bwMode="auto">
          <a:xfrm>
            <a:off x="251520" y="4005064"/>
            <a:ext cx="3346600" cy="864096"/>
          </a:xfrm>
          <a:prstGeom prst="rect">
            <a:avLst/>
          </a:prstGeom>
          <a:noFill/>
        </p:spPr>
      </p:pic>
      <p:pic>
        <p:nvPicPr>
          <p:cNvPr id="1052" name="Picture 28" descr="http://image-server2.services.www.moneyscience.com/mod/profile/icondirect.php?lastcache=1341349881&amp;joindate=1307527685&amp;guid=4723&amp;size=large"/>
          <p:cNvPicPr>
            <a:picLocks noChangeAspect="1" noChangeArrowheads="1"/>
          </p:cNvPicPr>
          <p:nvPr/>
        </p:nvPicPr>
        <p:blipFill>
          <a:blip r:embed="rId11" cstate="print"/>
          <a:srcRect/>
          <a:stretch>
            <a:fillRect/>
          </a:stretch>
        </p:blipFill>
        <p:spPr bwMode="auto">
          <a:xfrm>
            <a:off x="7020272" y="3861048"/>
            <a:ext cx="1714500" cy="1714500"/>
          </a:xfrm>
          <a:prstGeom prst="rect">
            <a:avLst/>
          </a:prstGeom>
          <a:noFill/>
        </p:spPr>
      </p:pic>
      <p:pic>
        <p:nvPicPr>
          <p:cNvPr id="1054" name="Picture 30" descr="http://www.icg.gg/wp-content/uploads/Grant-Thornton.jpg"/>
          <p:cNvPicPr>
            <a:picLocks noChangeAspect="1" noChangeArrowheads="1"/>
          </p:cNvPicPr>
          <p:nvPr/>
        </p:nvPicPr>
        <p:blipFill>
          <a:blip r:embed="rId12" cstate="print"/>
          <a:srcRect/>
          <a:stretch>
            <a:fillRect/>
          </a:stretch>
        </p:blipFill>
        <p:spPr bwMode="auto">
          <a:xfrm>
            <a:off x="5220072" y="2924944"/>
            <a:ext cx="3431796" cy="1256282"/>
          </a:xfrm>
          <a:prstGeom prst="rect">
            <a:avLst/>
          </a:prstGeom>
          <a:noFill/>
        </p:spPr>
      </p:pic>
      <p:sp>
        <p:nvSpPr>
          <p:cNvPr id="19" name="TextBox 18"/>
          <p:cNvSpPr txBox="1"/>
          <p:nvPr/>
        </p:nvSpPr>
        <p:spPr>
          <a:xfrm>
            <a:off x="442491" y="366118"/>
            <a:ext cx="5472608" cy="707886"/>
          </a:xfrm>
          <a:prstGeom prst="rect">
            <a:avLst/>
          </a:prstGeom>
          <a:noFill/>
        </p:spPr>
        <p:txBody>
          <a:bodyPr wrap="square" rtlCol="0">
            <a:spAutoFit/>
          </a:bodyPr>
          <a:lstStyle/>
          <a:p>
            <a:r>
              <a:rPr lang="en-GB" sz="4000" b="1" dirty="0" smtClean="0">
                <a:solidFill>
                  <a:srgbClr val="C00000"/>
                </a:solidFill>
                <a:latin typeface="+mj-lt"/>
              </a:rPr>
              <a:t>Employers</a:t>
            </a:r>
            <a:endParaRPr lang="en-GB" sz="4000" b="1" dirty="0">
              <a:solidFill>
                <a:srgbClr val="C00000"/>
              </a:solidFill>
              <a:latin typeface="+mj-lt"/>
            </a:endParaRPr>
          </a:p>
        </p:txBody>
      </p:sp>
      <p:pic>
        <p:nvPicPr>
          <p:cNvPr id="2" name="Picture 1"/>
          <p:cNvPicPr>
            <a:picLocks noChangeAspect="1"/>
          </p:cNvPicPr>
          <p:nvPr/>
        </p:nvPicPr>
        <p:blipFill>
          <a:blip r:embed="rId13"/>
          <a:stretch>
            <a:fillRect/>
          </a:stretch>
        </p:blipFill>
        <p:spPr>
          <a:xfrm>
            <a:off x="3782169" y="1295024"/>
            <a:ext cx="2085975" cy="1047750"/>
          </a:xfrm>
          <a:prstGeom prst="rect">
            <a:avLst/>
          </a:prstGeom>
        </p:spPr>
      </p:pic>
    </p:spTree>
    <p:extLst>
      <p:ext uri="{BB962C8B-B14F-4D97-AF65-F5344CB8AC3E}">
        <p14:creationId xmlns:p14="http://schemas.microsoft.com/office/powerpoint/2010/main" val="3566258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27384"/>
            <a:ext cx="9161445" cy="6858000"/>
          </a:xfrm>
          <a:prstGeom prst="rect">
            <a:avLst/>
          </a:prstGeom>
        </p:spPr>
      </p:pic>
      <p:sp>
        <p:nvSpPr>
          <p:cNvPr id="5" name="Rectangle 4"/>
          <p:cNvSpPr/>
          <p:nvPr/>
        </p:nvSpPr>
        <p:spPr>
          <a:xfrm>
            <a:off x="5076056" y="404664"/>
            <a:ext cx="4067944"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Maths </a:t>
            </a:r>
            <a:r>
              <a:rPr lang="en-GB" sz="3400" b="1" dirty="0">
                <a:latin typeface="Rockwell" pitchFamily="18" charset="0"/>
              </a:rPr>
              <a:t>@</a:t>
            </a:r>
            <a:r>
              <a:rPr lang="en-GB" sz="3400" b="1" dirty="0" smtClean="0">
                <a:latin typeface="Rockwell" pitchFamily="18" charset="0"/>
              </a:rPr>
              <a:t> NCL</a:t>
            </a:r>
            <a:endParaRPr lang="en-GB" sz="34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a:endCxn id="34" idx="0"/>
          </p:cNvCxnSpPr>
          <p:nvPr/>
        </p:nvCxnSpPr>
        <p:spPr>
          <a:xfrm flipH="1">
            <a:off x="6026388" y="3626383"/>
            <a:ext cx="792087" cy="193058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818475" y="3626383"/>
            <a:ext cx="1173905" cy="7426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763688" y="2852936"/>
            <a:ext cx="1612631"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3 Year Degree</a:t>
            </a:r>
            <a:endParaRPr lang="en-GB" sz="2000" dirty="0">
              <a:solidFill>
                <a:prstClr val="black"/>
              </a:solidFill>
            </a:endParaRPr>
          </a:p>
        </p:txBody>
      </p:sp>
      <p:sp>
        <p:nvSpPr>
          <p:cNvPr id="16" name="Text Box 2"/>
          <p:cNvSpPr txBox="1">
            <a:spLocks noChangeArrowheads="1"/>
          </p:cNvSpPr>
          <p:nvPr/>
        </p:nvSpPr>
        <p:spPr bwMode="auto">
          <a:xfrm>
            <a:off x="636080" y="349578"/>
            <a:ext cx="6192689"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1" baseline="0" dirty="0" smtClean="0">
                <a:solidFill>
                  <a:srgbClr val="C10B24"/>
                </a:solidFill>
                <a:latin typeface="+mj-lt"/>
              </a:rPr>
              <a:t>Single Honours Degrees</a:t>
            </a:r>
            <a:endParaRPr lang="en-US" sz="4000" b="1" baseline="0" dirty="0">
              <a:solidFill>
                <a:srgbClr val="C10B24"/>
              </a:solidFill>
              <a:latin typeface="+mj-lt"/>
            </a:endParaRPr>
          </a:p>
        </p:txBody>
      </p:sp>
      <p:cxnSp>
        <p:nvCxnSpPr>
          <p:cNvPr id="9" name="Straight Arrow Connector 8"/>
          <p:cNvCxnSpPr>
            <a:endCxn id="22" idx="0"/>
          </p:cNvCxnSpPr>
          <p:nvPr/>
        </p:nvCxnSpPr>
        <p:spPr>
          <a:xfrm flipH="1">
            <a:off x="2570004" y="2129956"/>
            <a:ext cx="335993"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23" name="Rounded Rectangle 22"/>
          <p:cNvSpPr/>
          <p:nvPr/>
        </p:nvSpPr>
        <p:spPr>
          <a:xfrm>
            <a:off x="5940152" y="2852936"/>
            <a:ext cx="1612631"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4 Year Degree</a:t>
            </a:r>
            <a:endParaRPr lang="en-GB" sz="2000" dirty="0">
              <a:solidFill>
                <a:prstClr val="black"/>
              </a:solidFill>
            </a:endParaRPr>
          </a:p>
        </p:txBody>
      </p:sp>
      <p:sp>
        <p:nvSpPr>
          <p:cNvPr id="35" name="Rounded Rectangle 34">
            <a:hlinkClick r:id="rId3"/>
          </p:cNvPr>
          <p:cNvSpPr/>
          <p:nvPr/>
        </p:nvSpPr>
        <p:spPr>
          <a:xfrm>
            <a:off x="6948264" y="4371919"/>
            <a:ext cx="2088232" cy="857281"/>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err="1" smtClean="0">
                <a:solidFill>
                  <a:prstClr val="black"/>
                </a:solidFill>
              </a:rPr>
              <a:t>MMathStat</a:t>
            </a:r>
            <a:r>
              <a:rPr lang="en-GB" sz="2000" dirty="0" smtClean="0">
                <a:solidFill>
                  <a:prstClr val="black"/>
                </a:solidFill>
              </a:rPr>
              <a:t> (Hons)</a:t>
            </a:r>
            <a:endParaRPr lang="en-GB" sz="2000" dirty="0">
              <a:solidFill>
                <a:prstClr val="black"/>
              </a:solidFill>
            </a:endParaRPr>
          </a:p>
        </p:txBody>
      </p:sp>
      <p:sp>
        <p:nvSpPr>
          <p:cNvPr id="19" name="Rounded Rectangle 18">
            <a:hlinkClick r:id="rId4"/>
          </p:cNvPr>
          <p:cNvSpPr/>
          <p:nvPr/>
        </p:nvSpPr>
        <p:spPr>
          <a:xfrm>
            <a:off x="1763688" y="5628976"/>
            <a:ext cx="2304256" cy="824360"/>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Statistics (Hons)</a:t>
            </a:r>
            <a:endParaRPr lang="en-GB" sz="2000" dirty="0">
              <a:solidFill>
                <a:prstClr val="black"/>
              </a:solidFill>
            </a:endParaRPr>
          </a:p>
        </p:txBody>
      </p:sp>
      <p:sp>
        <p:nvSpPr>
          <p:cNvPr id="20" name="Rounded Rectangle 19">
            <a:hlinkClick r:id="rId5"/>
          </p:cNvPr>
          <p:cNvSpPr/>
          <p:nvPr/>
        </p:nvSpPr>
        <p:spPr>
          <a:xfrm>
            <a:off x="3491880" y="3785309"/>
            <a:ext cx="1944216" cy="1371883"/>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Maths &amp; Stats (Hons)</a:t>
            </a:r>
            <a:endParaRPr lang="en-GB" sz="2000" dirty="0">
              <a:solidFill>
                <a:prstClr val="black"/>
              </a:solidFill>
            </a:endParaRPr>
          </a:p>
        </p:txBody>
      </p:sp>
      <p:sp>
        <p:nvSpPr>
          <p:cNvPr id="21" name="Rounded Rectangle 20">
            <a:hlinkClick r:id="rId6"/>
          </p:cNvPr>
          <p:cNvSpPr/>
          <p:nvPr/>
        </p:nvSpPr>
        <p:spPr>
          <a:xfrm>
            <a:off x="251520" y="4368995"/>
            <a:ext cx="2187861" cy="860205"/>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BSc Maths (Hons) </a:t>
            </a:r>
            <a:endParaRPr lang="en-GB" sz="2000" dirty="0">
              <a:solidFill>
                <a:prstClr val="black"/>
              </a:solidFill>
            </a:endParaRPr>
          </a:p>
        </p:txBody>
      </p:sp>
      <p:cxnSp>
        <p:nvCxnSpPr>
          <p:cNvPr id="12" name="Straight Arrow Connector 11"/>
          <p:cNvCxnSpPr>
            <a:stCxn id="22" idx="2"/>
            <a:endCxn id="21" idx="0"/>
          </p:cNvCxnSpPr>
          <p:nvPr/>
        </p:nvCxnSpPr>
        <p:spPr>
          <a:xfrm flipH="1">
            <a:off x="1345451" y="3626383"/>
            <a:ext cx="1224553" cy="742612"/>
          </a:xfrm>
          <a:prstGeom prst="straightConnector1">
            <a:avLst/>
          </a:prstGeom>
          <a:ln w="3810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2" idx="2"/>
            <a:endCxn id="19" idx="0"/>
          </p:cNvCxnSpPr>
          <p:nvPr/>
        </p:nvCxnSpPr>
        <p:spPr>
          <a:xfrm>
            <a:off x="2570004" y="3626383"/>
            <a:ext cx="345812" cy="200259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2" idx="2"/>
            <a:endCxn id="20" idx="1"/>
          </p:cNvCxnSpPr>
          <p:nvPr/>
        </p:nvCxnSpPr>
        <p:spPr>
          <a:xfrm>
            <a:off x="2570004" y="3626383"/>
            <a:ext cx="921876" cy="844868"/>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Rounded Rectangle 33">
            <a:hlinkClick r:id="rId7"/>
          </p:cNvPr>
          <p:cNvSpPr/>
          <p:nvPr/>
        </p:nvSpPr>
        <p:spPr>
          <a:xfrm>
            <a:off x="5004048" y="5556968"/>
            <a:ext cx="2044679" cy="824360"/>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err="1" smtClean="0">
                <a:solidFill>
                  <a:prstClr val="black"/>
                </a:solidFill>
              </a:rPr>
              <a:t>MMath</a:t>
            </a:r>
            <a:r>
              <a:rPr lang="en-GB" sz="2000" dirty="0" smtClean="0">
                <a:solidFill>
                  <a:prstClr val="black"/>
                </a:solidFill>
              </a:rPr>
              <a:t> (Hons)</a:t>
            </a:r>
            <a:endParaRPr lang="en-GB" sz="2000" dirty="0">
              <a:solidFill>
                <a:prstClr val="black"/>
              </a:solidFill>
            </a:endParaRPr>
          </a:p>
        </p:txBody>
      </p:sp>
      <p:cxnSp>
        <p:nvCxnSpPr>
          <p:cNvPr id="10" name="Straight Arrow Connector 9"/>
          <p:cNvCxnSpPr>
            <a:endCxn id="23" idx="0"/>
          </p:cNvCxnSpPr>
          <p:nvPr/>
        </p:nvCxnSpPr>
        <p:spPr>
          <a:xfrm>
            <a:off x="5580112" y="2076589"/>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 name="Group 2"/>
          <p:cNvGrpSpPr/>
          <p:nvPr/>
        </p:nvGrpSpPr>
        <p:grpSpPr>
          <a:xfrm>
            <a:off x="2269935" y="1412776"/>
            <a:ext cx="4397902" cy="1095861"/>
            <a:chOff x="2386035" y="1268760"/>
            <a:chExt cx="4397902" cy="1095861"/>
          </a:xfrm>
          <a:solidFill>
            <a:srgbClr val="FFC000"/>
          </a:solidFill>
        </p:grpSpPr>
        <p:sp>
          <p:nvSpPr>
            <p:cNvPr id="17" name="Rounded Rectangle 16"/>
            <p:cNvSpPr/>
            <p:nvPr/>
          </p:nvSpPr>
          <p:spPr>
            <a:xfrm>
              <a:off x="2386035" y="1268760"/>
              <a:ext cx="4397902" cy="1095861"/>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prstClr val="white"/>
                </a:solidFill>
              </a:endParaRPr>
            </a:p>
          </p:txBody>
        </p:sp>
        <p:sp>
          <p:nvSpPr>
            <p:cNvPr id="18" name="TextBox 17"/>
            <p:cNvSpPr txBox="1"/>
            <p:nvPr/>
          </p:nvSpPr>
          <p:spPr>
            <a:xfrm>
              <a:off x="2510837" y="1570444"/>
              <a:ext cx="4230541" cy="535531"/>
            </a:xfrm>
            <a:prstGeom prst="rect">
              <a:avLst/>
            </a:prstGeom>
            <a:grpFill/>
          </p:spPr>
          <p:txBody>
            <a:bodyPr wrap="square" rtlCol="0">
              <a:spAutoFit/>
            </a:bodyPr>
            <a:lstStyle/>
            <a:p>
              <a:pPr algn="ctr" defTabSz="533400">
                <a:lnSpc>
                  <a:spcPct val="90000"/>
                </a:lnSpc>
                <a:spcBef>
                  <a:spcPct val="0"/>
                </a:spcBef>
              </a:pPr>
              <a:r>
                <a:rPr lang="en-GB" sz="3200" dirty="0" smtClean="0">
                  <a:solidFill>
                    <a:prstClr val="black"/>
                  </a:solidFill>
                </a:rPr>
                <a:t>Single Honours</a:t>
              </a:r>
              <a:endParaRPr lang="en-GB" sz="3200" dirty="0">
                <a:solidFill>
                  <a:prstClr val="black"/>
                </a:solidFill>
              </a:endParaRPr>
            </a:p>
          </p:txBody>
        </p:sp>
      </p:grpSp>
    </p:spTree>
    <p:extLst>
      <p:ext uri="{BB962C8B-B14F-4D97-AF65-F5344CB8AC3E}">
        <p14:creationId xmlns:p14="http://schemas.microsoft.com/office/powerpoint/2010/main" val="154212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35" grpId="0" animBg="1"/>
      <p:bldP spid="19" grpId="0" animBg="1"/>
      <p:bldP spid="20" grpId="0" animBg="1"/>
      <p:bldP spid="21" grpId="0" animBg="1"/>
      <p:bldP spid="3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22889" y="1420501"/>
            <a:ext cx="2736304" cy="701439"/>
          </a:xfrm>
          <a:prstGeom prst="round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smtClean="0">
                <a:solidFill>
                  <a:prstClr val="black"/>
                </a:solidFill>
              </a:rPr>
              <a:t>Major/Minor</a:t>
            </a:r>
            <a:endParaRPr lang="en-GB" sz="2400" dirty="0">
              <a:solidFill>
                <a:prstClr val="black"/>
              </a:solidFill>
            </a:endParaRPr>
          </a:p>
        </p:txBody>
      </p:sp>
      <p:sp>
        <p:nvSpPr>
          <p:cNvPr id="3" name="Rounded Rectangle 2"/>
          <p:cNvSpPr/>
          <p:nvPr/>
        </p:nvSpPr>
        <p:spPr>
          <a:xfrm>
            <a:off x="6191672" y="5944830"/>
            <a:ext cx="2736304" cy="737444"/>
          </a:xfrm>
          <a:prstGeom prst="roundRect">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400" dirty="0" smtClean="0">
                <a:solidFill>
                  <a:prstClr val="black"/>
                </a:solidFill>
              </a:rPr>
              <a:t>Joint Honours</a:t>
            </a:r>
            <a:endParaRPr lang="en-GB" sz="2400" dirty="0">
              <a:solidFill>
                <a:prstClr val="black"/>
              </a:solidFill>
            </a:endParaRPr>
          </a:p>
        </p:txBody>
      </p:sp>
      <p:sp>
        <p:nvSpPr>
          <p:cNvPr id="7" name="Rounded Rectangle 6">
            <a:hlinkClick r:id="rId3"/>
          </p:cNvPr>
          <p:cNvSpPr/>
          <p:nvPr/>
        </p:nvSpPr>
        <p:spPr>
          <a:xfrm>
            <a:off x="222889" y="3817740"/>
            <a:ext cx="2304256" cy="824360"/>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smtClean="0">
                <a:solidFill>
                  <a:prstClr val="black"/>
                </a:solidFill>
              </a:rPr>
              <a:t>Maths with Management</a:t>
            </a:r>
            <a:endParaRPr lang="en-GB" sz="2100" dirty="0">
              <a:solidFill>
                <a:prstClr val="black"/>
              </a:solidFill>
            </a:endParaRPr>
          </a:p>
        </p:txBody>
      </p:sp>
      <p:sp>
        <p:nvSpPr>
          <p:cNvPr id="9" name="Rounded Rectangle 8">
            <a:hlinkClick r:id="rId4"/>
          </p:cNvPr>
          <p:cNvSpPr/>
          <p:nvPr/>
        </p:nvSpPr>
        <p:spPr>
          <a:xfrm>
            <a:off x="5255568" y="1420501"/>
            <a:ext cx="2304256" cy="828592"/>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100" dirty="0" smtClean="0">
                <a:solidFill>
                  <a:prstClr val="black"/>
                </a:solidFill>
              </a:rPr>
              <a:t>Maths with Finance</a:t>
            </a:r>
            <a:endParaRPr lang="en-GB" sz="2100" dirty="0">
              <a:solidFill>
                <a:prstClr val="black"/>
              </a:solidFill>
            </a:endParaRPr>
          </a:p>
        </p:txBody>
      </p:sp>
      <p:sp>
        <p:nvSpPr>
          <p:cNvPr id="10" name="Rounded Rectangle 9"/>
          <p:cNvSpPr/>
          <p:nvPr/>
        </p:nvSpPr>
        <p:spPr>
          <a:xfrm>
            <a:off x="1547352" y="5855200"/>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Maths and Accounting</a:t>
            </a:r>
            <a:endParaRPr lang="en-GB" sz="2100" dirty="0">
              <a:solidFill>
                <a:prstClr val="black"/>
              </a:solidFill>
            </a:endParaRPr>
          </a:p>
        </p:txBody>
      </p:sp>
      <p:sp>
        <p:nvSpPr>
          <p:cNvPr id="11" name="Rounded Rectangle 10"/>
          <p:cNvSpPr/>
          <p:nvPr/>
        </p:nvSpPr>
        <p:spPr>
          <a:xfrm>
            <a:off x="4211960" y="4719066"/>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Maths and Economics</a:t>
            </a:r>
            <a:endParaRPr lang="en-GB" sz="2100" dirty="0">
              <a:solidFill>
                <a:prstClr val="black"/>
              </a:solidFill>
            </a:endParaRPr>
          </a:p>
        </p:txBody>
      </p:sp>
      <p:sp>
        <p:nvSpPr>
          <p:cNvPr id="12" name="Rounded Rectangle 11"/>
          <p:cNvSpPr/>
          <p:nvPr/>
        </p:nvSpPr>
        <p:spPr>
          <a:xfrm>
            <a:off x="6623720" y="3429000"/>
            <a:ext cx="2304256" cy="824360"/>
          </a:xfrm>
          <a:prstGeom prst="round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100" dirty="0" smtClean="0">
                <a:solidFill>
                  <a:prstClr val="black"/>
                </a:solidFill>
              </a:rPr>
              <a:t>Psychology and Maths</a:t>
            </a:r>
            <a:endParaRPr lang="en-GB" sz="2100" dirty="0">
              <a:solidFill>
                <a:prstClr val="black"/>
              </a:solidFill>
            </a:endParaRPr>
          </a:p>
        </p:txBody>
      </p:sp>
      <p:sp>
        <p:nvSpPr>
          <p:cNvPr id="13" name="Text Box 2"/>
          <p:cNvSpPr txBox="1">
            <a:spLocks noChangeArrowheads="1"/>
          </p:cNvSpPr>
          <p:nvPr/>
        </p:nvSpPr>
        <p:spPr bwMode="auto">
          <a:xfrm>
            <a:off x="611559" y="416858"/>
            <a:ext cx="6192689"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a:solidFill>
                  <a:srgbClr val="C10B24"/>
                </a:solidFill>
                <a:latin typeface="Arial Bold" charset="0"/>
              </a:rPr>
              <a:t>Other Types of Degrees</a:t>
            </a:r>
          </a:p>
        </p:txBody>
      </p:sp>
      <p:sp>
        <p:nvSpPr>
          <p:cNvPr id="14" name="Line 4"/>
          <p:cNvSpPr>
            <a:spLocks noChangeShapeType="1"/>
          </p:cNvSpPr>
          <p:nvPr/>
        </p:nvSpPr>
        <p:spPr bwMode="auto">
          <a:xfrm flipV="1">
            <a:off x="0" y="1957568"/>
            <a:ext cx="9108504" cy="4207736"/>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4" name="Rectangle 3"/>
          <p:cNvSpPr/>
          <p:nvPr/>
        </p:nvSpPr>
        <p:spPr>
          <a:xfrm>
            <a:off x="-108013" y="1173438"/>
            <a:ext cx="9324528" cy="5775996"/>
          </a:xfrm>
          <a:prstGeom prst="rect">
            <a:avLst/>
          </a:prstGeom>
          <a:solidFill>
            <a:schemeClr val="tx1">
              <a:alpha val="2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Rounded Rectangle 15"/>
          <p:cNvSpPr/>
          <p:nvPr/>
        </p:nvSpPr>
        <p:spPr>
          <a:xfrm>
            <a:off x="3125612" y="3192105"/>
            <a:ext cx="2857279" cy="1095861"/>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3200" dirty="0" smtClean="0">
                <a:solidFill>
                  <a:schemeClr val="tx1"/>
                </a:solidFill>
              </a:rPr>
              <a:t>Physics</a:t>
            </a:r>
            <a:endParaRPr lang="en-GB" sz="3200" dirty="0">
              <a:solidFill>
                <a:schemeClr val="tx1"/>
              </a:solidFill>
            </a:endParaRPr>
          </a:p>
        </p:txBody>
      </p:sp>
    </p:spTree>
    <p:extLst>
      <p:ext uri="{BB962C8B-B14F-4D97-AF65-F5344CB8AC3E}">
        <p14:creationId xmlns:p14="http://schemas.microsoft.com/office/powerpoint/2010/main" val="255947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4" grpId="0" animBg="1"/>
      <p:bldP spid="1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1"/>
          <p:cNvGrpSpPr/>
          <p:nvPr/>
        </p:nvGrpSpPr>
        <p:grpSpPr>
          <a:xfrm>
            <a:off x="1023943" y="3818330"/>
            <a:ext cx="7056784" cy="864096"/>
            <a:chOff x="1023943" y="2996952"/>
            <a:chExt cx="7056784" cy="864096"/>
          </a:xfrm>
        </p:grpSpPr>
        <p:sp>
          <p:nvSpPr>
            <p:cNvPr id="29" name="Rectangle 28"/>
            <p:cNvSpPr/>
            <p:nvPr/>
          </p:nvSpPr>
          <p:spPr>
            <a:xfrm>
              <a:off x="1023943" y="2996952"/>
              <a:ext cx="7056784" cy="864096"/>
            </a:xfrm>
            <a:prstGeom prst="rect">
              <a:avLst/>
            </a:prstGeom>
            <a:solidFill>
              <a:schemeClr val="bg1">
                <a:lumMod val="85000"/>
                <a:alpha val="3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0" name="Straight Connector 29"/>
            <p:cNvCxnSpPr/>
            <p:nvPr/>
          </p:nvCxnSpPr>
          <p:spPr>
            <a:xfrm>
              <a:off x="5724128" y="2996952"/>
              <a:ext cx="0" cy="864096"/>
            </a:xfrm>
            <a:prstGeom prst="line">
              <a:avLst/>
            </a:prstGeom>
          </p:spPr>
          <p:style>
            <a:lnRef idx="2">
              <a:schemeClr val="dk1"/>
            </a:lnRef>
            <a:fillRef idx="0">
              <a:schemeClr val="dk1"/>
            </a:fillRef>
            <a:effectRef idx="1">
              <a:schemeClr val="dk1"/>
            </a:effectRef>
            <a:fontRef idx="minor">
              <a:schemeClr val="tx1"/>
            </a:fontRef>
          </p:style>
        </p:cxnSp>
        <p:cxnSp>
          <p:nvCxnSpPr>
            <p:cNvPr id="31" name="Straight Connector 30"/>
            <p:cNvCxnSpPr/>
            <p:nvPr/>
          </p:nvCxnSpPr>
          <p:spPr>
            <a:xfrm>
              <a:off x="3347864" y="2996952"/>
              <a:ext cx="0" cy="864096"/>
            </a:xfrm>
            <a:prstGeom prst="line">
              <a:avLst/>
            </a:prstGeom>
          </p:spPr>
          <p:style>
            <a:lnRef idx="2">
              <a:schemeClr val="dk1"/>
            </a:lnRef>
            <a:fillRef idx="0">
              <a:schemeClr val="dk1"/>
            </a:fillRef>
            <a:effectRef idx="1">
              <a:schemeClr val="dk1"/>
            </a:effectRef>
            <a:fontRef idx="minor">
              <a:schemeClr val="tx1"/>
            </a:fontRef>
          </p:style>
        </p:cxnSp>
      </p:grpSp>
      <p:grpSp>
        <p:nvGrpSpPr>
          <p:cNvPr id="5" name="Group 36"/>
          <p:cNvGrpSpPr/>
          <p:nvPr/>
        </p:nvGrpSpPr>
        <p:grpSpPr>
          <a:xfrm>
            <a:off x="1007461" y="2738210"/>
            <a:ext cx="7056784" cy="864096"/>
            <a:chOff x="1023943" y="2996952"/>
            <a:chExt cx="7056784" cy="864096"/>
          </a:xfrm>
        </p:grpSpPr>
        <p:sp>
          <p:nvSpPr>
            <p:cNvPr id="38" name="Rectangle 37"/>
            <p:cNvSpPr/>
            <p:nvPr/>
          </p:nvSpPr>
          <p:spPr>
            <a:xfrm>
              <a:off x="1023943" y="2996952"/>
              <a:ext cx="7056784" cy="864096"/>
            </a:xfrm>
            <a:prstGeom prst="rect">
              <a:avLst/>
            </a:prstGeom>
            <a:solidFill>
              <a:schemeClr val="bg1">
                <a:lumMod val="85000"/>
                <a:alpha val="33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39" name="Straight Connector 38"/>
            <p:cNvCxnSpPr/>
            <p:nvPr/>
          </p:nvCxnSpPr>
          <p:spPr>
            <a:xfrm>
              <a:off x="5724128" y="2996952"/>
              <a:ext cx="0" cy="864096"/>
            </a:xfrm>
            <a:prstGeom prst="line">
              <a:avLst/>
            </a:prstGeom>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3347864" y="2996952"/>
              <a:ext cx="0" cy="864096"/>
            </a:xfrm>
            <a:prstGeom prst="line">
              <a:avLst/>
            </a:prstGeom>
          </p:spPr>
          <p:style>
            <a:lnRef idx="2">
              <a:schemeClr val="dk1"/>
            </a:lnRef>
            <a:fillRef idx="0">
              <a:schemeClr val="dk1"/>
            </a:fillRef>
            <a:effectRef idx="1">
              <a:schemeClr val="dk1"/>
            </a:effectRef>
            <a:fontRef idx="minor">
              <a:schemeClr val="tx1"/>
            </a:fontRef>
          </p:style>
        </p:cxnSp>
      </p:grpSp>
      <p:sp>
        <p:nvSpPr>
          <p:cNvPr id="2"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3"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1</a:t>
            </a:r>
            <a:r>
              <a:rPr lang="en-US" sz="4000" baseline="30000" dirty="0" smtClean="0">
                <a:solidFill>
                  <a:srgbClr val="C10B24"/>
                </a:solidFill>
                <a:latin typeface="Arial Bold" charset="0"/>
              </a:rPr>
              <a:t>st</a:t>
            </a:r>
            <a:r>
              <a:rPr lang="en-US" sz="4000" baseline="0" dirty="0" smtClean="0">
                <a:solidFill>
                  <a:srgbClr val="C10B24"/>
                </a:solidFill>
                <a:latin typeface="Arial Bold" charset="0"/>
              </a:rPr>
              <a:t> Year Structure</a:t>
            </a:r>
            <a:endParaRPr lang="en-US" sz="4000" baseline="0" dirty="0">
              <a:solidFill>
                <a:srgbClr val="C10B24"/>
              </a:solidFill>
              <a:latin typeface="Arial Bold" charset="0"/>
            </a:endParaRPr>
          </a:p>
        </p:txBody>
      </p:sp>
      <p:sp>
        <p:nvSpPr>
          <p:cNvPr id="7" name="Freeform 6"/>
          <p:cNvSpPr/>
          <p:nvPr/>
        </p:nvSpPr>
        <p:spPr>
          <a:xfrm>
            <a:off x="250925" y="1669041"/>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1</a:t>
            </a:r>
            <a:endParaRPr lang="en-GB" dirty="0">
              <a:solidFill>
                <a:sysClr val="windowText" lastClr="000000"/>
              </a:solidFill>
            </a:endParaRPr>
          </a:p>
        </p:txBody>
      </p:sp>
      <p:sp>
        <p:nvSpPr>
          <p:cNvPr id="10" name="Rounded Rectangle 9"/>
          <p:cNvSpPr/>
          <p:nvPr/>
        </p:nvSpPr>
        <p:spPr>
          <a:xfrm>
            <a:off x="1018356" y="3832657"/>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Sets and Counting </a:t>
            </a:r>
          </a:p>
        </p:txBody>
      </p:sp>
      <p:sp>
        <p:nvSpPr>
          <p:cNvPr id="17" name="Rounded Rectangle 16"/>
          <p:cNvSpPr/>
          <p:nvPr/>
        </p:nvSpPr>
        <p:spPr>
          <a:xfrm>
            <a:off x="1023943" y="2715163"/>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Linear Algebra: Vectors and Matrices</a:t>
            </a:r>
          </a:p>
        </p:txBody>
      </p:sp>
      <p:sp>
        <p:nvSpPr>
          <p:cNvPr id="42" name="Rounded Rectangle 41"/>
          <p:cNvSpPr/>
          <p:nvPr/>
        </p:nvSpPr>
        <p:spPr>
          <a:xfrm>
            <a:off x="4568817" y="27089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a:solidFill>
                  <a:prstClr val="black"/>
                </a:solidFill>
              </a:rPr>
              <a:t>Introduction to </a:t>
            </a:r>
            <a:r>
              <a:rPr lang="en-GB" sz="2000" dirty="0" smtClean="0">
                <a:solidFill>
                  <a:prstClr val="black"/>
                </a:solidFill>
              </a:rPr>
              <a:t>Calculus</a:t>
            </a:r>
            <a:endParaRPr lang="en-GB" sz="2000" dirty="0">
              <a:solidFill>
                <a:prstClr val="black"/>
              </a:solidFill>
            </a:endParaRPr>
          </a:p>
        </p:txBody>
      </p:sp>
      <p:sp>
        <p:nvSpPr>
          <p:cNvPr id="43" name="Rounded Rectangle 42"/>
          <p:cNvSpPr/>
          <p:nvPr/>
        </p:nvSpPr>
        <p:spPr>
          <a:xfrm>
            <a:off x="3375820" y="3816949"/>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Problem Solving and Computing I</a:t>
            </a:r>
          </a:p>
        </p:txBody>
      </p:sp>
      <p:sp>
        <p:nvSpPr>
          <p:cNvPr id="44" name="Rounded Rectangle 43"/>
          <p:cNvSpPr/>
          <p:nvPr/>
        </p:nvSpPr>
        <p:spPr>
          <a:xfrm>
            <a:off x="5753026" y="3832657"/>
            <a:ext cx="2313026" cy="849769"/>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Optimisation with Constraints</a:t>
            </a:r>
          </a:p>
        </p:txBody>
      </p:sp>
      <p:sp>
        <p:nvSpPr>
          <p:cNvPr id="60" name="Freeform 59"/>
          <p:cNvSpPr/>
          <p:nvPr/>
        </p:nvSpPr>
        <p:spPr>
          <a:xfrm>
            <a:off x="214282" y="1679871"/>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2</a:t>
            </a:r>
            <a:endParaRPr lang="en-GB" dirty="0">
              <a:solidFill>
                <a:sysClr val="windowText" lastClr="000000"/>
              </a:solidFill>
            </a:endParaRPr>
          </a:p>
        </p:txBody>
      </p:sp>
      <p:sp>
        <p:nvSpPr>
          <p:cNvPr id="65" name="Rounded Rectangle 64"/>
          <p:cNvSpPr/>
          <p:nvPr/>
        </p:nvSpPr>
        <p:spPr>
          <a:xfrm>
            <a:off x="3812773" y="6296097"/>
            <a:ext cx="903243" cy="435652"/>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Optional</a:t>
            </a:r>
            <a:endParaRPr lang="en-GB" sz="1400" dirty="0">
              <a:solidFill>
                <a:prstClr val="black"/>
              </a:solidFill>
            </a:endParaRPr>
          </a:p>
        </p:txBody>
      </p:sp>
      <p:sp>
        <p:nvSpPr>
          <p:cNvPr id="66" name="Rounded Rectangle 65"/>
          <p:cNvSpPr/>
          <p:nvPr/>
        </p:nvSpPr>
        <p:spPr>
          <a:xfrm>
            <a:off x="1148477" y="6296097"/>
            <a:ext cx="903243" cy="435652"/>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Inner</a:t>
            </a:r>
            <a:endParaRPr lang="en-GB" sz="1400" dirty="0">
              <a:solidFill>
                <a:prstClr val="black"/>
              </a:solidFill>
            </a:endParaRPr>
          </a:p>
        </p:txBody>
      </p:sp>
      <p:sp>
        <p:nvSpPr>
          <p:cNvPr id="68" name="Rounded Rectangle 67"/>
          <p:cNvSpPr/>
          <p:nvPr/>
        </p:nvSpPr>
        <p:spPr>
          <a:xfrm>
            <a:off x="2503422" y="6296097"/>
            <a:ext cx="903243" cy="435652"/>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1400" dirty="0" smtClean="0">
                <a:solidFill>
                  <a:prstClr val="black"/>
                </a:solidFill>
              </a:rPr>
              <a:t>Outer</a:t>
            </a:r>
            <a:endParaRPr lang="en-GB" sz="1400" dirty="0">
              <a:solidFill>
                <a:prstClr val="black"/>
              </a:solidFill>
            </a:endParaRPr>
          </a:p>
        </p:txBody>
      </p:sp>
      <p:sp>
        <p:nvSpPr>
          <p:cNvPr id="63" name="TextBox 62"/>
          <p:cNvSpPr txBox="1"/>
          <p:nvPr/>
        </p:nvSpPr>
        <p:spPr>
          <a:xfrm>
            <a:off x="250925" y="6333112"/>
            <a:ext cx="718659" cy="369332"/>
          </a:xfrm>
          <a:prstGeom prst="rect">
            <a:avLst/>
          </a:prstGeom>
          <a:noFill/>
        </p:spPr>
        <p:txBody>
          <a:bodyPr wrap="square" rtlCol="0">
            <a:spAutoFit/>
          </a:bodyPr>
          <a:lstStyle/>
          <a:p>
            <a:r>
              <a:rPr lang="en-GB" b="1" dirty="0" smtClean="0"/>
              <a:t>Key:</a:t>
            </a:r>
            <a:endParaRPr lang="en-GB" b="1" dirty="0"/>
          </a:p>
        </p:txBody>
      </p:sp>
      <p:sp>
        <p:nvSpPr>
          <p:cNvPr id="41" name="Rounded Rectangle 40"/>
          <p:cNvSpPr/>
          <p:nvPr/>
        </p:nvSpPr>
        <p:spPr>
          <a:xfrm>
            <a:off x="1000100" y="3857628"/>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Number Systems</a:t>
            </a:r>
          </a:p>
        </p:txBody>
      </p:sp>
      <p:sp>
        <p:nvSpPr>
          <p:cNvPr id="61" name="Rounded Rectangle 60"/>
          <p:cNvSpPr/>
          <p:nvPr/>
        </p:nvSpPr>
        <p:spPr>
          <a:xfrm>
            <a:off x="1000100" y="27146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Multivariable Calculus and Differential Equations</a:t>
            </a:r>
          </a:p>
        </p:txBody>
      </p:sp>
      <p:sp>
        <p:nvSpPr>
          <p:cNvPr id="62" name="Rounded Rectangle 61"/>
          <p:cNvSpPr/>
          <p:nvPr/>
        </p:nvSpPr>
        <p:spPr>
          <a:xfrm>
            <a:off x="4572000" y="2714620"/>
            <a:ext cx="3528392" cy="910190"/>
          </a:xfrm>
          <a:prstGeom prst="roundRect">
            <a:avLst/>
          </a:prstGeom>
          <a:solidFill>
            <a:srgbClr val="FF000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Probability and Statistics</a:t>
            </a:r>
            <a:endParaRPr lang="en-GB" sz="2000" dirty="0">
              <a:solidFill>
                <a:prstClr val="black"/>
              </a:solidFill>
            </a:endParaRPr>
          </a:p>
        </p:txBody>
      </p:sp>
      <p:sp>
        <p:nvSpPr>
          <p:cNvPr id="64" name="Rounded Rectangle 63"/>
          <p:cNvSpPr/>
          <p:nvPr/>
        </p:nvSpPr>
        <p:spPr>
          <a:xfrm>
            <a:off x="3401982" y="3857628"/>
            <a:ext cx="2313026" cy="849769"/>
          </a:xfrm>
          <a:prstGeom prst="roundRect">
            <a:avLst/>
          </a:prstGeom>
          <a:solidFill>
            <a:srgbClr val="92D05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Problem Solving and Computing II</a:t>
            </a:r>
          </a:p>
        </p:txBody>
      </p:sp>
      <p:sp>
        <p:nvSpPr>
          <p:cNvPr id="67" name="Rounded Rectangle 66"/>
          <p:cNvSpPr/>
          <p:nvPr/>
        </p:nvSpPr>
        <p:spPr>
          <a:xfrm>
            <a:off x="5786446" y="3857628"/>
            <a:ext cx="2313026" cy="849769"/>
          </a:xfrm>
          <a:prstGeom prst="roundRect">
            <a:avLst/>
          </a:prstGeom>
          <a:solidFill>
            <a:srgbClr val="0066FF"/>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Dynamics</a:t>
            </a:r>
          </a:p>
        </p:txBody>
      </p:sp>
    </p:spTree>
    <p:extLst>
      <p:ext uri="{BB962C8B-B14F-4D97-AF65-F5344CB8AC3E}">
        <p14:creationId xmlns:p14="http://schemas.microsoft.com/office/powerpoint/2010/main" val="404485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43"/>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44"/>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2"/>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7" grpId="0" animBg="1"/>
      <p:bldP spid="17" grpId="1" animBg="1"/>
      <p:bldP spid="42" grpId="0" animBg="1"/>
      <p:bldP spid="42" grpId="1" animBg="1"/>
      <p:bldP spid="43" grpId="0" animBg="1"/>
      <p:bldP spid="43" grpId="1" animBg="1"/>
      <p:bldP spid="44" grpId="0" animBg="1"/>
      <p:bldP spid="44" grpId="1" animBg="1"/>
      <p:bldP spid="60" grpId="0" animBg="1"/>
      <p:bldP spid="41" grpId="0" animBg="1"/>
      <p:bldP spid="61" grpId="0" animBg="1"/>
      <p:bldP spid="62" grpId="0" animBg="1"/>
      <p:bldP spid="64" grpId="0" animBg="1"/>
      <p:bldP spid="6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2</a:t>
            </a:r>
            <a:r>
              <a:rPr lang="en-US" sz="4000" baseline="30000" dirty="0" smtClean="0">
                <a:solidFill>
                  <a:srgbClr val="C10B24"/>
                </a:solidFill>
                <a:latin typeface="Arial Bold" charset="0"/>
              </a:rPr>
              <a:t>nd</a:t>
            </a:r>
            <a:r>
              <a:rPr lang="en-US" sz="4000" baseline="0" dirty="0" smtClean="0">
                <a:solidFill>
                  <a:srgbClr val="C10B24"/>
                </a:solidFill>
                <a:latin typeface="Arial Bold" charset="0"/>
              </a:rPr>
              <a:t> Year Structure</a:t>
            </a:r>
            <a:endParaRPr lang="en-US" sz="4000" baseline="0" dirty="0">
              <a:solidFill>
                <a:srgbClr val="C10B24"/>
              </a:solidFill>
              <a:latin typeface="Arial Bold" charset="0"/>
            </a:endParaRPr>
          </a:p>
        </p:txBody>
      </p:sp>
      <p:sp>
        <p:nvSpPr>
          <p:cNvPr id="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4" name="Rounded Rectangle 3"/>
          <p:cNvSpPr/>
          <p:nvPr/>
        </p:nvSpPr>
        <p:spPr>
          <a:xfrm>
            <a:off x="1044568" y="2005536"/>
            <a:ext cx="4664903" cy="910190"/>
          </a:xfrm>
          <a:prstGeom prst="roundRect">
            <a:avLst/>
          </a:prstGeom>
          <a:solidFill>
            <a:srgbClr val="00B05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Pure Mathematics</a:t>
            </a:r>
          </a:p>
        </p:txBody>
      </p:sp>
      <p:sp>
        <p:nvSpPr>
          <p:cNvPr id="5" name="Rounded Rectangle 4"/>
          <p:cNvSpPr/>
          <p:nvPr/>
        </p:nvSpPr>
        <p:spPr>
          <a:xfrm>
            <a:off x="5771845" y="2005536"/>
            <a:ext cx="2313026" cy="910189"/>
          </a:xfrm>
          <a:prstGeom prst="roundRect">
            <a:avLst/>
          </a:prstGeom>
          <a:solidFill>
            <a:srgbClr val="00B050"/>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Pure Mathematics</a:t>
            </a:r>
          </a:p>
        </p:txBody>
      </p:sp>
      <p:sp>
        <p:nvSpPr>
          <p:cNvPr id="6" name="Rounded Rectangle 5"/>
          <p:cNvSpPr/>
          <p:nvPr/>
        </p:nvSpPr>
        <p:spPr>
          <a:xfrm>
            <a:off x="5783568" y="4153521"/>
            <a:ext cx="2313026" cy="849769"/>
          </a:xfrm>
          <a:prstGeom prst="roundRect">
            <a:avLst/>
          </a:prstGeom>
          <a:solidFill>
            <a:srgbClr val="FFFF00"/>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Statistics</a:t>
            </a:r>
          </a:p>
        </p:txBody>
      </p:sp>
      <p:sp>
        <p:nvSpPr>
          <p:cNvPr id="7" name="Rounded Rectangle 6"/>
          <p:cNvSpPr/>
          <p:nvPr/>
        </p:nvSpPr>
        <p:spPr>
          <a:xfrm>
            <a:off x="1042166" y="4153522"/>
            <a:ext cx="4667305" cy="849769"/>
          </a:xfrm>
          <a:prstGeom prst="roundRect">
            <a:avLst/>
          </a:prstGeom>
          <a:solidFill>
            <a:srgbClr val="FFFF00"/>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 Statistics</a:t>
            </a:r>
          </a:p>
        </p:txBody>
      </p:sp>
      <p:sp>
        <p:nvSpPr>
          <p:cNvPr id="8" name="Rounded Rectangle 7"/>
          <p:cNvSpPr/>
          <p:nvPr/>
        </p:nvSpPr>
        <p:spPr>
          <a:xfrm>
            <a:off x="5783568" y="3081483"/>
            <a:ext cx="2313026" cy="910188"/>
          </a:xfrm>
          <a:prstGeom prst="roundRect">
            <a:avLst/>
          </a:prstGeom>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Applied Mathematics</a:t>
            </a:r>
          </a:p>
        </p:txBody>
      </p:sp>
      <p:sp>
        <p:nvSpPr>
          <p:cNvPr id="9" name="Rounded Rectangle 8"/>
          <p:cNvSpPr/>
          <p:nvPr/>
        </p:nvSpPr>
        <p:spPr>
          <a:xfrm>
            <a:off x="1038849" y="3081481"/>
            <a:ext cx="4661719" cy="910190"/>
          </a:xfrm>
          <a:prstGeom prst="roundRect">
            <a:avLst/>
          </a:prstGeom>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Applied Mathematics</a:t>
            </a:r>
          </a:p>
        </p:txBody>
      </p:sp>
      <p:sp>
        <p:nvSpPr>
          <p:cNvPr id="12" name="Rounded Rectangle 11"/>
          <p:cNvSpPr/>
          <p:nvPr/>
        </p:nvSpPr>
        <p:spPr>
          <a:xfrm>
            <a:off x="1018356" y="5143078"/>
            <a:ext cx="2313026" cy="910189"/>
          </a:xfrm>
          <a:prstGeom prst="roundRect">
            <a:avLst/>
          </a:prstGeom>
          <a:solidFill>
            <a:srgbClr val="C16CF0"/>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Group Project</a:t>
            </a:r>
          </a:p>
        </p:txBody>
      </p:sp>
      <p:sp>
        <p:nvSpPr>
          <p:cNvPr id="10" name="Rounded Rectangle 9"/>
          <p:cNvSpPr/>
          <p:nvPr/>
        </p:nvSpPr>
        <p:spPr>
          <a:xfrm>
            <a:off x="3385691" y="5161599"/>
            <a:ext cx="2313026" cy="885152"/>
          </a:xfrm>
          <a:prstGeom prst="roundRect">
            <a:avLst/>
          </a:prstGeom>
          <a:solidFill>
            <a:srgbClr val="C16CF0"/>
          </a:solidFill>
          <a:ln w="25400">
            <a:noFill/>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Computing</a:t>
            </a:r>
          </a:p>
        </p:txBody>
      </p:sp>
      <p:sp>
        <p:nvSpPr>
          <p:cNvPr id="11" name="Rounded Rectangle 10"/>
          <p:cNvSpPr/>
          <p:nvPr/>
        </p:nvSpPr>
        <p:spPr>
          <a:xfrm>
            <a:off x="5774966" y="5143077"/>
            <a:ext cx="2313026" cy="903673"/>
          </a:xfrm>
          <a:prstGeom prst="roundRect">
            <a:avLst/>
          </a:prstGeom>
          <a:solidFill>
            <a:srgbClr val="C16CF0"/>
          </a:solidFill>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a:solidFill>
                  <a:schemeClr val="tx1"/>
                </a:solidFill>
              </a:rPr>
              <a:t>Careers </a:t>
            </a:r>
            <a:r>
              <a:rPr lang="en-GB" sz="2000" dirty="0" smtClean="0">
                <a:solidFill>
                  <a:schemeClr val="tx1"/>
                </a:solidFill>
              </a:rPr>
              <a:t>Management</a:t>
            </a:r>
          </a:p>
        </p:txBody>
      </p:sp>
      <p:sp>
        <p:nvSpPr>
          <p:cNvPr id="13" name="Freeform 12"/>
          <p:cNvSpPr/>
          <p:nvPr/>
        </p:nvSpPr>
        <p:spPr>
          <a:xfrm>
            <a:off x="250925" y="1340768"/>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1</a:t>
            </a:r>
            <a:endParaRPr lang="en-GB" dirty="0">
              <a:solidFill>
                <a:sysClr val="windowText" lastClr="000000"/>
              </a:solidFill>
            </a:endParaRPr>
          </a:p>
        </p:txBody>
      </p:sp>
      <p:sp>
        <p:nvSpPr>
          <p:cNvPr id="14" name="Line 4"/>
          <p:cNvSpPr>
            <a:spLocks noChangeShapeType="1"/>
          </p:cNvSpPr>
          <p:nvPr/>
        </p:nvSpPr>
        <p:spPr bwMode="auto">
          <a:xfrm flipV="1">
            <a:off x="35496" y="4072007"/>
            <a:ext cx="9085058" cy="5065"/>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15" name="Freeform 14"/>
          <p:cNvSpPr/>
          <p:nvPr/>
        </p:nvSpPr>
        <p:spPr>
          <a:xfrm>
            <a:off x="6909539" y="6339942"/>
            <a:ext cx="1993972" cy="3918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C000"/>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dirty="0" smtClean="0">
                <a:solidFill>
                  <a:sysClr val="windowText" lastClr="000000"/>
                </a:solidFill>
              </a:rPr>
              <a:t>Semester 2</a:t>
            </a:r>
            <a:endParaRPr lang="en-GB" dirty="0">
              <a:solidFill>
                <a:sysClr val="windowText" lastClr="000000"/>
              </a:solidFill>
            </a:endParaRPr>
          </a:p>
        </p:txBody>
      </p:sp>
    </p:spTree>
    <p:extLst>
      <p:ext uri="{BB962C8B-B14F-4D97-AF65-F5344CB8AC3E}">
        <p14:creationId xmlns:p14="http://schemas.microsoft.com/office/powerpoint/2010/main" val="27348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42" presetClass="path" presetSubtype="0" accel="50000" decel="50000" fill="hold" grpId="0" nodeType="withEffect">
                                  <p:stCondLst>
                                    <p:cond delay="0"/>
                                  </p:stCondLst>
                                  <p:childTnLst>
                                    <p:animMotion origin="layout" path="M -4.16667E-6 7.40741E-7 L -0.00121 -0.15648 " pathEditMode="relative" rAng="0" ptsTypes="AA">
                                      <p:cBhvr>
                                        <p:cTn id="20" dur="2000" fill="hold"/>
                                        <p:tgtEl>
                                          <p:spTgt spid="8"/>
                                        </p:tgtEl>
                                        <p:attrNameLst>
                                          <p:attrName>ppt_x</p:attrName>
                                          <p:attrName>ppt_y</p:attrName>
                                        </p:attrNameLst>
                                      </p:cBhvr>
                                      <p:rCtr x="-69" y="-7824"/>
                                    </p:animMotion>
                                  </p:childTnLst>
                                </p:cTn>
                              </p:par>
                              <p:par>
                                <p:cTn id="21" presetID="42" presetClass="path" presetSubtype="0" accel="50000" decel="50000" fill="hold" grpId="0" nodeType="withEffect">
                                  <p:stCondLst>
                                    <p:cond delay="0"/>
                                  </p:stCondLst>
                                  <p:childTnLst>
                                    <p:animMotion origin="layout" path="M -2.77778E-6 7.40741E-7 L 0.00087 0.15625 " pathEditMode="relative" rAng="0" ptsTypes="AA">
                                      <p:cBhvr>
                                        <p:cTn id="22" dur="2000" fill="hold"/>
                                        <p:tgtEl>
                                          <p:spTgt spid="9"/>
                                        </p:tgtEl>
                                        <p:attrNameLst>
                                          <p:attrName>ppt_x</p:attrName>
                                          <p:attrName>ppt_y</p:attrName>
                                        </p:attrNameLst>
                                      </p:cBhvr>
                                      <p:rCtr x="35" y="7801"/>
                                    </p:animMotion>
                                  </p:childTnLst>
                                </p:cTn>
                              </p:par>
                              <p:par>
                                <p:cTn id="23" presetID="42" presetClass="path" presetSubtype="0" accel="50000" decel="50000" fill="hold" grpId="0" nodeType="withEffect">
                                  <p:stCondLst>
                                    <p:cond delay="0"/>
                                  </p:stCondLst>
                                  <p:childTnLst>
                                    <p:animMotion origin="layout" path="M 1.11111E-6 3.7037E-6 L 1.11111E-6 0.30949 " pathEditMode="relative" rAng="0" ptsTypes="AA">
                                      <p:cBhvr>
                                        <p:cTn id="24" dur="2000" fill="hold"/>
                                        <p:tgtEl>
                                          <p:spTgt spid="5"/>
                                        </p:tgtEl>
                                        <p:attrNameLst>
                                          <p:attrName>ppt_x</p:attrName>
                                          <p:attrName>ppt_y</p:attrName>
                                        </p:attrNameLst>
                                      </p:cBhvr>
                                      <p:rCtr x="0" y="15463"/>
                                    </p:animMotion>
                                  </p:childTnLst>
                                </p:cTn>
                              </p:par>
                              <p:par>
                                <p:cTn id="25" presetID="42" presetClass="path" presetSubtype="0" accel="50000" decel="50000" fill="hold" grpId="1" nodeType="withEffect">
                                  <p:stCondLst>
                                    <p:cond delay="0"/>
                                  </p:stCondLst>
                                  <p:childTnLst>
                                    <p:animMotion origin="layout" path="M 3.88889E-6 -7.40741E-7 L 0.00086 -0.29815 " pathEditMode="relative" rAng="0" ptsTypes="AA">
                                      <p:cBhvr>
                                        <p:cTn id="26" dur="2000" fill="hold"/>
                                        <p:tgtEl>
                                          <p:spTgt spid="11"/>
                                        </p:tgtEl>
                                        <p:attrNameLst>
                                          <p:attrName>ppt_x</p:attrName>
                                          <p:attrName>ppt_y</p:attrName>
                                        </p:attrNameLst>
                                      </p:cBhvr>
                                      <p:rCtr x="35" y="-14907"/>
                                    </p:animMotion>
                                  </p:childTnLst>
                                </p:cTn>
                              </p:par>
                              <p:par>
                                <p:cTn id="27" presetID="42" presetClass="path" presetSubtype="0" accel="50000" decel="50000" fill="hold" grpId="1" nodeType="withEffect">
                                  <p:stCondLst>
                                    <p:cond delay="0"/>
                                  </p:stCondLst>
                                  <p:childTnLst>
                                    <p:animMotion origin="layout" path="M -1.38889E-6 3.7037E-7 L 0.0007 -0.29907 " pathEditMode="relative" rAng="0" ptsTypes="AA">
                                      <p:cBhvr>
                                        <p:cTn id="28" dur="2000" fill="hold"/>
                                        <p:tgtEl>
                                          <p:spTgt spid="10"/>
                                        </p:tgtEl>
                                        <p:attrNameLst>
                                          <p:attrName>ppt_x</p:attrName>
                                          <p:attrName>ppt_y</p:attrName>
                                        </p:attrNameLst>
                                      </p:cBhvr>
                                      <p:rCtr x="35" y="-14954"/>
                                    </p:animMotion>
                                  </p:childTnLst>
                                </p:cTn>
                              </p:par>
                              <p:par>
                                <p:cTn id="29" presetID="42" presetClass="path" presetSubtype="0" accel="50000" decel="50000" fill="hold" grpId="0" nodeType="withEffect">
                                  <p:stCondLst>
                                    <p:cond delay="0"/>
                                  </p:stCondLst>
                                  <p:childTnLst>
                                    <p:animMotion origin="layout" path="M -4.16667E-6 -2.59259E-6 L -0.51649 -0.15139 " pathEditMode="relative" rAng="0" ptsTypes="AA">
                                      <p:cBhvr>
                                        <p:cTn id="30" dur="2000" fill="hold"/>
                                        <p:tgtEl>
                                          <p:spTgt spid="6"/>
                                        </p:tgtEl>
                                        <p:attrNameLst>
                                          <p:attrName>ppt_x</p:attrName>
                                          <p:attrName>ppt_y</p:attrName>
                                        </p:attrNameLst>
                                      </p:cBhvr>
                                      <p:rCtr x="-25833" y="-7569"/>
                                    </p:animMotion>
                                  </p:childTnLst>
                                </p:cTn>
                              </p:par>
                              <p:par>
                                <p:cTn id="31" presetID="42" presetClass="path" presetSubtype="0" accel="50000" decel="50000" fill="hold" grpId="0" nodeType="withEffect">
                                  <p:stCondLst>
                                    <p:cond delay="0"/>
                                  </p:stCondLst>
                                  <p:childTnLst>
                                    <p:animMotion origin="layout" path="M 2.77778E-6 -2.59259E-6 L 0.25781 0.14607 " pathEditMode="relative" rAng="0" ptsTypes="AA">
                                      <p:cBhvr>
                                        <p:cTn id="32" dur="2000" fill="hold"/>
                                        <p:tgtEl>
                                          <p:spTgt spid="7"/>
                                        </p:tgtEl>
                                        <p:attrNameLst>
                                          <p:attrName>ppt_x</p:attrName>
                                          <p:attrName>ppt_y</p:attrName>
                                        </p:attrNameLst>
                                      </p:cBhvr>
                                      <p:rCtr x="12882" y="729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0" grpId="0" animBg="1"/>
      <p:bldP spid="10" grpId="1" animBg="1"/>
      <p:bldP spid="11" grpId="0" animBg="1"/>
      <p:bldP spid="11" grpId="1" animBg="1"/>
      <p:bldP spid="13" grpId="0" animBg="1"/>
      <p:bldP spid="14" grpId="0" animBg="1"/>
      <p:bldP spid="1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hlinkClick r:id="rId3"/>
          </p:cNvPr>
          <p:cNvSpPr/>
          <p:nvPr/>
        </p:nvSpPr>
        <p:spPr>
          <a:xfrm>
            <a:off x="70709" y="5832855"/>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Numerical &amp; Computational Modelling</a:t>
            </a:r>
            <a:endParaRPr lang="en-GB" sz="1400" dirty="0">
              <a:solidFill>
                <a:schemeClr val="tx1"/>
              </a:solidFill>
            </a:endParaRPr>
          </a:p>
        </p:txBody>
      </p:sp>
      <p:sp>
        <p:nvSpPr>
          <p:cNvPr id="5"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sz="1400" dirty="0"/>
          </a:p>
        </p:txBody>
      </p:sp>
      <p:sp>
        <p:nvSpPr>
          <p:cNvPr id="6"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algn="l"/>
            <a:r>
              <a:rPr lang="en-US" sz="4000" baseline="0" dirty="0" smtClean="0">
                <a:solidFill>
                  <a:srgbClr val="C10B24"/>
                </a:solidFill>
                <a:latin typeface="Arial Bold" charset="0"/>
              </a:rPr>
              <a:t>3</a:t>
            </a:r>
            <a:r>
              <a:rPr lang="en-US" sz="4000" baseline="30000" dirty="0" smtClean="0">
                <a:solidFill>
                  <a:srgbClr val="C10B24"/>
                </a:solidFill>
                <a:latin typeface="Arial Bold" charset="0"/>
              </a:rPr>
              <a:t>rd</a:t>
            </a:r>
            <a:r>
              <a:rPr lang="en-US" sz="4000" baseline="0" dirty="0" smtClean="0">
                <a:solidFill>
                  <a:srgbClr val="C10B24"/>
                </a:solidFill>
                <a:latin typeface="Arial Bold" charset="0"/>
              </a:rPr>
              <a:t> Year Modules</a:t>
            </a:r>
            <a:endParaRPr lang="en-US" sz="4000" baseline="0" dirty="0">
              <a:solidFill>
                <a:srgbClr val="C10B24"/>
              </a:solidFill>
              <a:latin typeface="Arial Bold" charset="0"/>
            </a:endParaRPr>
          </a:p>
        </p:txBody>
      </p:sp>
      <p:sp>
        <p:nvSpPr>
          <p:cNvPr id="7" name="Rounded Rectangle 6">
            <a:hlinkClick r:id="rId4"/>
          </p:cNvPr>
          <p:cNvSpPr/>
          <p:nvPr/>
        </p:nvSpPr>
        <p:spPr>
          <a:xfrm>
            <a:off x="3670504" y="2199678"/>
            <a:ext cx="3493782"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Number Theory &amp; Cryptography</a:t>
            </a:r>
            <a:endParaRPr lang="en-GB" sz="1400" dirty="0">
              <a:solidFill>
                <a:schemeClr val="tx1"/>
              </a:solidFill>
            </a:endParaRPr>
          </a:p>
        </p:txBody>
      </p:sp>
      <p:sp>
        <p:nvSpPr>
          <p:cNvPr id="8" name="Rounded Rectangle 7">
            <a:hlinkClick r:id="rId5"/>
          </p:cNvPr>
          <p:cNvSpPr/>
          <p:nvPr/>
        </p:nvSpPr>
        <p:spPr>
          <a:xfrm>
            <a:off x="1863378" y="2189802"/>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Groups, Graphs &amp; Symmetry</a:t>
            </a:r>
            <a:endParaRPr lang="en-GB" sz="1400" dirty="0">
              <a:solidFill>
                <a:schemeClr val="tx1"/>
              </a:solidFill>
            </a:endParaRPr>
          </a:p>
        </p:txBody>
      </p:sp>
      <p:sp>
        <p:nvSpPr>
          <p:cNvPr id="10" name="Rounded Rectangle 9">
            <a:hlinkClick r:id="rId6"/>
          </p:cNvPr>
          <p:cNvSpPr/>
          <p:nvPr/>
        </p:nvSpPr>
        <p:spPr>
          <a:xfrm>
            <a:off x="5470456" y="1283145"/>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Linear Analysis</a:t>
            </a:r>
            <a:endParaRPr lang="en-GB" sz="1400" dirty="0">
              <a:solidFill>
                <a:schemeClr val="tx1"/>
              </a:solidFill>
            </a:endParaRPr>
          </a:p>
        </p:txBody>
      </p:sp>
      <p:sp>
        <p:nvSpPr>
          <p:cNvPr id="11" name="Rounded Rectangle 10">
            <a:hlinkClick r:id="rId7"/>
          </p:cNvPr>
          <p:cNvSpPr/>
          <p:nvPr/>
        </p:nvSpPr>
        <p:spPr>
          <a:xfrm>
            <a:off x="7270657" y="1290131"/>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Topology</a:t>
            </a:r>
            <a:endParaRPr lang="en-GB" sz="1400" dirty="0">
              <a:solidFill>
                <a:schemeClr val="tx1"/>
              </a:solidFill>
            </a:endParaRPr>
          </a:p>
        </p:txBody>
      </p:sp>
      <p:sp>
        <p:nvSpPr>
          <p:cNvPr id="12" name="Rounded Rectangle 11">
            <a:hlinkClick r:id="rId8"/>
          </p:cNvPr>
          <p:cNvSpPr/>
          <p:nvPr/>
        </p:nvSpPr>
        <p:spPr>
          <a:xfrm>
            <a:off x="68117" y="2184223"/>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Geometries &amp; Designs </a:t>
            </a:r>
            <a:endParaRPr lang="en-GB" sz="1400" dirty="0">
              <a:solidFill>
                <a:schemeClr val="tx1"/>
              </a:solidFill>
            </a:endParaRPr>
          </a:p>
        </p:txBody>
      </p:sp>
      <p:sp>
        <p:nvSpPr>
          <p:cNvPr id="15" name="Rounded Rectangle 14">
            <a:hlinkClick r:id="rId9"/>
          </p:cNvPr>
          <p:cNvSpPr/>
          <p:nvPr/>
        </p:nvSpPr>
        <p:spPr>
          <a:xfrm>
            <a:off x="1852495" y="1265767"/>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Foundations of Group Theory</a:t>
            </a:r>
            <a:endParaRPr lang="en-GB" sz="1400" dirty="0">
              <a:solidFill>
                <a:schemeClr val="tx1"/>
              </a:solidFill>
            </a:endParaRPr>
          </a:p>
        </p:txBody>
      </p:sp>
      <p:sp>
        <p:nvSpPr>
          <p:cNvPr id="17" name="Rounded Rectangle 16">
            <a:hlinkClick r:id="rId10"/>
          </p:cNvPr>
          <p:cNvSpPr/>
          <p:nvPr/>
        </p:nvSpPr>
        <p:spPr>
          <a:xfrm>
            <a:off x="3674098" y="1265767"/>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Coding Theory</a:t>
            </a:r>
            <a:endParaRPr lang="en-GB" sz="1400" dirty="0">
              <a:solidFill>
                <a:schemeClr val="tx1"/>
              </a:solidFill>
            </a:endParaRPr>
          </a:p>
        </p:txBody>
      </p:sp>
      <p:sp>
        <p:nvSpPr>
          <p:cNvPr id="20" name="Rounded Rectangle 19">
            <a:hlinkClick r:id="rId11"/>
          </p:cNvPr>
          <p:cNvSpPr/>
          <p:nvPr/>
        </p:nvSpPr>
        <p:spPr>
          <a:xfrm>
            <a:off x="66222" y="1264600"/>
            <a:ext cx="1693831" cy="824146"/>
          </a:xfrm>
          <a:prstGeom prst="roundRect">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smtClean="0">
                <a:solidFill>
                  <a:schemeClr val="tx1"/>
                </a:solidFill>
              </a:rPr>
              <a:t>Stochastic Calculus &amp; Applications</a:t>
            </a:r>
            <a:endParaRPr lang="en-GB" sz="1400" dirty="0">
              <a:solidFill>
                <a:schemeClr val="tx1"/>
              </a:solidFill>
            </a:endParaRPr>
          </a:p>
        </p:txBody>
      </p:sp>
      <p:sp>
        <p:nvSpPr>
          <p:cNvPr id="28" name="Rounded Rectangle 27">
            <a:hlinkClick r:id="rId12"/>
          </p:cNvPr>
          <p:cNvSpPr/>
          <p:nvPr/>
        </p:nvSpPr>
        <p:spPr>
          <a:xfrm>
            <a:off x="7270407" y="2211288"/>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Survival Analysis</a:t>
            </a:r>
            <a:endParaRPr lang="en-GB" sz="1400" dirty="0">
              <a:solidFill>
                <a:schemeClr val="tx1"/>
              </a:solidFill>
            </a:endParaRPr>
          </a:p>
        </p:txBody>
      </p:sp>
      <p:sp>
        <p:nvSpPr>
          <p:cNvPr id="13" name="Rounded Rectangle 12">
            <a:hlinkClick r:id="rId13"/>
          </p:cNvPr>
          <p:cNvSpPr/>
          <p:nvPr/>
        </p:nvSpPr>
        <p:spPr>
          <a:xfrm>
            <a:off x="45094" y="3116401"/>
            <a:ext cx="3510680"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Statistical Modelling</a:t>
            </a:r>
            <a:endParaRPr lang="en-GB" sz="1400" dirty="0">
              <a:solidFill>
                <a:schemeClr val="tx1"/>
              </a:solidFill>
            </a:endParaRPr>
          </a:p>
        </p:txBody>
      </p:sp>
      <p:sp>
        <p:nvSpPr>
          <p:cNvPr id="22" name="Rounded Rectangle 21">
            <a:hlinkClick r:id="rId14"/>
          </p:cNvPr>
          <p:cNvSpPr/>
          <p:nvPr/>
        </p:nvSpPr>
        <p:spPr>
          <a:xfrm>
            <a:off x="3684068" y="3121047"/>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Markov Processes</a:t>
            </a:r>
            <a:endParaRPr lang="en-GB" sz="1400" dirty="0">
              <a:solidFill>
                <a:schemeClr val="tx1"/>
              </a:solidFill>
            </a:endParaRPr>
          </a:p>
        </p:txBody>
      </p:sp>
      <p:sp>
        <p:nvSpPr>
          <p:cNvPr id="23" name="Rounded Rectangle 22">
            <a:hlinkClick r:id="rId15"/>
          </p:cNvPr>
          <p:cNvSpPr/>
          <p:nvPr/>
        </p:nvSpPr>
        <p:spPr>
          <a:xfrm>
            <a:off x="5467669" y="4002136"/>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Stochastic Financial Modelling </a:t>
            </a:r>
            <a:endParaRPr lang="en-GB" sz="1400" dirty="0">
              <a:solidFill>
                <a:schemeClr val="tx1"/>
              </a:solidFill>
            </a:endParaRPr>
          </a:p>
        </p:txBody>
      </p:sp>
      <p:sp>
        <p:nvSpPr>
          <p:cNvPr id="24" name="Rounded Rectangle 23">
            <a:hlinkClick r:id="rId16"/>
          </p:cNvPr>
          <p:cNvSpPr/>
          <p:nvPr/>
        </p:nvSpPr>
        <p:spPr>
          <a:xfrm>
            <a:off x="7270406" y="4005041"/>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Time Series &amp; Forecasting</a:t>
            </a:r>
            <a:endParaRPr lang="en-GB" sz="1400" dirty="0">
              <a:solidFill>
                <a:schemeClr val="tx1"/>
              </a:solidFill>
            </a:endParaRPr>
          </a:p>
        </p:txBody>
      </p:sp>
      <p:sp>
        <p:nvSpPr>
          <p:cNvPr id="25" name="Rounded Rectangle 24">
            <a:hlinkClick r:id="rId17"/>
          </p:cNvPr>
          <p:cNvSpPr/>
          <p:nvPr/>
        </p:nvSpPr>
        <p:spPr>
          <a:xfrm>
            <a:off x="1861943" y="3989362"/>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Applied Probability</a:t>
            </a:r>
            <a:endParaRPr lang="en-GB" sz="1400" dirty="0">
              <a:solidFill>
                <a:schemeClr val="tx1"/>
              </a:solidFill>
            </a:endParaRPr>
          </a:p>
        </p:txBody>
      </p:sp>
      <p:sp>
        <p:nvSpPr>
          <p:cNvPr id="26" name="Rounded Rectangle 25">
            <a:hlinkClick r:id="rId18"/>
          </p:cNvPr>
          <p:cNvSpPr/>
          <p:nvPr/>
        </p:nvSpPr>
        <p:spPr>
          <a:xfrm>
            <a:off x="5488675" y="3110959"/>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Bayesian Inference</a:t>
            </a:r>
            <a:endParaRPr lang="en-GB" sz="1400" dirty="0">
              <a:solidFill>
                <a:schemeClr val="tx1"/>
              </a:solidFill>
            </a:endParaRPr>
          </a:p>
        </p:txBody>
      </p:sp>
      <p:sp>
        <p:nvSpPr>
          <p:cNvPr id="27" name="Rounded Rectangle 26">
            <a:hlinkClick r:id="rId19"/>
          </p:cNvPr>
          <p:cNvSpPr/>
          <p:nvPr/>
        </p:nvSpPr>
        <p:spPr>
          <a:xfrm>
            <a:off x="71279" y="4002136"/>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Discrete Stochastic Modelling </a:t>
            </a:r>
            <a:endParaRPr lang="en-GB" sz="1400" dirty="0">
              <a:solidFill>
                <a:schemeClr val="tx1"/>
              </a:solidFill>
            </a:endParaRPr>
          </a:p>
        </p:txBody>
      </p:sp>
      <p:sp>
        <p:nvSpPr>
          <p:cNvPr id="29" name="Rounded Rectangle 28">
            <a:hlinkClick r:id="rId20"/>
          </p:cNvPr>
          <p:cNvSpPr/>
          <p:nvPr/>
        </p:nvSpPr>
        <p:spPr>
          <a:xfrm>
            <a:off x="7270407" y="3121047"/>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Randomised Clinical Trials</a:t>
            </a:r>
            <a:endParaRPr lang="en-GB" sz="1400" dirty="0">
              <a:solidFill>
                <a:schemeClr val="tx1"/>
              </a:solidFill>
            </a:endParaRPr>
          </a:p>
        </p:txBody>
      </p:sp>
      <p:sp>
        <p:nvSpPr>
          <p:cNvPr id="30" name="Rounded Rectangle 29">
            <a:hlinkClick r:id="rId21"/>
          </p:cNvPr>
          <p:cNvSpPr/>
          <p:nvPr/>
        </p:nvSpPr>
        <p:spPr>
          <a:xfrm>
            <a:off x="3672803" y="3989362"/>
            <a:ext cx="1693831" cy="824146"/>
          </a:xfrm>
          <a:prstGeom prst="roundRect">
            <a:avLst/>
          </a:prstGeom>
          <a:solidFill>
            <a:srgbClr val="FFFF0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400" dirty="0" smtClean="0">
                <a:solidFill>
                  <a:schemeClr val="tx1"/>
                </a:solidFill>
              </a:rPr>
              <a:t>Multivariate Data Analysis</a:t>
            </a:r>
            <a:endParaRPr lang="en-GB" sz="1400" dirty="0">
              <a:solidFill>
                <a:schemeClr val="tx1"/>
              </a:solidFill>
            </a:endParaRPr>
          </a:p>
        </p:txBody>
      </p:sp>
      <p:sp>
        <p:nvSpPr>
          <p:cNvPr id="4" name="Rounded Rectangle 3">
            <a:hlinkClick r:id="rId22"/>
          </p:cNvPr>
          <p:cNvSpPr/>
          <p:nvPr/>
        </p:nvSpPr>
        <p:spPr>
          <a:xfrm>
            <a:off x="70709" y="4913232"/>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Partial Differential Equations with Applications</a:t>
            </a:r>
            <a:endParaRPr lang="en-GB" sz="1400" dirty="0">
              <a:solidFill>
                <a:schemeClr val="tx1"/>
              </a:solidFill>
            </a:endParaRPr>
          </a:p>
        </p:txBody>
      </p:sp>
      <p:sp>
        <p:nvSpPr>
          <p:cNvPr id="9" name="Rounded Rectangle 8">
            <a:hlinkClick r:id="rId23"/>
          </p:cNvPr>
          <p:cNvSpPr/>
          <p:nvPr/>
        </p:nvSpPr>
        <p:spPr>
          <a:xfrm>
            <a:off x="3683771" y="5832855"/>
            <a:ext cx="3498498"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Introduction to Fluids</a:t>
            </a:r>
            <a:endParaRPr lang="en-GB" sz="1400" dirty="0">
              <a:solidFill>
                <a:schemeClr val="tx1"/>
              </a:solidFill>
            </a:endParaRPr>
          </a:p>
        </p:txBody>
      </p:sp>
      <p:sp>
        <p:nvSpPr>
          <p:cNvPr id="14" name="Rounded Rectangle 13">
            <a:hlinkClick r:id="rId24"/>
          </p:cNvPr>
          <p:cNvSpPr/>
          <p:nvPr/>
        </p:nvSpPr>
        <p:spPr>
          <a:xfrm>
            <a:off x="7274896" y="5834389"/>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Differential Equations and Fields</a:t>
            </a:r>
            <a:endParaRPr lang="en-GB" sz="1400" dirty="0">
              <a:solidFill>
                <a:schemeClr val="tx1"/>
              </a:solidFill>
            </a:endParaRPr>
          </a:p>
        </p:txBody>
      </p:sp>
      <p:sp>
        <p:nvSpPr>
          <p:cNvPr id="16" name="Rounded Rectangle 15">
            <a:hlinkClick r:id="rId25"/>
          </p:cNvPr>
          <p:cNvSpPr/>
          <p:nvPr/>
        </p:nvSpPr>
        <p:spPr>
          <a:xfrm>
            <a:off x="5474943" y="4946789"/>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Electromagnetism</a:t>
            </a:r>
            <a:endParaRPr lang="en-GB" sz="1400" dirty="0">
              <a:solidFill>
                <a:schemeClr val="tx1"/>
              </a:solidFill>
            </a:endParaRPr>
          </a:p>
        </p:txBody>
      </p:sp>
      <p:sp>
        <p:nvSpPr>
          <p:cNvPr id="19" name="Rounded Rectangle 18">
            <a:hlinkClick r:id="rId26"/>
          </p:cNvPr>
          <p:cNvSpPr/>
          <p:nvPr/>
        </p:nvSpPr>
        <p:spPr>
          <a:xfrm>
            <a:off x="1888326" y="4943603"/>
            <a:ext cx="349177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Instabilities, Turbulence &amp; Scaling </a:t>
            </a:r>
            <a:endParaRPr lang="en-GB" sz="1400" dirty="0">
              <a:solidFill>
                <a:schemeClr val="tx1"/>
              </a:solidFill>
            </a:endParaRPr>
          </a:p>
        </p:txBody>
      </p:sp>
      <p:sp>
        <p:nvSpPr>
          <p:cNvPr id="21" name="Rounded Rectangle 20">
            <a:hlinkClick r:id="rId27"/>
          </p:cNvPr>
          <p:cNvSpPr/>
          <p:nvPr/>
        </p:nvSpPr>
        <p:spPr>
          <a:xfrm>
            <a:off x="1877240" y="5848524"/>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smtClean="0">
                <a:solidFill>
                  <a:schemeClr val="tx1"/>
                </a:solidFill>
              </a:rPr>
              <a:t>Quantum Mechanics </a:t>
            </a:r>
            <a:endParaRPr lang="en-GB" sz="1400" dirty="0">
              <a:solidFill>
                <a:schemeClr val="tx1"/>
              </a:solidFill>
            </a:endParaRPr>
          </a:p>
        </p:txBody>
      </p:sp>
      <p:sp>
        <p:nvSpPr>
          <p:cNvPr id="31" name="Rounded Rectangle 30">
            <a:hlinkClick r:id="rId28"/>
          </p:cNvPr>
          <p:cNvSpPr/>
          <p:nvPr/>
        </p:nvSpPr>
        <p:spPr>
          <a:xfrm>
            <a:off x="7274896" y="4913232"/>
            <a:ext cx="1693831" cy="82414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400" dirty="0" err="1" smtClean="0">
                <a:solidFill>
                  <a:schemeClr val="tx1"/>
                </a:solidFill>
              </a:rPr>
              <a:t>Variational</a:t>
            </a:r>
            <a:r>
              <a:rPr lang="en-GB" sz="1400" dirty="0" smtClean="0">
                <a:solidFill>
                  <a:schemeClr val="tx1"/>
                </a:solidFill>
              </a:rPr>
              <a:t> Methods </a:t>
            </a:r>
            <a:endParaRPr lang="en-GB" sz="1400" dirty="0">
              <a:solidFill>
                <a:schemeClr val="tx1"/>
              </a:solidFill>
            </a:endParaRPr>
          </a:p>
        </p:txBody>
      </p:sp>
    </p:spTree>
    <p:extLst>
      <p:ext uri="{BB962C8B-B14F-4D97-AF65-F5344CB8AC3E}">
        <p14:creationId xmlns:p14="http://schemas.microsoft.com/office/powerpoint/2010/main" val="60196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7" grpId="0" animBg="1"/>
      <p:bldP spid="8" grpId="0" animBg="1"/>
      <p:bldP spid="10" grpId="0" animBg="1"/>
      <p:bldP spid="11" grpId="0" animBg="1"/>
      <p:bldP spid="12" grpId="0" animBg="1"/>
      <p:bldP spid="15" grpId="0" animBg="1"/>
      <p:bldP spid="17" grpId="0" animBg="1"/>
      <p:bldP spid="20" grpId="0" animBg="1"/>
      <p:bldP spid="28" grpId="0" animBg="1"/>
      <p:bldP spid="13" grpId="0" animBg="1"/>
      <p:bldP spid="22" grpId="0" animBg="1"/>
      <p:bldP spid="23" grpId="0" animBg="1"/>
      <p:bldP spid="24" grpId="0" animBg="1"/>
      <p:bldP spid="25" grpId="0" animBg="1"/>
      <p:bldP spid="26" grpId="0" animBg="1"/>
      <p:bldP spid="27" grpId="0" animBg="1"/>
      <p:bldP spid="29" grpId="0" animBg="1"/>
      <p:bldP spid="30" grpId="0" animBg="1"/>
      <p:bldP spid="4" grpId="0" animBg="1"/>
      <p:bldP spid="9" grpId="0" animBg="1"/>
      <p:bldP spid="14" grpId="0" animBg="1"/>
      <p:bldP spid="16" grpId="0" animBg="1"/>
      <p:bldP spid="19" grpId="0" animBg="1"/>
      <p:bldP spid="21" grpId="0" animBg="1"/>
      <p:bldP spid="3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5" name="Text Box 2"/>
          <p:cNvSpPr txBox="1">
            <a:spLocks noChangeArrowheads="1"/>
          </p:cNvSpPr>
          <p:nvPr/>
        </p:nvSpPr>
        <p:spPr bwMode="auto">
          <a:xfrm>
            <a:off x="467544" y="272842"/>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4</a:t>
            </a:r>
            <a:r>
              <a:rPr lang="en-US" sz="4000" baseline="30000" dirty="0" smtClean="0">
                <a:solidFill>
                  <a:srgbClr val="C10B24"/>
                </a:solidFill>
                <a:latin typeface="Arial Bold" charset="0"/>
              </a:rPr>
              <a:t>th</a:t>
            </a:r>
            <a:r>
              <a:rPr lang="en-US" sz="4000" baseline="0" dirty="0" smtClean="0">
                <a:solidFill>
                  <a:srgbClr val="C10B24"/>
                </a:solidFill>
                <a:latin typeface="Arial Bold" charset="0"/>
              </a:rPr>
              <a:t> </a:t>
            </a:r>
            <a:r>
              <a:rPr lang="en-US" sz="4000" baseline="0" dirty="0">
                <a:solidFill>
                  <a:srgbClr val="C10B24"/>
                </a:solidFill>
                <a:latin typeface="Arial Bold" charset="0"/>
              </a:rPr>
              <a:t>Y</a:t>
            </a:r>
            <a:r>
              <a:rPr lang="en-US" sz="4000" baseline="0" dirty="0" smtClean="0">
                <a:solidFill>
                  <a:srgbClr val="C10B24"/>
                </a:solidFill>
                <a:latin typeface="Arial Bold" charset="0"/>
              </a:rPr>
              <a:t>ear Project</a:t>
            </a:r>
            <a:endParaRPr lang="en-US" sz="4000" baseline="0" dirty="0">
              <a:solidFill>
                <a:srgbClr val="C10B24"/>
              </a:solidFill>
              <a:latin typeface="Arial Bold"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440113">
            <a:off x="2464141" y="1862117"/>
            <a:ext cx="2768236" cy="1824070"/>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12770">
            <a:off x="6615565" y="2066512"/>
            <a:ext cx="2204864" cy="2204864"/>
          </a:xfrm>
          <a:prstGeom prst="rect">
            <a:avLst/>
          </a:prstGeom>
          <a:solidFill>
            <a:srgbClr val="FFFFFF">
              <a:shade val="85000"/>
            </a:srgbClr>
          </a:solidFill>
          <a:ln w="79375"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0" name="Freeform 9"/>
          <p:cNvSpPr/>
          <p:nvPr/>
        </p:nvSpPr>
        <p:spPr>
          <a:xfrm rot="21124675">
            <a:off x="834849" y="1486303"/>
            <a:ext cx="1930546" cy="84563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Quantum Ferrofluid Hedgehogs</a:t>
            </a:r>
            <a:endParaRPr lang="en-GB" sz="1600" dirty="0">
              <a:solidFill>
                <a:sysClr val="windowText" lastClr="000000"/>
              </a:solidFill>
            </a:endParaRPr>
          </a:p>
        </p:txBody>
      </p:sp>
      <p:sp>
        <p:nvSpPr>
          <p:cNvPr id="9" name="Freeform 8"/>
          <p:cNvSpPr/>
          <p:nvPr/>
        </p:nvSpPr>
        <p:spPr>
          <a:xfrm>
            <a:off x="6444208" y="1393200"/>
            <a:ext cx="1647149" cy="59932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B050"/>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C*-algebras</a:t>
            </a:r>
            <a:endParaRPr lang="en-GB" sz="1600" dirty="0">
              <a:solidFill>
                <a:sysClr val="windowText" lastClr="000000"/>
              </a:solidFill>
            </a:endParaRP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62048">
            <a:off x="234530" y="4657271"/>
            <a:ext cx="3013964" cy="1695355"/>
          </a:xfrm>
          <a:prstGeom prst="rect">
            <a:avLst/>
          </a:prstGeom>
          <a:ln w="79375">
            <a:solidFill>
              <a:srgbClr val="FFFFFF"/>
            </a:solidFill>
          </a:ln>
        </p:spPr>
      </p:pic>
      <p:sp>
        <p:nvSpPr>
          <p:cNvPr id="12" name="Freeform 11"/>
          <p:cNvSpPr/>
          <p:nvPr/>
        </p:nvSpPr>
        <p:spPr>
          <a:xfrm rot="259022">
            <a:off x="1998292" y="3992761"/>
            <a:ext cx="1930546" cy="85645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p:spPr>
        <p:style>
          <a:lnRef idx="0">
            <a:schemeClr val="accent3"/>
          </a:lnRef>
          <a:fillRef idx="3">
            <a:schemeClr val="accent3"/>
          </a:fillRef>
          <a:effectRef idx="3">
            <a:schemeClr val="accent3"/>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Particle Orbits around Black Holes</a:t>
            </a:r>
            <a:endParaRPr lang="en-GB" sz="1600" dirty="0">
              <a:solidFill>
                <a:sysClr val="windowText" lastClr="000000"/>
              </a:solidFill>
            </a:endParaRPr>
          </a:p>
        </p:txBody>
      </p:sp>
      <p:pic>
        <p:nvPicPr>
          <p:cNvPr id="18" name="Picture 17" descr="hurricane_matthew-1475496509-8687-300x225.jpg"/>
          <p:cNvPicPr>
            <a:picLocks noChangeAspect="1"/>
          </p:cNvPicPr>
          <p:nvPr/>
        </p:nvPicPr>
        <p:blipFill>
          <a:blip r:embed="rId5"/>
          <a:stretch>
            <a:fillRect/>
          </a:stretch>
        </p:blipFill>
        <p:spPr>
          <a:xfrm rot="291097">
            <a:off x="6153340" y="4713294"/>
            <a:ext cx="2711576" cy="2033682"/>
          </a:xfrm>
          <a:prstGeom prst="rect">
            <a:avLst/>
          </a:prstGeom>
        </p:spPr>
      </p:pic>
      <p:sp>
        <p:nvSpPr>
          <p:cNvPr id="14" name="Freeform 13"/>
          <p:cNvSpPr/>
          <p:nvPr/>
        </p:nvSpPr>
        <p:spPr>
          <a:xfrm rot="20858861">
            <a:off x="4478669" y="4629559"/>
            <a:ext cx="2279828" cy="792622"/>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FFFF00"/>
          </a:solidFill>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1">
            <a:noAutofit/>
          </a:bodyPr>
          <a:lstStyle/>
          <a:p>
            <a:pPr algn="ctr" defTabSz="711200">
              <a:lnSpc>
                <a:spcPct val="90000"/>
              </a:lnSpc>
              <a:spcBef>
                <a:spcPct val="0"/>
              </a:spcBef>
              <a:spcAft>
                <a:spcPct val="35000"/>
              </a:spcAft>
            </a:pPr>
            <a:r>
              <a:rPr lang="en-GB" sz="1600" dirty="0" smtClean="0">
                <a:solidFill>
                  <a:sysClr val="windowText" lastClr="000000"/>
                </a:solidFill>
              </a:rPr>
              <a:t>Statistical Modelling of Environmental Extremes</a:t>
            </a:r>
            <a:endParaRPr lang="en-GB" sz="1600" dirty="0">
              <a:solidFill>
                <a:sysClr val="windowText" lastClr="000000"/>
              </a:solidFill>
            </a:endParaRPr>
          </a:p>
        </p:txBody>
      </p:sp>
    </p:spTree>
    <p:extLst>
      <p:ext uri="{BB962C8B-B14F-4D97-AF65-F5344CB8AC3E}">
        <p14:creationId xmlns:p14="http://schemas.microsoft.com/office/powerpoint/2010/main" val="42228982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p:cNvSpPr>
            <a:spLocks noGrp="1"/>
          </p:cNvSpPr>
          <p:nvPr>
            <p:ph idx="1"/>
          </p:nvPr>
        </p:nvSpPr>
        <p:spPr>
          <a:xfrm>
            <a:off x="1259632" y="1888232"/>
            <a:ext cx="2664296" cy="676672"/>
          </a:xfrm>
        </p:spPr>
        <p:txBody>
          <a:bodyPr/>
          <a:lstStyle/>
          <a:p>
            <a:pPr marL="0" indent="0" algn="ctr">
              <a:buNone/>
            </a:pPr>
            <a:r>
              <a:rPr lang="en-GB" b="1" dirty="0" smtClean="0"/>
              <a:t>Learning</a:t>
            </a:r>
            <a:endParaRPr lang="en-GB" b="1" dirty="0"/>
          </a:p>
        </p:txBody>
      </p:sp>
      <p:sp>
        <p:nvSpPr>
          <p:cNvPr id="11" name="Rounded Rectangle 10"/>
          <p:cNvSpPr/>
          <p:nvPr/>
        </p:nvSpPr>
        <p:spPr>
          <a:xfrm>
            <a:off x="2502056" y="2564904"/>
            <a:ext cx="1775081" cy="1127988"/>
          </a:xfrm>
          <a:prstGeom prst="roundRect">
            <a:avLst/>
          </a:prstGeom>
          <a:ln/>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smtClean="0">
                <a:solidFill>
                  <a:sysClr val="windowText" lastClr="000000"/>
                </a:solidFill>
              </a:rPr>
              <a:t>Seminars</a:t>
            </a:r>
            <a:endParaRPr lang="en-GB" sz="2000" b="1" dirty="0">
              <a:solidFill>
                <a:sysClr val="windowText" lastClr="000000"/>
              </a:solidFill>
            </a:endParaRPr>
          </a:p>
        </p:txBody>
      </p:sp>
      <p:sp>
        <p:nvSpPr>
          <p:cNvPr id="12" name="Rounded Rectangle 11"/>
          <p:cNvSpPr/>
          <p:nvPr/>
        </p:nvSpPr>
        <p:spPr>
          <a:xfrm>
            <a:off x="2502056" y="3885188"/>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Problems Classes</a:t>
            </a:r>
          </a:p>
        </p:txBody>
      </p:sp>
      <p:sp>
        <p:nvSpPr>
          <p:cNvPr id="13" name="Rounded Rectangle 12"/>
          <p:cNvSpPr/>
          <p:nvPr/>
        </p:nvSpPr>
        <p:spPr>
          <a:xfrm>
            <a:off x="539552" y="2564904"/>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smtClean="0">
                <a:solidFill>
                  <a:sysClr val="windowText" lastClr="000000"/>
                </a:solidFill>
              </a:rPr>
              <a:t>Lectures</a:t>
            </a:r>
            <a:endParaRPr lang="en-GB" sz="2000" dirty="0">
              <a:solidFill>
                <a:sysClr val="windowText" lastClr="000000"/>
              </a:solidFill>
            </a:endParaRPr>
          </a:p>
        </p:txBody>
      </p:sp>
      <p:sp>
        <p:nvSpPr>
          <p:cNvPr id="14" name="Rounded Rectangle 13"/>
          <p:cNvSpPr/>
          <p:nvPr/>
        </p:nvSpPr>
        <p:spPr>
          <a:xfrm>
            <a:off x="2502055" y="5229200"/>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Drop Ins</a:t>
            </a:r>
          </a:p>
        </p:txBody>
      </p:sp>
      <p:sp>
        <p:nvSpPr>
          <p:cNvPr id="7" name="Rounded Rectangle 6"/>
          <p:cNvSpPr/>
          <p:nvPr/>
        </p:nvSpPr>
        <p:spPr>
          <a:xfrm>
            <a:off x="539552" y="5229200"/>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Computing Practicals</a:t>
            </a:r>
          </a:p>
        </p:txBody>
      </p:sp>
      <p:sp>
        <p:nvSpPr>
          <p:cNvPr id="8" name="Rounded Rectangle 7"/>
          <p:cNvSpPr/>
          <p:nvPr/>
        </p:nvSpPr>
        <p:spPr>
          <a:xfrm>
            <a:off x="6757356" y="3885188"/>
            <a:ext cx="1991108"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Presentations</a:t>
            </a:r>
          </a:p>
        </p:txBody>
      </p:sp>
      <p:sp>
        <p:nvSpPr>
          <p:cNvPr id="9" name="Rounded Rectangle 8"/>
          <p:cNvSpPr/>
          <p:nvPr/>
        </p:nvSpPr>
        <p:spPr>
          <a:xfrm>
            <a:off x="4805277" y="3885188"/>
            <a:ext cx="1775081"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b="1" dirty="0">
                <a:solidFill>
                  <a:sysClr val="windowText" lastClr="000000"/>
                </a:solidFill>
              </a:rPr>
              <a:t>Projects</a:t>
            </a:r>
          </a:p>
        </p:txBody>
      </p:sp>
      <p:sp>
        <p:nvSpPr>
          <p:cNvPr id="10" name="Rounded Rectangle 9"/>
          <p:cNvSpPr/>
          <p:nvPr/>
        </p:nvSpPr>
        <p:spPr>
          <a:xfrm>
            <a:off x="6757357" y="2564904"/>
            <a:ext cx="1991107"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CBAs</a:t>
            </a:r>
            <a:br>
              <a:rPr lang="pt-BR" sz="2000" dirty="0">
                <a:solidFill>
                  <a:sysClr val="windowText" lastClr="000000"/>
                </a:solidFill>
              </a:rPr>
            </a:br>
            <a:r>
              <a:rPr lang="pt-BR" sz="2000" dirty="0">
                <a:solidFill>
                  <a:sysClr val="windowText" lastClr="000000"/>
                </a:solidFill>
              </a:rPr>
              <a:t>(Numbas)</a:t>
            </a:r>
            <a:endParaRPr lang="en-GB" sz="2000" dirty="0">
              <a:solidFill>
                <a:sysClr val="windowText" lastClr="000000"/>
              </a:solidFill>
            </a:endParaRPr>
          </a:p>
        </p:txBody>
      </p:sp>
      <p:sp>
        <p:nvSpPr>
          <p:cNvPr id="15" name="Rounded Rectangle 14"/>
          <p:cNvSpPr/>
          <p:nvPr/>
        </p:nvSpPr>
        <p:spPr>
          <a:xfrm>
            <a:off x="4805275" y="5229200"/>
            <a:ext cx="1775083"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Exams</a:t>
            </a:r>
          </a:p>
        </p:txBody>
      </p:sp>
      <p:sp>
        <p:nvSpPr>
          <p:cNvPr id="16" name="Rounded Rectangle 15"/>
          <p:cNvSpPr/>
          <p:nvPr/>
        </p:nvSpPr>
        <p:spPr>
          <a:xfrm>
            <a:off x="4815730" y="2557086"/>
            <a:ext cx="1753159"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a:solidFill>
                  <a:sysClr val="windowText" lastClr="000000"/>
                </a:solidFill>
              </a:rPr>
              <a:t>Assignments</a:t>
            </a:r>
          </a:p>
        </p:txBody>
      </p:sp>
      <p:cxnSp>
        <p:nvCxnSpPr>
          <p:cNvPr id="5" name="Straight Connector 4"/>
          <p:cNvCxnSpPr/>
          <p:nvPr/>
        </p:nvCxnSpPr>
        <p:spPr>
          <a:xfrm flipV="1">
            <a:off x="4572000" y="2557086"/>
            <a:ext cx="0" cy="3967786"/>
          </a:xfrm>
          <a:prstGeom prst="line">
            <a:avLst/>
          </a:prstGeom>
          <a:ln/>
        </p:spPr>
        <p:style>
          <a:lnRef idx="3">
            <a:schemeClr val="dk1"/>
          </a:lnRef>
          <a:fillRef idx="0">
            <a:schemeClr val="dk1"/>
          </a:fillRef>
          <a:effectRef idx="2">
            <a:schemeClr val="dk1"/>
          </a:effectRef>
          <a:fontRef idx="minor">
            <a:schemeClr val="tx1"/>
          </a:fontRef>
        </p:style>
      </p:cxnSp>
      <p:sp>
        <p:nvSpPr>
          <p:cNvPr id="24" name="Content Placeholder 21"/>
          <p:cNvSpPr txBox="1">
            <a:spLocks/>
          </p:cNvSpPr>
          <p:nvPr/>
        </p:nvSpPr>
        <p:spPr>
          <a:xfrm>
            <a:off x="4709118" y="1872739"/>
            <a:ext cx="3168352" cy="6766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GB" b="1" dirty="0" smtClean="0">
                <a:solidFill>
                  <a:prstClr val="black"/>
                </a:solidFill>
              </a:rPr>
              <a:t>Assessment</a:t>
            </a:r>
            <a:endParaRPr lang="en-GB" b="1" dirty="0">
              <a:solidFill>
                <a:prstClr val="black"/>
              </a:solidFill>
            </a:endParaRPr>
          </a:p>
        </p:txBody>
      </p:sp>
      <p:sp>
        <p:nvSpPr>
          <p:cNvPr id="20" name="Rounded Rectangle 19"/>
          <p:cNvSpPr/>
          <p:nvPr/>
        </p:nvSpPr>
        <p:spPr>
          <a:xfrm>
            <a:off x="539551" y="3885188"/>
            <a:ext cx="1775081" cy="1127988"/>
          </a:xfrm>
          <a:prstGeom prst="roundRect">
            <a:avLst/>
          </a:prstGeom>
        </p:spPr>
        <p:style>
          <a:lnRef idx="0">
            <a:schemeClr val="accent6"/>
          </a:lnRef>
          <a:fillRef idx="3">
            <a:schemeClr val="accent6"/>
          </a:fillRef>
          <a:effectRef idx="3">
            <a:schemeClr val="accent6"/>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pt-BR" sz="2000" dirty="0">
                <a:solidFill>
                  <a:sysClr val="windowText" lastClr="000000"/>
                </a:solidFill>
              </a:rPr>
              <a:t>Office Hours</a:t>
            </a:r>
          </a:p>
        </p:txBody>
      </p:sp>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5"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Learning &amp; Assessment</a:t>
            </a:r>
            <a:endParaRPr lang="en-US" sz="4000" baseline="0" dirty="0">
              <a:solidFill>
                <a:srgbClr val="C10B24"/>
              </a:solidFill>
              <a:latin typeface="Arial Bold" charset="0"/>
            </a:endParaRPr>
          </a:p>
        </p:txBody>
      </p:sp>
      <p:sp>
        <p:nvSpPr>
          <p:cNvPr id="21" name="Rounded Rectangle 20"/>
          <p:cNvSpPr/>
          <p:nvPr/>
        </p:nvSpPr>
        <p:spPr>
          <a:xfrm>
            <a:off x="6757354" y="5205472"/>
            <a:ext cx="1991110" cy="1127988"/>
          </a:xfrm>
          <a:prstGeom prst="roundRect">
            <a:avLst/>
          </a:prstGeom>
        </p:spPr>
        <p:style>
          <a:lnRef idx="0">
            <a:schemeClr val="accent5"/>
          </a:lnRef>
          <a:fillRef idx="3">
            <a:schemeClr val="accent5"/>
          </a:fillRef>
          <a:effectRef idx="3">
            <a:schemeClr val="accent5"/>
          </a:effectRef>
          <a:fontRef idx="minor">
            <a:schemeClr val="lt1"/>
          </a:fontRef>
        </p:style>
        <p:txBody>
          <a:bodyPr spcFirstLastPara="0" vert="horz" wrap="square" lIns="68580" tIns="68580" rIns="68580" bIns="68580" numCol="1" spcCol="1270" anchor="ctr" anchorCtr="0">
            <a:noAutofit/>
          </a:bodyPr>
          <a:lstStyle/>
          <a:p>
            <a:pPr algn="ctr" defTabSz="800100">
              <a:lnSpc>
                <a:spcPct val="90000"/>
              </a:lnSpc>
              <a:spcBef>
                <a:spcPct val="0"/>
              </a:spcBef>
              <a:spcAft>
                <a:spcPct val="35000"/>
              </a:spcAft>
            </a:pPr>
            <a:r>
              <a:rPr lang="en-GB" sz="2000" dirty="0" smtClean="0">
                <a:solidFill>
                  <a:sysClr val="windowText" lastClr="000000"/>
                </a:solidFill>
              </a:rPr>
              <a:t>Mid Semester Tests</a:t>
            </a:r>
            <a:endParaRPr lang="en-GB" sz="2000" dirty="0">
              <a:solidFill>
                <a:sysClr val="windowText" lastClr="000000"/>
              </a:solidFill>
            </a:endParaRPr>
          </a:p>
        </p:txBody>
      </p:sp>
    </p:spTree>
    <p:custDataLst>
      <p:tags r:id="rId1"/>
    </p:custDataLst>
    <p:extLst>
      <p:ext uri="{BB962C8B-B14F-4D97-AF65-F5344CB8AC3E}">
        <p14:creationId xmlns:p14="http://schemas.microsoft.com/office/powerpoint/2010/main" val="228749195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4" name="Text Box 2"/>
          <p:cNvSpPr txBox="1">
            <a:spLocks noChangeArrowheads="1"/>
          </p:cNvSpPr>
          <p:nvPr/>
        </p:nvSpPr>
        <p:spPr bwMode="auto">
          <a:xfrm>
            <a:off x="611560"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1" baseline="0" dirty="0" smtClean="0">
                <a:solidFill>
                  <a:srgbClr val="C10B24"/>
                </a:solidFill>
                <a:latin typeface="+mj-lt"/>
              </a:rPr>
              <a:t>Grades &amp; Weighting</a:t>
            </a:r>
            <a:endParaRPr lang="en-US" sz="4000" b="1" baseline="0" dirty="0">
              <a:solidFill>
                <a:srgbClr val="C10B24"/>
              </a:solidFill>
              <a:latin typeface="+mj-lt"/>
            </a:endParaRPr>
          </a:p>
        </p:txBody>
      </p:sp>
      <p:graphicFrame>
        <p:nvGraphicFramePr>
          <p:cNvPr id="4" name="Chart 3"/>
          <p:cNvGraphicFramePr/>
          <p:nvPr>
            <p:extLst/>
          </p:nvPr>
        </p:nvGraphicFramePr>
        <p:xfrm>
          <a:off x="0" y="1157515"/>
          <a:ext cx="4528457" cy="31096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p:nvPr>
            <p:extLst/>
          </p:nvPr>
        </p:nvGraphicFramePr>
        <p:xfrm>
          <a:off x="4296228" y="1143000"/>
          <a:ext cx="4847771" cy="32258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p:cNvGraphicFramePr>
            <a:graphicFrameLocks/>
          </p:cNvGraphicFramePr>
          <p:nvPr>
            <p:extLst/>
          </p:nvPr>
        </p:nvGraphicFramePr>
        <p:xfrm>
          <a:off x="1043608" y="4077072"/>
          <a:ext cx="6840760" cy="267119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Chart 7"/>
          <p:cNvGraphicFramePr>
            <a:graphicFrameLocks/>
          </p:cNvGraphicFramePr>
          <p:nvPr>
            <p:extLst/>
          </p:nvPr>
        </p:nvGraphicFramePr>
        <p:xfrm>
          <a:off x="1115616" y="2921948"/>
          <a:ext cx="6120680" cy="4236392"/>
        </p:xfrm>
        <a:graphic>
          <a:graphicData uri="http://schemas.openxmlformats.org/drawingml/2006/chart">
            <c:chart xmlns:c="http://schemas.openxmlformats.org/drawingml/2006/chart" xmlns:r="http://schemas.openxmlformats.org/officeDocument/2006/relationships" r:id="rId7"/>
          </a:graphicData>
        </a:graphic>
      </p:graphicFrame>
    </p:spTree>
    <p:custDataLst>
      <p:tags r:id="rId1"/>
    </p:custDataLst>
    <p:extLst>
      <p:ext uri="{BB962C8B-B14F-4D97-AF65-F5344CB8AC3E}">
        <p14:creationId xmlns:p14="http://schemas.microsoft.com/office/powerpoint/2010/main" val="7188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Connector 32"/>
          <p:cNvCxnSpPr>
            <a:endCxn id="89" idx="1"/>
          </p:cNvCxnSpPr>
          <p:nvPr/>
        </p:nvCxnSpPr>
        <p:spPr>
          <a:xfrm>
            <a:off x="5173937" y="4001781"/>
            <a:ext cx="1218445" cy="42"/>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stCxn id="85" idx="3"/>
            <a:endCxn id="86" idx="1"/>
          </p:cNvCxnSpPr>
          <p:nvPr/>
        </p:nvCxnSpPr>
        <p:spPr>
          <a:xfrm>
            <a:off x="5161543" y="2981675"/>
            <a:ext cx="1230839" cy="3941"/>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a:endCxn id="92" idx="1"/>
          </p:cNvCxnSpPr>
          <p:nvPr/>
        </p:nvCxnSpPr>
        <p:spPr>
          <a:xfrm flipV="1">
            <a:off x="5161543" y="5178287"/>
            <a:ext cx="1230839" cy="1264"/>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5167740" y="6307992"/>
            <a:ext cx="1224641" cy="14660"/>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a:stCxn id="78" idx="3"/>
          </p:cNvCxnSpPr>
          <p:nvPr/>
        </p:nvCxnSpPr>
        <p:spPr>
          <a:xfrm flipV="1">
            <a:off x="5138226" y="1772816"/>
            <a:ext cx="1254155" cy="29904"/>
          </a:xfrm>
          <a:prstGeom prst="line">
            <a:avLst/>
          </a:prstGeom>
          <a:ln>
            <a:solidFill>
              <a:schemeClr val="tx1"/>
            </a:solidFill>
          </a:ln>
          <a:effectLst>
            <a:outerShdw dist="20000" dir="540000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9" name="Rectangle 18">
            <a:hlinkClick r:id="rId4"/>
          </p:cNvPr>
          <p:cNvSpPr/>
          <p:nvPr/>
        </p:nvSpPr>
        <p:spPr>
          <a:xfrm>
            <a:off x="6392382" y="4254702"/>
            <a:ext cx="2808312" cy="720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dirty="0">
              <a:solidFill>
                <a:prstClr val="white"/>
              </a:solidFill>
            </a:endParaRPr>
          </a:p>
        </p:txBody>
      </p:sp>
      <p:sp>
        <p:nvSpPr>
          <p:cNvPr id="21" name="Rectangle 20">
            <a:hlinkClick r:id="rId5"/>
          </p:cNvPr>
          <p:cNvSpPr/>
          <p:nvPr/>
        </p:nvSpPr>
        <p:spPr>
          <a:xfrm>
            <a:off x="6392382" y="4830766"/>
            <a:ext cx="2736304" cy="216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GB" dirty="0">
              <a:solidFill>
                <a:prstClr val="white"/>
              </a:solidFill>
            </a:endParaRPr>
          </a:p>
        </p:txBody>
      </p:sp>
      <p:sp>
        <p:nvSpPr>
          <p:cNvPr id="29"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30" name="Text Box 2"/>
          <p:cNvSpPr txBox="1">
            <a:spLocks noChangeArrowheads="1"/>
          </p:cNvSpPr>
          <p:nvPr/>
        </p:nvSpPr>
        <p:spPr bwMode="auto">
          <a:xfrm>
            <a:off x="611560"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Support</a:t>
            </a:r>
            <a:endParaRPr lang="en-US" sz="4000" baseline="0" dirty="0">
              <a:solidFill>
                <a:srgbClr val="C10B24"/>
              </a:solidFill>
              <a:latin typeface="Arial Bold" charset="0"/>
            </a:endParaRPr>
          </a:p>
        </p:txBody>
      </p:sp>
      <p:sp>
        <p:nvSpPr>
          <p:cNvPr id="46" name="Rounded Rectangle 45">
            <a:hlinkClick r:id="rId6"/>
          </p:cNvPr>
          <p:cNvSpPr/>
          <p:nvPr/>
        </p:nvSpPr>
        <p:spPr>
          <a:xfrm>
            <a:off x="483407" y="3757071"/>
            <a:ext cx="1926304" cy="489420"/>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Maths Aid</a:t>
            </a:r>
            <a:endParaRPr lang="en-GB" dirty="0">
              <a:solidFill>
                <a:prstClr val="black"/>
              </a:solidFill>
            </a:endParaRPr>
          </a:p>
        </p:txBody>
      </p:sp>
      <p:sp>
        <p:nvSpPr>
          <p:cNvPr id="47" name="Rounded Rectangle 46"/>
          <p:cNvSpPr/>
          <p:nvPr/>
        </p:nvSpPr>
        <p:spPr>
          <a:xfrm>
            <a:off x="467544" y="1584894"/>
            <a:ext cx="1926305" cy="435652"/>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Buddy</a:t>
            </a:r>
            <a:endParaRPr lang="en-GB" sz="2000" dirty="0">
              <a:solidFill>
                <a:prstClr val="black"/>
              </a:solidFill>
            </a:endParaRPr>
          </a:p>
        </p:txBody>
      </p:sp>
      <p:sp>
        <p:nvSpPr>
          <p:cNvPr id="48" name="Rounded Rectangle 47"/>
          <p:cNvSpPr/>
          <p:nvPr/>
        </p:nvSpPr>
        <p:spPr>
          <a:xfrm>
            <a:off x="451214" y="4782201"/>
            <a:ext cx="1977645" cy="698194"/>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Undergraduate Secretary </a:t>
            </a:r>
            <a:endParaRPr lang="en-GB" sz="2000" dirty="0">
              <a:solidFill>
                <a:prstClr val="black"/>
              </a:solidFill>
            </a:endParaRPr>
          </a:p>
        </p:txBody>
      </p:sp>
      <p:sp>
        <p:nvSpPr>
          <p:cNvPr id="49" name="Rounded Rectangle 48"/>
          <p:cNvSpPr/>
          <p:nvPr/>
        </p:nvSpPr>
        <p:spPr>
          <a:xfrm>
            <a:off x="483407" y="2680928"/>
            <a:ext cx="1926305" cy="498931"/>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Personal Tutor</a:t>
            </a:r>
            <a:endParaRPr lang="en-GB" sz="2000" dirty="0">
              <a:solidFill>
                <a:prstClr val="black"/>
              </a:solidFill>
            </a:endParaRPr>
          </a:p>
        </p:txBody>
      </p:sp>
      <p:sp>
        <p:nvSpPr>
          <p:cNvPr id="78" name="Rounded Rectangle 77"/>
          <p:cNvSpPr/>
          <p:nvPr/>
        </p:nvSpPr>
        <p:spPr>
          <a:xfrm>
            <a:off x="3135949" y="1406676"/>
            <a:ext cx="2002277" cy="792088"/>
          </a:xfrm>
          <a:prstGeom prst="roundRect">
            <a:avLst/>
          </a:prstGeom>
          <a:solidFill>
            <a:srgbClr val="00FFCC"/>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Current Maths Student</a:t>
            </a:r>
            <a:endParaRPr lang="en-GB" sz="2000" dirty="0">
              <a:solidFill>
                <a:prstClr val="black"/>
              </a:solidFill>
            </a:endParaRPr>
          </a:p>
        </p:txBody>
      </p:sp>
      <p:sp>
        <p:nvSpPr>
          <p:cNvPr id="82" name="Rounded Rectangle 81"/>
          <p:cNvSpPr/>
          <p:nvPr/>
        </p:nvSpPr>
        <p:spPr>
          <a:xfrm>
            <a:off x="6392381" y="1406676"/>
            <a:ext cx="2008767" cy="879316"/>
          </a:xfrm>
          <a:prstGeom prst="roundRect">
            <a:avLst/>
          </a:prstGeom>
          <a:solidFill>
            <a:srgbClr val="00FFCC"/>
          </a:solidFill>
          <a:ln w="25400">
            <a:no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Regular contact through emails</a:t>
            </a:r>
            <a:endParaRPr lang="en-GB" sz="2000" dirty="0">
              <a:solidFill>
                <a:prstClr val="black"/>
              </a:solidFill>
            </a:endParaRPr>
          </a:p>
        </p:txBody>
      </p:sp>
      <p:sp>
        <p:nvSpPr>
          <p:cNvPr id="83" name="Rounded Rectangle 82"/>
          <p:cNvSpPr/>
          <p:nvPr/>
        </p:nvSpPr>
        <p:spPr>
          <a:xfrm>
            <a:off x="3150736" y="5890194"/>
            <a:ext cx="2023201" cy="774086"/>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Financial Matters</a:t>
            </a:r>
            <a:endParaRPr lang="en-GB" sz="2000" dirty="0">
              <a:solidFill>
                <a:prstClr val="black"/>
              </a:solidFill>
            </a:endParaRPr>
          </a:p>
        </p:txBody>
      </p:sp>
      <p:sp>
        <p:nvSpPr>
          <p:cNvPr id="85" name="Rounded Rectangle 84"/>
          <p:cNvSpPr/>
          <p:nvPr/>
        </p:nvSpPr>
        <p:spPr>
          <a:xfrm>
            <a:off x="3150734" y="2534350"/>
            <a:ext cx="2010809" cy="894650"/>
          </a:xfrm>
          <a:prstGeom prst="roundRect">
            <a:avLst/>
          </a:prstGeom>
          <a:solidFill>
            <a:srgbClr val="FFC00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Module Selection &amp; Registration</a:t>
            </a:r>
            <a:endParaRPr lang="en-GB" sz="2000" dirty="0">
              <a:solidFill>
                <a:prstClr val="black"/>
              </a:solidFill>
            </a:endParaRPr>
          </a:p>
        </p:txBody>
      </p:sp>
      <p:sp>
        <p:nvSpPr>
          <p:cNvPr id="86" name="Rounded Rectangle 85"/>
          <p:cNvSpPr/>
          <p:nvPr/>
        </p:nvSpPr>
        <p:spPr>
          <a:xfrm>
            <a:off x="6392382" y="2534349"/>
            <a:ext cx="2008767" cy="902533"/>
          </a:xfrm>
          <a:prstGeom prst="roundRect">
            <a:avLst/>
          </a:prstGeom>
          <a:solidFill>
            <a:srgbClr val="FFC000"/>
          </a:solidFill>
          <a:ln w="25400">
            <a:noFill/>
          </a:ln>
        </p:spPr>
        <p:style>
          <a:lnRef idx="0">
            <a:schemeClr val="accent3"/>
          </a:lnRef>
          <a:fillRef idx="3">
            <a:schemeClr val="accent3"/>
          </a:fillRef>
          <a:effectRef idx="3">
            <a:schemeClr val="accent3"/>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Academic &amp; Personal issues</a:t>
            </a:r>
            <a:endParaRPr lang="en-GB" sz="2000" dirty="0">
              <a:solidFill>
                <a:prstClr val="black"/>
              </a:solidFill>
            </a:endParaRPr>
          </a:p>
        </p:txBody>
      </p:sp>
      <p:sp>
        <p:nvSpPr>
          <p:cNvPr id="87" name="Rounded Rectangle 86"/>
          <p:cNvSpPr/>
          <p:nvPr/>
        </p:nvSpPr>
        <p:spPr>
          <a:xfrm>
            <a:off x="6392382" y="6010345"/>
            <a:ext cx="2023201" cy="653935"/>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Counselling </a:t>
            </a:r>
            <a:endParaRPr lang="en-GB" sz="2000" dirty="0">
              <a:solidFill>
                <a:prstClr val="black"/>
              </a:solidFill>
            </a:endParaRPr>
          </a:p>
        </p:txBody>
      </p:sp>
      <p:sp>
        <p:nvSpPr>
          <p:cNvPr id="88" name="Rounded Rectangle 87"/>
          <p:cNvSpPr/>
          <p:nvPr/>
        </p:nvSpPr>
        <p:spPr>
          <a:xfrm>
            <a:off x="3150735" y="3605737"/>
            <a:ext cx="2010809" cy="792088"/>
          </a:xfrm>
          <a:prstGeom prst="roundRect">
            <a:avLst/>
          </a:prstGeom>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Run by Postgraduates</a:t>
            </a:r>
            <a:endParaRPr lang="en-GB" sz="2000" dirty="0">
              <a:solidFill>
                <a:prstClr val="black"/>
              </a:solidFill>
            </a:endParaRPr>
          </a:p>
        </p:txBody>
      </p:sp>
      <p:sp>
        <p:nvSpPr>
          <p:cNvPr id="89" name="Rounded Rectangle 88"/>
          <p:cNvSpPr/>
          <p:nvPr/>
        </p:nvSpPr>
        <p:spPr>
          <a:xfrm>
            <a:off x="6392382" y="3605737"/>
            <a:ext cx="2008766" cy="792171"/>
          </a:xfrm>
          <a:prstGeom prst="roundRect">
            <a:avLst/>
          </a:prstGeom>
          <a:ln w="25400">
            <a:noFill/>
          </a:ln>
        </p:spPr>
        <p:style>
          <a:lnRef idx="0">
            <a:schemeClr val="accent5"/>
          </a:lnRef>
          <a:fillRef idx="3">
            <a:schemeClr val="accent5"/>
          </a:fillRef>
          <a:effectRef idx="3">
            <a:schemeClr val="accent5"/>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Drop-in: </a:t>
            </a:r>
          </a:p>
          <a:p>
            <a:pPr algn="ctr" defTabSz="533400">
              <a:lnSpc>
                <a:spcPct val="90000"/>
              </a:lnSpc>
              <a:spcBef>
                <a:spcPct val="0"/>
              </a:spcBef>
            </a:pPr>
            <a:r>
              <a:rPr lang="en-GB" sz="2000" dirty="0" smtClean="0">
                <a:solidFill>
                  <a:prstClr val="black"/>
                </a:solidFill>
              </a:rPr>
              <a:t>10am – 4pm </a:t>
            </a:r>
            <a:endParaRPr lang="en-GB" sz="2000" dirty="0">
              <a:solidFill>
                <a:prstClr val="black"/>
              </a:solidFill>
            </a:endParaRPr>
          </a:p>
        </p:txBody>
      </p:sp>
      <p:sp>
        <p:nvSpPr>
          <p:cNvPr id="91" name="Rounded Rectangle 90"/>
          <p:cNvSpPr/>
          <p:nvPr/>
        </p:nvSpPr>
        <p:spPr>
          <a:xfrm>
            <a:off x="3156932" y="4764779"/>
            <a:ext cx="2010808" cy="809593"/>
          </a:xfrm>
          <a:prstGeom prst="roundRect">
            <a:avLst/>
          </a:prstGeom>
          <a:solidFill>
            <a:schemeClr val="accent4">
              <a:lumMod val="20000"/>
              <a:lumOff val="80000"/>
            </a:schemeClr>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Personal Issues</a:t>
            </a:r>
            <a:endParaRPr lang="en-GB" sz="2000" dirty="0">
              <a:solidFill>
                <a:prstClr val="black"/>
              </a:solidFill>
            </a:endParaRPr>
          </a:p>
        </p:txBody>
      </p:sp>
      <p:sp>
        <p:nvSpPr>
          <p:cNvPr id="92" name="Rounded Rectangle 91"/>
          <p:cNvSpPr/>
          <p:nvPr/>
        </p:nvSpPr>
        <p:spPr>
          <a:xfrm>
            <a:off x="6392382" y="4782201"/>
            <a:ext cx="2008766" cy="792171"/>
          </a:xfrm>
          <a:prstGeom prst="roundRect">
            <a:avLst/>
          </a:prstGeom>
          <a:solidFill>
            <a:schemeClr val="accent4">
              <a:lumMod val="20000"/>
              <a:lumOff val="80000"/>
            </a:schemeClr>
          </a:solidFill>
          <a:ln w="25400">
            <a:noFill/>
          </a:ln>
        </p:spPr>
        <p:style>
          <a:lnRef idx="0">
            <a:schemeClr val="accent4"/>
          </a:lnRef>
          <a:fillRef idx="3">
            <a:schemeClr val="accent4"/>
          </a:fillRef>
          <a:effectRef idx="3">
            <a:schemeClr val="accent4"/>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Exams &amp; Assignments</a:t>
            </a:r>
            <a:endParaRPr lang="en-GB" sz="2000" dirty="0">
              <a:solidFill>
                <a:prstClr val="black"/>
              </a:solidFill>
            </a:endParaRPr>
          </a:p>
        </p:txBody>
      </p:sp>
      <p:sp>
        <p:nvSpPr>
          <p:cNvPr id="31" name="Rounded Rectangle 30">
            <a:hlinkClick r:id="rId7"/>
          </p:cNvPr>
          <p:cNvSpPr/>
          <p:nvPr/>
        </p:nvSpPr>
        <p:spPr>
          <a:xfrm>
            <a:off x="451214" y="5928140"/>
            <a:ext cx="1942634" cy="698194"/>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Student Wellbeing</a:t>
            </a:r>
            <a:endParaRPr lang="en-GB" sz="2000" dirty="0">
              <a:solidFill>
                <a:prstClr val="black"/>
              </a:solidFill>
            </a:endParaRPr>
          </a:p>
        </p:txBody>
      </p:sp>
    </p:spTree>
    <p:custDataLst>
      <p:tags r:id="rId1"/>
    </p:custDataLst>
    <p:extLst>
      <p:ext uri="{BB962C8B-B14F-4D97-AF65-F5344CB8AC3E}">
        <p14:creationId xmlns:p14="http://schemas.microsoft.com/office/powerpoint/2010/main" val="24377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6"/>
                                        </p:tgtEl>
                                        <p:attrNameLst>
                                          <p:attrName>style.visibility</p:attrName>
                                        </p:attrNameLst>
                                      </p:cBhvr>
                                      <p:to>
                                        <p:strVal val="visible"/>
                                      </p:to>
                                    </p:set>
                                  </p:childTnLst>
                                </p:cTn>
                              </p:par>
                              <p:par>
                                <p:cTn id="23" presetID="9" presetClass="emph" presetSubtype="0" grpId="1" nodeType="withEffect">
                                  <p:stCondLst>
                                    <p:cond delay="0"/>
                                  </p:stCondLst>
                                  <p:childTnLst>
                                    <p:set>
                                      <p:cBhvr rctx="PPT">
                                        <p:cTn id="24" dur="indefinite"/>
                                        <p:tgtEl>
                                          <p:spTgt spid="78"/>
                                        </p:tgtEl>
                                        <p:attrNameLst>
                                          <p:attrName>style.opacity</p:attrName>
                                        </p:attrNameLst>
                                      </p:cBhvr>
                                      <p:to>
                                        <p:strVal val="0.5"/>
                                      </p:to>
                                    </p:set>
                                    <p:animEffect filter="image" prLst="opacity: 0.5">
                                      <p:cBhvr rctx="IE">
                                        <p:cTn id="25" dur="indefinite"/>
                                        <p:tgtEl>
                                          <p:spTgt spid="78"/>
                                        </p:tgtEl>
                                      </p:cBhvr>
                                    </p:animEffect>
                                  </p:childTnLst>
                                </p:cTn>
                              </p:par>
                              <p:par>
                                <p:cTn id="26" presetID="9" presetClass="emph" presetSubtype="0" nodeType="withEffect">
                                  <p:stCondLst>
                                    <p:cond delay="0"/>
                                  </p:stCondLst>
                                  <p:childTnLst>
                                    <p:set>
                                      <p:cBhvr rctx="PPT">
                                        <p:cTn id="27" dur="indefinite"/>
                                        <p:tgtEl>
                                          <p:spTgt spid="3"/>
                                        </p:tgtEl>
                                        <p:attrNameLst>
                                          <p:attrName>style.opacity</p:attrName>
                                        </p:attrNameLst>
                                      </p:cBhvr>
                                      <p:to>
                                        <p:strVal val="0.5"/>
                                      </p:to>
                                    </p:set>
                                    <p:animEffect filter="image" prLst="opacity: 0.5">
                                      <p:cBhvr rctx="IE">
                                        <p:cTn id="28" dur="indefinite"/>
                                        <p:tgtEl>
                                          <p:spTgt spid="3"/>
                                        </p:tgtEl>
                                      </p:cBhvr>
                                    </p:animEffect>
                                  </p:childTnLst>
                                </p:cTn>
                              </p:par>
                              <p:par>
                                <p:cTn id="29" presetID="9" presetClass="emph" presetSubtype="0" grpId="1" nodeType="withEffect">
                                  <p:stCondLst>
                                    <p:cond delay="0"/>
                                  </p:stCondLst>
                                  <p:childTnLst>
                                    <p:set>
                                      <p:cBhvr rctx="PPT">
                                        <p:cTn id="30" dur="indefinite"/>
                                        <p:tgtEl>
                                          <p:spTgt spid="82"/>
                                        </p:tgtEl>
                                        <p:attrNameLst>
                                          <p:attrName>style.opacity</p:attrName>
                                        </p:attrNameLst>
                                      </p:cBhvr>
                                      <p:to>
                                        <p:strVal val="0.5"/>
                                      </p:to>
                                    </p:set>
                                    <p:animEffect filter="image" prLst="opacity: 0.5">
                                      <p:cBhvr rctx="IE">
                                        <p:cTn id="31" dur="indefinite"/>
                                        <p:tgtEl>
                                          <p:spTgt spid="8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8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par>
                                <p:cTn id="42" presetID="9" presetClass="emph" presetSubtype="0" nodeType="withEffect">
                                  <p:stCondLst>
                                    <p:cond delay="0"/>
                                  </p:stCondLst>
                                  <p:childTnLst>
                                    <p:set>
                                      <p:cBhvr rctx="PPT">
                                        <p:cTn id="43" dur="indefinite"/>
                                        <p:tgtEl>
                                          <p:spTgt spid="34"/>
                                        </p:tgtEl>
                                        <p:attrNameLst>
                                          <p:attrName>style.opacity</p:attrName>
                                        </p:attrNameLst>
                                      </p:cBhvr>
                                      <p:to>
                                        <p:strVal val="0.5"/>
                                      </p:to>
                                    </p:set>
                                    <p:animEffect filter="image" prLst="opacity: 0.5">
                                      <p:cBhvr rctx="IE">
                                        <p:cTn id="44" dur="indefinite"/>
                                        <p:tgtEl>
                                          <p:spTgt spid="34"/>
                                        </p:tgtEl>
                                      </p:cBhvr>
                                    </p:animEffect>
                                  </p:childTnLst>
                                </p:cTn>
                              </p:par>
                              <p:par>
                                <p:cTn id="45" presetID="9" presetClass="emph" presetSubtype="0" grpId="1" nodeType="withEffect">
                                  <p:stCondLst>
                                    <p:cond delay="0"/>
                                  </p:stCondLst>
                                  <p:childTnLst>
                                    <p:set>
                                      <p:cBhvr rctx="PPT">
                                        <p:cTn id="46" dur="indefinite"/>
                                        <p:tgtEl>
                                          <p:spTgt spid="85"/>
                                        </p:tgtEl>
                                        <p:attrNameLst>
                                          <p:attrName>style.opacity</p:attrName>
                                        </p:attrNameLst>
                                      </p:cBhvr>
                                      <p:to>
                                        <p:strVal val="0.5"/>
                                      </p:to>
                                    </p:set>
                                    <p:animEffect filter="image" prLst="opacity: 0.5">
                                      <p:cBhvr rctx="IE">
                                        <p:cTn id="47" dur="indefinite"/>
                                        <p:tgtEl>
                                          <p:spTgt spid="85"/>
                                        </p:tgtEl>
                                      </p:cBhvr>
                                    </p:animEffect>
                                  </p:childTnLst>
                                </p:cTn>
                              </p:par>
                              <p:par>
                                <p:cTn id="48" presetID="9" presetClass="emph" presetSubtype="0" grpId="1" nodeType="withEffect">
                                  <p:stCondLst>
                                    <p:cond delay="0"/>
                                  </p:stCondLst>
                                  <p:childTnLst>
                                    <p:set>
                                      <p:cBhvr rctx="PPT">
                                        <p:cTn id="49" dur="indefinite"/>
                                        <p:tgtEl>
                                          <p:spTgt spid="86"/>
                                        </p:tgtEl>
                                        <p:attrNameLst>
                                          <p:attrName>style.opacity</p:attrName>
                                        </p:attrNameLst>
                                      </p:cBhvr>
                                      <p:to>
                                        <p:strVal val="0.5"/>
                                      </p:to>
                                    </p:set>
                                    <p:animEffect filter="image" prLst="opacity: 0.5">
                                      <p:cBhvr rctx="IE">
                                        <p:cTn id="50" dur="indefinite"/>
                                        <p:tgtEl>
                                          <p:spTgt spid="86"/>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2"/>
                                        </p:tgtEl>
                                        <p:attrNameLst>
                                          <p:attrName>style.visibility</p:attrName>
                                        </p:attrNameLst>
                                      </p:cBhvr>
                                      <p:to>
                                        <p:strVal val="visible"/>
                                      </p:to>
                                    </p:set>
                                  </p:childTnLst>
                                </p:cTn>
                              </p:par>
                              <p:par>
                                <p:cTn id="61" presetID="9" presetClass="emph" presetSubtype="0" nodeType="withEffect">
                                  <p:stCondLst>
                                    <p:cond delay="0"/>
                                  </p:stCondLst>
                                  <p:childTnLst>
                                    <p:set>
                                      <p:cBhvr rctx="PPT">
                                        <p:cTn id="62" dur="indefinite"/>
                                        <p:tgtEl>
                                          <p:spTgt spid="33"/>
                                        </p:tgtEl>
                                        <p:attrNameLst>
                                          <p:attrName>style.opacity</p:attrName>
                                        </p:attrNameLst>
                                      </p:cBhvr>
                                      <p:to>
                                        <p:strVal val="0.5"/>
                                      </p:to>
                                    </p:set>
                                    <p:animEffect filter="image" prLst="opacity: 0.5">
                                      <p:cBhvr rctx="IE">
                                        <p:cTn id="63" dur="indefinite"/>
                                        <p:tgtEl>
                                          <p:spTgt spid="33"/>
                                        </p:tgtEl>
                                      </p:cBhvr>
                                    </p:animEffect>
                                  </p:childTnLst>
                                </p:cTn>
                              </p:par>
                              <p:par>
                                <p:cTn id="64" presetID="9" presetClass="emph" presetSubtype="0" grpId="1" nodeType="withEffect">
                                  <p:stCondLst>
                                    <p:cond delay="0"/>
                                  </p:stCondLst>
                                  <p:childTnLst>
                                    <p:set>
                                      <p:cBhvr rctx="PPT">
                                        <p:cTn id="65" dur="indefinite"/>
                                        <p:tgtEl>
                                          <p:spTgt spid="88"/>
                                        </p:tgtEl>
                                        <p:attrNameLst>
                                          <p:attrName>style.opacity</p:attrName>
                                        </p:attrNameLst>
                                      </p:cBhvr>
                                      <p:to>
                                        <p:strVal val="0.5"/>
                                      </p:to>
                                    </p:set>
                                    <p:animEffect filter="image" prLst="opacity: 0.5">
                                      <p:cBhvr rctx="IE">
                                        <p:cTn id="66" dur="indefinite"/>
                                        <p:tgtEl>
                                          <p:spTgt spid="88"/>
                                        </p:tgtEl>
                                      </p:cBhvr>
                                    </p:animEffect>
                                  </p:childTnLst>
                                </p:cTn>
                              </p:par>
                              <p:par>
                                <p:cTn id="67" presetID="9" presetClass="emph" presetSubtype="0" grpId="1" nodeType="withEffect">
                                  <p:stCondLst>
                                    <p:cond delay="0"/>
                                  </p:stCondLst>
                                  <p:childTnLst>
                                    <p:set>
                                      <p:cBhvr rctx="PPT">
                                        <p:cTn id="68" dur="indefinite"/>
                                        <p:tgtEl>
                                          <p:spTgt spid="89"/>
                                        </p:tgtEl>
                                        <p:attrNameLst>
                                          <p:attrName>style.opacity</p:attrName>
                                        </p:attrNameLst>
                                      </p:cBhvr>
                                      <p:to>
                                        <p:strVal val="0.5"/>
                                      </p:to>
                                    </p:set>
                                    <p:animEffect filter="image" prLst="opacity: 0.5">
                                      <p:cBhvr rctx="IE">
                                        <p:cTn id="69" dur="indefinite"/>
                                        <p:tgtEl>
                                          <p:spTgt spid="89"/>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83"/>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childTnLst>
                                </p:cTn>
                              </p:par>
                              <p:par>
                                <p:cTn id="80" presetID="9" presetClass="emph" presetSubtype="0" nodeType="withEffect">
                                  <p:stCondLst>
                                    <p:cond delay="0"/>
                                  </p:stCondLst>
                                  <p:childTnLst>
                                    <p:set>
                                      <p:cBhvr rctx="PPT">
                                        <p:cTn id="81" dur="indefinite"/>
                                        <p:tgtEl>
                                          <p:spTgt spid="35"/>
                                        </p:tgtEl>
                                        <p:attrNameLst>
                                          <p:attrName>style.opacity</p:attrName>
                                        </p:attrNameLst>
                                      </p:cBhvr>
                                      <p:to>
                                        <p:strVal val="0.5"/>
                                      </p:to>
                                    </p:set>
                                    <p:animEffect filter="image" prLst="opacity: 0.5">
                                      <p:cBhvr rctx="IE">
                                        <p:cTn id="82" dur="indefinite"/>
                                        <p:tgtEl>
                                          <p:spTgt spid="35"/>
                                        </p:tgtEl>
                                      </p:cBhvr>
                                    </p:animEffect>
                                  </p:childTnLst>
                                </p:cTn>
                              </p:par>
                              <p:par>
                                <p:cTn id="83" presetID="9" presetClass="emph" presetSubtype="0" grpId="1" nodeType="withEffect">
                                  <p:stCondLst>
                                    <p:cond delay="0"/>
                                  </p:stCondLst>
                                  <p:childTnLst>
                                    <p:set>
                                      <p:cBhvr rctx="PPT">
                                        <p:cTn id="84" dur="indefinite"/>
                                        <p:tgtEl>
                                          <p:spTgt spid="91"/>
                                        </p:tgtEl>
                                        <p:attrNameLst>
                                          <p:attrName>style.opacity</p:attrName>
                                        </p:attrNameLst>
                                      </p:cBhvr>
                                      <p:to>
                                        <p:strVal val="0.5"/>
                                      </p:to>
                                    </p:set>
                                    <p:animEffect filter="image" prLst="opacity: 0.5">
                                      <p:cBhvr rctx="IE">
                                        <p:cTn id="85" dur="indefinite"/>
                                        <p:tgtEl>
                                          <p:spTgt spid="91"/>
                                        </p:tgtEl>
                                      </p:cBhvr>
                                    </p:animEffect>
                                  </p:childTnLst>
                                </p:cTn>
                              </p:par>
                              <p:par>
                                <p:cTn id="86" presetID="9" presetClass="emph" presetSubtype="0" grpId="1" nodeType="withEffect">
                                  <p:stCondLst>
                                    <p:cond delay="0"/>
                                  </p:stCondLst>
                                  <p:childTnLst>
                                    <p:set>
                                      <p:cBhvr rctx="PPT">
                                        <p:cTn id="87" dur="indefinite"/>
                                        <p:tgtEl>
                                          <p:spTgt spid="92"/>
                                        </p:tgtEl>
                                        <p:attrNameLst>
                                          <p:attrName>style.opacity</p:attrName>
                                        </p:attrNameLst>
                                      </p:cBhvr>
                                      <p:to>
                                        <p:strVal val="0.5"/>
                                      </p:to>
                                    </p:set>
                                    <p:animEffect filter="image" prLst="opacity: 0.5">
                                      <p:cBhvr rctx="IE">
                                        <p:cTn id="88" dur="indefinite"/>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78" grpId="0" animBg="1"/>
      <p:bldP spid="78" grpId="1" animBg="1"/>
      <p:bldP spid="82" grpId="0" animBg="1"/>
      <p:bldP spid="82" grpId="1" animBg="1"/>
      <p:bldP spid="83" grpId="0" animBg="1"/>
      <p:bldP spid="85" grpId="0" animBg="1"/>
      <p:bldP spid="85" grpId="1" animBg="1"/>
      <p:bldP spid="86" grpId="0" animBg="1"/>
      <p:bldP spid="86" grpId="1" animBg="1"/>
      <p:bldP spid="87" grpId="0" animBg="1"/>
      <p:bldP spid="88" grpId="0" animBg="1"/>
      <p:bldP spid="88" grpId="1" animBg="1"/>
      <p:bldP spid="89" grpId="0" animBg="1"/>
      <p:bldP spid="89" grpId="1" animBg="1"/>
      <p:bldP spid="91" grpId="0" animBg="1"/>
      <p:bldP spid="91" grpId="1" animBg="1"/>
      <p:bldP spid="92" grpId="0" animBg="1"/>
      <p:bldP spid="92" grpId="1" animBg="1"/>
      <p:bldP spid="3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268760"/>
            <a:ext cx="8820472" cy="5328592"/>
          </a:xfrm>
        </p:spPr>
        <p:txBody>
          <a:bodyPr>
            <a:normAutofit/>
          </a:bodyPr>
          <a:lstStyle/>
          <a:p>
            <a:r>
              <a:rPr lang="en-GB" sz="3000" b="1" dirty="0" smtClean="0">
                <a:solidFill>
                  <a:srgbClr val="0070C0"/>
                </a:solidFill>
              </a:rPr>
              <a:t>More support: Dedicated Transition Officer</a:t>
            </a:r>
          </a:p>
          <a:p>
            <a:pPr lvl="1"/>
            <a:r>
              <a:rPr lang="en-GB" dirty="0" smtClean="0"/>
              <a:t>Sole remit: Support students in their transition to University</a:t>
            </a:r>
          </a:p>
          <a:p>
            <a:pPr lvl="1"/>
            <a:r>
              <a:rPr lang="en-GB" dirty="0" smtClean="0"/>
              <a:t>Holds weekly drop-in sessions (with tea / biscuits)</a:t>
            </a:r>
          </a:p>
          <a:p>
            <a:pPr lvl="1"/>
            <a:r>
              <a:rPr lang="en-GB" dirty="0" smtClean="0"/>
              <a:t>Will keep a close eye on you</a:t>
            </a:r>
            <a:r>
              <a:rPr lang="en-GB" dirty="0" smtClean="0"/>
              <a:t>…</a:t>
            </a:r>
            <a:endParaRPr lang="en-GB" sz="3000" b="1" dirty="0" smtClean="0">
              <a:solidFill>
                <a:srgbClr val="0070C0"/>
              </a:solidFill>
            </a:endParaRPr>
          </a:p>
          <a:p>
            <a:r>
              <a:rPr lang="en-GB" sz="3000" b="1" dirty="0" smtClean="0">
                <a:solidFill>
                  <a:srgbClr val="0070C0"/>
                </a:solidFill>
              </a:rPr>
              <a:t>1</a:t>
            </a:r>
            <a:r>
              <a:rPr lang="en-GB" sz="3000" b="1" baseline="30000" dirty="0" smtClean="0">
                <a:solidFill>
                  <a:srgbClr val="0070C0"/>
                </a:solidFill>
              </a:rPr>
              <a:t>st</a:t>
            </a:r>
            <a:r>
              <a:rPr lang="en-GB" sz="3000" b="1" dirty="0" smtClean="0">
                <a:solidFill>
                  <a:srgbClr val="0070C0"/>
                </a:solidFill>
              </a:rPr>
              <a:t> year seminar groups</a:t>
            </a:r>
          </a:p>
          <a:p>
            <a:pPr lvl="1"/>
            <a:r>
              <a:rPr lang="en-GB" sz="2600" dirty="0" smtClean="0"/>
              <a:t>Past A level papers</a:t>
            </a:r>
          </a:p>
          <a:p>
            <a:r>
              <a:rPr lang="en-GB" sz="3000" b="1" dirty="0" smtClean="0">
                <a:solidFill>
                  <a:srgbClr val="0070C0"/>
                </a:solidFill>
              </a:rPr>
              <a:t>Academic transition</a:t>
            </a:r>
          </a:p>
          <a:p>
            <a:pPr lvl="1"/>
            <a:r>
              <a:rPr lang="en-GB" dirty="0" smtClean="0"/>
              <a:t>Worse from GCSE–A level than from A level to Undergrad</a:t>
            </a:r>
            <a:endParaRPr lang="en-GB" b="1" dirty="0" smtClean="0"/>
          </a:p>
          <a:p>
            <a:endParaRPr lang="en-GB" dirty="0" smtClean="0">
              <a:solidFill>
                <a:srgbClr val="0070C0"/>
              </a:solidFill>
            </a:endParaRPr>
          </a:p>
          <a:p>
            <a:endParaRPr lang="en-GB" dirty="0"/>
          </a:p>
        </p:txBody>
      </p:sp>
      <p:sp>
        <p:nvSpPr>
          <p:cNvPr id="3" name="Title 2"/>
          <p:cNvSpPr>
            <a:spLocks noGrp="1"/>
          </p:cNvSpPr>
          <p:nvPr>
            <p:ph type="title"/>
          </p:nvPr>
        </p:nvSpPr>
        <p:spPr/>
        <p:txBody>
          <a:bodyPr>
            <a:normAutofit fontScale="90000"/>
          </a:bodyPr>
          <a:lstStyle/>
          <a:p>
            <a:r>
              <a:rPr lang="en-GB" b="1" dirty="0" smtClean="0"/>
              <a:t>Transition to University</a:t>
            </a:r>
            <a:endParaRPr lang="en-GB" b="1" dirty="0"/>
          </a:p>
        </p:txBody>
      </p:sp>
    </p:spTree>
    <p:extLst>
      <p:ext uri="{BB962C8B-B14F-4D97-AF65-F5344CB8AC3E}">
        <p14:creationId xmlns:p14="http://schemas.microsoft.com/office/powerpoint/2010/main" val="107608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251520" y="1412778"/>
          <a:ext cx="8640960" cy="5184576"/>
        </p:xfrm>
        <a:graphic>
          <a:graphicData uri="http://schemas.openxmlformats.org/drawingml/2006/table">
            <a:tbl>
              <a:tblPr firstRow="1" bandRow="1">
                <a:tableStyleId>{5940675A-B579-460E-94D1-54222C63F5DA}</a:tableStyleId>
              </a:tblPr>
              <a:tblGrid>
                <a:gridCol w="864096"/>
                <a:gridCol w="864096"/>
                <a:gridCol w="864096"/>
                <a:gridCol w="864096"/>
                <a:gridCol w="864096"/>
                <a:gridCol w="864096"/>
                <a:gridCol w="864096"/>
                <a:gridCol w="864096"/>
                <a:gridCol w="864096"/>
                <a:gridCol w="864096"/>
              </a:tblGrid>
              <a:tr h="864096">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9-10</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10-11</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11-12</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12-1</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1-2</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2-3</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3-4</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4-5</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GB" dirty="0" smtClean="0"/>
                        <a:t>5-6</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Mon</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Tues</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Wed</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Thurs</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864096">
                <a:tc>
                  <a:txBody>
                    <a:bodyPr/>
                    <a:lstStyle/>
                    <a:p>
                      <a:pPr algn="ctr"/>
                      <a:r>
                        <a:rPr lang="en-GB" dirty="0" smtClean="0"/>
                        <a:t>Fri</a:t>
                      </a: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endParaRPr lang="en-GB" dirty="0"/>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bl>
          </a:graphicData>
        </a:graphic>
      </p:graphicFrame>
      <p:sp>
        <p:nvSpPr>
          <p:cNvPr id="4" name="Rectangle 3"/>
          <p:cNvSpPr/>
          <p:nvPr/>
        </p:nvSpPr>
        <p:spPr>
          <a:xfrm>
            <a:off x="1115616" y="2276872"/>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tx1"/>
                </a:solidFill>
              </a:rPr>
              <a:t>L</a:t>
            </a:r>
          </a:p>
        </p:txBody>
      </p:sp>
      <p:sp>
        <p:nvSpPr>
          <p:cNvPr id="10" name="Rectangle 9"/>
          <p:cNvSpPr/>
          <p:nvPr/>
        </p:nvSpPr>
        <p:spPr>
          <a:xfrm>
            <a:off x="3707904" y="5733256"/>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a:solidFill>
                  <a:schemeClr val="tx1"/>
                </a:solidFill>
              </a:rPr>
              <a:t>L</a:t>
            </a:r>
          </a:p>
        </p:txBody>
      </p:sp>
      <p:sp>
        <p:nvSpPr>
          <p:cNvPr id="6" name="Rectangle 5"/>
          <p:cNvSpPr/>
          <p:nvPr/>
        </p:nvSpPr>
        <p:spPr>
          <a:xfrm>
            <a:off x="7164288"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11" name="Rectangle 10"/>
          <p:cNvSpPr/>
          <p:nvPr/>
        </p:nvSpPr>
        <p:spPr>
          <a:xfrm>
            <a:off x="1979712" y="2276872"/>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a:solidFill>
                  <a:schemeClr val="tx1"/>
                </a:solidFill>
              </a:rPr>
              <a:t>L</a:t>
            </a:r>
          </a:p>
        </p:txBody>
      </p:sp>
      <p:sp>
        <p:nvSpPr>
          <p:cNvPr id="13" name="Rectangle 12"/>
          <p:cNvSpPr/>
          <p:nvPr/>
        </p:nvSpPr>
        <p:spPr>
          <a:xfrm>
            <a:off x="8028384"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2" name="Rectangle 11"/>
          <p:cNvSpPr/>
          <p:nvPr/>
        </p:nvSpPr>
        <p:spPr>
          <a:xfrm>
            <a:off x="1115616" y="4005064"/>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17" name="Rectangle 16"/>
          <p:cNvSpPr/>
          <p:nvPr/>
        </p:nvSpPr>
        <p:spPr>
          <a:xfrm>
            <a:off x="1979712"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5" name="Rectangle 14"/>
          <p:cNvSpPr/>
          <p:nvPr/>
        </p:nvSpPr>
        <p:spPr>
          <a:xfrm>
            <a:off x="2843808" y="4005064"/>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6" name="Rectangle 15"/>
          <p:cNvSpPr/>
          <p:nvPr/>
        </p:nvSpPr>
        <p:spPr>
          <a:xfrm>
            <a:off x="5436096" y="5733256"/>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8" name="Rectangle 7"/>
          <p:cNvSpPr/>
          <p:nvPr/>
        </p:nvSpPr>
        <p:spPr>
          <a:xfrm>
            <a:off x="3707904"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8" name="Rectangle 17"/>
          <p:cNvSpPr/>
          <p:nvPr/>
        </p:nvSpPr>
        <p:spPr>
          <a:xfrm>
            <a:off x="6300192" y="5733256"/>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9" name="Rectangle 8"/>
          <p:cNvSpPr/>
          <p:nvPr/>
        </p:nvSpPr>
        <p:spPr>
          <a:xfrm>
            <a:off x="4572000" y="4869160"/>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19" name="Rectangle 18"/>
          <p:cNvSpPr/>
          <p:nvPr/>
        </p:nvSpPr>
        <p:spPr>
          <a:xfrm>
            <a:off x="5436096" y="3140968"/>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22" name="Rectangle 21"/>
          <p:cNvSpPr/>
          <p:nvPr/>
        </p:nvSpPr>
        <p:spPr>
          <a:xfrm>
            <a:off x="1979712" y="4005064"/>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S</a:t>
            </a:r>
            <a:endParaRPr lang="en-GB" sz="1600" dirty="0">
              <a:solidFill>
                <a:schemeClr val="tx1"/>
              </a:solidFill>
            </a:endParaRPr>
          </a:p>
        </p:txBody>
      </p:sp>
      <p:sp>
        <p:nvSpPr>
          <p:cNvPr id="14" name="Rectangle 13"/>
          <p:cNvSpPr/>
          <p:nvPr/>
        </p:nvSpPr>
        <p:spPr>
          <a:xfrm>
            <a:off x="6300192" y="2276872"/>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21" name="Rectangle 20"/>
          <p:cNvSpPr/>
          <p:nvPr/>
        </p:nvSpPr>
        <p:spPr>
          <a:xfrm>
            <a:off x="2843808" y="5733256"/>
            <a:ext cx="864096" cy="864096"/>
          </a:xfrm>
          <a:prstGeom prst="rect">
            <a:avLst/>
          </a:prstGeom>
          <a:solidFill>
            <a:srgbClr val="0066FF"/>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en-GB" sz="1600" dirty="0" smtClean="0">
                <a:solidFill>
                  <a:schemeClr val="tx1"/>
                </a:solidFill>
              </a:rPr>
              <a:t>PC</a:t>
            </a:r>
            <a:endParaRPr lang="en-GB" sz="1600" dirty="0">
              <a:solidFill>
                <a:schemeClr val="tx1"/>
              </a:solidFill>
            </a:endParaRPr>
          </a:p>
        </p:txBody>
      </p:sp>
      <p:sp>
        <p:nvSpPr>
          <p:cNvPr id="5" name="Rectangle 4"/>
          <p:cNvSpPr/>
          <p:nvPr/>
        </p:nvSpPr>
        <p:spPr>
          <a:xfrm>
            <a:off x="2843808" y="3140968"/>
            <a:ext cx="864096" cy="864096"/>
          </a:xfrm>
          <a:prstGeom prst="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20" name="Rectangle 19"/>
          <p:cNvSpPr/>
          <p:nvPr/>
        </p:nvSpPr>
        <p:spPr>
          <a:xfrm>
            <a:off x="1979712" y="4869160"/>
            <a:ext cx="864096" cy="864096"/>
          </a:xfrm>
          <a:prstGeom prst="rect">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00" dirty="0" smtClean="0">
                <a:solidFill>
                  <a:schemeClr val="tx1"/>
                </a:solidFill>
              </a:rPr>
              <a:t>L</a:t>
            </a:r>
            <a:endParaRPr lang="en-GB" sz="1600" dirty="0">
              <a:solidFill>
                <a:schemeClr val="tx1"/>
              </a:solidFill>
            </a:endParaRPr>
          </a:p>
        </p:txBody>
      </p:sp>
      <p:sp>
        <p:nvSpPr>
          <p:cNvPr id="64" name="Rectangle 63"/>
          <p:cNvSpPr/>
          <p:nvPr/>
        </p:nvSpPr>
        <p:spPr>
          <a:xfrm>
            <a:off x="4572000" y="4005064"/>
            <a:ext cx="4320480" cy="864096"/>
          </a:xfrm>
          <a:prstGeom prst="rect">
            <a:avLst/>
          </a:prstGeom>
          <a:solidFill>
            <a:srgbClr val="C16CF0"/>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GB" sz="1600" dirty="0" smtClean="0">
                <a:solidFill>
                  <a:schemeClr val="tx1"/>
                </a:solidFill>
              </a:rPr>
              <a:t>Sports and Societies</a:t>
            </a:r>
            <a:endParaRPr lang="en-GB" sz="1600" dirty="0">
              <a:solidFill>
                <a:schemeClr val="tx1"/>
              </a:solidFill>
            </a:endParaRPr>
          </a:p>
        </p:txBody>
      </p:sp>
      <p:sp>
        <p:nvSpPr>
          <p:cNvPr id="24" name="Line 4"/>
          <p:cNvSpPr>
            <a:spLocks noChangeShapeType="1"/>
          </p:cNvSpPr>
          <p:nvPr/>
        </p:nvSpPr>
        <p:spPr bwMode="auto">
          <a:xfrm>
            <a:off x="762000" y="1143000"/>
            <a:ext cx="8382000" cy="0"/>
          </a:xfrm>
          <a:prstGeom prst="line">
            <a:avLst/>
          </a:prstGeom>
          <a:noFill/>
          <a:ln w="9525">
            <a:solidFill>
              <a:srgbClr val="666666"/>
            </a:solidFill>
            <a:prstDash val="dash"/>
            <a:round/>
            <a:headEnd/>
            <a:tailEnd/>
          </a:ln>
          <a:extLst>
            <a:ext uri="{909E8E84-426E-40DD-AFC4-6F175D3DCCD1}">
              <a14:hiddenFill xmlns:a14="http://schemas.microsoft.com/office/drawing/2010/main">
                <a:noFill/>
              </a14:hiddenFill>
            </a:ext>
          </a:extLst>
        </p:spPr>
        <p:txBody>
          <a:bodyPr wrap="none" anchor="ctr"/>
          <a:lstStyle/>
          <a:p>
            <a:pPr defTabSz="457200"/>
            <a:endParaRPr lang="en-US" dirty="0">
              <a:solidFill>
                <a:prstClr val="black"/>
              </a:solidFill>
            </a:endParaRPr>
          </a:p>
        </p:txBody>
      </p:sp>
      <p:sp>
        <p:nvSpPr>
          <p:cNvPr id="26" name="Text Box 2"/>
          <p:cNvSpPr txBox="1">
            <a:spLocks noChangeArrowheads="1"/>
          </p:cNvSpPr>
          <p:nvPr/>
        </p:nvSpPr>
        <p:spPr bwMode="auto">
          <a:xfrm>
            <a:off x="539552" y="344850"/>
            <a:ext cx="6172200"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Typical Week</a:t>
            </a:r>
            <a:endParaRPr lang="en-US" sz="4000" baseline="0" dirty="0">
              <a:solidFill>
                <a:srgbClr val="C10B24"/>
              </a:solidFill>
              <a:latin typeface="Arial Bold" charset="0"/>
            </a:endParaRPr>
          </a:p>
        </p:txBody>
      </p:sp>
    </p:spTree>
    <p:extLst>
      <p:ext uri="{BB962C8B-B14F-4D97-AF65-F5344CB8AC3E}">
        <p14:creationId xmlns:p14="http://schemas.microsoft.com/office/powerpoint/2010/main" val="111548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Straight Arrow Connector 35"/>
          <p:cNvCxnSpPr>
            <a:endCxn id="34" idx="0"/>
          </p:cNvCxnSpPr>
          <p:nvPr/>
        </p:nvCxnSpPr>
        <p:spPr>
          <a:xfrm flipH="1">
            <a:off x="6256431" y="3626383"/>
            <a:ext cx="562046" cy="193058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6818475" y="3626383"/>
            <a:ext cx="1173905" cy="74261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1475656" y="2852936"/>
            <a:ext cx="1900663"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Work placement</a:t>
            </a:r>
            <a:endParaRPr lang="en-GB" sz="2000" dirty="0">
              <a:solidFill>
                <a:prstClr val="black"/>
              </a:solidFill>
            </a:endParaRPr>
          </a:p>
        </p:txBody>
      </p:sp>
      <p:sp>
        <p:nvSpPr>
          <p:cNvPr id="16" name="Text Box 2"/>
          <p:cNvSpPr txBox="1">
            <a:spLocks noChangeArrowheads="1"/>
          </p:cNvSpPr>
          <p:nvPr/>
        </p:nvSpPr>
        <p:spPr bwMode="auto">
          <a:xfrm>
            <a:off x="785786" y="357166"/>
            <a:ext cx="6192689" cy="7078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baseline="-25000">
                <a:solidFill>
                  <a:schemeClr val="tx1"/>
                </a:solidFill>
                <a:latin typeface="Arial" charset="0"/>
                <a:ea typeface="ＭＳ Ｐゴシック" charset="0"/>
                <a:cs typeface="ＭＳ Ｐゴシック" charset="0"/>
              </a:defRPr>
            </a:lvl1pPr>
            <a:lvl2pPr marL="742950" indent="-285750">
              <a:defRPr sz="2400" baseline="-25000">
                <a:solidFill>
                  <a:schemeClr val="tx1"/>
                </a:solidFill>
                <a:latin typeface="Arial" charset="0"/>
                <a:ea typeface="ＭＳ Ｐゴシック" charset="0"/>
              </a:defRPr>
            </a:lvl2pPr>
            <a:lvl3pPr marL="1143000" indent="-228600">
              <a:defRPr sz="2400" baseline="-25000">
                <a:solidFill>
                  <a:schemeClr val="tx1"/>
                </a:solidFill>
                <a:latin typeface="Arial" charset="0"/>
                <a:ea typeface="ＭＳ Ｐゴシック" charset="0"/>
              </a:defRPr>
            </a:lvl3pPr>
            <a:lvl4pPr marL="1600200" indent="-228600">
              <a:defRPr sz="2400" baseline="-25000">
                <a:solidFill>
                  <a:schemeClr val="tx1"/>
                </a:solidFill>
                <a:latin typeface="Arial" charset="0"/>
                <a:ea typeface="ＭＳ Ｐゴシック" charset="0"/>
              </a:defRPr>
            </a:lvl4pPr>
            <a:lvl5pPr marL="2057400" indent="-228600">
              <a:defRPr sz="2400" baseline="-250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baseline="-250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baseline="-250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baseline="-250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baseline="-25000">
                <a:solidFill>
                  <a:schemeClr val="tx1"/>
                </a:solidFill>
                <a:latin typeface="Arial" charset="0"/>
                <a:ea typeface="ＭＳ Ｐゴシック" charset="0"/>
              </a:defRPr>
            </a:lvl9pPr>
          </a:lstStyle>
          <a:p>
            <a:pPr defTabSz="457200"/>
            <a:r>
              <a:rPr lang="en-US" sz="4000" baseline="0" dirty="0" smtClean="0">
                <a:solidFill>
                  <a:srgbClr val="C10B24"/>
                </a:solidFill>
                <a:latin typeface="Arial Bold" charset="0"/>
              </a:rPr>
              <a:t>Opportunities Abroad</a:t>
            </a:r>
            <a:endParaRPr lang="en-US" sz="4000" baseline="0" dirty="0">
              <a:solidFill>
                <a:srgbClr val="C10B24"/>
              </a:solidFill>
              <a:latin typeface="Arial Bold" charset="0"/>
            </a:endParaRPr>
          </a:p>
        </p:txBody>
      </p:sp>
      <p:cxnSp>
        <p:nvCxnSpPr>
          <p:cNvPr id="9" name="Straight Arrow Connector 8"/>
          <p:cNvCxnSpPr>
            <a:endCxn id="22" idx="0"/>
          </p:cNvCxnSpPr>
          <p:nvPr/>
        </p:nvCxnSpPr>
        <p:spPr>
          <a:xfrm flipH="1">
            <a:off x="2425988" y="2129956"/>
            <a:ext cx="480010" cy="722980"/>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35" name="Rounded Rectangle 34">
            <a:hlinkClick r:id="rId3"/>
          </p:cNvPr>
          <p:cNvSpPr/>
          <p:nvPr/>
        </p:nvSpPr>
        <p:spPr>
          <a:xfrm>
            <a:off x="6948264" y="4371920"/>
            <a:ext cx="2088232" cy="753244"/>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4 year degree only</a:t>
            </a:r>
            <a:endParaRPr lang="en-GB" sz="2000" dirty="0">
              <a:solidFill>
                <a:prstClr val="black"/>
              </a:solidFill>
            </a:endParaRPr>
          </a:p>
        </p:txBody>
      </p:sp>
      <p:sp>
        <p:nvSpPr>
          <p:cNvPr id="19" name="Rounded Rectangle 18">
            <a:hlinkClick r:id="rId4"/>
          </p:cNvPr>
          <p:cNvSpPr/>
          <p:nvPr/>
        </p:nvSpPr>
        <p:spPr>
          <a:xfrm>
            <a:off x="1763688" y="5628976"/>
            <a:ext cx="1872208" cy="670604"/>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Not Graded</a:t>
            </a:r>
            <a:endParaRPr lang="en-GB" sz="2000" dirty="0">
              <a:solidFill>
                <a:prstClr val="black"/>
              </a:solidFill>
            </a:endParaRPr>
          </a:p>
        </p:txBody>
      </p:sp>
      <p:sp>
        <p:nvSpPr>
          <p:cNvPr id="20" name="Rounded Rectangle 19">
            <a:hlinkClick r:id="rId5"/>
          </p:cNvPr>
          <p:cNvSpPr/>
          <p:nvPr/>
        </p:nvSpPr>
        <p:spPr>
          <a:xfrm>
            <a:off x="3519918" y="4439222"/>
            <a:ext cx="1944216" cy="685941"/>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All degrees</a:t>
            </a:r>
            <a:endParaRPr lang="en-GB" sz="2000" dirty="0">
              <a:solidFill>
                <a:prstClr val="black"/>
              </a:solidFill>
            </a:endParaRPr>
          </a:p>
        </p:txBody>
      </p:sp>
      <p:sp>
        <p:nvSpPr>
          <p:cNvPr id="21" name="Rounded Rectangle 20">
            <a:hlinkClick r:id="rId6"/>
          </p:cNvPr>
          <p:cNvSpPr/>
          <p:nvPr/>
        </p:nvSpPr>
        <p:spPr>
          <a:xfrm>
            <a:off x="395536" y="4368996"/>
            <a:ext cx="1874399" cy="756168"/>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Year Out</a:t>
            </a:r>
            <a:endParaRPr lang="en-GB" sz="2000" dirty="0">
              <a:solidFill>
                <a:prstClr val="black"/>
              </a:solidFill>
            </a:endParaRPr>
          </a:p>
        </p:txBody>
      </p:sp>
      <p:cxnSp>
        <p:nvCxnSpPr>
          <p:cNvPr id="12" name="Straight Arrow Connector 11"/>
          <p:cNvCxnSpPr>
            <a:stCxn id="22" idx="2"/>
            <a:endCxn id="21" idx="0"/>
          </p:cNvCxnSpPr>
          <p:nvPr/>
        </p:nvCxnSpPr>
        <p:spPr>
          <a:xfrm flipH="1">
            <a:off x="1332736" y="3626383"/>
            <a:ext cx="1093252" cy="742613"/>
          </a:xfrm>
          <a:prstGeom prst="straightConnector1">
            <a:avLst/>
          </a:prstGeom>
          <a:ln w="38100">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a:stCxn id="22" idx="2"/>
            <a:endCxn id="19" idx="0"/>
          </p:cNvCxnSpPr>
          <p:nvPr/>
        </p:nvCxnSpPr>
        <p:spPr>
          <a:xfrm>
            <a:off x="2425988" y="3626383"/>
            <a:ext cx="273804" cy="200259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22" idx="2"/>
            <a:endCxn id="20" idx="1"/>
          </p:cNvCxnSpPr>
          <p:nvPr/>
        </p:nvCxnSpPr>
        <p:spPr>
          <a:xfrm>
            <a:off x="2425988" y="3626383"/>
            <a:ext cx="1093930" cy="115581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Rounded Rectangle 33">
            <a:hlinkClick r:id="rId7"/>
          </p:cNvPr>
          <p:cNvSpPr/>
          <p:nvPr/>
        </p:nvSpPr>
        <p:spPr>
          <a:xfrm>
            <a:off x="5464134" y="5556968"/>
            <a:ext cx="1584593" cy="608336"/>
          </a:xfrm>
          <a:prstGeom prst="roundRect">
            <a:avLst/>
          </a:prstGeom>
          <a:solidFill>
            <a:srgbClr val="0066FF"/>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000" dirty="0" smtClean="0">
                <a:solidFill>
                  <a:prstClr val="black"/>
                </a:solidFill>
              </a:rPr>
              <a:t>Graded</a:t>
            </a:r>
            <a:endParaRPr lang="en-GB" sz="2000" dirty="0">
              <a:solidFill>
                <a:prstClr val="black"/>
              </a:solidFill>
            </a:endParaRPr>
          </a:p>
        </p:txBody>
      </p:sp>
      <p:cxnSp>
        <p:nvCxnSpPr>
          <p:cNvPr id="10" name="Straight Arrow Connector 9"/>
          <p:cNvCxnSpPr/>
          <p:nvPr/>
        </p:nvCxnSpPr>
        <p:spPr>
          <a:xfrm>
            <a:off x="5673252" y="2048581"/>
            <a:ext cx="1166356" cy="7763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 name="Group 2"/>
          <p:cNvGrpSpPr/>
          <p:nvPr/>
        </p:nvGrpSpPr>
        <p:grpSpPr>
          <a:xfrm>
            <a:off x="2269935" y="1412776"/>
            <a:ext cx="4397902" cy="1095861"/>
            <a:chOff x="2386035" y="1268760"/>
            <a:chExt cx="4397902" cy="1095861"/>
          </a:xfrm>
        </p:grpSpPr>
        <p:sp>
          <p:nvSpPr>
            <p:cNvPr id="17" name="Rounded Rectangle 16"/>
            <p:cNvSpPr/>
            <p:nvPr/>
          </p:nvSpPr>
          <p:spPr>
            <a:xfrm>
              <a:off x="2386035" y="1268760"/>
              <a:ext cx="4397902" cy="1095861"/>
            </a:xfrm>
            <a:prstGeom prst="roundRect">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prstClr val="white"/>
                </a:solidFill>
              </a:endParaRPr>
            </a:p>
          </p:txBody>
        </p:sp>
        <p:sp>
          <p:nvSpPr>
            <p:cNvPr id="18" name="TextBox 17"/>
            <p:cNvSpPr txBox="1"/>
            <p:nvPr/>
          </p:nvSpPr>
          <p:spPr>
            <a:xfrm>
              <a:off x="2544960" y="1284720"/>
              <a:ext cx="4230541" cy="590931"/>
            </a:xfrm>
            <a:prstGeom prst="rect">
              <a:avLst/>
            </a:prstGeom>
            <a:noFill/>
          </p:spPr>
          <p:txBody>
            <a:bodyPr wrap="square" rtlCol="0">
              <a:spAutoFit/>
            </a:bodyPr>
            <a:lstStyle/>
            <a:p>
              <a:pPr algn="ctr" defTabSz="533400">
                <a:lnSpc>
                  <a:spcPct val="90000"/>
                </a:lnSpc>
                <a:spcBef>
                  <a:spcPct val="0"/>
                </a:spcBef>
              </a:pPr>
              <a:r>
                <a:rPr lang="en-GB" sz="3600" dirty="0" smtClean="0">
                  <a:solidFill>
                    <a:prstClr val="black"/>
                  </a:solidFill>
                </a:rPr>
                <a:t>Opportunities Abroad</a:t>
              </a:r>
              <a:endParaRPr lang="en-GB" sz="3600" dirty="0">
                <a:solidFill>
                  <a:prstClr val="black"/>
                </a:solidFill>
              </a:endParaRPr>
            </a:p>
          </p:txBody>
        </p:sp>
      </p:grpSp>
      <p:sp>
        <p:nvSpPr>
          <p:cNvPr id="31" name="Rounded Rectangle 30"/>
          <p:cNvSpPr/>
          <p:nvPr/>
        </p:nvSpPr>
        <p:spPr>
          <a:xfrm>
            <a:off x="5997932" y="2852936"/>
            <a:ext cx="1900663" cy="773447"/>
          </a:xfrm>
          <a:prstGeom prst="roundRect">
            <a:avLst/>
          </a:prstGeom>
          <a:solidFill>
            <a:srgbClr val="92D05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533400">
              <a:lnSpc>
                <a:spcPct val="90000"/>
              </a:lnSpc>
              <a:spcBef>
                <a:spcPct val="0"/>
              </a:spcBef>
            </a:pPr>
            <a:r>
              <a:rPr lang="en-GB" sz="2000" dirty="0" smtClean="0">
                <a:solidFill>
                  <a:prstClr val="black"/>
                </a:solidFill>
              </a:rPr>
              <a:t>Study abroad</a:t>
            </a:r>
            <a:endParaRPr lang="en-GB" sz="2000" dirty="0">
              <a:solidFill>
                <a:prstClr val="black"/>
              </a:solidFill>
            </a:endParaRPr>
          </a:p>
        </p:txBody>
      </p:sp>
    </p:spTree>
    <p:extLst>
      <p:ext uri="{BB962C8B-B14F-4D97-AF65-F5344CB8AC3E}">
        <p14:creationId xmlns:p14="http://schemas.microsoft.com/office/powerpoint/2010/main" val="11573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5" grpId="0" animBg="1"/>
      <p:bldP spid="19" grpId="0" animBg="1"/>
      <p:bldP spid="20" grpId="0" animBg="1"/>
      <p:bldP spid="21" grpId="0" animBg="1"/>
      <p:bldP spid="34" grpId="0" animBg="1"/>
      <p:bldP spid="3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2699792" y="404664"/>
            <a:ext cx="6444208"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Newcastle: City and Social</a:t>
            </a:r>
            <a:endParaRPr lang="en-GB" sz="34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6995120" cy="1143000"/>
          </a:xfrm>
        </p:spPr>
        <p:txBody>
          <a:bodyPr>
            <a:normAutofit fontScale="90000"/>
          </a:bodyPr>
          <a:lstStyle/>
          <a:p>
            <a:r>
              <a:rPr lang="en-GB" b="1" dirty="0" smtClean="0"/>
              <a:t>“More than just a degree...”</a:t>
            </a:r>
            <a:endParaRPr lang="en-GB" b="1" dirty="0"/>
          </a:p>
        </p:txBody>
      </p:sp>
      <p:sp>
        <p:nvSpPr>
          <p:cNvPr id="3" name="Content Placeholder 2"/>
          <p:cNvSpPr>
            <a:spLocks noGrp="1"/>
          </p:cNvSpPr>
          <p:nvPr>
            <p:ph idx="1"/>
          </p:nvPr>
        </p:nvSpPr>
        <p:spPr/>
        <p:txBody>
          <a:bodyPr/>
          <a:lstStyle/>
          <a:p>
            <a:pPr>
              <a:buClr>
                <a:schemeClr val="tx1"/>
              </a:buClr>
            </a:pPr>
            <a:r>
              <a:rPr lang="en-GB" b="1" dirty="0" err="1" smtClean="0">
                <a:solidFill>
                  <a:srgbClr val="0066FF"/>
                </a:solidFill>
              </a:rPr>
              <a:t>Freshers’</a:t>
            </a:r>
            <a:r>
              <a:rPr lang="en-GB" b="1" dirty="0" smtClean="0">
                <a:solidFill>
                  <a:srgbClr val="0066FF"/>
                </a:solidFill>
              </a:rPr>
              <a:t> week</a:t>
            </a:r>
            <a:r>
              <a:rPr lang="en-GB" dirty="0" smtClean="0"/>
              <a:t>: the week before classes start</a:t>
            </a:r>
          </a:p>
          <a:p>
            <a:pPr>
              <a:buClr>
                <a:schemeClr val="tx1"/>
              </a:buClr>
              <a:buNone/>
            </a:pPr>
            <a:endParaRPr lang="en-GB" sz="1000" dirty="0" smtClean="0"/>
          </a:p>
          <a:p>
            <a:pPr>
              <a:buClr>
                <a:schemeClr val="tx1"/>
              </a:buClr>
            </a:pPr>
            <a:r>
              <a:rPr lang="en-GB" b="1" dirty="0" smtClean="0">
                <a:solidFill>
                  <a:srgbClr val="0066FF"/>
                </a:solidFill>
              </a:rPr>
              <a:t>Clubs and societies</a:t>
            </a:r>
          </a:p>
          <a:p>
            <a:pPr>
              <a:buClr>
                <a:schemeClr val="tx1"/>
              </a:buClr>
              <a:buNone/>
            </a:pPr>
            <a:endParaRPr lang="en-GB" sz="1000" b="1" dirty="0" smtClean="0">
              <a:solidFill>
                <a:srgbClr val="0066FF"/>
              </a:solidFill>
            </a:endParaRPr>
          </a:p>
          <a:p>
            <a:pPr>
              <a:buClr>
                <a:schemeClr val="tx1"/>
              </a:buClr>
            </a:pPr>
            <a:r>
              <a:rPr lang="en-GB" b="1" dirty="0" smtClean="0">
                <a:solidFill>
                  <a:srgbClr val="0066FF"/>
                </a:solidFill>
              </a:rPr>
              <a:t>Sport</a:t>
            </a:r>
            <a:r>
              <a:rPr lang="en-GB" dirty="0" smtClean="0"/>
              <a:t>: Athletic Union, Intra-mural, “Go play”</a:t>
            </a:r>
          </a:p>
          <a:p>
            <a:endParaRPr lang="en-GB" sz="1000" dirty="0" smtClean="0"/>
          </a:p>
          <a:p>
            <a:r>
              <a:rPr lang="en-GB" dirty="0" smtClean="0"/>
              <a:t>Internships, paid work and voluntary work</a:t>
            </a:r>
          </a:p>
          <a:p>
            <a:endParaRPr lang="en-GB" dirty="0"/>
          </a:p>
        </p:txBody>
      </p:sp>
      <p:pic>
        <p:nvPicPr>
          <p:cNvPr id="5" name="Picture 8" descr="http://gritaradio.com/files/2013/10/Pikachu.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66179">
            <a:off x="5790182" y="2568427"/>
            <a:ext cx="869722" cy="642737"/>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 name="Picture 5" descr="frisbee.jpg"/>
          <p:cNvPicPr>
            <a:picLocks noChangeAspect="1"/>
          </p:cNvPicPr>
          <p:nvPr/>
        </p:nvPicPr>
        <p:blipFill>
          <a:blip r:embed="rId3" cstate="print"/>
          <a:stretch>
            <a:fillRect/>
          </a:stretch>
        </p:blipFill>
        <p:spPr>
          <a:xfrm>
            <a:off x="6917287" y="2452584"/>
            <a:ext cx="968908" cy="710533"/>
          </a:xfrm>
          <a:prstGeom prst="rect">
            <a:avLst/>
          </a:prstGeom>
          <a:ln>
            <a:solidFill>
              <a:schemeClr val="bg1">
                <a:lumMod val="65000"/>
              </a:schemeClr>
            </a:solidFill>
          </a:ln>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433303">
            <a:off x="4646158" y="2337202"/>
            <a:ext cx="919048" cy="723639"/>
          </a:xfrm>
          <a:prstGeom prst="rect">
            <a:avLst/>
          </a:prstGeom>
        </p:spPr>
      </p:pic>
      <p:pic>
        <p:nvPicPr>
          <p:cNvPr id="9" name="Picture 4" descr="http://www.mrmediatraining.com/wp-content/uploads/2011/01/Countdown-Cloc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232654">
            <a:off x="8133978" y="2421077"/>
            <a:ext cx="870162" cy="867655"/>
          </a:xfrm>
          <a:prstGeom prst="rect">
            <a:avLst/>
          </a:prstGeom>
          <a:solidFill>
            <a:srgbClr val="FFFFFF">
              <a:shade val="85000"/>
            </a:srgbClr>
          </a:solidFill>
          <a:ln w="825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16832"/>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16" name="Rounded Rectangle 15"/>
          <p:cNvSpPr/>
          <p:nvPr/>
        </p:nvSpPr>
        <p:spPr>
          <a:xfrm>
            <a:off x="320952" y="1542298"/>
            <a:ext cx="1921487"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a:solidFill>
                  <a:schemeClr val="bg1"/>
                </a:solidFill>
              </a:rPr>
              <a:t>Summer Ball</a:t>
            </a:r>
          </a:p>
        </p:txBody>
      </p:sp>
      <p:sp>
        <p:nvSpPr>
          <p:cNvPr id="17" name="Rounded Rectangle 16"/>
          <p:cNvSpPr/>
          <p:nvPr/>
        </p:nvSpPr>
        <p:spPr>
          <a:xfrm>
            <a:off x="2571030" y="5684844"/>
            <a:ext cx="1921487" cy="1030477"/>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a:solidFill>
                  <a:schemeClr val="bg1"/>
                </a:solidFill>
              </a:rPr>
              <a:t>Bowling</a:t>
            </a:r>
          </a:p>
        </p:txBody>
      </p:sp>
      <p:sp>
        <p:nvSpPr>
          <p:cNvPr id="18" name="Rounded Rectangle 17"/>
          <p:cNvSpPr/>
          <p:nvPr/>
        </p:nvSpPr>
        <p:spPr>
          <a:xfrm>
            <a:off x="7107217" y="4404703"/>
            <a:ext cx="1921487" cy="103047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r>
              <a:rPr lang="en-GB" sz="2800" dirty="0">
                <a:solidFill>
                  <a:schemeClr val="bg1"/>
                </a:solidFill>
              </a:rPr>
              <a:t>Ice Skating</a:t>
            </a:r>
          </a:p>
        </p:txBody>
      </p:sp>
      <p:sp>
        <p:nvSpPr>
          <p:cNvPr id="19" name="Rounded Rectangle 18"/>
          <p:cNvSpPr/>
          <p:nvPr/>
        </p:nvSpPr>
        <p:spPr>
          <a:xfrm>
            <a:off x="7107217" y="5635098"/>
            <a:ext cx="1921487" cy="1030477"/>
          </a:xfrm>
          <a:prstGeom prst="roundRect">
            <a:avLst/>
          </a:prstGeom>
          <a:solidFill>
            <a:srgbClr val="477CFF"/>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a:solidFill>
                  <a:schemeClr val="bg1"/>
                </a:solidFill>
              </a:rPr>
              <a:t>Pub Quizzes</a:t>
            </a:r>
          </a:p>
        </p:txBody>
      </p:sp>
      <p:sp>
        <p:nvSpPr>
          <p:cNvPr id="20" name="Rounded Rectangle 19"/>
          <p:cNvSpPr/>
          <p:nvPr/>
        </p:nvSpPr>
        <p:spPr>
          <a:xfrm>
            <a:off x="4868459" y="4493933"/>
            <a:ext cx="1921487" cy="1030477"/>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GB" sz="2800" dirty="0">
                <a:solidFill>
                  <a:schemeClr val="bg1"/>
                </a:solidFill>
              </a:rPr>
              <a:t>Holidays Abroad</a:t>
            </a:r>
          </a:p>
        </p:txBody>
      </p:sp>
      <p:sp>
        <p:nvSpPr>
          <p:cNvPr id="21" name="Rounded Rectangle 20"/>
          <p:cNvSpPr/>
          <p:nvPr/>
        </p:nvSpPr>
        <p:spPr>
          <a:xfrm>
            <a:off x="417600" y="5703083"/>
            <a:ext cx="1921487" cy="1030477"/>
          </a:xfrm>
          <a:prstGeom prst="roundRect">
            <a:avLst/>
          </a:prstGeom>
          <a:solidFill>
            <a:srgbClr val="6083CB"/>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en-GB" sz="2800" dirty="0">
                <a:solidFill>
                  <a:schemeClr val="bg1"/>
                </a:solidFill>
              </a:rPr>
              <a:t>Bar Crawls</a:t>
            </a:r>
          </a:p>
        </p:txBody>
      </p:sp>
      <p:sp>
        <p:nvSpPr>
          <p:cNvPr id="22" name="Rounded Rectangle 21"/>
          <p:cNvSpPr/>
          <p:nvPr/>
        </p:nvSpPr>
        <p:spPr>
          <a:xfrm>
            <a:off x="2593838" y="1542297"/>
            <a:ext cx="1921487" cy="1030477"/>
          </a:xfrm>
          <a:prstGeom prst="roundRect">
            <a:avLst/>
          </a:prstGeom>
          <a:solidFill>
            <a:srgbClr val="0025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en-GB" sz="2800" dirty="0" smtClean="0">
                <a:solidFill>
                  <a:schemeClr val="bg1"/>
                </a:solidFill>
              </a:rPr>
              <a:t>Public Talks</a:t>
            </a:r>
            <a:endParaRPr lang="en-GB" sz="2800" dirty="0">
              <a:solidFill>
                <a:schemeClr val="bg1"/>
              </a:solidFill>
            </a:endParaRPr>
          </a:p>
        </p:txBody>
      </p:sp>
      <p:sp>
        <p:nvSpPr>
          <p:cNvPr id="26" name="Rounded Rectangle 25"/>
          <p:cNvSpPr/>
          <p:nvPr/>
        </p:nvSpPr>
        <p:spPr>
          <a:xfrm>
            <a:off x="4782150" y="5671505"/>
            <a:ext cx="2175652" cy="1030477"/>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Charity Fundraising</a:t>
            </a:r>
            <a:endParaRPr lang="en-GB" sz="2800"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6316" t="18671" r="16140" b="10819"/>
          <a:stretch/>
        </p:blipFill>
        <p:spPr>
          <a:xfrm>
            <a:off x="511967" y="2900793"/>
            <a:ext cx="4154508" cy="2471124"/>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650" y="1382519"/>
            <a:ext cx="3349260" cy="2167835"/>
          </a:xfrm>
          <a:prstGeom prst="rect">
            <a:avLst/>
          </a:prstGeom>
        </p:spPr>
      </p:pic>
      <p:sp>
        <p:nvSpPr>
          <p:cNvPr id="27" name="Rounded Rectangle 26"/>
          <p:cNvSpPr/>
          <p:nvPr/>
        </p:nvSpPr>
        <p:spPr>
          <a:xfrm>
            <a:off x="5568583" y="3636871"/>
            <a:ext cx="2382400" cy="681315"/>
          </a:xfrm>
          <a:prstGeom prst="roundRect">
            <a:avLst/>
          </a:prstGeom>
          <a:solidFill>
            <a:srgbClr val="6083CB"/>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en-GB" sz="2800" dirty="0" smtClean="0">
                <a:solidFill>
                  <a:schemeClr val="bg1"/>
                </a:solidFill>
              </a:rPr>
              <a:t>Sports teams</a:t>
            </a:r>
            <a:endParaRPr lang="en-GB" sz="2800" dirty="0">
              <a:solidFill>
                <a:schemeClr val="bg1"/>
              </a:solidFill>
            </a:endParaRPr>
          </a:p>
        </p:txBody>
      </p:sp>
      <p:sp>
        <p:nvSpPr>
          <p:cNvPr id="25" name="Title 24"/>
          <p:cNvSpPr>
            <a:spLocks noGrp="1"/>
          </p:cNvSpPr>
          <p:nvPr>
            <p:ph type="title"/>
          </p:nvPr>
        </p:nvSpPr>
        <p:spPr/>
        <p:txBody>
          <a:bodyPr/>
          <a:lstStyle/>
          <a:p>
            <a:r>
              <a:rPr lang="en-GB" b="1" dirty="0" err="1" smtClean="0"/>
              <a:t>MathSoc</a:t>
            </a:r>
            <a:endParaRPr lang="en-GB" b="1" dirty="0"/>
          </a:p>
        </p:txBody>
      </p:sp>
    </p:spTree>
    <p:extLst>
      <p:ext uri="{BB962C8B-B14F-4D97-AF65-F5344CB8AC3E}">
        <p14:creationId xmlns:p14="http://schemas.microsoft.com/office/powerpoint/2010/main" val="134415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nodePh="1">
                                  <p:stCondLst>
                                    <p:cond delay="0"/>
                                  </p:stCondLst>
                                  <p:endCondLst>
                                    <p:cond evt="begin" delay="0">
                                      <p:tn val="19"/>
                                    </p:cond>
                                  </p:end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16" grpId="0" animBg="1"/>
      <p:bldP spid="17" grpId="0" animBg="1"/>
      <p:bldP spid="18" grpId="0" animBg="1"/>
      <p:bldP spid="19" grpId="0" animBg="1"/>
      <p:bldP spid="20" grpId="0" animBg="1"/>
      <p:bldP spid="21" grpId="0" animBg="1"/>
      <p:bldP spid="22" grpId="0" animBg="1"/>
      <p:bldP spid="26" grpId="0" animBg="1"/>
      <p:bldP spid="2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38475" y="1387864"/>
            <a:ext cx="3534280" cy="2151158"/>
            <a:chOff x="638475" y="1387864"/>
            <a:chExt cx="3534280" cy="2151158"/>
          </a:xfrm>
        </p:grpSpPr>
        <p:sp>
          <p:nvSpPr>
            <p:cNvPr id="10" name="Rounded Rectangle 9">
              <a:hlinkClick r:id="rId3"/>
            </p:cNvPr>
            <p:cNvSpPr/>
            <p:nvPr/>
          </p:nvSpPr>
          <p:spPr>
            <a:xfrm>
              <a:off x="638475" y="1387864"/>
              <a:ext cx="3534280" cy="2151158"/>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1" name="TextBox 10"/>
            <p:cNvSpPr txBox="1"/>
            <p:nvPr/>
          </p:nvSpPr>
          <p:spPr>
            <a:xfrm>
              <a:off x="899592" y="1500554"/>
              <a:ext cx="3133146" cy="1877437"/>
            </a:xfrm>
            <a:prstGeom prst="rect">
              <a:avLst/>
            </a:prstGeom>
            <a:solidFill>
              <a:srgbClr val="00257E"/>
            </a:solidFill>
          </p:spPr>
          <p:txBody>
            <a:bodyPr wrap="square" rtlCol="0">
              <a:spAutoFit/>
            </a:bodyPr>
            <a:lstStyle/>
            <a:p>
              <a:pPr algn="ctr" defTabSz="457200"/>
              <a:r>
                <a:rPr lang="en-GB" sz="2900" dirty="0">
                  <a:solidFill>
                    <a:schemeClr val="bg1"/>
                  </a:solidFill>
                </a:rPr>
                <a:t>£8 million refurbishment and was re-opened in </a:t>
              </a:r>
              <a:r>
                <a:rPr lang="en-GB" sz="2900" dirty="0" smtClean="0">
                  <a:solidFill>
                    <a:schemeClr val="bg1"/>
                  </a:solidFill>
                </a:rPr>
                <a:t>2011</a:t>
              </a:r>
              <a:endParaRPr lang="en-GB" sz="2900" dirty="0">
                <a:solidFill>
                  <a:schemeClr val="bg1"/>
                </a:solidFill>
              </a:endParaRPr>
            </a:p>
          </p:txBody>
        </p:sp>
      </p:grpSp>
      <p:grpSp>
        <p:nvGrpSpPr>
          <p:cNvPr id="5" name="Group 15"/>
          <p:cNvGrpSpPr/>
          <p:nvPr/>
        </p:nvGrpSpPr>
        <p:grpSpPr>
          <a:xfrm>
            <a:off x="3736710" y="6250107"/>
            <a:ext cx="1305975" cy="468000"/>
            <a:chOff x="3402125" y="4691445"/>
            <a:chExt cx="2195735" cy="798687"/>
          </a:xfrm>
          <a:solidFill>
            <a:srgbClr val="0F89CF"/>
          </a:solidFill>
        </p:grpSpPr>
        <p:sp>
          <p:nvSpPr>
            <p:cNvPr id="17" name="Rounded Rectangle 1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18" name="TextBox 17"/>
            <p:cNvSpPr txBox="1"/>
            <p:nvPr/>
          </p:nvSpPr>
          <p:spPr>
            <a:xfrm>
              <a:off x="3443904" y="4706287"/>
              <a:ext cx="2112178"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Bank</a:t>
              </a:r>
            </a:p>
          </p:txBody>
        </p:sp>
      </p:grpSp>
      <p:grpSp>
        <p:nvGrpSpPr>
          <p:cNvPr id="6" name="Group 18"/>
          <p:cNvGrpSpPr/>
          <p:nvPr/>
        </p:nvGrpSpPr>
        <p:grpSpPr>
          <a:xfrm>
            <a:off x="5114693" y="3736831"/>
            <a:ext cx="1460404" cy="478028"/>
            <a:chOff x="6074337" y="4135740"/>
            <a:chExt cx="2376264" cy="1225048"/>
          </a:xfrm>
          <a:solidFill>
            <a:srgbClr val="6083CB"/>
          </a:solidFill>
        </p:grpSpPr>
        <p:sp>
          <p:nvSpPr>
            <p:cNvPr id="20" name="Rounded Rectangle 1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1" name="TextBox 20"/>
            <p:cNvSpPr txBox="1"/>
            <p:nvPr/>
          </p:nvSpPr>
          <p:spPr>
            <a:xfrm>
              <a:off x="6134620" y="4272322"/>
              <a:ext cx="2285836" cy="108846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Courier</a:t>
              </a:r>
            </a:p>
          </p:txBody>
        </p:sp>
      </p:grpSp>
      <p:grpSp>
        <p:nvGrpSpPr>
          <p:cNvPr id="7" name="Group 21"/>
          <p:cNvGrpSpPr/>
          <p:nvPr/>
        </p:nvGrpSpPr>
        <p:grpSpPr>
          <a:xfrm>
            <a:off x="4682645" y="4466769"/>
            <a:ext cx="1512168" cy="468000"/>
            <a:chOff x="2195736" y="5733256"/>
            <a:chExt cx="2160240" cy="936104"/>
          </a:xfrm>
          <a:solidFill>
            <a:srgbClr val="00467E"/>
          </a:solidFill>
        </p:grpSpPr>
        <p:sp>
          <p:nvSpPr>
            <p:cNvPr id="24" name="Rounded Rectangle 23"/>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5" name="TextBox 24"/>
            <p:cNvSpPr txBox="1"/>
            <p:nvPr/>
          </p:nvSpPr>
          <p:spPr>
            <a:xfrm>
              <a:off x="2256020" y="5796663"/>
              <a:ext cx="2078031" cy="849558"/>
            </a:xfrm>
            <a:prstGeom prst="rect">
              <a:avLst/>
            </a:prstGeom>
            <a:grpFill/>
          </p:spPr>
          <p:txBody>
            <a:bodyPr wrap="square" rtlCol="0">
              <a:spAutoFit/>
            </a:bodyPr>
            <a:lstStyle/>
            <a:p>
              <a:pPr algn="ctr" defTabSz="533400">
                <a:lnSpc>
                  <a:spcPct val="90000"/>
                </a:lnSpc>
                <a:spcBef>
                  <a:spcPct val="0"/>
                </a:spcBef>
              </a:pPr>
              <a:r>
                <a:rPr lang="en-GB" sz="2400" dirty="0" err="1">
                  <a:solidFill>
                    <a:schemeClr val="bg1"/>
                  </a:solidFill>
                </a:rPr>
                <a:t>Mensbar</a:t>
              </a:r>
              <a:endParaRPr lang="en-GB" sz="2400" dirty="0">
                <a:solidFill>
                  <a:schemeClr val="bg1"/>
                </a:solidFill>
              </a:endParaRPr>
            </a:p>
          </p:txBody>
        </p:sp>
      </p:grpSp>
      <p:grpSp>
        <p:nvGrpSpPr>
          <p:cNvPr id="9" name="Group 2"/>
          <p:cNvGrpSpPr/>
          <p:nvPr/>
        </p:nvGrpSpPr>
        <p:grpSpPr>
          <a:xfrm>
            <a:off x="5330718" y="6230913"/>
            <a:ext cx="1224135" cy="468637"/>
            <a:chOff x="5330718" y="6230913"/>
            <a:chExt cx="1224135" cy="468637"/>
          </a:xfrm>
        </p:grpSpPr>
        <p:sp>
          <p:nvSpPr>
            <p:cNvPr id="27" name="Rounded Rectangle 26"/>
            <p:cNvSpPr/>
            <p:nvPr/>
          </p:nvSpPr>
          <p:spPr>
            <a:xfrm>
              <a:off x="5330718" y="6230913"/>
              <a:ext cx="1224135" cy="468000"/>
            </a:xfrm>
            <a:prstGeom prst="roundRect">
              <a:avLst/>
            </a:prstGeom>
            <a:solidFill>
              <a:srgbClr val="0F89CF"/>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28" name="TextBox 27">
              <a:hlinkClick r:id="rId4"/>
            </p:cNvPr>
            <p:cNvSpPr txBox="1"/>
            <p:nvPr/>
          </p:nvSpPr>
          <p:spPr>
            <a:xfrm>
              <a:off x="5354009" y="6268663"/>
              <a:ext cx="1177551" cy="430887"/>
            </a:xfrm>
            <a:prstGeom prst="rect">
              <a:avLst/>
            </a:prstGeom>
            <a:solidFill>
              <a:srgbClr val="0F89CF"/>
            </a:solidFill>
          </p:spPr>
          <p:txBody>
            <a:bodyPr wrap="square" rtlCol="0">
              <a:spAutoFit/>
            </a:bodyPr>
            <a:lstStyle/>
            <a:p>
              <a:pPr algn="ctr" defTabSz="533400">
                <a:lnSpc>
                  <a:spcPct val="90000"/>
                </a:lnSpc>
                <a:spcBef>
                  <a:spcPct val="0"/>
                </a:spcBef>
              </a:pPr>
              <a:r>
                <a:rPr lang="en-GB" sz="2400" dirty="0" smtClean="0">
                  <a:solidFill>
                    <a:schemeClr val="bg1"/>
                  </a:solidFill>
                </a:rPr>
                <a:t>Venue</a:t>
              </a:r>
              <a:endParaRPr lang="en-GB" sz="2400" dirty="0">
                <a:solidFill>
                  <a:schemeClr val="bg1"/>
                </a:solidFill>
              </a:endParaRPr>
            </a:p>
          </p:txBody>
        </p:sp>
      </p:grpSp>
      <p:pic>
        <p:nvPicPr>
          <p:cNvPr id="29" name="Picture 2" descr="http://nusu.co.uk/files/unionwe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7150" y="1406377"/>
            <a:ext cx="3991959" cy="20781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30" name="Freeform 29"/>
          <p:cNvSpPr/>
          <p:nvPr/>
        </p:nvSpPr>
        <p:spPr>
          <a:xfrm>
            <a:off x="251343" y="3638625"/>
            <a:ext cx="2415078" cy="645702"/>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Services</a:t>
            </a:r>
            <a:endParaRPr lang="en-GB" sz="2800" dirty="0">
              <a:solidFill>
                <a:schemeClr val="bg1"/>
              </a:solidFill>
            </a:endParaRPr>
          </a:p>
        </p:txBody>
      </p:sp>
      <p:sp>
        <p:nvSpPr>
          <p:cNvPr id="31" name="Freeform 30"/>
          <p:cNvSpPr/>
          <p:nvPr/>
        </p:nvSpPr>
        <p:spPr>
          <a:xfrm>
            <a:off x="260368" y="4443381"/>
            <a:ext cx="2406053" cy="646100"/>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a:solidFill>
                  <a:schemeClr val="bg1"/>
                </a:solidFill>
              </a:rPr>
              <a:t>Food &amp; Drink</a:t>
            </a:r>
          </a:p>
        </p:txBody>
      </p:sp>
      <p:sp>
        <p:nvSpPr>
          <p:cNvPr id="32" name="Freeform 31"/>
          <p:cNvSpPr/>
          <p:nvPr/>
        </p:nvSpPr>
        <p:spPr>
          <a:xfrm>
            <a:off x="281039" y="5582841"/>
            <a:ext cx="2385382" cy="64502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200">
              <a:lnSpc>
                <a:spcPct val="90000"/>
              </a:lnSpc>
              <a:spcBef>
                <a:spcPct val="0"/>
              </a:spcBef>
              <a:spcAft>
                <a:spcPct val="35000"/>
              </a:spcAft>
            </a:pPr>
            <a:r>
              <a:rPr lang="en-GB" sz="2800" dirty="0" smtClean="0">
                <a:solidFill>
                  <a:schemeClr val="bg1"/>
                </a:solidFill>
              </a:rPr>
              <a:t>Facilities</a:t>
            </a:r>
            <a:endParaRPr lang="en-GB" sz="2800" dirty="0">
              <a:solidFill>
                <a:schemeClr val="bg1"/>
              </a:solidFill>
            </a:endParaRPr>
          </a:p>
        </p:txBody>
      </p:sp>
      <p:grpSp>
        <p:nvGrpSpPr>
          <p:cNvPr id="12" name="Group 32"/>
          <p:cNvGrpSpPr/>
          <p:nvPr/>
        </p:nvGrpSpPr>
        <p:grpSpPr>
          <a:xfrm>
            <a:off x="2900207" y="5654850"/>
            <a:ext cx="2664295" cy="468000"/>
            <a:chOff x="1187624" y="3395362"/>
            <a:chExt cx="3168352" cy="1080124"/>
          </a:xfrm>
          <a:solidFill>
            <a:srgbClr val="0F89CF"/>
          </a:solidFill>
        </p:grpSpPr>
        <p:sp>
          <p:nvSpPr>
            <p:cNvPr id="34" name="Rounded Rectangle 33"/>
            <p:cNvSpPr/>
            <p:nvPr/>
          </p:nvSpPr>
          <p:spPr>
            <a:xfrm>
              <a:off x="1187624" y="3395362"/>
              <a:ext cx="3168352" cy="108012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5" name="TextBox 34"/>
            <p:cNvSpPr txBox="1"/>
            <p:nvPr/>
          </p:nvSpPr>
          <p:spPr>
            <a:xfrm>
              <a:off x="1247908" y="3478335"/>
              <a:ext cx="3047781" cy="916333"/>
            </a:xfrm>
            <a:prstGeom prst="rect">
              <a:avLst/>
            </a:prstGeom>
            <a:grpFill/>
          </p:spPr>
          <p:txBody>
            <a:bodyPr wrap="square" rtlCol="0">
              <a:spAutoFit/>
            </a:bodyPr>
            <a:lstStyle/>
            <a:p>
              <a:pPr algn="ctr" defTabSz="533400">
                <a:lnSpc>
                  <a:spcPct val="90000"/>
                </a:lnSpc>
                <a:spcBef>
                  <a:spcPct val="0"/>
                </a:spcBef>
              </a:pPr>
              <a:r>
                <a:rPr lang="en-GB" sz="2200" dirty="0">
                  <a:solidFill>
                    <a:schemeClr val="bg1"/>
                  </a:solidFill>
                </a:rPr>
                <a:t>Computer Cluster</a:t>
              </a:r>
            </a:p>
          </p:txBody>
        </p:sp>
      </p:grpSp>
      <p:grpSp>
        <p:nvGrpSpPr>
          <p:cNvPr id="16" name="Group 35"/>
          <p:cNvGrpSpPr/>
          <p:nvPr/>
        </p:nvGrpSpPr>
        <p:grpSpPr>
          <a:xfrm>
            <a:off x="5690757" y="5654849"/>
            <a:ext cx="1872208" cy="468000"/>
            <a:chOff x="3402125" y="4691445"/>
            <a:chExt cx="2195735" cy="798687"/>
          </a:xfrm>
          <a:solidFill>
            <a:srgbClr val="0F89CF"/>
          </a:solidFill>
        </p:grpSpPr>
        <p:sp>
          <p:nvSpPr>
            <p:cNvPr id="37" name="Rounded Rectangle 36"/>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38" name="TextBox 37"/>
            <p:cNvSpPr txBox="1"/>
            <p:nvPr/>
          </p:nvSpPr>
          <p:spPr>
            <a:xfrm>
              <a:off x="3443903" y="4706287"/>
              <a:ext cx="2112177" cy="724846"/>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Union Shop</a:t>
              </a:r>
            </a:p>
          </p:txBody>
        </p:sp>
      </p:grpSp>
      <p:grpSp>
        <p:nvGrpSpPr>
          <p:cNvPr id="19" name="Group 38"/>
          <p:cNvGrpSpPr/>
          <p:nvPr/>
        </p:nvGrpSpPr>
        <p:grpSpPr>
          <a:xfrm>
            <a:off x="2868741" y="3719441"/>
            <a:ext cx="2101936" cy="505180"/>
            <a:chOff x="6074337" y="4135740"/>
            <a:chExt cx="2376264" cy="1224618"/>
          </a:xfrm>
          <a:solidFill>
            <a:srgbClr val="6083CB"/>
          </a:solidFill>
        </p:grpSpPr>
        <p:sp>
          <p:nvSpPr>
            <p:cNvPr id="40" name="Rounded Rectangle 39"/>
            <p:cNvSpPr/>
            <p:nvPr/>
          </p:nvSpPr>
          <p:spPr>
            <a:xfrm>
              <a:off x="6074337" y="4135740"/>
              <a:ext cx="2376264" cy="122461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1" name="TextBox 40"/>
            <p:cNvSpPr txBox="1"/>
            <p:nvPr/>
          </p:nvSpPr>
          <p:spPr>
            <a:xfrm>
              <a:off x="6134620" y="4272322"/>
              <a:ext cx="2285835" cy="962454"/>
            </a:xfrm>
            <a:prstGeom prst="rect">
              <a:avLst/>
            </a:prstGeom>
            <a:grpFill/>
          </p:spPr>
          <p:txBody>
            <a:bodyPr wrap="square" rtlCol="0">
              <a:spAutoFit/>
            </a:bodyPr>
            <a:lstStyle/>
            <a:p>
              <a:pPr algn="ctr" defTabSz="533400">
                <a:lnSpc>
                  <a:spcPct val="90000"/>
                </a:lnSpc>
                <a:spcBef>
                  <a:spcPct val="0"/>
                </a:spcBef>
              </a:pPr>
              <a:r>
                <a:rPr lang="en-GB" sz="2200" dirty="0">
                  <a:solidFill>
                    <a:schemeClr val="bg1"/>
                  </a:solidFill>
                </a:rPr>
                <a:t>Student Radio</a:t>
              </a:r>
            </a:p>
          </p:txBody>
        </p:sp>
      </p:grpSp>
      <p:grpSp>
        <p:nvGrpSpPr>
          <p:cNvPr id="22" name="Group 41"/>
          <p:cNvGrpSpPr/>
          <p:nvPr/>
        </p:nvGrpSpPr>
        <p:grpSpPr>
          <a:xfrm>
            <a:off x="6698869" y="3758625"/>
            <a:ext cx="2195736" cy="456064"/>
            <a:chOff x="3402125" y="4691445"/>
            <a:chExt cx="2195735" cy="798687"/>
          </a:xfrm>
          <a:solidFill>
            <a:srgbClr val="6083CB"/>
          </a:solidFill>
        </p:grpSpPr>
        <p:sp>
          <p:nvSpPr>
            <p:cNvPr id="43" name="Rounded Rectangle 42"/>
            <p:cNvSpPr/>
            <p:nvPr/>
          </p:nvSpPr>
          <p:spPr>
            <a:xfrm>
              <a:off x="3402125" y="4691445"/>
              <a:ext cx="2195735" cy="798687"/>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4" name="TextBox 43"/>
            <p:cNvSpPr txBox="1"/>
            <p:nvPr/>
          </p:nvSpPr>
          <p:spPr>
            <a:xfrm>
              <a:off x="3450187" y="4706289"/>
              <a:ext cx="2112177" cy="754596"/>
            </a:xfrm>
            <a:prstGeom prst="rect">
              <a:avLst/>
            </a:prstGeom>
            <a:grpFill/>
          </p:spPr>
          <p:txBody>
            <a:bodyPr wrap="square" rtlCol="0">
              <a:spAutoFit/>
            </a:bodyPr>
            <a:lstStyle/>
            <a:p>
              <a:pPr algn="ctr" defTabSz="533400">
                <a:lnSpc>
                  <a:spcPct val="90000"/>
                </a:lnSpc>
                <a:spcBef>
                  <a:spcPct val="0"/>
                </a:spcBef>
              </a:pPr>
              <a:r>
                <a:rPr lang="en-GB" sz="2400" dirty="0" smtClean="0">
                  <a:solidFill>
                    <a:schemeClr val="bg1"/>
                  </a:solidFill>
                </a:rPr>
                <a:t>Advice Centre</a:t>
              </a:r>
              <a:endParaRPr lang="en-GB" sz="2400" dirty="0">
                <a:solidFill>
                  <a:schemeClr val="bg1"/>
                </a:solidFill>
              </a:endParaRPr>
            </a:p>
          </p:txBody>
        </p:sp>
      </p:grpSp>
      <p:grpSp>
        <p:nvGrpSpPr>
          <p:cNvPr id="23" name="Group 44"/>
          <p:cNvGrpSpPr/>
          <p:nvPr/>
        </p:nvGrpSpPr>
        <p:grpSpPr>
          <a:xfrm>
            <a:off x="3820489" y="5031811"/>
            <a:ext cx="1366212" cy="468000"/>
            <a:chOff x="2195736" y="5733256"/>
            <a:chExt cx="2160240" cy="936104"/>
          </a:xfrm>
          <a:solidFill>
            <a:srgbClr val="00467E"/>
          </a:solidFill>
        </p:grpSpPr>
        <p:sp>
          <p:nvSpPr>
            <p:cNvPr id="46" name="Rounded Rectangle 45"/>
            <p:cNvSpPr/>
            <p:nvPr/>
          </p:nvSpPr>
          <p:spPr>
            <a:xfrm>
              <a:off x="2195736" y="5733256"/>
              <a:ext cx="2160240" cy="936104"/>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47" name="TextBox 46"/>
            <p:cNvSpPr txBox="1"/>
            <p:nvPr/>
          </p:nvSpPr>
          <p:spPr>
            <a:xfrm>
              <a:off x="2256020" y="5796663"/>
              <a:ext cx="2078032" cy="849558"/>
            </a:xfrm>
            <a:prstGeom prst="rect">
              <a:avLst/>
            </a:prstGeom>
            <a:grpFill/>
          </p:spPr>
          <p:txBody>
            <a:bodyPr wrap="square" rtlCol="0">
              <a:spAutoFit/>
            </a:bodyPr>
            <a:lstStyle/>
            <a:p>
              <a:pPr algn="ctr" defTabSz="533400">
                <a:lnSpc>
                  <a:spcPct val="90000"/>
                </a:lnSpc>
                <a:spcBef>
                  <a:spcPct val="0"/>
                </a:spcBef>
              </a:pPr>
              <a:r>
                <a:rPr lang="en-GB" sz="2400" dirty="0">
                  <a:solidFill>
                    <a:schemeClr val="bg1"/>
                  </a:solidFill>
                </a:rPr>
                <a:t>Subway</a:t>
              </a:r>
            </a:p>
          </p:txBody>
        </p:sp>
      </p:grpSp>
      <p:sp>
        <p:nvSpPr>
          <p:cNvPr id="49" name="Rounded Rectangle 48"/>
          <p:cNvSpPr/>
          <p:nvPr/>
        </p:nvSpPr>
        <p:spPr>
          <a:xfrm>
            <a:off x="6338829" y="4460515"/>
            <a:ext cx="1864465"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0" name="TextBox 49"/>
          <p:cNvSpPr txBox="1"/>
          <p:nvPr/>
        </p:nvSpPr>
        <p:spPr>
          <a:xfrm>
            <a:off x="6374304" y="4473981"/>
            <a:ext cx="1793513" cy="424732"/>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a:solidFill>
                  <a:schemeClr val="bg1"/>
                </a:solidFill>
              </a:rPr>
              <a:t>Domino’s</a:t>
            </a:r>
          </a:p>
        </p:txBody>
      </p:sp>
      <p:sp>
        <p:nvSpPr>
          <p:cNvPr id="52" name="Rounded Rectangle 51"/>
          <p:cNvSpPr/>
          <p:nvPr/>
        </p:nvSpPr>
        <p:spPr>
          <a:xfrm>
            <a:off x="5331774" y="5031264"/>
            <a:ext cx="251022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3" name="TextBox 52"/>
          <p:cNvSpPr txBox="1"/>
          <p:nvPr/>
        </p:nvSpPr>
        <p:spPr>
          <a:xfrm>
            <a:off x="5384036" y="5061900"/>
            <a:ext cx="2405699" cy="369332"/>
          </a:xfrm>
          <a:prstGeom prst="rect">
            <a:avLst/>
          </a:prstGeom>
          <a:solidFill>
            <a:srgbClr val="00467E"/>
          </a:solidFill>
        </p:spPr>
        <p:txBody>
          <a:bodyPr wrap="square" rtlCol="0">
            <a:spAutoFit/>
          </a:bodyPr>
          <a:lstStyle/>
          <a:p>
            <a:pPr algn="ctr" defTabSz="533400">
              <a:lnSpc>
                <a:spcPct val="90000"/>
              </a:lnSpc>
              <a:spcBef>
                <a:spcPct val="0"/>
              </a:spcBef>
            </a:pPr>
            <a:r>
              <a:rPr lang="en-GB" sz="2000" dirty="0" smtClean="0">
                <a:solidFill>
                  <a:schemeClr val="bg1"/>
                </a:solidFill>
              </a:rPr>
              <a:t>Organic Food Stall</a:t>
            </a:r>
            <a:endParaRPr lang="en-GB" sz="2000" dirty="0">
              <a:solidFill>
                <a:schemeClr val="bg1"/>
              </a:solidFill>
            </a:endParaRPr>
          </a:p>
        </p:txBody>
      </p:sp>
      <p:sp>
        <p:nvSpPr>
          <p:cNvPr id="55" name="Rounded Rectangle 54"/>
          <p:cNvSpPr/>
          <p:nvPr/>
        </p:nvSpPr>
        <p:spPr>
          <a:xfrm>
            <a:off x="2909877" y="4455747"/>
            <a:ext cx="1626442" cy="468000"/>
          </a:xfrm>
          <a:prstGeom prst="roundRect">
            <a:avLst/>
          </a:prstGeom>
          <a:solidFill>
            <a:srgbClr val="00467E"/>
          </a:solid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sz="2400">
              <a:solidFill>
                <a:schemeClr val="bg1"/>
              </a:solidFill>
            </a:endParaRPr>
          </a:p>
        </p:txBody>
      </p:sp>
      <p:sp>
        <p:nvSpPr>
          <p:cNvPr id="56" name="TextBox 55"/>
          <p:cNvSpPr txBox="1"/>
          <p:nvPr/>
        </p:nvSpPr>
        <p:spPr>
          <a:xfrm>
            <a:off x="2950900" y="4487447"/>
            <a:ext cx="1570062" cy="420973"/>
          </a:xfrm>
          <a:prstGeom prst="rect">
            <a:avLst/>
          </a:prstGeom>
          <a:solidFill>
            <a:srgbClr val="00467E"/>
          </a:solidFill>
        </p:spPr>
        <p:txBody>
          <a:bodyPr wrap="square" rtlCol="0">
            <a:spAutoFit/>
          </a:bodyPr>
          <a:lstStyle/>
          <a:p>
            <a:pPr algn="ctr" defTabSz="533400">
              <a:lnSpc>
                <a:spcPct val="90000"/>
              </a:lnSpc>
              <a:spcBef>
                <a:spcPct val="0"/>
              </a:spcBef>
            </a:pPr>
            <a:r>
              <a:rPr lang="en-GB" sz="2400" dirty="0" smtClean="0">
                <a:solidFill>
                  <a:schemeClr val="bg1"/>
                </a:solidFill>
              </a:rPr>
              <a:t>Starbucks</a:t>
            </a:r>
            <a:endParaRPr lang="en-GB" sz="2400" dirty="0">
              <a:solidFill>
                <a:schemeClr val="bg1"/>
              </a:solidFill>
            </a:endParaRPr>
          </a:p>
        </p:txBody>
      </p:sp>
      <p:sp>
        <p:nvSpPr>
          <p:cNvPr id="48" name="Title 47"/>
          <p:cNvSpPr>
            <a:spLocks noGrp="1"/>
          </p:cNvSpPr>
          <p:nvPr>
            <p:ph type="title"/>
          </p:nvPr>
        </p:nvSpPr>
        <p:spPr/>
        <p:txBody>
          <a:bodyPr/>
          <a:lstStyle/>
          <a:p>
            <a:r>
              <a:rPr lang="en-GB" b="1" dirty="0" smtClean="0"/>
              <a:t>Students’ Union</a:t>
            </a:r>
            <a:endParaRPr lang="en-GB" b="1" dirty="0"/>
          </a:p>
        </p:txBody>
      </p:sp>
    </p:spTree>
    <p:extLst>
      <p:ext uri="{BB962C8B-B14F-4D97-AF65-F5344CB8AC3E}">
        <p14:creationId xmlns:p14="http://schemas.microsoft.com/office/powerpoint/2010/main" val="272354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childTnLst>
                                </p:cTn>
                              </p:par>
                              <p:par>
                                <p:cTn id="26" presetID="10"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9" grpId="0" animBg="1"/>
      <p:bldP spid="50" grpId="0" animBg="1"/>
      <p:bldP spid="52" grpId="0" animBg="1"/>
      <p:bldP spid="53" grpId="0" animBg="1"/>
      <p:bldP spid="55" grpId="0" animBg="1"/>
      <p:bldP spid="5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pic>
        <p:nvPicPr>
          <p:cNvPr id="1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1278970"/>
            <a:ext cx="9143999" cy="5579029"/>
          </a:xfrm>
          <a:prstGeom prst="rect">
            <a:avLst/>
          </a:prstGeom>
          <a:solidFill>
            <a:schemeClr val="bg1">
              <a:alpha val="16000"/>
            </a:schemeClr>
          </a:solidFill>
          <a:ln>
            <a:noFill/>
          </a:ln>
          <a:effectLst/>
          <a:extLst/>
        </p:spPr>
      </p:pic>
      <p:cxnSp>
        <p:nvCxnSpPr>
          <p:cNvPr id="16" name="Straight Arrow Connector 15"/>
          <p:cNvCxnSpPr/>
          <p:nvPr/>
        </p:nvCxnSpPr>
        <p:spPr>
          <a:xfrm flipH="1" flipV="1">
            <a:off x="6588225" y="5661248"/>
            <a:ext cx="916752" cy="7555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flipH="1">
            <a:off x="5016843" y="3383701"/>
            <a:ext cx="2211178" cy="141072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21" idx="3"/>
          </p:cNvCxnSpPr>
          <p:nvPr/>
        </p:nvCxnSpPr>
        <p:spPr>
          <a:xfrm>
            <a:off x="3088898" y="6068050"/>
            <a:ext cx="1138050" cy="1698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9" name="Straight Arrow Connector 18"/>
          <p:cNvCxnSpPr>
            <a:stCxn id="20"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0" name="Rounded Rectangle 19">
            <a:hlinkClick r:id="rId4"/>
          </p:cNvPr>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21" name="Rounded Rectangle 20">
            <a:hlinkClick r:id="rId5"/>
          </p:cNvPr>
          <p:cNvSpPr/>
          <p:nvPr/>
        </p:nvSpPr>
        <p:spPr>
          <a:xfrm>
            <a:off x="920654" y="5898247"/>
            <a:ext cx="2168244" cy="339605"/>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Metro Radio Arena</a:t>
            </a:r>
          </a:p>
        </p:txBody>
      </p:sp>
      <p:pic>
        <p:nvPicPr>
          <p:cNvPr id="22" name="Picture 2"/>
          <p:cNvPicPr>
            <a:picLocks noChangeAspect="1" noChangeArrowheads="1"/>
          </p:cNvPicPr>
          <p:nvPr/>
        </p:nvPicPr>
        <p:blipFill>
          <a:blip r:embed="rId6" cstate="print"/>
          <a:srcRect/>
          <a:stretch>
            <a:fillRect/>
          </a:stretch>
        </p:blipFill>
        <p:spPr bwMode="auto">
          <a:xfrm rot="21326499">
            <a:off x="96280" y="4504962"/>
            <a:ext cx="1760880" cy="13420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89151" y="129068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00581" y="198884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82851" y="419524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5558" y="464211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23123" y="466748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50415" y="464211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6639" y="525423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54497" y="637806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12094" y="338370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90833" y="434650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http://www.info-stades.fr/uploads/stades/newcastle-stadium-aerial-aerienne-34534.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1019676">
            <a:off x="578467" y="1938269"/>
            <a:ext cx="2096286" cy="14977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cxnSp>
        <p:nvCxnSpPr>
          <p:cNvPr id="37" name="Straight Arrow Connector 36"/>
          <p:cNvCxnSpPr/>
          <p:nvPr/>
        </p:nvCxnSpPr>
        <p:spPr>
          <a:xfrm>
            <a:off x="3239669" y="3845933"/>
            <a:ext cx="1459970" cy="735195"/>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8" name="Rounded Rectangle 37">
            <a:hlinkClick r:id="rId10"/>
          </p:cNvPr>
          <p:cNvSpPr/>
          <p:nvPr/>
        </p:nvSpPr>
        <p:spPr>
          <a:xfrm>
            <a:off x="2546281" y="3300099"/>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St James’  Park</a:t>
            </a:r>
          </a:p>
        </p:txBody>
      </p:sp>
      <p:sp>
        <p:nvSpPr>
          <p:cNvPr id="40" name="Rounded Rectangle 39">
            <a:hlinkClick r:id="rId11"/>
          </p:cNvPr>
          <p:cNvSpPr/>
          <p:nvPr/>
        </p:nvSpPr>
        <p:spPr>
          <a:xfrm>
            <a:off x="7054479" y="3154018"/>
            <a:ext cx="1386775" cy="35877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Gate</a:t>
            </a:r>
          </a:p>
        </p:txBody>
      </p:sp>
      <p:sp>
        <p:nvSpPr>
          <p:cNvPr id="41" name="Rounded Rectangle 40">
            <a:hlinkClick r:id="rId12"/>
          </p:cNvPr>
          <p:cNvSpPr/>
          <p:nvPr/>
        </p:nvSpPr>
        <p:spPr>
          <a:xfrm>
            <a:off x="7521475" y="6330364"/>
            <a:ext cx="1271651" cy="527636"/>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Baltic</a:t>
            </a:r>
          </a:p>
        </p:txBody>
      </p:sp>
      <p:pic>
        <p:nvPicPr>
          <p:cNvPr id="42" name="Picture 2" descr="http://image.guardian.co.uk/sys-images/Arts/Arts_/Pictures/2007/11/28/baltic460.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0762607">
            <a:off x="7328562" y="5073242"/>
            <a:ext cx="1745638" cy="10473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471665">
            <a:off x="6087471" y="1798504"/>
            <a:ext cx="2938151" cy="11472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9" name="Title 38"/>
          <p:cNvSpPr>
            <a:spLocks noGrp="1"/>
          </p:cNvSpPr>
          <p:nvPr>
            <p:ph type="title"/>
          </p:nvPr>
        </p:nvSpPr>
        <p:spPr/>
        <p:txBody>
          <a:bodyPr>
            <a:normAutofit fontScale="90000"/>
          </a:bodyPr>
          <a:lstStyle/>
          <a:p>
            <a:r>
              <a:rPr lang="en-GB" b="1" dirty="0" smtClean="0"/>
              <a:t>In and around Newcastle</a:t>
            </a:r>
            <a:endParaRPr lang="en-GB" b="1" dirty="0"/>
          </a:p>
        </p:txBody>
      </p:sp>
    </p:spTree>
    <p:extLst>
      <p:ext uri="{BB962C8B-B14F-4D97-AF65-F5344CB8AC3E}">
        <p14:creationId xmlns:p14="http://schemas.microsoft.com/office/powerpoint/2010/main" val="369693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8" grpId="0" animBg="1"/>
      <p:bldP spid="40" grpId="0" animBg="1"/>
      <p:bldP spid="41"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1314984"/>
            <a:ext cx="9143999" cy="554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Arrow Connector 9"/>
          <p:cNvCxnSpPr/>
          <p:nvPr/>
        </p:nvCxnSpPr>
        <p:spPr>
          <a:xfrm flipH="1" flipV="1">
            <a:off x="5580112" y="5013176"/>
            <a:ext cx="792088" cy="108012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1" name="Straight Arrow Connector 10"/>
          <p:cNvCxnSpPr/>
          <p:nvPr/>
        </p:nvCxnSpPr>
        <p:spPr>
          <a:xfrm flipH="1">
            <a:off x="5355702" y="3091543"/>
            <a:ext cx="1259282" cy="6500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6" name="Rounded Rectangle 15">
            <a:hlinkClick r:id="rId4"/>
          </p:cNvPr>
          <p:cNvSpPr/>
          <p:nvPr/>
        </p:nvSpPr>
        <p:spPr>
          <a:xfrm>
            <a:off x="6084168" y="2564904"/>
            <a:ext cx="1473704" cy="526639"/>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Hancock Museum</a:t>
            </a:r>
          </a:p>
        </p:txBody>
      </p:sp>
      <p:cxnSp>
        <p:nvCxnSpPr>
          <p:cNvPr id="17" name="Straight Arrow Connector 16"/>
          <p:cNvCxnSpPr>
            <a:stCxn id="18" idx="2"/>
          </p:cNvCxnSpPr>
          <p:nvPr/>
        </p:nvCxnSpPr>
        <p:spPr>
          <a:xfrm>
            <a:off x="4947550" y="2936813"/>
            <a:ext cx="215955" cy="913491"/>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8" name="Rounded Rectangle 17"/>
          <p:cNvSpPr/>
          <p:nvPr/>
        </p:nvSpPr>
        <p:spPr>
          <a:xfrm>
            <a:off x="4226948" y="2409176"/>
            <a:ext cx="1441205" cy="527636"/>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 University</a:t>
            </a:r>
          </a:p>
        </p:txBody>
      </p:sp>
      <p:sp>
        <p:nvSpPr>
          <p:cNvPr id="19" name="Rounded Rectangle 18">
            <a:hlinkClick r:id="rId5"/>
          </p:cNvPr>
          <p:cNvSpPr/>
          <p:nvPr/>
        </p:nvSpPr>
        <p:spPr>
          <a:xfrm>
            <a:off x="5652120" y="5589240"/>
            <a:ext cx="1152128" cy="594096"/>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Theatre Royal</a:t>
            </a:r>
          </a:p>
        </p:txBody>
      </p:sp>
      <p:pic>
        <p:nvPicPr>
          <p:cNvPr id="20"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44989" y="131314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16264" y="193970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65685" y="348652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65685" y="46820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80395" y="636684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76639" y="5293965"/>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29224" y="4680771"/>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62627" y="468923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Joe\Documents\nexus-logo-metro.pn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0169" y="414183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p:cNvPicPr>
            <a:picLocks noChangeAspect="1" noChangeArrowheads="1"/>
          </p:cNvPicPr>
          <p:nvPr/>
        </p:nvPicPr>
        <p:blipFill>
          <a:blip r:embed="rId8" cstate="print"/>
          <a:srcRect/>
          <a:stretch>
            <a:fillRect/>
          </a:stretch>
        </p:blipFill>
        <p:spPr bwMode="auto">
          <a:xfrm rot="21287169">
            <a:off x="2134680" y="1906814"/>
            <a:ext cx="1450434" cy="18918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0" name="Straight Arrow Connector 29"/>
          <p:cNvCxnSpPr/>
          <p:nvPr/>
        </p:nvCxnSpPr>
        <p:spPr>
          <a:xfrm>
            <a:off x="4166071" y="4243671"/>
            <a:ext cx="781479" cy="62548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1" name="Rounded Rectangle 30"/>
          <p:cNvSpPr/>
          <p:nvPr/>
        </p:nvSpPr>
        <p:spPr>
          <a:xfrm>
            <a:off x="2810264" y="3860447"/>
            <a:ext cx="1416684" cy="383224"/>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China Town</a:t>
            </a:r>
          </a:p>
        </p:txBody>
      </p:sp>
      <p:pic>
        <p:nvPicPr>
          <p:cNvPr id="32" name="Picture 31"/>
          <p:cNvPicPr>
            <a:picLocks noChangeAspect="1"/>
          </p:cNvPicPr>
          <p:nvPr/>
        </p:nvPicPr>
        <p:blipFill>
          <a:blip r:embed="rId9" cstate="print"/>
          <a:stretch>
            <a:fillRect/>
          </a:stretch>
        </p:blipFill>
        <p:spPr>
          <a:xfrm rot="572564">
            <a:off x="6984748" y="1431819"/>
            <a:ext cx="1978278" cy="1172670"/>
          </a:xfrm>
          <a:prstGeom prst="roundRect">
            <a:avLst>
              <a:gd name="adj" fmla="val 16667"/>
            </a:avLst>
          </a:prstGeom>
          <a:no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style>
          <a:lnRef idx="0">
            <a:schemeClr val="accent1"/>
          </a:lnRef>
          <a:fillRef idx="3">
            <a:schemeClr val="accent1"/>
          </a:fillRef>
          <a:effectRef idx="3">
            <a:schemeClr val="accent1"/>
          </a:effectRef>
          <a:fontRef idx="minor">
            <a:schemeClr val="lt1"/>
          </a:fontRef>
        </p:style>
      </p:pic>
      <p:sp>
        <p:nvSpPr>
          <p:cNvPr id="33" name="Rounded Rectangle 32">
            <a:hlinkClick r:id="rId10"/>
          </p:cNvPr>
          <p:cNvSpPr/>
          <p:nvPr/>
        </p:nvSpPr>
        <p:spPr>
          <a:xfrm>
            <a:off x="7345339" y="4444355"/>
            <a:ext cx="1205081" cy="643043"/>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Tyneside Cinema</a:t>
            </a:r>
          </a:p>
        </p:txBody>
      </p:sp>
      <p:pic>
        <p:nvPicPr>
          <p:cNvPr id="34" name="Picture 2" descr="http://www.bbc.co.uk/tyne/content/images/2008/05/14/tyneside_cinema_1_470x353.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759518">
            <a:off x="7242874" y="5252750"/>
            <a:ext cx="1775132" cy="13332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5" name="Picture 5" descr="http://t1.gstatic.com/images?q=tbn:ANd9GcTgPtBfG6WqJ_m7JgTshaR9FNkIKFkzR-QWnhAZVKMty0xOuvdH"/>
          <p:cNvPicPr>
            <a:picLocks noChangeAspect="1" noChangeArrowheads="1"/>
          </p:cNvPicPr>
          <p:nvPr/>
        </p:nvPicPr>
        <p:blipFill>
          <a:blip r:embed="rId12" cstate="print"/>
          <a:srcRect/>
          <a:stretch>
            <a:fillRect/>
          </a:stretch>
        </p:blipFill>
        <p:spPr bwMode="auto">
          <a:xfrm rot="211816">
            <a:off x="1424533" y="4785568"/>
            <a:ext cx="1724101" cy="11473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Rounded Rectangle 35">
            <a:hlinkClick r:id="rId13"/>
          </p:cNvPr>
          <p:cNvSpPr/>
          <p:nvPr/>
        </p:nvSpPr>
        <p:spPr>
          <a:xfrm>
            <a:off x="1779669" y="6026115"/>
            <a:ext cx="1271651" cy="52763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The Sage</a:t>
            </a:r>
          </a:p>
        </p:txBody>
      </p:sp>
      <p:cxnSp>
        <p:nvCxnSpPr>
          <p:cNvPr id="37" name="Straight Arrow Connector 36"/>
          <p:cNvCxnSpPr/>
          <p:nvPr/>
        </p:nvCxnSpPr>
        <p:spPr>
          <a:xfrm flipV="1">
            <a:off x="3065834" y="6244046"/>
            <a:ext cx="2847448" cy="43043"/>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p:cNvCxnSpPr/>
          <p:nvPr/>
        </p:nvCxnSpPr>
        <p:spPr>
          <a:xfrm flipH="1" flipV="1">
            <a:off x="6050065" y="4706801"/>
            <a:ext cx="1295274" cy="23436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9" name="Title 38"/>
          <p:cNvSpPr>
            <a:spLocks noGrp="1"/>
          </p:cNvSpPr>
          <p:nvPr>
            <p:ph type="title"/>
          </p:nvPr>
        </p:nvSpPr>
        <p:spPr/>
        <p:txBody>
          <a:bodyPr>
            <a:normAutofit fontScale="90000"/>
          </a:bodyPr>
          <a:lstStyle/>
          <a:p>
            <a:r>
              <a:rPr lang="en-GB" b="1" dirty="0" smtClean="0"/>
              <a:t>In and around Newcastle</a:t>
            </a:r>
            <a:endParaRPr lang="en-GB" b="1" dirty="0"/>
          </a:p>
        </p:txBody>
      </p:sp>
    </p:spTree>
    <p:extLst>
      <p:ext uri="{BB962C8B-B14F-4D97-AF65-F5344CB8AC3E}">
        <p14:creationId xmlns:p14="http://schemas.microsoft.com/office/powerpoint/2010/main" val="222194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31" grpId="0" animBg="1"/>
      <p:bldP spid="33" grpId="0" animBg="1"/>
      <p:bldP spid="3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ounded Rectangle 10">
            <a:hlinkClick r:id="rId4"/>
          </p:cNvPr>
          <p:cNvSpPr/>
          <p:nvPr/>
        </p:nvSpPr>
        <p:spPr>
          <a:xfrm>
            <a:off x="1331640" y="5230464"/>
            <a:ext cx="1459971" cy="358776"/>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Metrocentre</a:t>
            </a:r>
            <a:endParaRPr lang="en-GB" dirty="0">
              <a:solidFill>
                <a:prstClr val="white"/>
              </a:solidFill>
            </a:endParaRPr>
          </a:p>
        </p:txBody>
      </p:sp>
      <p:cxnSp>
        <p:nvCxnSpPr>
          <p:cNvPr id="16" name="Straight Arrow Connector 15"/>
          <p:cNvCxnSpPr>
            <a:stCxn id="11" idx="3"/>
          </p:cNvCxnSpPr>
          <p:nvPr/>
        </p:nvCxnSpPr>
        <p:spPr>
          <a:xfrm flipV="1">
            <a:off x="2791611" y="5158456"/>
            <a:ext cx="2068421" cy="25139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a:stCxn id="19" idx="2"/>
          </p:cNvCxnSpPr>
          <p:nvPr/>
        </p:nvCxnSpPr>
        <p:spPr>
          <a:xfrm flipH="1">
            <a:off x="7482830" y="3459061"/>
            <a:ext cx="736852" cy="970907"/>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a:hlinkClick r:id="rId5"/>
          </p:cNvPr>
          <p:cNvSpPr/>
          <p:nvPr/>
        </p:nvSpPr>
        <p:spPr>
          <a:xfrm>
            <a:off x="7482830" y="2797364"/>
            <a:ext cx="1473704" cy="661697"/>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Tynemouth Beach</a:t>
            </a:r>
          </a:p>
        </p:txBody>
      </p:sp>
      <p:sp>
        <p:nvSpPr>
          <p:cNvPr id="20" name="Rounded Rectangle 19"/>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1" name="Rounded Rectangle 20">
            <a:hlinkClick r:id="rId6"/>
          </p:cNvPr>
          <p:cNvSpPr/>
          <p:nvPr/>
        </p:nvSpPr>
        <p:spPr>
          <a:xfrm>
            <a:off x="1403648" y="2492896"/>
            <a:ext cx="1927428" cy="864096"/>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Northumberland National Park</a:t>
            </a:r>
          </a:p>
        </p:txBody>
      </p:sp>
      <p:cxnSp>
        <p:nvCxnSpPr>
          <p:cNvPr id="22" name="Straight Arrow Connector 21"/>
          <p:cNvCxnSpPr>
            <a:stCxn id="21" idx="1"/>
          </p:cNvCxnSpPr>
          <p:nvPr/>
        </p:nvCxnSpPr>
        <p:spPr>
          <a:xfrm flipH="1" flipV="1">
            <a:off x="179512" y="1340768"/>
            <a:ext cx="1224136" cy="158417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23" name="Picture 7" descr="http://media-cdn.tripadvisor.com/media/photo-s/03/52/b3/1b/cheviot-hill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397058">
            <a:off x="3547868" y="1432554"/>
            <a:ext cx="2048262" cy="15306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8" cstate="print"/>
          <a:stretch>
            <a:fillRect/>
          </a:stretch>
        </p:blipFill>
        <p:spPr>
          <a:xfrm rot="20889907">
            <a:off x="4095477" y="5533968"/>
            <a:ext cx="1459880" cy="10949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26" name="Straight Arrow Connector 25"/>
          <p:cNvCxnSpPr/>
          <p:nvPr/>
        </p:nvCxnSpPr>
        <p:spPr>
          <a:xfrm flipH="1" flipV="1">
            <a:off x="5739847" y="5733256"/>
            <a:ext cx="668179" cy="28803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p:cNvCxnSpPr/>
          <p:nvPr/>
        </p:nvCxnSpPr>
        <p:spPr>
          <a:xfrm flipH="1" flipV="1">
            <a:off x="7648238" y="4653136"/>
            <a:ext cx="524162" cy="43204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8" name="Rounded Rectangle 27">
            <a:hlinkClick r:id="rId9"/>
          </p:cNvPr>
          <p:cNvSpPr/>
          <p:nvPr/>
        </p:nvSpPr>
        <p:spPr>
          <a:xfrm>
            <a:off x="7524328" y="5013176"/>
            <a:ext cx="1473704" cy="661697"/>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South Shields</a:t>
            </a:r>
            <a:endParaRPr lang="en-GB" dirty="0">
              <a:solidFill>
                <a:prstClr val="white"/>
              </a:solidFill>
            </a:endParaRPr>
          </a:p>
        </p:txBody>
      </p:sp>
      <p:sp>
        <p:nvSpPr>
          <p:cNvPr id="29" name="Rounded Rectangle 28">
            <a:hlinkClick r:id="rId10"/>
          </p:cNvPr>
          <p:cNvSpPr/>
          <p:nvPr/>
        </p:nvSpPr>
        <p:spPr>
          <a:xfrm>
            <a:off x="5739847" y="6021288"/>
            <a:ext cx="1386775" cy="545834"/>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Angel </a:t>
            </a:r>
            <a:r>
              <a:rPr lang="en-GB" dirty="0" smtClean="0">
                <a:solidFill>
                  <a:prstClr val="white"/>
                </a:solidFill>
              </a:rPr>
              <a:t>Of </a:t>
            </a:r>
            <a:r>
              <a:rPr lang="en-GB" dirty="0">
                <a:solidFill>
                  <a:prstClr val="white"/>
                </a:solidFill>
              </a:rPr>
              <a:t>T</a:t>
            </a:r>
            <a:r>
              <a:rPr lang="en-GB" dirty="0" smtClean="0">
                <a:solidFill>
                  <a:prstClr val="white"/>
                </a:solidFill>
              </a:rPr>
              <a:t>he </a:t>
            </a:r>
            <a:r>
              <a:rPr lang="en-GB" dirty="0">
                <a:solidFill>
                  <a:prstClr val="white"/>
                </a:solidFill>
              </a:rPr>
              <a:t>North</a:t>
            </a:r>
          </a:p>
        </p:txBody>
      </p:sp>
      <p:pic>
        <p:nvPicPr>
          <p:cNvPr id="30"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C:\Users\Joe\Documents\nexus-logo-metro.pn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013318" y="1435362"/>
            <a:ext cx="1894211" cy="1259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rotWithShape="1">
          <a:blip r:embed="rId14" cstate="print">
            <a:extLst>
              <a:ext uri="{28A0092B-C50C-407E-A947-70E740481C1C}">
                <a14:useLocalDpi xmlns:a14="http://schemas.microsoft.com/office/drawing/2010/main" val="0"/>
              </a:ext>
            </a:extLst>
          </a:blip>
          <a:srcRect t="8473"/>
          <a:stretch/>
        </p:blipFill>
        <p:spPr>
          <a:xfrm>
            <a:off x="278971" y="3585320"/>
            <a:ext cx="2299543" cy="14643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7" name="Title 36"/>
          <p:cNvSpPr>
            <a:spLocks noGrp="1"/>
          </p:cNvSpPr>
          <p:nvPr>
            <p:ph type="title"/>
          </p:nvPr>
        </p:nvSpPr>
        <p:spPr/>
        <p:txBody>
          <a:bodyPr>
            <a:normAutofit fontScale="90000"/>
          </a:bodyPr>
          <a:lstStyle/>
          <a:p>
            <a:r>
              <a:rPr lang="en-GB" b="1" dirty="0" smtClean="0"/>
              <a:t>In and around Newcastle</a:t>
            </a:r>
            <a:endParaRPr lang="en-GB" b="1" dirty="0"/>
          </a:p>
        </p:txBody>
      </p:sp>
    </p:spTree>
    <p:extLst>
      <p:ext uri="{BB962C8B-B14F-4D97-AF65-F5344CB8AC3E}">
        <p14:creationId xmlns:p14="http://schemas.microsoft.com/office/powerpoint/2010/main" val="310105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1" grpId="0" animBg="1"/>
      <p:bldP spid="28" grpId="0" animBg="1"/>
      <p:bldP spid="29"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676" t="12672" r="17115" b="3902"/>
          <a:stretch/>
        </p:blipFill>
        <p:spPr bwMode="auto">
          <a:xfrm>
            <a:off x="0" y="1314984"/>
            <a:ext cx="9144000" cy="555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Arrow Connector 10"/>
          <p:cNvCxnSpPr/>
          <p:nvPr/>
        </p:nvCxnSpPr>
        <p:spPr>
          <a:xfrm flipH="1">
            <a:off x="6585019" y="3528344"/>
            <a:ext cx="561013" cy="125192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p:cNvCxnSpPr/>
          <p:nvPr/>
        </p:nvCxnSpPr>
        <p:spPr>
          <a:xfrm flipV="1">
            <a:off x="3551196" y="1442329"/>
            <a:ext cx="660764" cy="144016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19" name="Rounded Rectangle 18"/>
          <p:cNvSpPr/>
          <p:nvPr/>
        </p:nvSpPr>
        <p:spPr>
          <a:xfrm>
            <a:off x="4572746" y="3478282"/>
            <a:ext cx="1368151" cy="425110"/>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solidFill>
                  <a:prstClr val="white"/>
                </a:solidFill>
              </a:rPr>
              <a:t>Newcastle</a:t>
            </a:r>
          </a:p>
        </p:txBody>
      </p:sp>
      <p:sp>
        <p:nvSpPr>
          <p:cNvPr id="20" name="Rounded Rectangle 19">
            <a:hlinkClick r:id="rId4"/>
          </p:cNvPr>
          <p:cNvSpPr/>
          <p:nvPr/>
        </p:nvSpPr>
        <p:spPr>
          <a:xfrm>
            <a:off x="7102392" y="2847136"/>
            <a:ext cx="1743486" cy="70766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a:solidFill>
                  <a:prstClr val="white"/>
                </a:solidFill>
              </a:rPr>
              <a:t>Segedunum</a:t>
            </a:r>
            <a:r>
              <a:rPr lang="en-GB" dirty="0">
                <a:solidFill>
                  <a:prstClr val="white"/>
                </a:solidFill>
              </a:rPr>
              <a:t> Roman </a:t>
            </a:r>
            <a:r>
              <a:rPr lang="en-GB" dirty="0" smtClean="0">
                <a:solidFill>
                  <a:prstClr val="white"/>
                </a:solidFill>
              </a:rPr>
              <a:t>Baths</a:t>
            </a:r>
            <a:endParaRPr lang="en-GB" dirty="0">
              <a:solidFill>
                <a:prstClr val="white"/>
              </a:solidFill>
            </a:endParaRPr>
          </a:p>
        </p:txBody>
      </p:sp>
      <p:sp>
        <p:nvSpPr>
          <p:cNvPr id="21" name="Rounded Rectangle 20">
            <a:hlinkClick r:id="rId5"/>
          </p:cNvPr>
          <p:cNvSpPr/>
          <p:nvPr/>
        </p:nvSpPr>
        <p:spPr>
          <a:xfrm>
            <a:off x="5395060" y="5714702"/>
            <a:ext cx="1512168" cy="594096"/>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Durham Cathedral</a:t>
            </a:r>
          </a:p>
        </p:txBody>
      </p:sp>
      <p:cxnSp>
        <p:nvCxnSpPr>
          <p:cNvPr id="22" name="Straight Arrow Connector 21"/>
          <p:cNvCxnSpPr/>
          <p:nvPr/>
        </p:nvCxnSpPr>
        <p:spPr>
          <a:xfrm>
            <a:off x="2699792" y="6453336"/>
            <a:ext cx="2448272" cy="7200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p:cNvCxnSpPr>
            <a:stCxn id="21" idx="2"/>
          </p:cNvCxnSpPr>
          <p:nvPr/>
        </p:nvCxnSpPr>
        <p:spPr>
          <a:xfrm>
            <a:off x="6151144" y="6308798"/>
            <a:ext cx="149048" cy="5600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4" name="Rounded Rectangle 23">
            <a:hlinkClick r:id="rId6"/>
          </p:cNvPr>
          <p:cNvSpPr/>
          <p:nvPr/>
        </p:nvSpPr>
        <p:spPr>
          <a:xfrm>
            <a:off x="2699792" y="2636912"/>
            <a:ext cx="1728192" cy="841370"/>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solidFill>
                  <a:prstClr val="white"/>
                </a:solidFill>
              </a:rPr>
              <a:t>To Alnwick Castle &amp; Gardens</a:t>
            </a:r>
          </a:p>
        </p:txBody>
      </p:sp>
      <p:pic>
        <p:nvPicPr>
          <p:cNvPr id="26" name="Picture 8" descr="http://www.visitsunderland.com/venuepics/Beamish-street.jpg"/>
          <p:cNvPicPr>
            <a:picLocks noChangeAspect="1" noChangeArrowheads="1"/>
          </p:cNvPicPr>
          <p:nvPr/>
        </p:nvPicPr>
        <p:blipFill>
          <a:blip r:embed="rId7" cstate="print"/>
          <a:srcRect/>
          <a:stretch>
            <a:fillRect/>
          </a:stretch>
        </p:blipFill>
        <p:spPr bwMode="auto">
          <a:xfrm rot="20679273">
            <a:off x="933838" y="4859573"/>
            <a:ext cx="2253433" cy="110659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 descr="http://durhamcasnews.files.wordpress.com/2011/03/alnwick-castle2.jpg?w=50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437680">
            <a:off x="695925" y="1389699"/>
            <a:ext cx="1997786" cy="14562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8" name="Rounded Rectangle 27">
            <a:hlinkClick r:id="rId9"/>
          </p:cNvPr>
          <p:cNvSpPr/>
          <p:nvPr/>
        </p:nvSpPr>
        <p:spPr>
          <a:xfrm>
            <a:off x="1907704" y="6093296"/>
            <a:ext cx="1386775" cy="545834"/>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Beamish Museum</a:t>
            </a:r>
            <a:endParaRPr lang="en-GB" dirty="0">
              <a:solidFill>
                <a:prstClr val="white"/>
              </a:solidFill>
            </a:endParaRPr>
          </a:p>
        </p:txBody>
      </p:sp>
      <p:pic>
        <p:nvPicPr>
          <p:cNvPr id="29"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11960" y="400506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292080" y="478266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602221" y="5142706"/>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p:nvPr/>
        </p:nvCxnSpPr>
        <p:spPr>
          <a:xfrm>
            <a:off x="5256821" y="3903392"/>
            <a:ext cx="323291" cy="9657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pic>
        <p:nvPicPr>
          <p:cNvPr id="32"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50293" y="44371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64288" y="406258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80312" y="4509120"/>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5" descr="C:\Users\Joe\Documents\nexus-logo-metro.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08304" y="6021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12" cstate="print">
            <a:extLst>
              <a:ext uri="{28A0092B-C50C-407E-A947-70E740481C1C}">
                <a14:useLocalDpi xmlns:a14="http://schemas.microsoft.com/office/drawing/2010/main" val="0"/>
              </a:ext>
            </a:extLst>
          </a:blip>
          <a:srcRect l="-567" t="1999" r="7847" b="5886"/>
          <a:stretch/>
        </p:blipFill>
        <p:spPr>
          <a:xfrm>
            <a:off x="7005569" y="5025030"/>
            <a:ext cx="1722260" cy="1614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6" name="Title 35"/>
          <p:cNvSpPr>
            <a:spLocks noGrp="1"/>
          </p:cNvSpPr>
          <p:nvPr>
            <p:ph type="title"/>
          </p:nvPr>
        </p:nvSpPr>
        <p:spPr/>
        <p:txBody>
          <a:bodyPr>
            <a:normAutofit fontScale="90000"/>
          </a:bodyPr>
          <a:lstStyle/>
          <a:p>
            <a:r>
              <a:rPr lang="en-GB" b="1" dirty="0" smtClean="0"/>
              <a:t>In and around Newcastle</a:t>
            </a:r>
            <a:endParaRPr lang="en-GB" b="1" dirty="0"/>
          </a:p>
        </p:txBody>
      </p:sp>
    </p:spTree>
    <p:extLst>
      <p:ext uri="{BB962C8B-B14F-4D97-AF65-F5344CB8AC3E}">
        <p14:creationId xmlns:p14="http://schemas.microsoft.com/office/powerpoint/2010/main" val="42637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4" grpId="0" animBg="1"/>
      <p:bldP spid="2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12" y="1360730"/>
            <a:ext cx="1047750" cy="1047750"/>
          </a:xfrm>
          <a:prstGeom prst="rect">
            <a:avLst/>
          </a:prstGeom>
        </p:spPr>
      </p:pic>
      <p:sp>
        <p:nvSpPr>
          <p:cNvPr id="12" name="Rounded Rectangle 11"/>
          <p:cNvSpPr/>
          <p:nvPr/>
        </p:nvSpPr>
        <p:spPr>
          <a:xfrm>
            <a:off x="1188662" y="1402890"/>
            <a:ext cx="7744745"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3 metro stations in Newcastle city centre, 1 directly opposite campus</a:t>
            </a:r>
            <a:endParaRPr lang="en-GB" sz="2800"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2865" y="2609131"/>
            <a:ext cx="1560542" cy="1170407"/>
          </a:xfrm>
          <a:prstGeom prst="rect">
            <a:avLst/>
          </a:prstGeom>
        </p:spPr>
      </p:pic>
      <p:sp>
        <p:nvSpPr>
          <p:cNvPr id="14" name="Rounded Rectangle 13"/>
          <p:cNvSpPr/>
          <p:nvPr/>
        </p:nvSpPr>
        <p:spPr>
          <a:xfrm>
            <a:off x="489319" y="2709880"/>
            <a:ext cx="6696243" cy="1040574"/>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Central rail station providing local and national rail services</a:t>
            </a:r>
            <a:endParaRPr lang="en-GB" sz="2800" dirty="0">
              <a:solidFill>
                <a:schemeClr val="bg1"/>
              </a:solidFill>
            </a:endParaRP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600" y="4009694"/>
            <a:ext cx="2039697" cy="1352999"/>
          </a:xfrm>
          <a:prstGeom prst="rect">
            <a:avLst/>
          </a:prstGeom>
        </p:spPr>
      </p:pic>
      <p:sp>
        <p:nvSpPr>
          <p:cNvPr id="16" name="Rounded Rectangle 15"/>
          <p:cNvSpPr/>
          <p:nvPr/>
        </p:nvSpPr>
        <p:spPr>
          <a:xfrm>
            <a:off x="2646400" y="4117961"/>
            <a:ext cx="6079100" cy="113646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800" dirty="0" smtClean="0">
                <a:solidFill>
                  <a:prstClr val="white"/>
                </a:solidFill>
              </a:rPr>
              <a:t>Newcastle International Airport flying to worldwide destinations</a:t>
            </a:r>
            <a:endParaRPr lang="en-GB" sz="2800" dirty="0">
              <a:solidFill>
                <a:prstClr val="white"/>
              </a:solidFill>
            </a:endParaRPr>
          </a:p>
        </p:txBody>
      </p:sp>
      <p:sp>
        <p:nvSpPr>
          <p:cNvPr id="17" name="Rounded Rectangle 16"/>
          <p:cNvSpPr/>
          <p:nvPr/>
        </p:nvSpPr>
        <p:spPr>
          <a:xfrm>
            <a:off x="245431" y="5592847"/>
            <a:ext cx="6064754" cy="1047750"/>
          </a:xfrm>
          <a:prstGeom prst="roundRect">
            <a:avLst/>
          </a:prstGeom>
          <a:solidFill>
            <a:srgbClr val="00257E"/>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en-GB" sz="2800" dirty="0" smtClean="0">
                <a:solidFill>
                  <a:schemeClr val="bg1"/>
                </a:solidFill>
              </a:rPr>
              <a:t>Ferry terminal going to Amsterdam and continental Europe</a:t>
            </a:r>
            <a:endParaRPr lang="en-GB" sz="2800" dirty="0">
              <a:solidFill>
                <a:schemeClr val="bg1"/>
              </a:solidFill>
            </a:endParaRPr>
          </a:p>
        </p:txBody>
      </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t="31183" b="19493"/>
          <a:stretch/>
        </p:blipFill>
        <p:spPr>
          <a:xfrm>
            <a:off x="6620065" y="5727287"/>
            <a:ext cx="2105435" cy="778869"/>
          </a:xfrm>
          <a:prstGeom prst="rect">
            <a:avLst/>
          </a:prstGeom>
        </p:spPr>
      </p:pic>
      <p:sp>
        <p:nvSpPr>
          <p:cNvPr id="18" name="Title 17"/>
          <p:cNvSpPr>
            <a:spLocks noGrp="1"/>
          </p:cNvSpPr>
          <p:nvPr>
            <p:ph type="title"/>
          </p:nvPr>
        </p:nvSpPr>
        <p:spPr/>
        <p:txBody>
          <a:bodyPr/>
          <a:lstStyle/>
          <a:p>
            <a:r>
              <a:rPr lang="en-GB" b="1" dirty="0" smtClean="0"/>
              <a:t>Local transport</a:t>
            </a:r>
            <a:endParaRPr lang="en-GB" b="1" dirty="0"/>
          </a:p>
        </p:txBody>
      </p:sp>
    </p:spTree>
    <p:extLst>
      <p:ext uri="{BB962C8B-B14F-4D97-AF65-F5344CB8AC3E}">
        <p14:creationId xmlns:p14="http://schemas.microsoft.com/office/powerpoint/2010/main" val="407566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1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000364" y="404664"/>
            <a:ext cx="61436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Final words...</a:t>
            </a:r>
            <a:endParaRPr lang="en-GB" sz="3400" b="1" dirty="0">
              <a:latin typeface="Rockwell" pitchFamily="18" charset="0"/>
            </a:endParaRPr>
          </a:p>
        </p:txBody>
      </p:sp>
    </p:spTree>
    <p:extLst>
      <p:ext uri="{BB962C8B-B14F-4D97-AF65-F5344CB8AC3E}">
        <p14:creationId xmlns:p14="http://schemas.microsoft.com/office/powerpoint/2010/main" val="373408090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25"/>
          <p:cNvSpPr/>
          <p:nvPr/>
        </p:nvSpPr>
        <p:spPr>
          <a:xfrm>
            <a:off x="779158" y="1886729"/>
            <a:ext cx="2140211" cy="9224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Typical Offers </a:t>
            </a:r>
            <a:endParaRPr lang="en-GB" sz="2400" dirty="0">
              <a:solidFill>
                <a:prstClr val="white"/>
              </a:solidFill>
            </a:endParaRPr>
          </a:p>
        </p:txBody>
      </p:sp>
      <p:sp>
        <p:nvSpPr>
          <p:cNvPr id="28" name="Freeform 27"/>
          <p:cNvSpPr/>
          <p:nvPr/>
        </p:nvSpPr>
        <p:spPr>
          <a:xfrm>
            <a:off x="3443048" y="1886728"/>
            <a:ext cx="2119475" cy="90528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“A level  Monday”</a:t>
            </a:r>
            <a:endParaRPr lang="en-GB" sz="2400" dirty="0">
              <a:solidFill>
                <a:prstClr val="white"/>
              </a:solidFill>
            </a:endParaRPr>
          </a:p>
        </p:txBody>
      </p:sp>
      <p:sp>
        <p:nvSpPr>
          <p:cNvPr id="29" name="Freeform 28"/>
          <p:cNvSpPr/>
          <p:nvPr/>
        </p:nvSpPr>
        <p:spPr>
          <a:xfrm>
            <a:off x="6073873" y="1886728"/>
            <a:ext cx="2149700" cy="90528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smtClean="0">
                <a:solidFill>
                  <a:prstClr val="white"/>
                </a:solidFill>
              </a:rPr>
              <a:t>Maximise your chances</a:t>
            </a:r>
            <a:endParaRPr lang="en-GB" sz="2400" dirty="0">
              <a:solidFill>
                <a:prstClr val="white"/>
              </a:solidFill>
            </a:endParaRPr>
          </a:p>
        </p:txBody>
      </p:sp>
      <p:sp>
        <p:nvSpPr>
          <p:cNvPr id="30" name="Freeform 29"/>
          <p:cNvSpPr/>
          <p:nvPr/>
        </p:nvSpPr>
        <p:spPr>
          <a:xfrm>
            <a:off x="779158" y="2971751"/>
            <a:ext cx="2140211" cy="12637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AAA-AAB, depending on degree / A level subjects</a:t>
            </a:r>
            <a:endParaRPr lang="en-GB" sz="2000" dirty="0">
              <a:solidFill>
                <a:prstClr val="white"/>
              </a:solidFill>
            </a:endParaRPr>
          </a:p>
        </p:txBody>
      </p:sp>
      <p:sp>
        <p:nvSpPr>
          <p:cNvPr id="34" name="Freeform 33"/>
          <p:cNvSpPr/>
          <p:nvPr/>
        </p:nvSpPr>
        <p:spPr>
          <a:xfrm>
            <a:off x="3443047" y="2971458"/>
            <a:ext cx="2119475" cy="126433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defTabSz="711165">
              <a:lnSpc>
                <a:spcPct val="90000"/>
              </a:lnSpc>
              <a:spcBef>
                <a:spcPct val="0"/>
              </a:spcBef>
              <a:spcAft>
                <a:spcPct val="35000"/>
              </a:spcAft>
            </a:pPr>
            <a:r>
              <a:rPr lang="en-GB" sz="2000" dirty="0">
                <a:solidFill>
                  <a:prstClr val="white"/>
                </a:solidFill>
              </a:rPr>
              <a:t> </a:t>
            </a:r>
            <a:r>
              <a:rPr lang="en-GB" sz="2000" dirty="0" smtClean="0">
                <a:solidFill>
                  <a:prstClr val="white"/>
                </a:solidFill>
              </a:rPr>
              <a:t>Three piles:         1.  Accept             2.  Near miss        3.  No way!</a:t>
            </a:r>
          </a:p>
        </p:txBody>
      </p:sp>
      <p:sp>
        <p:nvSpPr>
          <p:cNvPr id="46" name="Freeform 45"/>
          <p:cNvSpPr/>
          <p:nvPr/>
        </p:nvSpPr>
        <p:spPr>
          <a:xfrm>
            <a:off x="3443047" y="4403325"/>
            <a:ext cx="2119475" cy="130346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My hardest job: Prioritise students in pile #2!!</a:t>
            </a:r>
            <a:endParaRPr lang="en-GB" sz="2000" dirty="0">
              <a:solidFill>
                <a:prstClr val="white"/>
              </a:solidFill>
            </a:endParaRPr>
          </a:p>
        </p:txBody>
      </p:sp>
      <p:sp>
        <p:nvSpPr>
          <p:cNvPr id="48" name="Freeform 47"/>
          <p:cNvSpPr/>
          <p:nvPr/>
        </p:nvSpPr>
        <p:spPr>
          <a:xfrm>
            <a:off x="6073873" y="2971165"/>
            <a:ext cx="2149700" cy="103328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Make us your “firm choice”</a:t>
            </a:r>
            <a:endParaRPr lang="en-GB" sz="2000" dirty="0">
              <a:solidFill>
                <a:prstClr val="white"/>
              </a:solidFill>
            </a:endParaRPr>
          </a:p>
        </p:txBody>
      </p:sp>
      <p:sp>
        <p:nvSpPr>
          <p:cNvPr id="53" name="Freeform 52"/>
          <p:cNvSpPr/>
          <p:nvPr/>
        </p:nvSpPr>
        <p:spPr>
          <a:xfrm>
            <a:off x="6071525" y="4181996"/>
            <a:ext cx="2149700" cy="103269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Personal statement: Passion!</a:t>
            </a:r>
            <a:endParaRPr lang="en-GB" sz="2000" dirty="0">
              <a:solidFill>
                <a:prstClr val="white"/>
              </a:solidFill>
            </a:endParaRPr>
          </a:p>
        </p:txBody>
      </p:sp>
      <p:sp>
        <p:nvSpPr>
          <p:cNvPr id="19" name="Freeform 18"/>
          <p:cNvSpPr/>
          <p:nvPr/>
        </p:nvSpPr>
        <p:spPr>
          <a:xfrm>
            <a:off x="6071525" y="5392242"/>
            <a:ext cx="2149700" cy="103269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Take one of our summer projects on offer!</a:t>
            </a:r>
            <a:endParaRPr lang="en-GB" sz="2000" dirty="0">
              <a:solidFill>
                <a:prstClr val="white"/>
              </a:solidFill>
            </a:endParaRPr>
          </a:p>
        </p:txBody>
      </p:sp>
      <p:sp>
        <p:nvSpPr>
          <p:cNvPr id="20" name="Freeform 19"/>
          <p:cNvSpPr/>
          <p:nvPr/>
        </p:nvSpPr>
        <p:spPr>
          <a:xfrm>
            <a:off x="779158" y="4443043"/>
            <a:ext cx="2140211" cy="1263748"/>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Other equivalents: e.g. </a:t>
            </a:r>
            <a:r>
              <a:rPr lang="en-GB" sz="2000" dirty="0" smtClean="0">
                <a:solidFill>
                  <a:prstClr val="white"/>
                </a:solidFill>
              </a:rPr>
              <a:t>19 </a:t>
            </a:r>
            <a:r>
              <a:rPr lang="en-GB" sz="2000" dirty="0" smtClean="0">
                <a:solidFill>
                  <a:prstClr val="white"/>
                </a:solidFill>
              </a:rPr>
              <a:t>(overall) in </a:t>
            </a:r>
            <a:r>
              <a:rPr lang="en-GB" sz="2000" dirty="0" err="1" smtClean="0">
                <a:solidFill>
                  <a:prstClr val="white"/>
                </a:solidFill>
              </a:rPr>
              <a:t>Apolytirion</a:t>
            </a:r>
            <a:r>
              <a:rPr lang="en-GB" sz="2000" dirty="0" smtClean="0">
                <a:solidFill>
                  <a:prstClr val="white"/>
                </a:solidFill>
              </a:rPr>
              <a:t> + </a:t>
            </a:r>
            <a:r>
              <a:rPr lang="en-GB" sz="2000" dirty="0">
                <a:solidFill>
                  <a:prstClr val="white"/>
                </a:solidFill>
              </a:rPr>
              <a:t>A</a:t>
            </a:r>
            <a:endParaRPr lang="en-GB" sz="2000" dirty="0">
              <a:solidFill>
                <a:prstClr val="white"/>
              </a:solidFill>
            </a:endParaRPr>
          </a:p>
        </p:txBody>
      </p:sp>
      <p:sp>
        <p:nvSpPr>
          <p:cNvPr id="18" name="Title 17"/>
          <p:cNvSpPr>
            <a:spLocks noGrp="1"/>
          </p:cNvSpPr>
          <p:nvPr>
            <p:ph type="title"/>
          </p:nvPr>
        </p:nvSpPr>
        <p:spPr/>
        <p:txBody>
          <a:bodyPr/>
          <a:lstStyle/>
          <a:p>
            <a:r>
              <a:rPr lang="en-GB" b="1" dirty="0" smtClean="0"/>
              <a:t>Offers and admissions</a:t>
            </a:r>
            <a:endParaRPr lang="en-GB" b="1" dirty="0"/>
          </a:p>
        </p:txBody>
      </p:sp>
    </p:spTree>
    <p:extLst>
      <p:ext uri="{BB962C8B-B14F-4D97-AF65-F5344CB8AC3E}">
        <p14:creationId xmlns:p14="http://schemas.microsoft.com/office/powerpoint/2010/main" val="17651290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elios.jpg"/>
          <p:cNvPicPr>
            <a:picLocks noGrp="1" noChangeAspect="1"/>
          </p:cNvPicPr>
          <p:nvPr>
            <p:ph sz="half" idx="1"/>
          </p:nvPr>
        </p:nvPicPr>
        <p:blipFill>
          <a:blip r:embed="rId2" cstate="print"/>
          <a:stretch>
            <a:fillRect/>
          </a:stretch>
        </p:blipFill>
        <p:spPr>
          <a:xfrm>
            <a:off x="0" y="1214422"/>
            <a:ext cx="2295349" cy="2828584"/>
          </a:xfrm>
        </p:spPr>
      </p:pic>
      <p:sp>
        <p:nvSpPr>
          <p:cNvPr id="5" name="Content Placeholder 4"/>
          <p:cNvSpPr>
            <a:spLocks noGrp="1"/>
          </p:cNvSpPr>
          <p:nvPr>
            <p:ph sz="half" idx="2"/>
          </p:nvPr>
        </p:nvSpPr>
        <p:spPr>
          <a:xfrm>
            <a:off x="4648200" y="1428736"/>
            <a:ext cx="4281518" cy="4697427"/>
          </a:xfrm>
        </p:spPr>
        <p:txBody>
          <a:bodyPr>
            <a:normAutofit/>
          </a:bodyPr>
          <a:lstStyle/>
          <a:p>
            <a:r>
              <a:rPr lang="en-GB" dirty="0" smtClean="0"/>
              <a:t>Top ranking University</a:t>
            </a:r>
          </a:p>
          <a:p>
            <a:r>
              <a:rPr lang="en-GB" dirty="0" smtClean="0"/>
              <a:t>City nightlife AMAZING!</a:t>
            </a:r>
          </a:p>
          <a:p>
            <a:r>
              <a:rPr lang="en-GB" dirty="0" smtClean="0"/>
              <a:t>Compact city – everything is within walking distance! </a:t>
            </a:r>
          </a:p>
          <a:p>
            <a:r>
              <a:rPr lang="en-GB" dirty="0" smtClean="0"/>
              <a:t>University facilities are amazing!</a:t>
            </a:r>
          </a:p>
          <a:p>
            <a:r>
              <a:rPr lang="en-GB" dirty="0" smtClean="0"/>
              <a:t>Excellent library services</a:t>
            </a:r>
          </a:p>
        </p:txBody>
      </p:sp>
      <p:sp>
        <p:nvSpPr>
          <p:cNvPr id="3" name="Title 2"/>
          <p:cNvSpPr>
            <a:spLocks noGrp="1"/>
          </p:cNvSpPr>
          <p:nvPr>
            <p:ph type="title"/>
          </p:nvPr>
        </p:nvSpPr>
        <p:spPr>
          <a:xfrm>
            <a:off x="457200" y="197768"/>
            <a:ext cx="6347048" cy="1143000"/>
          </a:xfrm>
        </p:spPr>
        <p:txBody>
          <a:bodyPr/>
          <a:lstStyle/>
          <a:p>
            <a:r>
              <a:rPr lang="en-GB" b="1" dirty="0" err="1" smtClean="0"/>
              <a:t>Georgios</a:t>
            </a:r>
            <a:r>
              <a:rPr lang="en-GB" b="1" dirty="0" smtClean="0"/>
              <a:t> </a:t>
            </a:r>
            <a:r>
              <a:rPr lang="en-GB" b="1" dirty="0" err="1" smtClean="0"/>
              <a:t>Melios</a:t>
            </a:r>
            <a:endParaRPr lang="en-GB" b="1"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6500826" y="5143512"/>
            <a:ext cx="714380" cy="1323439"/>
          </a:xfrm>
          <a:prstGeom prst="rect">
            <a:avLst/>
          </a:prstGeom>
          <a:noFill/>
        </p:spPr>
        <p:txBody>
          <a:bodyPr wrap="square" rtlCol="0">
            <a:spAutoFit/>
          </a:bodyPr>
          <a:lstStyle/>
          <a:p>
            <a:r>
              <a:rPr lang="en-GB" sz="8000" dirty="0" smtClean="0"/>
              <a:t>”</a:t>
            </a:r>
            <a:endParaRPr lang="en-GB" sz="8000" dirty="0"/>
          </a:p>
        </p:txBody>
      </p:sp>
      <p:pic>
        <p:nvPicPr>
          <p:cNvPr id="9" name="Picture 8" descr="melios2.JPG"/>
          <p:cNvPicPr>
            <a:picLocks noChangeAspect="1"/>
          </p:cNvPicPr>
          <p:nvPr/>
        </p:nvPicPr>
        <p:blipFill>
          <a:blip r:embed="rId3"/>
          <a:stretch>
            <a:fillRect/>
          </a:stretch>
        </p:blipFill>
        <p:spPr>
          <a:xfrm>
            <a:off x="2357422" y="3643314"/>
            <a:ext cx="2215060" cy="2947984"/>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648200" y="1428736"/>
            <a:ext cx="4281518" cy="4697427"/>
          </a:xfrm>
        </p:spPr>
        <p:txBody>
          <a:bodyPr>
            <a:normAutofit fontScale="85000" lnSpcReduction="20000"/>
          </a:bodyPr>
          <a:lstStyle/>
          <a:p>
            <a:r>
              <a:rPr lang="en-GB" dirty="0" smtClean="0"/>
              <a:t>Courses are high-ranking</a:t>
            </a:r>
          </a:p>
          <a:p>
            <a:r>
              <a:rPr lang="en-GB" dirty="0" smtClean="0"/>
              <a:t>Very exciting University life</a:t>
            </a:r>
          </a:p>
          <a:p>
            <a:r>
              <a:rPr lang="en-GB" dirty="0" smtClean="0"/>
              <a:t>So many events for </a:t>
            </a:r>
            <a:r>
              <a:rPr lang="en-GB" dirty="0" err="1" smtClean="0"/>
              <a:t>Freshers</a:t>
            </a:r>
            <a:r>
              <a:rPr lang="en-GB" dirty="0" smtClean="0"/>
              <a:t>, and so easy to meet other people</a:t>
            </a:r>
          </a:p>
          <a:p>
            <a:r>
              <a:rPr lang="en-GB" dirty="0" smtClean="0"/>
              <a:t>Everything is within walking distance and the campus is right in the heart of the city</a:t>
            </a:r>
          </a:p>
          <a:p>
            <a:r>
              <a:rPr lang="en-GB" dirty="0" smtClean="0"/>
              <a:t>Newcastle University ALWAYS considers the needs of its students</a:t>
            </a:r>
          </a:p>
          <a:p>
            <a:r>
              <a:rPr lang="en-GB" dirty="0" smtClean="0"/>
              <a:t>Everyone I know at Newcastle loves it – University and the city!</a:t>
            </a:r>
          </a:p>
          <a:p>
            <a:endParaRPr lang="en-GB" dirty="0" smtClean="0"/>
          </a:p>
          <a:p>
            <a:endParaRPr lang="en-GB" dirty="0" smtClean="0"/>
          </a:p>
        </p:txBody>
      </p:sp>
      <p:sp>
        <p:nvSpPr>
          <p:cNvPr id="3" name="Title 2"/>
          <p:cNvSpPr>
            <a:spLocks noGrp="1"/>
          </p:cNvSpPr>
          <p:nvPr>
            <p:ph type="title"/>
          </p:nvPr>
        </p:nvSpPr>
        <p:spPr>
          <a:xfrm>
            <a:off x="457200" y="214290"/>
            <a:ext cx="6347048" cy="1143000"/>
          </a:xfrm>
        </p:spPr>
        <p:txBody>
          <a:bodyPr/>
          <a:lstStyle/>
          <a:p>
            <a:r>
              <a:rPr lang="en-GB" b="1" dirty="0" err="1" smtClean="0"/>
              <a:t>Demetra</a:t>
            </a:r>
            <a:r>
              <a:rPr lang="en-GB" b="1" dirty="0" smtClean="0"/>
              <a:t> </a:t>
            </a:r>
            <a:r>
              <a:rPr lang="en-GB" b="1" dirty="0" err="1" smtClean="0"/>
              <a:t>Demetriou</a:t>
            </a:r>
            <a:endParaRPr lang="en-GB" b="1"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8215338" y="5286388"/>
            <a:ext cx="714380" cy="1323439"/>
          </a:xfrm>
          <a:prstGeom prst="rect">
            <a:avLst/>
          </a:prstGeom>
          <a:noFill/>
        </p:spPr>
        <p:txBody>
          <a:bodyPr wrap="square" rtlCol="0">
            <a:spAutoFit/>
          </a:bodyPr>
          <a:lstStyle/>
          <a:p>
            <a:r>
              <a:rPr lang="en-GB" sz="8000" dirty="0" smtClean="0"/>
              <a:t>”</a:t>
            </a:r>
            <a:endParaRPr lang="en-GB" sz="8000" dirty="0"/>
          </a:p>
        </p:txBody>
      </p:sp>
      <p:pic>
        <p:nvPicPr>
          <p:cNvPr id="11" name="Content Placeholder 10" descr="demetra.JPG"/>
          <p:cNvPicPr>
            <a:picLocks noGrp="1" noChangeAspect="1"/>
          </p:cNvPicPr>
          <p:nvPr>
            <p:ph sz="half" idx="1"/>
          </p:nvPr>
        </p:nvPicPr>
        <p:blipFill>
          <a:blip r:embed="rId2"/>
          <a:stretch>
            <a:fillRect/>
          </a:stretch>
        </p:blipFill>
        <p:spPr>
          <a:xfrm>
            <a:off x="1142976" y="1857364"/>
            <a:ext cx="2695576" cy="3600807"/>
          </a:xfr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648200" y="1428736"/>
            <a:ext cx="4281518" cy="4697427"/>
          </a:xfrm>
        </p:spPr>
        <p:txBody>
          <a:bodyPr>
            <a:normAutofit fontScale="70000" lnSpcReduction="20000"/>
          </a:bodyPr>
          <a:lstStyle/>
          <a:p>
            <a:endParaRPr lang="en-GB" dirty="0" smtClean="0"/>
          </a:p>
          <a:p>
            <a:r>
              <a:rPr lang="en-GB" sz="3100" dirty="0" smtClean="0"/>
              <a:t>I chose Newcastle University mainly because it provides me the maximum exemptions for the charted and certified accounting diplomas </a:t>
            </a:r>
          </a:p>
          <a:p>
            <a:r>
              <a:rPr lang="en-GB" sz="3100" dirty="0" smtClean="0"/>
              <a:t>The city is so compact and you don’t ever have to use transport</a:t>
            </a:r>
          </a:p>
          <a:p>
            <a:r>
              <a:rPr lang="en-GB" sz="3100" dirty="0" smtClean="0"/>
              <a:t>Newcastle is a cheap city, especially in comparison to London or Manchester</a:t>
            </a:r>
          </a:p>
          <a:p>
            <a:r>
              <a:rPr lang="en-GB" sz="3100" dirty="0" smtClean="0"/>
              <a:t>Most of the people at the university are friendly and helpful. </a:t>
            </a:r>
          </a:p>
          <a:p>
            <a:r>
              <a:rPr lang="en-GB" sz="3100" dirty="0" smtClean="0"/>
              <a:t>Accommodation excellent!</a:t>
            </a:r>
          </a:p>
          <a:p>
            <a:endParaRPr lang="en-GB" dirty="0" smtClean="0"/>
          </a:p>
        </p:txBody>
      </p:sp>
      <p:sp>
        <p:nvSpPr>
          <p:cNvPr id="3" name="Title 2"/>
          <p:cNvSpPr>
            <a:spLocks noGrp="1"/>
          </p:cNvSpPr>
          <p:nvPr>
            <p:ph type="title"/>
          </p:nvPr>
        </p:nvSpPr>
        <p:spPr>
          <a:xfrm>
            <a:off x="457200" y="214290"/>
            <a:ext cx="6347048" cy="1143000"/>
          </a:xfrm>
        </p:spPr>
        <p:txBody>
          <a:bodyPr/>
          <a:lstStyle/>
          <a:p>
            <a:r>
              <a:rPr lang="en-GB" b="1" dirty="0" smtClean="0"/>
              <a:t>Sarah </a:t>
            </a:r>
            <a:r>
              <a:rPr lang="en-GB" b="1" dirty="0" err="1" smtClean="0"/>
              <a:t>Koullapi</a:t>
            </a:r>
            <a:endParaRPr lang="en-GB" b="1" dirty="0"/>
          </a:p>
        </p:txBody>
      </p:sp>
      <p:sp>
        <p:nvSpPr>
          <p:cNvPr id="7" name="TextBox 6"/>
          <p:cNvSpPr txBox="1"/>
          <p:nvPr/>
        </p:nvSpPr>
        <p:spPr>
          <a:xfrm>
            <a:off x="4214810" y="1071546"/>
            <a:ext cx="714380" cy="1323439"/>
          </a:xfrm>
          <a:prstGeom prst="rect">
            <a:avLst/>
          </a:prstGeom>
          <a:noFill/>
        </p:spPr>
        <p:txBody>
          <a:bodyPr wrap="square" rtlCol="0">
            <a:spAutoFit/>
          </a:bodyPr>
          <a:lstStyle/>
          <a:p>
            <a:r>
              <a:rPr lang="en-GB" sz="8000" dirty="0" smtClean="0"/>
              <a:t>“</a:t>
            </a:r>
            <a:endParaRPr lang="en-GB" sz="8000" dirty="0"/>
          </a:p>
        </p:txBody>
      </p:sp>
      <p:sp>
        <p:nvSpPr>
          <p:cNvPr id="8" name="TextBox 7"/>
          <p:cNvSpPr txBox="1"/>
          <p:nvPr/>
        </p:nvSpPr>
        <p:spPr>
          <a:xfrm>
            <a:off x="8429620" y="5534561"/>
            <a:ext cx="714380" cy="1323439"/>
          </a:xfrm>
          <a:prstGeom prst="rect">
            <a:avLst/>
          </a:prstGeom>
          <a:noFill/>
        </p:spPr>
        <p:txBody>
          <a:bodyPr wrap="square" rtlCol="0">
            <a:spAutoFit/>
          </a:bodyPr>
          <a:lstStyle/>
          <a:p>
            <a:r>
              <a:rPr lang="en-GB" sz="8000" dirty="0" smtClean="0"/>
              <a:t>”</a:t>
            </a:r>
            <a:endParaRPr lang="en-GB" sz="8000" dirty="0"/>
          </a:p>
        </p:txBody>
      </p:sp>
      <p:sp>
        <p:nvSpPr>
          <p:cNvPr id="9" name="Content Placeholder 4"/>
          <p:cNvSpPr txBox="1">
            <a:spLocks/>
          </p:cNvSpPr>
          <p:nvPr/>
        </p:nvSpPr>
        <p:spPr>
          <a:xfrm>
            <a:off x="4643438" y="1500174"/>
            <a:ext cx="4281518" cy="469742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GB" sz="28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2" name="Content Placeholder 11" descr="koullapi.JPG"/>
          <p:cNvPicPr>
            <a:picLocks noGrp="1" noChangeAspect="1"/>
          </p:cNvPicPr>
          <p:nvPr>
            <p:ph sz="half" idx="1"/>
          </p:nvPr>
        </p:nvPicPr>
        <p:blipFill>
          <a:blip r:embed="rId2"/>
          <a:stretch>
            <a:fillRect/>
          </a:stretch>
        </p:blipFill>
        <p:spPr>
          <a:xfrm>
            <a:off x="1142976" y="1857364"/>
            <a:ext cx="2933013" cy="3882243"/>
          </a:xfrm>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539552" y="1425679"/>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Follow</a:t>
            </a:r>
          </a:p>
          <a:p>
            <a:pPr defTabSz="1555750">
              <a:lnSpc>
                <a:spcPct val="90000"/>
              </a:lnSpc>
              <a:spcBef>
                <a:spcPct val="0"/>
              </a:spcBef>
              <a:spcAft>
                <a:spcPct val="35000"/>
              </a:spcAft>
            </a:pPr>
            <a:r>
              <a:rPr lang="en-GB" sz="3500" b="1" dirty="0" smtClean="0">
                <a:solidFill>
                  <a:prstClr val="white"/>
                </a:solidFill>
                <a:latin typeface="Rockwell" pitchFamily="18" charset="0"/>
              </a:rPr>
              <a:t>‘@</a:t>
            </a:r>
            <a:r>
              <a:rPr lang="en-GB" sz="3500" b="1" dirty="0" err="1" smtClean="0">
                <a:solidFill>
                  <a:prstClr val="white"/>
                </a:solidFill>
                <a:latin typeface="Rockwell" pitchFamily="18" charset="0"/>
              </a:rPr>
              <a:t>NCLMathsStats</a:t>
            </a:r>
            <a:r>
              <a:rPr lang="en-GB" sz="3500" b="1" dirty="0" smtClean="0">
                <a:solidFill>
                  <a:prstClr val="white"/>
                </a:solidFill>
                <a:latin typeface="Rockwell" pitchFamily="18" charset="0"/>
              </a:rPr>
              <a:t>’ </a:t>
            </a:r>
            <a:r>
              <a:rPr lang="en-GB" sz="3500" dirty="0" smtClean="0">
                <a:solidFill>
                  <a:prstClr val="white"/>
                </a:solidFill>
                <a:latin typeface="Rockwell" pitchFamily="18" charset="0"/>
              </a:rPr>
              <a:t> </a:t>
            </a:r>
            <a:endParaRPr lang="en-GB" sz="3500" dirty="0">
              <a:solidFill>
                <a:prstClr val="white"/>
              </a:solidFill>
              <a:latin typeface="Rockwell" pitchFamily="18" charset="0"/>
            </a:endParaRPr>
          </a:p>
        </p:txBody>
      </p:sp>
      <p:sp>
        <p:nvSpPr>
          <p:cNvPr id="7" name="Rounded Rectangle 6"/>
          <p:cNvSpPr/>
          <p:nvPr/>
        </p:nvSpPr>
        <p:spPr>
          <a:xfrm>
            <a:off x="742414" y="1582533"/>
            <a:ext cx="1548284" cy="1164437"/>
          </a:xfrm>
          <a:prstGeom prst="roundRect">
            <a:avLst>
              <a:gd name="adj" fmla="val 10000"/>
            </a:avLst>
          </a:prstGeom>
          <a:blipFill rotWithShape="0">
            <a:blip r:embed="rId2" cstate="print"/>
            <a:stretch>
              <a:fillRect/>
            </a:stretch>
          </a:blipFill>
        </p:spPr>
        <p:style>
          <a:lnRef idx="0">
            <a:schemeClr val="lt1">
              <a:hueOff val="0"/>
              <a:satOff val="0"/>
              <a:lumOff val="0"/>
              <a:alphaOff val="0"/>
            </a:schemeClr>
          </a:lnRef>
          <a:fillRef idx="1">
            <a:scrgbClr r="0" g="0" b="0"/>
          </a:fillRef>
          <a:effectRef idx="3">
            <a:schemeClr val="accent3">
              <a:tint val="50000"/>
              <a:hueOff val="0"/>
              <a:satOff val="0"/>
              <a:lumOff val="0"/>
              <a:alphaOff val="0"/>
            </a:schemeClr>
          </a:effectRef>
          <a:fontRef idx="minor">
            <a:schemeClr val="lt1">
              <a:hueOff val="0"/>
              <a:satOff val="0"/>
              <a:lumOff val="0"/>
              <a:alphaOff val="0"/>
            </a:schemeClr>
          </a:fontRef>
        </p:style>
      </p:sp>
      <p:sp>
        <p:nvSpPr>
          <p:cNvPr id="10" name="Freeform 9"/>
          <p:cNvSpPr/>
          <p:nvPr/>
        </p:nvSpPr>
        <p:spPr>
          <a:xfrm>
            <a:off x="539552" y="3184704"/>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1594097"/>
              <a:satOff val="5940"/>
              <a:lumOff val="0"/>
              <a:alphaOff val="0"/>
            </a:schemeClr>
          </a:fillRef>
          <a:effectRef idx="3">
            <a:schemeClr val="accent3">
              <a:hueOff val="1594097"/>
              <a:satOff val="594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Email</a:t>
            </a:r>
          </a:p>
          <a:p>
            <a:pPr defTabSz="1555750">
              <a:lnSpc>
                <a:spcPct val="90000"/>
              </a:lnSpc>
              <a:spcBef>
                <a:spcPct val="0"/>
              </a:spcBef>
              <a:spcAft>
                <a:spcPct val="35000"/>
              </a:spcAft>
            </a:pPr>
            <a:r>
              <a:rPr lang="en-GB" sz="3500" b="1" dirty="0" smtClean="0">
                <a:solidFill>
                  <a:prstClr val="white"/>
                </a:solidFill>
                <a:latin typeface="Rockwell" pitchFamily="18" charset="0"/>
              </a:rPr>
              <a:t>‘maths.physics@ncl.ac.uk’</a:t>
            </a:r>
            <a:endParaRPr lang="en-GB" sz="3500" b="1" dirty="0">
              <a:solidFill>
                <a:prstClr val="white"/>
              </a:solidFill>
              <a:latin typeface="Rockwell" pitchFamily="18" charset="0"/>
            </a:endParaRPr>
          </a:p>
        </p:txBody>
      </p:sp>
      <p:sp>
        <p:nvSpPr>
          <p:cNvPr id="11" name="Rounded Rectangle 10"/>
          <p:cNvSpPr/>
          <p:nvPr/>
        </p:nvSpPr>
        <p:spPr>
          <a:xfrm>
            <a:off x="693596" y="3338748"/>
            <a:ext cx="1645920" cy="1232352"/>
          </a:xfrm>
          <a:prstGeom prst="roundRect">
            <a:avLst>
              <a:gd name="adj" fmla="val 10000"/>
            </a:avLst>
          </a:prstGeom>
          <a:blipFill rotWithShape="0">
            <a:blip r:embed="rId3" cstate="print"/>
            <a:stretch>
              <a:fillRect/>
            </a:stretch>
          </a:blipFill>
        </p:spPr>
        <p:style>
          <a:lnRef idx="0">
            <a:schemeClr val="lt1">
              <a:hueOff val="0"/>
              <a:satOff val="0"/>
              <a:lumOff val="0"/>
              <a:alphaOff val="0"/>
            </a:schemeClr>
          </a:lnRef>
          <a:fillRef idx="1">
            <a:scrgbClr r="0" g="0" b="0"/>
          </a:fillRef>
          <a:effectRef idx="3">
            <a:schemeClr val="accent3">
              <a:tint val="50000"/>
              <a:hueOff val="1655112"/>
              <a:satOff val="5454"/>
              <a:lumOff val="241"/>
              <a:alphaOff val="0"/>
            </a:schemeClr>
          </a:effectRef>
          <a:fontRef idx="minor">
            <a:schemeClr val="lt1">
              <a:hueOff val="0"/>
              <a:satOff val="0"/>
              <a:lumOff val="0"/>
              <a:alphaOff val="0"/>
            </a:schemeClr>
          </a:fontRef>
        </p:style>
      </p:sp>
      <p:sp>
        <p:nvSpPr>
          <p:cNvPr id="12" name="Title 3"/>
          <p:cNvSpPr txBox="1">
            <a:spLocks/>
          </p:cNvSpPr>
          <p:nvPr/>
        </p:nvSpPr>
        <p:spPr>
          <a:xfrm>
            <a:off x="457200" y="485800"/>
            <a:ext cx="6347048" cy="710952"/>
          </a:xfrm>
          <a:prstGeom prst="rect">
            <a:avLst/>
          </a:prstGeom>
        </p:spPr>
        <p:txBody>
          <a:bodyPr/>
          <a:lstStyle>
            <a:lvl1pPr algn="l" defTabSz="914400" rtl="0" eaLnBrk="1" latinLnBrk="0" hangingPunct="1">
              <a:spcBef>
                <a:spcPct val="0"/>
              </a:spcBef>
              <a:buNone/>
              <a:defRPr sz="4400" kern="1200">
                <a:solidFill>
                  <a:srgbClr val="CC0000"/>
                </a:solidFill>
                <a:latin typeface="Arial" pitchFamily="34" charset="0"/>
                <a:ea typeface="+mj-ea"/>
                <a:cs typeface="Arial" pitchFamily="34" charset="0"/>
              </a:defRPr>
            </a:lvl1pPr>
          </a:lstStyle>
          <a:p>
            <a:r>
              <a:rPr lang="en-GB" b="1" dirty="0" smtClean="0">
                <a:latin typeface="+mj-lt"/>
              </a:rPr>
              <a:t>Keep in touch</a:t>
            </a:r>
            <a:endParaRPr lang="en-GB" b="1" dirty="0">
              <a:latin typeface="+mj-lt"/>
            </a:endParaRPr>
          </a:p>
        </p:txBody>
      </p:sp>
      <p:sp>
        <p:nvSpPr>
          <p:cNvPr id="13" name="Freeform 12"/>
          <p:cNvSpPr/>
          <p:nvPr/>
        </p:nvSpPr>
        <p:spPr>
          <a:xfrm>
            <a:off x="539552" y="4941168"/>
            <a:ext cx="8229600" cy="1540440"/>
          </a:xfrm>
          <a:custGeom>
            <a:avLst/>
            <a:gdLst>
              <a:gd name="connsiteX0" fmla="*/ 0 w 8229600"/>
              <a:gd name="connsiteY0" fmla="*/ 154044 h 1540440"/>
              <a:gd name="connsiteX1" fmla="*/ 45119 w 8229600"/>
              <a:gd name="connsiteY1" fmla="*/ 45118 h 1540440"/>
              <a:gd name="connsiteX2" fmla="*/ 154045 w 8229600"/>
              <a:gd name="connsiteY2" fmla="*/ 0 h 1540440"/>
              <a:gd name="connsiteX3" fmla="*/ 8075556 w 8229600"/>
              <a:gd name="connsiteY3" fmla="*/ 0 h 1540440"/>
              <a:gd name="connsiteX4" fmla="*/ 8184482 w 8229600"/>
              <a:gd name="connsiteY4" fmla="*/ 45119 h 1540440"/>
              <a:gd name="connsiteX5" fmla="*/ 8229600 w 8229600"/>
              <a:gd name="connsiteY5" fmla="*/ 154045 h 1540440"/>
              <a:gd name="connsiteX6" fmla="*/ 8229600 w 8229600"/>
              <a:gd name="connsiteY6" fmla="*/ 1386396 h 1540440"/>
              <a:gd name="connsiteX7" fmla="*/ 8184482 w 8229600"/>
              <a:gd name="connsiteY7" fmla="*/ 1495322 h 1540440"/>
              <a:gd name="connsiteX8" fmla="*/ 8075556 w 8229600"/>
              <a:gd name="connsiteY8" fmla="*/ 1540440 h 1540440"/>
              <a:gd name="connsiteX9" fmla="*/ 154044 w 8229600"/>
              <a:gd name="connsiteY9" fmla="*/ 1540440 h 1540440"/>
              <a:gd name="connsiteX10" fmla="*/ 45118 w 8229600"/>
              <a:gd name="connsiteY10" fmla="*/ 1495321 h 1540440"/>
              <a:gd name="connsiteX11" fmla="*/ 0 w 8229600"/>
              <a:gd name="connsiteY11" fmla="*/ 1386395 h 1540440"/>
              <a:gd name="connsiteX12" fmla="*/ 0 w 8229600"/>
              <a:gd name="connsiteY12" fmla="*/ 154044 h 154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29600" h="1540440">
                <a:moveTo>
                  <a:pt x="0" y="154044"/>
                </a:moveTo>
                <a:cubicBezTo>
                  <a:pt x="0" y="113189"/>
                  <a:pt x="16230" y="74007"/>
                  <a:pt x="45119" y="45118"/>
                </a:cubicBezTo>
                <a:cubicBezTo>
                  <a:pt x="74008" y="16229"/>
                  <a:pt x="113190" y="0"/>
                  <a:pt x="154045" y="0"/>
                </a:cubicBezTo>
                <a:lnTo>
                  <a:pt x="8075556" y="0"/>
                </a:lnTo>
                <a:cubicBezTo>
                  <a:pt x="8116411" y="0"/>
                  <a:pt x="8155593" y="16230"/>
                  <a:pt x="8184482" y="45119"/>
                </a:cubicBezTo>
                <a:cubicBezTo>
                  <a:pt x="8213371" y="74008"/>
                  <a:pt x="8229600" y="113190"/>
                  <a:pt x="8229600" y="154045"/>
                </a:cubicBezTo>
                <a:lnTo>
                  <a:pt x="8229600" y="1386396"/>
                </a:lnTo>
                <a:cubicBezTo>
                  <a:pt x="8229600" y="1427251"/>
                  <a:pt x="8213370" y="1466433"/>
                  <a:pt x="8184482" y="1495322"/>
                </a:cubicBezTo>
                <a:cubicBezTo>
                  <a:pt x="8155593" y="1524211"/>
                  <a:pt x="8116411" y="1540440"/>
                  <a:pt x="8075556" y="1540440"/>
                </a:cubicBezTo>
                <a:lnTo>
                  <a:pt x="154044" y="1540440"/>
                </a:lnTo>
                <a:cubicBezTo>
                  <a:pt x="113189" y="1540440"/>
                  <a:pt x="74007" y="1524210"/>
                  <a:pt x="45118" y="1495321"/>
                </a:cubicBezTo>
                <a:cubicBezTo>
                  <a:pt x="16229" y="1466432"/>
                  <a:pt x="0" y="1427250"/>
                  <a:pt x="0" y="1386395"/>
                </a:cubicBezTo>
                <a:lnTo>
                  <a:pt x="0" y="154044"/>
                </a:lnTo>
                <a:close/>
              </a:path>
            </a:pathLst>
          </a:custGeom>
          <a:solidFill>
            <a:srgbClr val="0070C0"/>
          </a:solidFill>
        </p:spPr>
        <p:style>
          <a:lnRef idx="0">
            <a:schemeClr val="lt1">
              <a:hueOff val="0"/>
              <a:satOff val="0"/>
              <a:lumOff val="0"/>
              <a:alphaOff val="0"/>
            </a:schemeClr>
          </a:lnRef>
          <a:fillRef idx="3">
            <a:schemeClr val="accent3">
              <a:hueOff val="1594097"/>
              <a:satOff val="5940"/>
              <a:lumOff val="0"/>
              <a:alphaOff val="0"/>
            </a:schemeClr>
          </a:fillRef>
          <a:effectRef idx="3">
            <a:schemeClr val="accent3">
              <a:hueOff val="1594097"/>
              <a:satOff val="5940"/>
              <a:lumOff val="0"/>
              <a:alphaOff val="0"/>
            </a:schemeClr>
          </a:effectRef>
          <a:fontRef idx="minor">
            <a:schemeClr val="lt1"/>
          </a:fontRef>
        </p:style>
        <p:txBody>
          <a:bodyPr spcFirstLastPara="0" vert="horz" wrap="square" lIns="1933314" tIns="133350" rIns="133351" bIns="133350" numCol="1" spcCol="1270" anchor="ctr" anchorCtr="0">
            <a:noAutofit/>
          </a:bodyPr>
          <a:lstStyle/>
          <a:p>
            <a:pPr defTabSz="1555750">
              <a:lnSpc>
                <a:spcPct val="90000"/>
              </a:lnSpc>
              <a:spcBef>
                <a:spcPct val="0"/>
              </a:spcBef>
              <a:spcAft>
                <a:spcPct val="35000"/>
              </a:spcAft>
            </a:pPr>
            <a:r>
              <a:rPr lang="en-GB" sz="3500" dirty="0" smtClean="0">
                <a:solidFill>
                  <a:prstClr val="white"/>
                </a:solidFill>
                <a:latin typeface="Rockwell" pitchFamily="18" charset="0"/>
              </a:rPr>
              <a:t>Visit</a:t>
            </a:r>
          </a:p>
          <a:p>
            <a:pPr defTabSz="1555750">
              <a:lnSpc>
                <a:spcPct val="90000"/>
              </a:lnSpc>
              <a:spcBef>
                <a:spcPct val="0"/>
              </a:spcBef>
              <a:spcAft>
                <a:spcPct val="35000"/>
              </a:spcAft>
            </a:pPr>
            <a:r>
              <a:rPr lang="en-GB" sz="3500" b="1" dirty="0" smtClean="0">
                <a:solidFill>
                  <a:prstClr val="white"/>
                </a:solidFill>
                <a:latin typeface="Rockwell" pitchFamily="18" charset="0"/>
              </a:rPr>
              <a:t>‘www.ncl.ac.uk/maths’</a:t>
            </a:r>
            <a:endParaRPr lang="en-GB" sz="3500" b="1" dirty="0">
              <a:solidFill>
                <a:prstClr val="white"/>
              </a:solidFill>
              <a:latin typeface="Rockwell" pitchFamily="18" charset="0"/>
            </a:endParaRPr>
          </a:p>
        </p:txBody>
      </p:sp>
      <p:pic>
        <p:nvPicPr>
          <p:cNvPr id="1026" name="Picture 2" descr="http://healingthymeservices.com/wp-content/uploads/2013/07/website-symbol-marketing-150x15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15" y="5076245"/>
            <a:ext cx="1525330" cy="13151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6731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descr="14918.jpg"/>
          <p:cNvPicPr>
            <a:picLocks noChangeAspect="1"/>
          </p:cNvPicPr>
          <p:nvPr/>
        </p:nvPicPr>
        <p:blipFill>
          <a:blip r:embed="rId3" cstate="screen"/>
          <a:srcRect t="-1"/>
          <a:stretch>
            <a:fillRect/>
          </a:stretch>
        </p:blipFill>
        <p:spPr>
          <a:xfrm>
            <a:off x="0" y="0"/>
            <a:ext cx="9144000" cy="6858000"/>
          </a:xfrm>
          <a:prstGeom prst="rect">
            <a:avLst/>
          </a:prstGeom>
        </p:spPr>
      </p:pic>
      <p:sp>
        <p:nvSpPr>
          <p:cNvPr id="18" name="Rectangle 17"/>
          <p:cNvSpPr/>
          <p:nvPr/>
        </p:nvSpPr>
        <p:spPr>
          <a:xfrm>
            <a:off x="4499992" y="404664"/>
            <a:ext cx="4644008"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endParaRPr lang="en-GB" sz="1200" dirty="0" smtClean="0">
              <a:latin typeface="Rockwell" pitchFamily="18" charset="0"/>
            </a:endParaRPr>
          </a:p>
          <a:p>
            <a:r>
              <a:rPr lang="en-GB" sz="3600" b="1" dirty="0" smtClean="0">
                <a:latin typeface="Rockwell" pitchFamily="18" charset="0"/>
              </a:rPr>
              <a:t>Any questions?</a:t>
            </a:r>
            <a:endParaRPr lang="en-GB" sz="3600" b="1" dirty="0">
              <a:latin typeface="Rockwell" pitchFamily="18" charset="0"/>
            </a:endParaRPr>
          </a:p>
        </p:txBody>
      </p:sp>
      <p:sp>
        <p:nvSpPr>
          <p:cNvPr id="11" name="Rectangle 10"/>
          <p:cNvSpPr/>
          <p:nvPr/>
        </p:nvSpPr>
        <p:spPr>
          <a:xfrm>
            <a:off x="4499992" y="1628800"/>
            <a:ext cx="4644008" cy="72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r>
              <a:rPr lang="en-GB" sz="2800" dirty="0" smtClean="0">
                <a:solidFill>
                  <a:srgbClr val="C60C30"/>
                </a:solidFill>
                <a:latin typeface="Rockwell" pitchFamily="18" charset="0"/>
              </a:rPr>
              <a:t>@</a:t>
            </a:r>
            <a:r>
              <a:rPr lang="en-GB" sz="2800" dirty="0" err="1" smtClean="0">
                <a:solidFill>
                  <a:srgbClr val="C60C30"/>
                </a:solidFill>
                <a:latin typeface="Rockwell" pitchFamily="18" charset="0"/>
              </a:rPr>
              <a:t>NCLMathsStats</a:t>
            </a:r>
            <a:endParaRPr lang="en-GB" sz="3600" dirty="0">
              <a:solidFill>
                <a:srgbClr val="C60C30"/>
              </a:solidFill>
              <a:latin typeface="Rockwell" pitchFamily="18" charset="0"/>
            </a:endParaRPr>
          </a:p>
        </p:txBody>
      </p:sp>
    </p:spTree>
    <p:extLst>
      <p:ext uri="{BB962C8B-B14F-4D97-AF65-F5344CB8AC3E}">
        <p14:creationId xmlns:p14="http://schemas.microsoft.com/office/powerpoint/2010/main" val="3285863513"/>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Student Finance</a:t>
            </a:r>
            <a:endParaRPr lang="en-GB" sz="3400" b="1" dirty="0">
              <a:latin typeface="Rockwell" pitchFamily="18" charset="0"/>
            </a:endParaRPr>
          </a:p>
        </p:txBody>
      </p:sp>
    </p:spTree>
    <p:extLst>
      <p:ext uri="{BB962C8B-B14F-4D97-AF65-F5344CB8AC3E}">
        <p14:creationId xmlns:p14="http://schemas.microsoft.com/office/powerpoint/2010/main" val="238815723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2571744"/>
            <a:ext cx="7886700" cy="1325563"/>
          </a:xfrm>
        </p:spPr>
        <p:txBody>
          <a:bodyPr/>
          <a:lstStyle/>
          <a:p>
            <a:r>
              <a:rPr lang="en-GB" dirty="0" smtClean="0">
                <a:solidFill>
                  <a:schemeClr val="bg1"/>
                </a:solidFill>
              </a:rPr>
              <a:t>		Tuition Fee Loan</a:t>
            </a:r>
            <a:endParaRPr lang="en-GB" dirty="0">
              <a:solidFill>
                <a:schemeClr val="bg1"/>
              </a:solidFill>
            </a:endParaRPr>
          </a:p>
        </p:txBody>
      </p:sp>
      <p:sp>
        <p:nvSpPr>
          <p:cNvPr id="26" name="Freeform 25"/>
          <p:cNvSpPr/>
          <p:nvPr/>
        </p:nvSpPr>
        <p:spPr>
          <a:xfrm>
            <a:off x="779159" y="1886728"/>
            <a:ext cx="2280673"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Financial Body </a:t>
            </a:r>
          </a:p>
        </p:txBody>
      </p:sp>
      <p:sp>
        <p:nvSpPr>
          <p:cNvPr id="28" name="Freeform 27"/>
          <p:cNvSpPr/>
          <p:nvPr/>
        </p:nvSpPr>
        <p:spPr>
          <a:xfrm>
            <a:off x="3471184" y="1886728"/>
            <a:ext cx="2119475" cy="721709"/>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Tuition Fees </a:t>
            </a:r>
          </a:p>
        </p:txBody>
      </p:sp>
      <p:sp>
        <p:nvSpPr>
          <p:cNvPr id="29" name="Freeform 28"/>
          <p:cNvSpPr/>
          <p:nvPr/>
        </p:nvSpPr>
        <p:spPr>
          <a:xfrm>
            <a:off x="6073873" y="1886728"/>
            <a:ext cx="2149700" cy="721707"/>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E52F48"/>
          </a:solidFill>
        </p:spPr>
        <p:style>
          <a:lnRef idx="0">
            <a:schemeClr val="accent1"/>
          </a:lnRef>
          <a:fillRef idx="3">
            <a:schemeClr val="accent1"/>
          </a:fillRef>
          <a:effectRef idx="3">
            <a:schemeClr val="accent1"/>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400" dirty="0">
                <a:solidFill>
                  <a:prstClr val="white"/>
                </a:solidFill>
              </a:rPr>
              <a:t>Repayment</a:t>
            </a:r>
          </a:p>
        </p:txBody>
      </p:sp>
      <p:sp>
        <p:nvSpPr>
          <p:cNvPr id="30" name="Freeform 29"/>
          <p:cNvSpPr/>
          <p:nvPr/>
        </p:nvSpPr>
        <p:spPr>
          <a:xfrm>
            <a:off x="779158" y="2887342"/>
            <a:ext cx="2236946" cy="1631581"/>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6083CB"/>
          </a:solidFill>
        </p:spPr>
        <p:style>
          <a:lnRef idx="0">
            <a:schemeClr val="accent2"/>
          </a:lnRef>
          <a:fillRef idx="3">
            <a:schemeClr val="accent2"/>
          </a:fillRef>
          <a:effectRef idx="3">
            <a:schemeClr val="accent2"/>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smtClean="0">
                <a:solidFill>
                  <a:prstClr val="white"/>
                </a:solidFill>
              </a:rPr>
              <a:t>Funded by the country you apply to study in              (e.g. England or     Wales)</a:t>
            </a:r>
            <a:endParaRPr lang="en-GB" sz="2000" dirty="0">
              <a:solidFill>
                <a:prstClr val="white"/>
              </a:solidFill>
            </a:endParaRPr>
          </a:p>
        </p:txBody>
      </p:sp>
      <p:sp>
        <p:nvSpPr>
          <p:cNvPr id="34" name="Freeform 33"/>
          <p:cNvSpPr/>
          <p:nvPr/>
        </p:nvSpPr>
        <p:spPr>
          <a:xfrm>
            <a:off x="3485251" y="2870182"/>
            <a:ext cx="2119475"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 £</a:t>
            </a:r>
            <a:r>
              <a:rPr lang="en-GB" sz="2000" dirty="0" smtClean="0">
                <a:solidFill>
                  <a:prstClr val="white"/>
                </a:solidFill>
              </a:rPr>
              <a:t>9,250</a:t>
            </a:r>
          </a:p>
          <a:p>
            <a:pPr algn="ctr" defTabSz="711165">
              <a:lnSpc>
                <a:spcPct val="90000"/>
              </a:lnSpc>
              <a:spcBef>
                <a:spcPct val="0"/>
              </a:spcBef>
              <a:spcAft>
                <a:spcPct val="35000"/>
              </a:spcAft>
            </a:pPr>
            <a:r>
              <a:rPr lang="en-GB" sz="2000" dirty="0" smtClean="0">
                <a:solidFill>
                  <a:prstClr val="white"/>
                </a:solidFill>
              </a:rPr>
              <a:t>(same for most)</a:t>
            </a:r>
            <a:endParaRPr lang="en-GB" sz="2000" dirty="0">
              <a:solidFill>
                <a:prstClr val="white"/>
              </a:solidFill>
            </a:endParaRPr>
          </a:p>
        </p:txBody>
      </p:sp>
      <p:sp>
        <p:nvSpPr>
          <p:cNvPr id="46" name="Freeform 45"/>
          <p:cNvSpPr/>
          <p:nvPr/>
        </p:nvSpPr>
        <p:spPr>
          <a:xfrm>
            <a:off x="3499318" y="4004446"/>
            <a:ext cx="2119475" cy="920663"/>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Investment in future</a:t>
            </a:r>
          </a:p>
        </p:txBody>
      </p:sp>
      <p:sp>
        <p:nvSpPr>
          <p:cNvPr id="47" name="Freeform 46"/>
          <p:cNvSpPr/>
          <p:nvPr/>
        </p:nvSpPr>
        <p:spPr>
          <a:xfrm>
            <a:off x="3485250" y="5144498"/>
            <a:ext cx="2119475" cy="935944"/>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F89CF"/>
          </a:solidFill>
          <a:ln/>
        </p:spPr>
        <p:style>
          <a:lnRef idx="0">
            <a:schemeClr val="accent5"/>
          </a:lnRef>
          <a:fillRef idx="3">
            <a:schemeClr val="accent5"/>
          </a:fillRef>
          <a:effectRef idx="3">
            <a:schemeClr val="accent5"/>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Placement Years only pay £1,000</a:t>
            </a:r>
          </a:p>
        </p:txBody>
      </p:sp>
      <p:sp>
        <p:nvSpPr>
          <p:cNvPr id="48" name="Freeform 47"/>
          <p:cNvSpPr/>
          <p:nvPr/>
        </p:nvSpPr>
        <p:spPr>
          <a:xfrm>
            <a:off x="6073873" y="2870182"/>
            <a:ext cx="2149700" cy="914875"/>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earning  &gt; £</a:t>
            </a:r>
            <a:r>
              <a:rPr lang="en-GB" sz="2000" dirty="0" smtClean="0">
                <a:solidFill>
                  <a:prstClr val="white"/>
                </a:solidFill>
              </a:rPr>
              <a:t>25,000</a:t>
            </a:r>
            <a:endParaRPr lang="en-GB" sz="2000" dirty="0">
              <a:solidFill>
                <a:prstClr val="white"/>
              </a:solidFill>
            </a:endParaRPr>
          </a:p>
        </p:txBody>
      </p:sp>
      <p:sp>
        <p:nvSpPr>
          <p:cNvPr id="53" name="Freeform 52"/>
          <p:cNvSpPr/>
          <p:nvPr/>
        </p:nvSpPr>
        <p:spPr>
          <a:xfrm>
            <a:off x="6073873" y="4004446"/>
            <a:ext cx="2149700" cy="914876"/>
          </a:xfrm>
          <a:custGeom>
            <a:avLst/>
            <a:gdLst>
              <a:gd name="connsiteX0" fmla="*/ 0 w 1338445"/>
              <a:gd name="connsiteY0" fmla="*/ 59933 h 599329"/>
              <a:gd name="connsiteX1" fmla="*/ 17554 w 1338445"/>
              <a:gd name="connsiteY1" fmla="*/ 17554 h 599329"/>
              <a:gd name="connsiteX2" fmla="*/ 59933 w 1338445"/>
              <a:gd name="connsiteY2" fmla="*/ 0 h 599329"/>
              <a:gd name="connsiteX3" fmla="*/ 1278512 w 1338445"/>
              <a:gd name="connsiteY3" fmla="*/ 0 h 599329"/>
              <a:gd name="connsiteX4" fmla="*/ 1320891 w 1338445"/>
              <a:gd name="connsiteY4" fmla="*/ 17554 h 599329"/>
              <a:gd name="connsiteX5" fmla="*/ 1338445 w 1338445"/>
              <a:gd name="connsiteY5" fmla="*/ 59933 h 599329"/>
              <a:gd name="connsiteX6" fmla="*/ 1338445 w 1338445"/>
              <a:gd name="connsiteY6" fmla="*/ 539396 h 599329"/>
              <a:gd name="connsiteX7" fmla="*/ 1320891 w 1338445"/>
              <a:gd name="connsiteY7" fmla="*/ 581775 h 599329"/>
              <a:gd name="connsiteX8" fmla="*/ 1278512 w 1338445"/>
              <a:gd name="connsiteY8" fmla="*/ 599329 h 599329"/>
              <a:gd name="connsiteX9" fmla="*/ 59933 w 1338445"/>
              <a:gd name="connsiteY9" fmla="*/ 599329 h 599329"/>
              <a:gd name="connsiteX10" fmla="*/ 17554 w 1338445"/>
              <a:gd name="connsiteY10" fmla="*/ 581775 h 599329"/>
              <a:gd name="connsiteX11" fmla="*/ 0 w 1338445"/>
              <a:gd name="connsiteY11" fmla="*/ 539396 h 599329"/>
              <a:gd name="connsiteX12" fmla="*/ 0 w 1338445"/>
              <a:gd name="connsiteY12" fmla="*/ 59933 h 599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8445" h="599329">
                <a:moveTo>
                  <a:pt x="0" y="59933"/>
                </a:moveTo>
                <a:cubicBezTo>
                  <a:pt x="0" y="44038"/>
                  <a:pt x="6314" y="28794"/>
                  <a:pt x="17554" y="17554"/>
                </a:cubicBezTo>
                <a:cubicBezTo>
                  <a:pt x="28794" y="6314"/>
                  <a:pt x="44038" y="0"/>
                  <a:pt x="59933" y="0"/>
                </a:cubicBezTo>
                <a:lnTo>
                  <a:pt x="1278512" y="0"/>
                </a:lnTo>
                <a:cubicBezTo>
                  <a:pt x="1294407" y="0"/>
                  <a:pt x="1309651" y="6314"/>
                  <a:pt x="1320891" y="17554"/>
                </a:cubicBezTo>
                <a:cubicBezTo>
                  <a:pt x="1332131" y="28794"/>
                  <a:pt x="1338445" y="44038"/>
                  <a:pt x="1338445" y="59933"/>
                </a:cubicBezTo>
                <a:lnTo>
                  <a:pt x="1338445" y="539396"/>
                </a:lnTo>
                <a:cubicBezTo>
                  <a:pt x="1338445" y="555291"/>
                  <a:pt x="1332131" y="570535"/>
                  <a:pt x="1320891" y="581775"/>
                </a:cubicBezTo>
                <a:cubicBezTo>
                  <a:pt x="1309651" y="593015"/>
                  <a:pt x="1294407" y="599329"/>
                  <a:pt x="1278512" y="599329"/>
                </a:cubicBezTo>
                <a:lnTo>
                  <a:pt x="59933" y="599329"/>
                </a:lnTo>
                <a:cubicBezTo>
                  <a:pt x="44038" y="599329"/>
                  <a:pt x="28794" y="593015"/>
                  <a:pt x="17554" y="581775"/>
                </a:cubicBezTo>
                <a:cubicBezTo>
                  <a:pt x="6314" y="570535"/>
                  <a:pt x="0" y="555291"/>
                  <a:pt x="0" y="539396"/>
                </a:cubicBezTo>
                <a:lnTo>
                  <a:pt x="0" y="59933"/>
                </a:lnTo>
                <a:close/>
              </a:path>
            </a:pathLst>
          </a:custGeom>
          <a:solidFill>
            <a:srgbClr val="00257E"/>
          </a:solidFill>
          <a:ln/>
        </p:spPr>
        <p:style>
          <a:lnRef idx="0">
            <a:schemeClr val="accent4"/>
          </a:lnRef>
          <a:fillRef idx="3">
            <a:schemeClr val="accent4"/>
          </a:fillRef>
          <a:effectRef idx="3">
            <a:schemeClr val="accent4"/>
          </a:effectRef>
          <a:fontRef idx="minor">
            <a:schemeClr val="lt1"/>
          </a:fontRef>
        </p:style>
        <p:txBody>
          <a:bodyPr spcFirstLastPara="0" vert="horz" wrap="square" lIns="113792" tIns="113792" rIns="113792" bIns="260737" numCol="1" spcCol="1270" anchor="t" anchorCtr="0">
            <a:noAutofit/>
          </a:bodyPr>
          <a:lstStyle/>
          <a:p>
            <a:pPr algn="ctr" defTabSz="711165">
              <a:lnSpc>
                <a:spcPct val="90000"/>
              </a:lnSpc>
              <a:spcBef>
                <a:spcPct val="0"/>
              </a:spcBef>
              <a:spcAft>
                <a:spcPct val="35000"/>
              </a:spcAft>
            </a:pPr>
            <a:r>
              <a:rPr lang="en-GB" sz="2000" dirty="0">
                <a:solidFill>
                  <a:prstClr val="white"/>
                </a:solidFill>
              </a:rPr>
              <a:t>Not until after studying</a:t>
            </a:r>
          </a:p>
        </p:txBody>
      </p:sp>
      <p:sp>
        <p:nvSpPr>
          <p:cNvPr id="17" name="Title 1"/>
          <p:cNvSpPr txBox="1">
            <a:spLocks/>
          </p:cNvSpPr>
          <p:nvPr/>
        </p:nvSpPr>
        <p:spPr>
          <a:xfrm>
            <a:off x="-468560" y="214290"/>
            <a:ext cx="9144000" cy="11430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	</a:t>
            </a:r>
            <a:r>
              <a:rPr kumimoji="0" lang="en-GB" sz="4400" b="1"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Tuition</a:t>
            </a:r>
            <a:r>
              <a:rPr kumimoji="0" lang="en-GB" sz="4400" b="1" i="0" u="none" strike="noStrike" kern="1200" cap="none" spc="0" normalizeH="0" noProof="0" dirty="0" smtClean="0">
                <a:ln>
                  <a:noFill/>
                </a:ln>
                <a:solidFill>
                  <a:srgbClr val="CC0000"/>
                </a:solidFill>
                <a:effectLst/>
                <a:uLnTx/>
                <a:uFillTx/>
                <a:latin typeface="Arial" pitchFamily="34" charset="0"/>
                <a:ea typeface="+mj-ea"/>
                <a:cs typeface="Arial" pitchFamily="34" charset="0"/>
              </a:rPr>
              <a:t> fee loan</a:t>
            </a:r>
            <a:endParaRPr kumimoji="0" lang="en-GB" sz="4400" b="1" i="0" u="none" strike="noStrike" kern="1200" cap="none" spc="0" normalizeH="0" baseline="0" noProof="0" dirty="0">
              <a:ln>
                <a:noFill/>
              </a:ln>
              <a:solidFill>
                <a:srgbClr val="CC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394580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29" grpId="0" animBg="1"/>
      <p:bldP spid="30" grpId="0" animBg="1"/>
      <p:bldP spid="34" grpId="0" animBg="1"/>
      <p:bldP spid="46" grpId="0" animBg="1"/>
      <p:bldP spid="47" grpId="0" animBg="1"/>
      <p:bldP spid="48" grpId="0" animBg="1"/>
      <p:bldP spid="53"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4" name="Group 26"/>
          <p:cNvGrpSpPr/>
          <p:nvPr/>
        </p:nvGrpSpPr>
        <p:grpSpPr>
          <a:xfrm>
            <a:off x="121921" y="1776457"/>
            <a:ext cx="2431459" cy="846453"/>
            <a:chOff x="2427154" y="1268760"/>
            <a:chExt cx="4397902" cy="1095861"/>
          </a:xfrm>
        </p:grpSpPr>
        <p:sp>
          <p:nvSpPr>
            <p:cNvPr id="28" name="Rounded Rectangle 27">
              <a:hlinkClick r:id="rId3"/>
            </p:cNvPr>
            <p:cNvSpPr/>
            <p:nvPr/>
          </p:nvSpPr>
          <p:spPr>
            <a:xfrm>
              <a:off x="2427154" y="1268760"/>
              <a:ext cx="4397902" cy="109586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29" name="TextBox 28"/>
            <p:cNvSpPr txBox="1"/>
            <p:nvPr/>
          </p:nvSpPr>
          <p:spPr>
            <a:xfrm>
              <a:off x="2526482" y="1562811"/>
              <a:ext cx="4230542" cy="621602"/>
            </a:xfrm>
            <a:prstGeom prst="rect">
              <a:avLst/>
            </a:prstGeom>
            <a:noFill/>
          </p:spPr>
          <p:txBody>
            <a:bodyPr wrap="square" rtlCol="0">
              <a:spAutoFit/>
            </a:bodyPr>
            <a:lstStyle/>
            <a:p>
              <a:pPr algn="ctr" defTabSz="533373">
                <a:lnSpc>
                  <a:spcPct val="90000"/>
                </a:lnSpc>
                <a:spcBef>
                  <a:spcPct val="0"/>
                </a:spcBef>
                <a:defRPr/>
              </a:pPr>
              <a:r>
                <a:rPr lang="en-GB" sz="2800" kern="0" dirty="0">
                  <a:solidFill>
                    <a:prstClr val="white"/>
                  </a:solidFill>
                </a:rPr>
                <a:t>Repayment</a:t>
              </a:r>
            </a:p>
          </p:txBody>
        </p:sp>
      </p:grpSp>
      <p:sp>
        <p:nvSpPr>
          <p:cNvPr id="30" name="Rounded Rectangle 29"/>
          <p:cNvSpPr/>
          <p:nvPr/>
        </p:nvSpPr>
        <p:spPr>
          <a:xfrm>
            <a:off x="2725750" y="1776459"/>
            <a:ext cx="3043433"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533373">
              <a:lnSpc>
                <a:spcPct val="90000"/>
              </a:lnSpc>
              <a:spcBef>
                <a:spcPct val="0"/>
              </a:spcBef>
            </a:pPr>
            <a:r>
              <a:rPr lang="en-GB" sz="2000" dirty="0">
                <a:solidFill>
                  <a:prstClr val="white"/>
                </a:solidFill>
              </a:rPr>
              <a:t>Not until you earn above £</a:t>
            </a:r>
            <a:r>
              <a:rPr lang="en-GB" sz="2000" dirty="0" smtClean="0">
                <a:solidFill>
                  <a:prstClr val="white"/>
                </a:solidFill>
              </a:rPr>
              <a:t>25,000</a:t>
            </a:r>
            <a:endParaRPr lang="en-GB" sz="2000" kern="0" dirty="0">
              <a:solidFill>
                <a:prstClr val="white"/>
              </a:solidFill>
            </a:endParaRPr>
          </a:p>
        </p:txBody>
      </p:sp>
      <p:sp>
        <p:nvSpPr>
          <p:cNvPr id="31" name="Rounded Rectangle 30"/>
          <p:cNvSpPr/>
          <p:nvPr/>
        </p:nvSpPr>
        <p:spPr>
          <a:xfrm>
            <a:off x="6004485" y="1776459"/>
            <a:ext cx="2975349" cy="846453"/>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Payments stop if income falls below</a:t>
            </a:r>
          </a:p>
        </p:txBody>
      </p:sp>
      <p:sp>
        <p:nvSpPr>
          <p:cNvPr id="32" name="Rounded Rectangle 31"/>
          <p:cNvSpPr/>
          <p:nvPr/>
        </p:nvSpPr>
        <p:spPr>
          <a:xfrm>
            <a:off x="2726825" y="2749041"/>
            <a:ext cx="3042357"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Not until you finish studying</a:t>
            </a:r>
          </a:p>
        </p:txBody>
      </p:sp>
      <p:sp>
        <p:nvSpPr>
          <p:cNvPr id="34" name="Rounded Rectangle 33"/>
          <p:cNvSpPr/>
          <p:nvPr/>
        </p:nvSpPr>
        <p:spPr>
          <a:xfrm>
            <a:off x="6020608" y="2747365"/>
            <a:ext cx="2975349" cy="824581"/>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Based on what you earn, not what you owe</a:t>
            </a:r>
          </a:p>
        </p:txBody>
      </p:sp>
      <p:sp>
        <p:nvSpPr>
          <p:cNvPr id="46" name="Rounded Rectangle 45"/>
          <p:cNvSpPr/>
          <p:nvPr/>
        </p:nvSpPr>
        <p:spPr>
          <a:xfrm>
            <a:off x="4367045" y="3754304"/>
            <a:ext cx="3042357" cy="824581"/>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Repay 9% of income above £</a:t>
            </a:r>
            <a:r>
              <a:rPr lang="en-GB" sz="2000" kern="0" dirty="0" smtClean="0">
                <a:solidFill>
                  <a:prstClr val="white"/>
                </a:solidFill>
              </a:rPr>
              <a:t>25,000</a:t>
            </a:r>
            <a:endParaRPr lang="en-GB" sz="2000" kern="0" dirty="0">
              <a:solidFill>
                <a:prstClr val="white"/>
              </a:solidFill>
            </a:endParaRPr>
          </a:p>
        </p:txBody>
      </p:sp>
      <p:sp>
        <p:nvSpPr>
          <p:cNvPr id="54" name="Rounded Rectangle 53"/>
          <p:cNvSpPr/>
          <p:nvPr/>
        </p:nvSpPr>
        <p:spPr>
          <a:xfrm>
            <a:off x="4367047" y="4751826"/>
            <a:ext cx="3042355" cy="838531"/>
          </a:xfrm>
          <a:prstGeom prst="roundRect">
            <a:avLst/>
          </a:prstGeom>
          <a:solidFill>
            <a:srgbClr val="39BAD5"/>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Written off if not repaid within 30 years </a:t>
            </a:r>
          </a:p>
        </p:txBody>
      </p:sp>
      <p:sp>
        <p:nvSpPr>
          <p:cNvPr id="18" name="Title 17"/>
          <p:cNvSpPr>
            <a:spLocks noGrp="1"/>
          </p:cNvSpPr>
          <p:nvPr>
            <p:ph type="title"/>
          </p:nvPr>
        </p:nvSpPr>
        <p:spPr/>
        <p:txBody>
          <a:bodyPr/>
          <a:lstStyle/>
          <a:p>
            <a:r>
              <a:rPr lang="en-GB" b="1" dirty="0" smtClean="0"/>
              <a:t>Loan repayments</a:t>
            </a:r>
            <a:endParaRPr lang="en-GB" b="1" dirty="0"/>
          </a:p>
        </p:txBody>
      </p:sp>
    </p:spTree>
    <p:extLst>
      <p:ext uri="{BB962C8B-B14F-4D97-AF65-F5344CB8AC3E}">
        <p14:creationId xmlns:p14="http://schemas.microsoft.com/office/powerpoint/2010/main" val="284280097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801" y="32402"/>
            <a:ext cx="7886700" cy="1325563"/>
          </a:xfrm>
        </p:spPr>
        <p:txBody>
          <a:bodyPr/>
          <a:lstStyle/>
          <a:p>
            <a:r>
              <a:rPr lang="en-GB" dirty="0" smtClean="0">
                <a:solidFill>
                  <a:schemeClr val="bg1"/>
                </a:solidFill>
              </a:rPr>
              <a:t>		Interest</a:t>
            </a:r>
            <a:endParaRPr lang="en-GB" dirty="0">
              <a:solidFill>
                <a:schemeClr val="bg1"/>
              </a:solidFill>
            </a:endParaRPr>
          </a:p>
        </p:txBody>
      </p:sp>
      <p:sp>
        <p:nvSpPr>
          <p:cNvPr id="24" name="Rectangle 3"/>
          <p:cNvSpPr>
            <a:spLocks noChangeArrowheads="1"/>
          </p:cNvSpPr>
          <p:nvPr/>
        </p:nvSpPr>
        <p:spPr bwMode="auto">
          <a:xfrm>
            <a:off x="-28159"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pic>
        <p:nvPicPr>
          <p:cNvPr id="25"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216" b="89691" l="9653" r="89575">
                        <a14:foregroundMark x1="30116" y1="16495" x2="30116" y2="16495"/>
                        <a14:foregroundMark x1="30888" y1="15464" x2="30888" y2="15464"/>
                        <a14:foregroundMark x1="35521" y1="12887" x2="35521" y2="12887"/>
                        <a14:foregroundMark x1="63707" y1="50515" x2="63707" y2="50515"/>
                        <a14:foregroundMark x1="80695" y1="50515" x2="80695" y2="50515"/>
                        <a14:foregroundMark x1="30888" y1="10825" x2="30888" y2="10825"/>
                        <a14:foregroundMark x1="26255" y1="12887" x2="26255" y2="12887"/>
                        <a14:foregroundMark x1="30888" y1="9278" x2="30888" y2="9278"/>
                        <a14:foregroundMark x1="34363" y1="9278" x2="34363" y2="9278"/>
                        <a14:foregroundMark x1="30888" y1="7216" x2="30888" y2="7216"/>
                      </a14:backgroundRemoval>
                    </a14:imgEffect>
                  </a14:imgLayer>
                </a14:imgProps>
              </a:ext>
              <a:ext uri="{28A0092B-C50C-407E-A947-70E740481C1C}">
                <a14:useLocalDpi xmlns:a14="http://schemas.microsoft.com/office/drawing/2010/main" val="0"/>
              </a:ext>
            </a:extLst>
          </a:blip>
          <a:srcRect/>
          <a:stretch>
            <a:fillRect/>
          </a:stretch>
        </p:blipFill>
        <p:spPr bwMode="auto">
          <a:xfrm>
            <a:off x="417603" y="4258496"/>
            <a:ext cx="2545687" cy="1906808"/>
          </a:xfrm>
          <a:prstGeom prst="rect">
            <a:avLst/>
          </a:prstGeom>
          <a:noFill/>
          <a:ln w="82550">
            <a:noFill/>
            <a:miter lim="800000"/>
            <a:headEnd/>
            <a:tailEnd/>
          </a:ln>
          <a:extLst>
            <a:ext uri="{909E8E84-426E-40DD-AFC4-6F175D3DCCD1}">
              <a14:hiddenFill xmlns:a14="http://schemas.microsoft.com/office/drawing/2010/main">
                <a:solidFill>
                  <a:schemeClr val="accent1"/>
                </a:solidFill>
              </a14:hiddenFill>
            </a:ext>
          </a:extLst>
        </p:spPr>
      </p:pic>
      <p:grpSp>
        <p:nvGrpSpPr>
          <p:cNvPr id="4" name="Group 32"/>
          <p:cNvGrpSpPr/>
          <p:nvPr/>
        </p:nvGrpSpPr>
        <p:grpSpPr>
          <a:xfrm>
            <a:off x="714126" y="1598402"/>
            <a:ext cx="2628579" cy="997128"/>
            <a:chOff x="2427154" y="1268759"/>
            <a:chExt cx="4965373" cy="1168729"/>
          </a:xfrm>
        </p:grpSpPr>
        <p:sp>
          <p:nvSpPr>
            <p:cNvPr id="42" name="Rounded Rectangle 41">
              <a:hlinkClick r:id="rId5"/>
            </p:cNvPr>
            <p:cNvSpPr/>
            <p:nvPr/>
          </p:nvSpPr>
          <p:spPr>
            <a:xfrm>
              <a:off x="2427154" y="1268759"/>
              <a:ext cx="4965373" cy="1168729"/>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3" name="TextBox 42"/>
            <p:cNvSpPr txBox="1"/>
            <p:nvPr/>
          </p:nvSpPr>
          <p:spPr>
            <a:xfrm>
              <a:off x="2510835" y="1286001"/>
              <a:ext cx="4739827" cy="1017296"/>
            </a:xfrm>
            <a:prstGeom prst="rect">
              <a:avLst/>
            </a:prstGeom>
            <a:noFill/>
          </p:spPr>
          <p:txBody>
            <a:bodyPr wrap="square" rtlCol="0">
              <a:spAutoFit/>
            </a:bodyPr>
            <a:lstStyle/>
            <a:p>
              <a:pPr algn="ctr" defTabSz="533373">
                <a:lnSpc>
                  <a:spcPct val="90000"/>
                </a:lnSpc>
                <a:spcBef>
                  <a:spcPct val="0"/>
                </a:spcBef>
              </a:pPr>
              <a:r>
                <a:rPr lang="en-GB" sz="2800" dirty="0" smtClean="0">
                  <a:solidFill>
                    <a:prstClr val="white"/>
                  </a:solidFill>
                </a:rPr>
                <a:t>During </a:t>
              </a:r>
              <a:r>
                <a:rPr lang="en-GB" sz="2800" dirty="0">
                  <a:solidFill>
                    <a:prstClr val="white"/>
                  </a:solidFill>
                </a:rPr>
                <a:t>Studies</a:t>
              </a:r>
              <a:endParaRPr lang="en-GB" sz="2800" kern="0" dirty="0">
                <a:solidFill>
                  <a:prstClr val="white"/>
                </a:solidFill>
              </a:endParaRPr>
            </a:p>
          </p:txBody>
        </p:sp>
      </p:grpSp>
      <p:sp>
        <p:nvSpPr>
          <p:cNvPr id="35" name="Rounded Rectangle 34"/>
          <p:cNvSpPr/>
          <p:nvPr/>
        </p:nvSpPr>
        <p:spPr>
          <a:xfrm>
            <a:off x="3613023" y="1613460"/>
            <a:ext cx="4774973" cy="997128"/>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Rate of Inflation (ROI) plus 3%</a:t>
            </a:r>
          </a:p>
        </p:txBody>
      </p:sp>
      <p:grpSp>
        <p:nvGrpSpPr>
          <p:cNvPr id="5" name="Group 35"/>
          <p:cNvGrpSpPr/>
          <p:nvPr/>
        </p:nvGrpSpPr>
        <p:grpSpPr>
          <a:xfrm>
            <a:off x="707331" y="2763707"/>
            <a:ext cx="2635372" cy="971007"/>
            <a:chOff x="2427154" y="1268760"/>
            <a:chExt cx="5422403" cy="1138113"/>
          </a:xfrm>
        </p:grpSpPr>
        <p:sp>
          <p:nvSpPr>
            <p:cNvPr id="40" name="Rounded Rectangle 39">
              <a:hlinkClick r:id="rId5"/>
            </p:cNvPr>
            <p:cNvSpPr/>
            <p:nvPr/>
          </p:nvSpPr>
          <p:spPr>
            <a:xfrm>
              <a:off x="2427154" y="1268760"/>
              <a:ext cx="5422403" cy="1138113"/>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1" name="TextBox 40"/>
            <p:cNvSpPr txBox="1"/>
            <p:nvPr/>
          </p:nvSpPr>
          <p:spPr>
            <a:xfrm>
              <a:off x="2532274" y="1288171"/>
              <a:ext cx="5317283" cy="1017297"/>
            </a:xfrm>
            <a:prstGeom prst="rect">
              <a:avLst/>
            </a:prstGeom>
            <a:noFill/>
          </p:spPr>
          <p:txBody>
            <a:bodyPr wrap="square" rtlCol="0">
              <a:spAutoFit/>
            </a:bodyPr>
            <a:lstStyle/>
            <a:p>
              <a:pPr algn="ctr" defTabSz="533373">
                <a:lnSpc>
                  <a:spcPct val="90000"/>
                </a:lnSpc>
                <a:spcBef>
                  <a:spcPct val="0"/>
                </a:spcBef>
              </a:pPr>
              <a:r>
                <a:rPr lang="en-GB" sz="2800" dirty="0" smtClean="0">
                  <a:solidFill>
                    <a:prstClr val="white"/>
                  </a:solidFill>
                </a:rPr>
                <a:t>After </a:t>
              </a:r>
              <a:r>
                <a:rPr lang="en-GB" sz="2800" dirty="0">
                  <a:solidFill>
                    <a:prstClr val="white"/>
                  </a:solidFill>
                </a:rPr>
                <a:t/>
              </a:r>
              <a:br>
                <a:rPr lang="en-GB" sz="2800" dirty="0">
                  <a:solidFill>
                    <a:prstClr val="white"/>
                  </a:solidFill>
                </a:rPr>
              </a:br>
              <a:r>
                <a:rPr lang="en-GB" sz="2800" dirty="0">
                  <a:solidFill>
                    <a:prstClr val="white"/>
                  </a:solidFill>
                </a:rPr>
                <a:t>Studies</a:t>
              </a:r>
              <a:endParaRPr lang="en-GB" sz="2800" kern="0" dirty="0">
                <a:solidFill>
                  <a:prstClr val="white"/>
                </a:solidFill>
              </a:endParaRPr>
            </a:p>
          </p:txBody>
        </p:sp>
      </p:grpSp>
      <p:sp>
        <p:nvSpPr>
          <p:cNvPr id="37" name="Rounded Rectangle 36"/>
          <p:cNvSpPr/>
          <p:nvPr/>
        </p:nvSpPr>
        <p:spPr>
          <a:xfrm>
            <a:off x="3621124" y="2795331"/>
            <a:ext cx="4774975" cy="971007"/>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000" dirty="0">
                <a:solidFill>
                  <a:prstClr val="white"/>
                </a:solidFill>
              </a:rPr>
              <a:t>Earn less than £</a:t>
            </a:r>
            <a:r>
              <a:rPr lang="en-GB" sz="2000" dirty="0" smtClean="0">
                <a:solidFill>
                  <a:prstClr val="white"/>
                </a:solidFill>
              </a:rPr>
              <a:t>25,000</a:t>
            </a:r>
            <a:r>
              <a:rPr lang="en-GB" sz="2000" dirty="0">
                <a:solidFill>
                  <a:prstClr val="white"/>
                </a:solidFill>
              </a:rPr>
              <a:t>: ROI</a:t>
            </a:r>
          </a:p>
        </p:txBody>
      </p:sp>
      <p:sp>
        <p:nvSpPr>
          <p:cNvPr id="38" name="Rounded Rectangle 37"/>
          <p:cNvSpPr/>
          <p:nvPr/>
        </p:nvSpPr>
        <p:spPr>
          <a:xfrm>
            <a:off x="3613148" y="3922107"/>
            <a:ext cx="4774975" cy="979008"/>
          </a:xfrm>
          <a:prstGeom prst="roundRect">
            <a:avLst/>
          </a:prstGeom>
          <a:solidFill>
            <a:srgbClr val="0F89CF"/>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Earn between £</a:t>
            </a:r>
            <a:r>
              <a:rPr lang="en-GB" sz="2000" kern="0" dirty="0" smtClean="0">
                <a:solidFill>
                  <a:prstClr val="white"/>
                </a:solidFill>
              </a:rPr>
              <a:t>25,000 </a:t>
            </a:r>
            <a:r>
              <a:rPr lang="en-GB" sz="2000" kern="0" dirty="0">
                <a:solidFill>
                  <a:prstClr val="white"/>
                </a:solidFill>
              </a:rPr>
              <a:t>- £</a:t>
            </a:r>
            <a:r>
              <a:rPr lang="en-GB" sz="2000" kern="0" dirty="0" smtClean="0">
                <a:solidFill>
                  <a:prstClr val="white"/>
                </a:solidFill>
              </a:rPr>
              <a:t>45,000</a:t>
            </a:r>
            <a:r>
              <a:rPr lang="en-GB" sz="2000" kern="0" dirty="0">
                <a:solidFill>
                  <a:prstClr val="white"/>
                </a:solidFill>
              </a:rPr>
              <a:t>: </a:t>
            </a:r>
            <a:br>
              <a:rPr lang="en-GB" sz="2000" kern="0" dirty="0">
                <a:solidFill>
                  <a:prstClr val="white"/>
                </a:solidFill>
              </a:rPr>
            </a:br>
            <a:r>
              <a:rPr lang="en-GB" sz="2000" kern="0" dirty="0">
                <a:solidFill>
                  <a:prstClr val="white"/>
                </a:solidFill>
              </a:rPr>
              <a:t>ROI plus up to 3%</a:t>
            </a:r>
          </a:p>
        </p:txBody>
      </p:sp>
      <p:sp>
        <p:nvSpPr>
          <p:cNvPr id="39" name="Rounded Rectangle 38"/>
          <p:cNvSpPr/>
          <p:nvPr/>
        </p:nvSpPr>
        <p:spPr>
          <a:xfrm>
            <a:off x="3613023" y="5075169"/>
            <a:ext cx="4766871" cy="995568"/>
          </a:xfrm>
          <a:prstGeom prst="roundRect">
            <a:avLst/>
          </a:prstGeom>
          <a:solidFill>
            <a:srgbClr val="0025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914354">
              <a:defRPr/>
            </a:pPr>
            <a:r>
              <a:rPr lang="en-GB" sz="2000" kern="0" dirty="0">
                <a:solidFill>
                  <a:prstClr val="white"/>
                </a:solidFill>
              </a:rPr>
              <a:t> Earn above £</a:t>
            </a:r>
            <a:r>
              <a:rPr lang="en-GB" sz="2000" kern="0" dirty="0" smtClean="0">
                <a:solidFill>
                  <a:prstClr val="white"/>
                </a:solidFill>
              </a:rPr>
              <a:t>45,000</a:t>
            </a:r>
            <a:r>
              <a:rPr lang="en-GB" sz="2000" kern="0" dirty="0">
                <a:solidFill>
                  <a:prstClr val="white"/>
                </a:solidFill>
              </a:rPr>
              <a:t>: ROI plus 3%</a:t>
            </a:r>
          </a:p>
        </p:txBody>
      </p:sp>
      <p:sp>
        <p:nvSpPr>
          <p:cNvPr id="21" name="Title 17"/>
          <p:cNvSpPr txBox="1">
            <a:spLocks/>
          </p:cNvSpPr>
          <p:nvPr/>
        </p:nvSpPr>
        <p:spPr>
          <a:xfrm>
            <a:off x="457200" y="274638"/>
            <a:ext cx="6347048"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rgbClr val="CC0000"/>
                </a:solidFill>
                <a:effectLst/>
                <a:uLnTx/>
                <a:uFillTx/>
                <a:latin typeface="Arial" pitchFamily="34" charset="0"/>
                <a:ea typeface="+mj-ea"/>
                <a:cs typeface="Arial" pitchFamily="34" charset="0"/>
              </a:rPr>
              <a:t>Interest</a:t>
            </a:r>
            <a:endParaRPr kumimoji="0" lang="en-GB" sz="4400" b="1" i="0" u="none" strike="noStrike" kern="1200" cap="none" spc="0" normalizeH="0" baseline="0" noProof="0" dirty="0">
              <a:ln>
                <a:noFill/>
              </a:ln>
              <a:solidFill>
                <a:srgbClr val="CC0000"/>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82960748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165740" y="1676564"/>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grpSp>
        <p:nvGrpSpPr>
          <p:cNvPr id="4" name="Group 21"/>
          <p:cNvGrpSpPr/>
          <p:nvPr/>
        </p:nvGrpSpPr>
        <p:grpSpPr>
          <a:xfrm>
            <a:off x="543569" y="1605283"/>
            <a:ext cx="8296204" cy="869812"/>
            <a:chOff x="2427154" y="1268759"/>
            <a:chExt cx="4843418" cy="1627651"/>
          </a:xfrm>
        </p:grpSpPr>
        <p:sp>
          <p:nvSpPr>
            <p:cNvPr id="46" name="Rounded Rectangle 45">
              <a:hlinkClick r:id="rId3"/>
            </p:cNvPr>
            <p:cNvSpPr/>
            <p:nvPr/>
          </p:nvSpPr>
          <p:spPr>
            <a:xfrm>
              <a:off x="2427154" y="1268759"/>
              <a:ext cx="4837209" cy="1627651"/>
            </a:xfrm>
            <a:prstGeom prst="roundRect">
              <a:avLst/>
            </a:prstGeom>
            <a:solidFill>
              <a:srgbClr val="E52F4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defTabSz="457178">
                <a:defRPr/>
              </a:pPr>
              <a:endParaRPr lang="en-GB" kern="0">
                <a:solidFill>
                  <a:prstClr val="white"/>
                </a:solidFill>
              </a:endParaRPr>
            </a:p>
          </p:txBody>
        </p:sp>
        <p:sp>
          <p:nvSpPr>
            <p:cNvPr id="47" name="TextBox 46"/>
            <p:cNvSpPr txBox="1"/>
            <p:nvPr/>
          </p:nvSpPr>
          <p:spPr>
            <a:xfrm>
              <a:off x="2449819" y="1608372"/>
              <a:ext cx="4820753" cy="863899"/>
            </a:xfrm>
            <a:prstGeom prst="rect">
              <a:avLst/>
            </a:prstGeom>
            <a:noFill/>
          </p:spPr>
          <p:txBody>
            <a:bodyPr wrap="square" rtlCol="0">
              <a:spAutoFit/>
            </a:bodyPr>
            <a:lstStyle/>
            <a:p>
              <a:pPr algn="ctr"/>
              <a:r>
                <a:rPr lang="en-GB" sz="2400" dirty="0" smtClean="0">
                  <a:solidFill>
                    <a:prstClr val="white"/>
                  </a:solidFill>
                </a:rPr>
                <a:t>Get at least A*AA… </a:t>
              </a:r>
              <a:endParaRPr lang="en-GB" sz="2400" dirty="0">
                <a:solidFill>
                  <a:prstClr val="white"/>
                </a:solidFill>
              </a:endParaRPr>
            </a:p>
          </p:txBody>
        </p:sp>
      </p:grpSp>
      <p:sp>
        <p:nvSpPr>
          <p:cNvPr id="26" name="Rounded Rectangle 25">
            <a:hlinkClick r:id="rId4"/>
          </p:cNvPr>
          <p:cNvSpPr/>
          <p:nvPr/>
        </p:nvSpPr>
        <p:spPr>
          <a:xfrm>
            <a:off x="543568" y="4090950"/>
            <a:ext cx="8285569" cy="922226"/>
          </a:xfrm>
          <a:prstGeom prst="roundRect">
            <a:avLst/>
          </a:prstGeom>
          <a:solidFill>
            <a:srgbClr val="6083CB"/>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400" dirty="0" smtClean="0">
                <a:solidFill>
                  <a:prstClr val="white"/>
                </a:solidFill>
              </a:rPr>
              <a:t>(Provided you make us your first choice)</a:t>
            </a:r>
            <a:endParaRPr lang="en-GB" sz="2400" dirty="0">
              <a:solidFill>
                <a:prstClr val="white"/>
              </a:solidFill>
            </a:endParaRPr>
          </a:p>
        </p:txBody>
      </p:sp>
      <p:sp>
        <p:nvSpPr>
          <p:cNvPr id="28" name="Rounded Rectangle 27"/>
          <p:cNvSpPr/>
          <p:nvPr/>
        </p:nvSpPr>
        <p:spPr>
          <a:xfrm>
            <a:off x="547041" y="2813090"/>
            <a:ext cx="8289185" cy="921010"/>
          </a:xfrm>
          <a:prstGeom prst="roundRect">
            <a:avLst/>
          </a:prstGeom>
          <a:solidFill>
            <a:srgbClr val="00467E"/>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a:r>
              <a:rPr lang="en-GB" sz="2400" dirty="0" smtClean="0">
                <a:solidFill>
                  <a:prstClr val="white"/>
                </a:solidFill>
              </a:rPr>
              <a:t>… and we will give you £1000 at the start of first year!</a:t>
            </a:r>
          </a:p>
        </p:txBody>
      </p:sp>
      <p:cxnSp>
        <p:nvCxnSpPr>
          <p:cNvPr id="11" name="Straight Arrow Connector 10"/>
          <p:cNvCxnSpPr/>
          <p:nvPr/>
        </p:nvCxnSpPr>
        <p:spPr>
          <a:xfrm>
            <a:off x="7486818" y="3153441"/>
            <a:ext cx="1" cy="1700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itle 24"/>
          <p:cNvSpPr>
            <a:spLocks noGrp="1"/>
          </p:cNvSpPr>
          <p:nvPr>
            <p:ph type="title"/>
          </p:nvPr>
        </p:nvSpPr>
        <p:spPr>
          <a:xfrm>
            <a:off x="457200" y="214290"/>
            <a:ext cx="6347048" cy="1143000"/>
          </a:xfrm>
        </p:spPr>
        <p:txBody>
          <a:bodyPr>
            <a:normAutofit fontScale="90000"/>
          </a:bodyPr>
          <a:lstStyle/>
          <a:p>
            <a:r>
              <a:rPr lang="en-GB" b="1" dirty="0" smtClean="0"/>
              <a:t>Excellence scholarship</a:t>
            </a:r>
            <a:endParaRPr lang="en-GB" b="1" dirty="0"/>
          </a:p>
        </p:txBody>
      </p:sp>
    </p:spTree>
    <p:extLst>
      <p:ext uri="{BB962C8B-B14F-4D97-AF65-F5344CB8AC3E}">
        <p14:creationId xmlns:p14="http://schemas.microsoft.com/office/powerpoint/2010/main" val="16404881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63" y="1988840"/>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sp>
        <p:nvSpPr>
          <p:cNvPr id="23" name="Rectangle 3"/>
          <p:cNvSpPr>
            <a:spLocks noChangeArrowheads="1"/>
          </p:cNvSpPr>
          <p:nvPr/>
        </p:nvSpPr>
        <p:spPr bwMode="auto">
          <a:xfrm>
            <a:off x="856747"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spcAft>
                <a:spcPct val="50000"/>
              </a:spcAft>
              <a:buClr>
                <a:srgbClr val="163462"/>
              </a:buClr>
            </a:pPr>
            <a:endParaRPr lang="en-US" sz="2200" dirty="0">
              <a:solidFill>
                <a:prstClr val="black"/>
              </a:solidFill>
            </a:endParaRPr>
          </a:p>
        </p:txBody>
      </p:sp>
      <p:cxnSp>
        <p:nvCxnSpPr>
          <p:cNvPr id="31" name="Straight Arrow Connector 30"/>
          <p:cNvCxnSpPr/>
          <p:nvPr/>
        </p:nvCxnSpPr>
        <p:spPr>
          <a:xfrm flipH="1" flipV="1">
            <a:off x="2407599" y="3295642"/>
            <a:ext cx="916359" cy="30328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p:cNvCxnSpPr>
            <a:stCxn id="43" idx="1"/>
          </p:cNvCxnSpPr>
          <p:nvPr/>
        </p:nvCxnSpPr>
        <p:spPr>
          <a:xfrm flipH="1" flipV="1">
            <a:off x="2024558" y="4048423"/>
            <a:ext cx="1138580" cy="1207"/>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p:cNvCxnSpPr/>
          <p:nvPr/>
        </p:nvCxnSpPr>
        <p:spPr>
          <a:xfrm flipH="1">
            <a:off x="2407599" y="4467510"/>
            <a:ext cx="939455" cy="33263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a:off x="5847687" y="4098596"/>
            <a:ext cx="1262884" cy="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5" name="Straight Arrow Connector 34"/>
          <p:cNvCxnSpPr/>
          <p:nvPr/>
        </p:nvCxnSpPr>
        <p:spPr>
          <a:xfrm>
            <a:off x="5775681" y="4467507"/>
            <a:ext cx="876965" cy="346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flipV="1">
            <a:off x="5847689" y="3290003"/>
            <a:ext cx="830837" cy="249676"/>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43" name="Rounded Rectangle 42"/>
          <p:cNvSpPr/>
          <p:nvPr/>
        </p:nvSpPr>
        <p:spPr>
          <a:xfrm>
            <a:off x="3163138" y="3483068"/>
            <a:ext cx="2808852" cy="1133119"/>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Living Costs</a:t>
            </a:r>
          </a:p>
        </p:txBody>
      </p:sp>
      <p:sp>
        <p:nvSpPr>
          <p:cNvPr id="48" name="TextBox 47"/>
          <p:cNvSpPr txBox="1"/>
          <p:nvPr/>
        </p:nvSpPr>
        <p:spPr>
          <a:xfrm>
            <a:off x="4636763" y="1676566"/>
            <a:ext cx="1954740"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Accommodation</a:t>
            </a:r>
          </a:p>
          <a:p>
            <a:pPr algn="ctr"/>
            <a:endParaRPr lang="en-GB" dirty="0">
              <a:solidFill>
                <a:prstClr val="black"/>
              </a:solidFill>
            </a:endParaRPr>
          </a:p>
        </p:txBody>
      </p:sp>
      <p:sp>
        <p:nvSpPr>
          <p:cNvPr id="49" name="TextBox 48"/>
          <p:cNvSpPr txBox="1"/>
          <p:nvPr/>
        </p:nvSpPr>
        <p:spPr>
          <a:xfrm>
            <a:off x="7110573" y="3539677"/>
            <a:ext cx="1857819"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Food</a:t>
            </a:r>
          </a:p>
          <a:p>
            <a:pPr algn="ctr"/>
            <a:endParaRPr lang="en-GB" dirty="0">
              <a:solidFill>
                <a:prstClr val="black"/>
              </a:solidFill>
            </a:endParaRPr>
          </a:p>
        </p:txBody>
      </p:sp>
      <p:sp>
        <p:nvSpPr>
          <p:cNvPr id="50" name="TextBox 49"/>
          <p:cNvSpPr txBox="1"/>
          <p:nvPr/>
        </p:nvSpPr>
        <p:spPr>
          <a:xfrm>
            <a:off x="6652645" y="4749208"/>
            <a:ext cx="1857819"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Study; recommended books</a:t>
            </a:r>
          </a:p>
        </p:txBody>
      </p:sp>
      <p:sp>
        <p:nvSpPr>
          <p:cNvPr id="51" name="TextBox 50"/>
          <p:cNvSpPr txBox="1"/>
          <p:nvPr/>
        </p:nvSpPr>
        <p:spPr>
          <a:xfrm>
            <a:off x="4636763" y="5404849"/>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Social Life</a:t>
            </a:r>
          </a:p>
          <a:p>
            <a:pPr algn="ctr"/>
            <a:endParaRPr lang="en-GB" dirty="0">
              <a:solidFill>
                <a:prstClr val="black"/>
              </a:solidFill>
            </a:endParaRPr>
          </a:p>
        </p:txBody>
      </p:sp>
      <p:sp>
        <p:nvSpPr>
          <p:cNvPr id="52" name="TextBox 51"/>
          <p:cNvSpPr txBox="1"/>
          <p:nvPr/>
        </p:nvSpPr>
        <p:spPr>
          <a:xfrm>
            <a:off x="2627887" y="5404852"/>
            <a:ext cx="1841928" cy="1021556"/>
          </a:xfrm>
          <a:prstGeom prst="roundRect">
            <a:avLst/>
          </a:prstGeom>
          <a:solidFill>
            <a:srgbClr val="39BAD5"/>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Travel;  </a:t>
            </a:r>
          </a:p>
          <a:p>
            <a:pPr algn="ctr"/>
            <a:r>
              <a:rPr lang="en-GB" dirty="0">
                <a:solidFill>
                  <a:prstClr val="white"/>
                </a:solidFill>
              </a:rPr>
              <a:t>To </a:t>
            </a:r>
            <a:r>
              <a:rPr lang="en-GB" dirty="0" err="1">
                <a:solidFill>
                  <a:prstClr val="white"/>
                </a:solidFill>
              </a:rPr>
              <a:t>Uni</a:t>
            </a:r>
            <a:r>
              <a:rPr lang="en-GB" dirty="0">
                <a:solidFill>
                  <a:prstClr val="white"/>
                </a:solidFill>
              </a:rPr>
              <a:t> / home / visit friends </a:t>
            </a:r>
          </a:p>
        </p:txBody>
      </p:sp>
      <p:sp>
        <p:nvSpPr>
          <p:cNvPr id="53" name="TextBox 52"/>
          <p:cNvSpPr txBox="1"/>
          <p:nvPr/>
        </p:nvSpPr>
        <p:spPr>
          <a:xfrm>
            <a:off x="604992" y="4749210"/>
            <a:ext cx="1848941"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Insurance; belongings /</a:t>
            </a:r>
          </a:p>
          <a:p>
            <a:pPr algn="ctr"/>
            <a:r>
              <a:rPr lang="en-GB" dirty="0">
                <a:solidFill>
                  <a:prstClr val="white"/>
                </a:solidFill>
              </a:rPr>
              <a:t> keys!</a:t>
            </a:r>
          </a:p>
        </p:txBody>
      </p:sp>
      <p:sp>
        <p:nvSpPr>
          <p:cNvPr id="54" name="TextBox 53"/>
          <p:cNvSpPr txBox="1"/>
          <p:nvPr/>
        </p:nvSpPr>
        <p:spPr>
          <a:xfrm>
            <a:off x="175619" y="3539677"/>
            <a:ext cx="1848943" cy="1021556"/>
          </a:xfrm>
          <a:prstGeom prst="roundRect">
            <a:avLst/>
          </a:prstGeom>
          <a:solidFill>
            <a:srgbClr val="00467E"/>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Clothes</a:t>
            </a:r>
          </a:p>
          <a:p>
            <a:pPr algn="ctr"/>
            <a:endParaRPr lang="en-GB" dirty="0">
              <a:solidFill>
                <a:prstClr val="black"/>
              </a:solidFill>
            </a:endParaRPr>
          </a:p>
        </p:txBody>
      </p:sp>
      <p:sp>
        <p:nvSpPr>
          <p:cNvPr id="55" name="TextBox 54"/>
          <p:cNvSpPr txBox="1"/>
          <p:nvPr/>
        </p:nvSpPr>
        <p:spPr>
          <a:xfrm>
            <a:off x="604993" y="2330145"/>
            <a:ext cx="1848941" cy="1021556"/>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Toiletries</a:t>
            </a:r>
          </a:p>
          <a:p>
            <a:pPr algn="ctr"/>
            <a:r>
              <a:rPr lang="en-GB" dirty="0">
                <a:solidFill>
                  <a:prstClr val="black"/>
                </a:solidFill>
              </a:rPr>
              <a:t> </a:t>
            </a:r>
          </a:p>
        </p:txBody>
      </p:sp>
      <p:sp>
        <p:nvSpPr>
          <p:cNvPr id="56" name="TextBox 55"/>
          <p:cNvSpPr txBox="1"/>
          <p:nvPr/>
        </p:nvSpPr>
        <p:spPr>
          <a:xfrm>
            <a:off x="2620877" y="1676564"/>
            <a:ext cx="1848941" cy="1021556"/>
          </a:xfrm>
          <a:prstGeom prst="roundRect">
            <a:avLst/>
          </a:prstGeom>
          <a:solidFill>
            <a:srgbClr val="0025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endParaRPr lang="en-GB" dirty="0">
              <a:solidFill>
                <a:prstClr val="black"/>
              </a:solidFill>
            </a:endParaRPr>
          </a:p>
          <a:p>
            <a:pPr algn="ctr"/>
            <a:r>
              <a:rPr lang="en-GB" dirty="0">
                <a:solidFill>
                  <a:prstClr val="white"/>
                </a:solidFill>
              </a:rPr>
              <a:t>Phone bill</a:t>
            </a:r>
          </a:p>
          <a:p>
            <a:pPr algn="ctr"/>
            <a:endParaRPr lang="en-GB" dirty="0">
              <a:solidFill>
                <a:prstClr val="black"/>
              </a:solidFill>
            </a:endParaRPr>
          </a:p>
        </p:txBody>
      </p:sp>
      <p:sp>
        <p:nvSpPr>
          <p:cNvPr id="57" name="TextBox 56"/>
          <p:cNvSpPr txBox="1"/>
          <p:nvPr/>
        </p:nvSpPr>
        <p:spPr>
          <a:xfrm>
            <a:off x="6652645" y="2330148"/>
            <a:ext cx="2111739" cy="1021556"/>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smtClean="0">
                <a:solidFill>
                  <a:prstClr val="white"/>
                </a:solidFill>
              </a:rPr>
              <a:t>TV</a:t>
            </a:r>
            <a:r>
              <a:rPr lang="en-GB" dirty="0">
                <a:solidFill>
                  <a:prstClr val="white"/>
                </a:solidFill>
              </a:rPr>
              <a:t>;</a:t>
            </a:r>
            <a:br>
              <a:rPr lang="en-GB" dirty="0">
                <a:solidFill>
                  <a:prstClr val="white"/>
                </a:solidFill>
              </a:rPr>
            </a:br>
            <a:r>
              <a:rPr lang="en-GB" dirty="0">
                <a:solidFill>
                  <a:prstClr val="white"/>
                </a:solidFill>
              </a:rPr>
              <a:t>most halls don’t have TV licences</a:t>
            </a:r>
          </a:p>
        </p:txBody>
      </p:sp>
      <p:cxnSp>
        <p:nvCxnSpPr>
          <p:cNvPr id="39" name="Straight Arrow Connector 38"/>
          <p:cNvCxnSpPr/>
          <p:nvPr/>
        </p:nvCxnSpPr>
        <p:spPr>
          <a:xfrm flipV="1">
            <a:off x="5576215"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flipV="1">
            <a:off x="3559991" y="2698120"/>
            <a:ext cx="0" cy="784944"/>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p:cNvCxnSpPr/>
          <p:nvPr/>
        </p:nvCxnSpPr>
        <p:spPr>
          <a:xfrm>
            <a:off x="5576215"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42" name="Straight Arrow Connector 41"/>
          <p:cNvCxnSpPr/>
          <p:nvPr/>
        </p:nvCxnSpPr>
        <p:spPr>
          <a:xfrm>
            <a:off x="3557097" y="4616183"/>
            <a:ext cx="0" cy="788668"/>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37" name="Title 36"/>
          <p:cNvSpPr>
            <a:spLocks noGrp="1"/>
          </p:cNvSpPr>
          <p:nvPr>
            <p:ph type="title"/>
          </p:nvPr>
        </p:nvSpPr>
        <p:spPr/>
        <p:txBody>
          <a:bodyPr/>
          <a:lstStyle/>
          <a:p>
            <a:r>
              <a:rPr lang="en-GB" b="1" dirty="0" smtClean="0"/>
              <a:t>Living costs</a:t>
            </a:r>
            <a:endParaRPr lang="en-GB" b="1" dirty="0"/>
          </a:p>
        </p:txBody>
      </p:sp>
    </p:spTree>
    <p:extLst>
      <p:ext uri="{BB962C8B-B14F-4D97-AF65-F5344CB8AC3E}">
        <p14:creationId xmlns:p14="http://schemas.microsoft.com/office/powerpoint/2010/main" val="69344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nodePh="1">
                                  <p:stCondLst>
                                    <p:cond delay="0"/>
                                  </p:stCondLst>
                                  <p:endCondLst>
                                    <p:cond evt="begin" delay="0">
                                      <p:tn val="45"/>
                                    </p:cond>
                                  </p:end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nodePh="1">
                                  <p:stCondLst>
                                    <p:cond delay="0"/>
                                  </p:stCondLst>
                                  <p:endCondLst>
                                    <p:cond evt="begin" delay="0">
                                      <p:tn val="47"/>
                                    </p:cond>
                                  </p:end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3" grpId="0"/>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88287" y="3741369"/>
            <a:ext cx="1531423" cy="369332"/>
          </a:xfrm>
          <a:prstGeom prst="rect">
            <a:avLst/>
          </a:prstGeom>
          <a:noFill/>
        </p:spPr>
        <p:txBody>
          <a:bodyPr wrap="square" rtlCol="0">
            <a:spAutoFit/>
          </a:bodyPr>
          <a:lstStyle/>
          <a:p>
            <a:endParaRPr lang="en-GB" dirty="0">
              <a:solidFill>
                <a:prstClr val="black"/>
              </a:solidFill>
            </a:endParaRPr>
          </a:p>
        </p:txBody>
      </p:sp>
      <p:sp>
        <p:nvSpPr>
          <p:cNvPr id="46" name="TextBox 45"/>
          <p:cNvSpPr txBox="1"/>
          <p:nvPr/>
        </p:nvSpPr>
        <p:spPr>
          <a:xfrm>
            <a:off x="6975057" y="4253825"/>
            <a:ext cx="2032515" cy="1328023"/>
          </a:xfrm>
          <a:prstGeom prst="roundRect">
            <a:avLst/>
          </a:prstGeom>
          <a:solidFill>
            <a:srgbClr val="00257E"/>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Walk </a:t>
            </a:r>
          </a:p>
          <a:p>
            <a:pPr algn="ctr"/>
            <a:r>
              <a:rPr lang="en-GB" dirty="0">
                <a:solidFill>
                  <a:prstClr val="white"/>
                </a:solidFill>
              </a:rPr>
              <a:t>or </a:t>
            </a:r>
          </a:p>
          <a:p>
            <a:pPr algn="ctr"/>
            <a:r>
              <a:rPr lang="en-GB" dirty="0">
                <a:solidFill>
                  <a:prstClr val="white"/>
                </a:solidFill>
              </a:rPr>
              <a:t>get a student</a:t>
            </a:r>
            <a:br>
              <a:rPr lang="en-GB" dirty="0">
                <a:solidFill>
                  <a:prstClr val="white"/>
                </a:solidFill>
              </a:rPr>
            </a:br>
            <a:r>
              <a:rPr lang="en-GB" dirty="0">
                <a:solidFill>
                  <a:prstClr val="white"/>
                </a:solidFill>
              </a:rPr>
              <a:t>travel pass </a:t>
            </a:r>
          </a:p>
        </p:txBody>
      </p:sp>
      <p:cxnSp>
        <p:nvCxnSpPr>
          <p:cNvPr id="58" name="Straight Arrow Connector 57"/>
          <p:cNvCxnSpPr/>
          <p:nvPr/>
        </p:nvCxnSpPr>
        <p:spPr>
          <a:xfrm flipV="1">
            <a:off x="6479991" y="3637546"/>
            <a:ext cx="536484" cy="2207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a:off x="6315794" y="4124992"/>
            <a:ext cx="701137" cy="194759"/>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0" name="Straight Arrow Connector 59"/>
          <p:cNvCxnSpPr/>
          <p:nvPr/>
        </p:nvCxnSpPr>
        <p:spPr>
          <a:xfrm flipH="1" flipV="1">
            <a:off x="2166742" y="3637544"/>
            <a:ext cx="420647" cy="20954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a:endCxn id="66" idx="2"/>
          </p:cNvCxnSpPr>
          <p:nvPr/>
        </p:nvCxnSpPr>
        <p:spPr>
          <a:xfrm flipV="1">
            <a:off x="5759495" y="2932171"/>
            <a:ext cx="5098" cy="81575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2" name="Straight Arrow Connector 61"/>
          <p:cNvCxnSpPr/>
          <p:nvPr/>
        </p:nvCxnSpPr>
        <p:spPr>
          <a:xfrm>
            <a:off x="5764593" y="4142563"/>
            <a:ext cx="0" cy="953161"/>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flipH="1">
            <a:off x="2169181" y="4171756"/>
            <a:ext cx="436003" cy="147995"/>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cxnSp>
        <p:nvCxnSpPr>
          <p:cNvPr id="64" name="Straight Arrow Connector 63"/>
          <p:cNvCxnSpPr/>
          <p:nvPr/>
        </p:nvCxnSpPr>
        <p:spPr>
          <a:xfrm>
            <a:off x="3355150" y="4253821"/>
            <a:ext cx="1" cy="841900"/>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65" name="Rounded Rectangle 64"/>
          <p:cNvSpPr/>
          <p:nvPr/>
        </p:nvSpPr>
        <p:spPr>
          <a:xfrm>
            <a:off x="2503181" y="3661021"/>
            <a:ext cx="4168259" cy="674797"/>
          </a:xfrm>
          <a:prstGeom prst="roundRect">
            <a:avLst/>
          </a:prstGeom>
          <a:solidFill>
            <a:srgbClr val="E52F48"/>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a:solidFill>
                  <a:prstClr val="white"/>
                </a:solidFill>
              </a:rPr>
              <a:t>Make it go further</a:t>
            </a:r>
          </a:p>
        </p:txBody>
      </p:sp>
      <p:sp>
        <p:nvSpPr>
          <p:cNvPr id="66" name="TextBox 65"/>
          <p:cNvSpPr txBox="1"/>
          <p:nvPr/>
        </p:nvSpPr>
        <p:spPr>
          <a:xfrm>
            <a:off x="4762295" y="1604148"/>
            <a:ext cx="2004596" cy="1328023"/>
          </a:xfrm>
          <a:prstGeom prst="roundRect">
            <a:avLst/>
          </a:prstGeom>
          <a:solidFill>
            <a:srgbClr val="00467E"/>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Use campus facilities; Library, Sports centre, Union etc. </a:t>
            </a:r>
          </a:p>
        </p:txBody>
      </p:sp>
      <p:sp>
        <p:nvSpPr>
          <p:cNvPr id="67" name="TextBox 66"/>
          <p:cNvSpPr txBox="1"/>
          <p:nvPr/>
        </p:nvSpPr>
        <p:spPr>
          <a:xfrm>
            <a:off x="4762295" y="5095724"/>
            <a:ext cx="1994400" cy="1328023"/>
          </a:xfrm>
          <a:prstGeom prst="roundRect">
            <a:avLst/>
          </a:prstGeom>
          <a:solidFill>
            <a:srgbClr val="0F89CF"/>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GB" dirty="0">
                <a:solidFill>
                  <a:prstClr val="white"/>
                </a:solidFill>
              </a:rPr>
              <a:t>Buy books </a:t>
            </a:r>
            <a:br>
              <a:rPr lang="en-GB" dirty="0">
                <a:solidFill>
                  <a:prstClr val="white"/>
                </a:solidFill>
              </a:rPr>
            </a:br>
            <a:r>
              <a:rPr lang="en-GB" dirty="0">
                <a:solidFill>
                  <a:prstClr val="white"/>
                </a:solidFill>
              </a:rPr>
              <a:t>second-hand </a:t>
            </a:r>
          </a:p>
          <a:p>
            <a:pPr algn="ctr"/>
            <a:r>
              <a:rPr lang="en-GB" dirty="0">
                <a:solidFill>
                  <a:prstClr val="white"/>
                </a:solidFill>
              </a:rPr>
              <a:t>or </a:t>
            </a:r>
          </a:p>
          <a:p>
            <a:pPr algn="ctr"/>
            <a:r>
              <a:rPr lang="en-GB" dirty="0">
                <a:solidFill>
                  <a:prstClr val="white"/>
                </a:solidFill>
              </a:rPr>
              <a:t>Use the library</a:t>
            </a:r>
            <a:r>
              <a:rPr lang="en-GB" dirty="0">
                <a:solidFill>
                  <a:prstClr val="black"/>
                </a:solidFill>
              </a:rPr>
              <a:t> </a:t>
            </a:r>
          </a:p>
        </p:txBody>
      </p:sp>
      <p:sp>
        <p:nvSpPr>
          <p:cNvPr id="68" name="TextBox 67"/>
          <p:cNvSpPr txBox="1"/>
          <p:nvPr/>
        </p:nvSpPr>
        <p:spPr>
          <a:xfrm>
            <a:off x="2365961" y="5085184"/>
            <a:ext cx="2006507" cy="1328023"/>
          </a:xfrm>
          <a:prstGeom prst="roundRect">
            <a:avLst/>
          </a:prstGeom>
          <a:solidFill>
            <a:srgbClr val="00467E"/>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Student Discount: Restaurants, </a:t>
            </a:r>
          </a:p>
          <a:p>
            <a:pPr algn="ctr"/>
            <a:r>
              <a:rPr lang="en-GB" dirty="0">
                <a:solidFill>
                  <a:prstClr val="white"/>
                </a:solidFill>
              </a:rPr>
              <a:t>b</a:t>
            </a:r>
            <a:r>
              <a:rPr lang="en-GB" dirty="0" smtClean="0">
                <a:solidFill>
                  <a:prstClr val="white"/>
                </a:solidFill>
              </a:rPr>
              <a:t>ars etc</a:t>
            </a:r>
            <a:r>
              <a:rPr lang="en-GB" dirty="0">
                <a:solidFill>
                  <a:prstClr val="white"/>
                </a:solidFill>
              </a:rPr>
              <a:t>.</a:t>
            </a:r>
          </a:p>
        </p:txBody>
      </p:sp>
      <p:sp>
        <p:nvSpPr>
          <p:cNvPr id="69" name="TextBox 68"/>
          <p:cNvSpPr txBox="1"/>
          <p:nvPr/>
        </p:nvSpPr>
        <p:spPr>
          <a:xfrm>
            <a:off x="190192" y="4253823"/>
            <a:ext cx="2036283" cy="1328023"/>
          </a:xfrm>
          <a:prstGeom prst="roundRect">
            <a:avLst/>
          </a:prstGeom>
          <a:solidFill>
            <a:srgbClr val="6083CB"/>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Interest free overdraft! Don’t be drawn in by freebies</a:t>
            </a:r>
          </a:p>
        </p:txBody>
      </p:sp>
      <p:sp>
        <p:nvSpPr>
          <p:cNvPr id="70" name="TextBox 69"/>
          <p:cNvSpPr txBox="1"/>
          <p:nvPr/>
        </p:nvSpPr>
        <p:spPr>
          <a:xfrm>
            <a:off x="199669" y="2438881"/>
            <a:ext cx="2036283" cy="1328023"/>
          </a:xfrm>
          <a:prstGeom prst="roundRect">
            <a:avLst/>
          </a:prstGeom>
          <a:solidFill>
            <a:srgbClr val="00257E"/>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GB" dirty="0">
                <a:solidFill>
                  <a:prstClr val="white"/>
                </a:solidFill>
              </a:rPr>
              <a:t>Budget! </a:t>
            </a:r>
          </a:p>
          <a:p>
            <a:pPr algn="ctr"/>
            <a:r>
              <a:rPr lang="en-GB" dirty="0">
                <a:solidFill>
                  <a:prstClr val="white"/>
                </a:solidFill>
              </a:rPr>
              <a:t>If you can’t </a:t>
            </a:r>
          </a:p>
          <a:p>
            <a:pPr algn="ctr"/>
            <a:r>
              <a:rPr lang="en-GB" dirty="0">
                <a:solidFill>
                  <a:prstClr val="white"/>
                </a:solidFill>
              </a:rPr>
              <a:t>afford it, </a:t>
            </a:r>
          </a:p>
          <a:p>
            <a:pPr algn="ctr"/>
            <a:r>
              <a:rPr lang="en-GB" dirty="0">
                <a:solidFill>
                  <a:prstClr val="white"/>
                </a:solidFill>
              </a:rPr>
              <a:t>don’t do it!</a:t>
            </a:r>
          </a:p>
        </p:txBody>
      </p:sp>
      <p:cxnSp>
        <p:nvCxnSpPr>
          <p:cNvPr id="71" name="Straight Arrow Connector 70"/>
          <p:cNvCxnSpPr>
            <a:endCxn id="72" idx="2"/>
          </p:cNvCxnSpPr>
          <p:nvPr/>
        </p:nvCxnSpPr>
        <p:spPr>
          <a:xfrm flipV="1">
            <a:off x="3357366" y="2926427"/>
            <a:ext cx="11849" cy="737723"/>
          </a:xfrm>
          <a:prstGeom prst="straightConnector1">
            <a:avLst/>
          </a:prstGeom>
          <a:ln w="25400">
            <a:tailEnd type="triangle"/>
          </a:ln>
        </p:spPr>
        <p:style>
          <a:lnRef idx="3">
            <a:schemeClr val="dk1"/>
          </a:lnRef>
          <a:fillRef idx="0">
            <a:schemeClr val="dk1"/>
          </a:fillRef>
          <a:effectRef idx="2">
            <a:schemeClr val="dk1"/>
          </a:effectRef>
          <a:fontRef idx="minor">
            <a:schemeClr val="tx1"/>
          </a:fontRef>
        </p:style>
      </p:cxnSp>
      <p:sp>
        <p:nvSpPr>
          <p:cNvPr id="72" name="TextBox 71"/>
          <p:cNvSpPr txBox="1"/>
          <p:nvPr/>
        </p:nvSpPr>
        <p:spPr>
          <a:xfrm>
            <a:off x="2365961" y="1598404"/>
            <a:ext cx="2006507" cy="1328023"/>
          </a:xfrm>
          <a:prstGeom prst="roundRect">
            <a:avLst/>
          </a:prstGeom>
          <a:solidFill>
            <a:srgbClr val="0F89CF"/>
          </a:solidFill>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solidFill>
                  <a:prstClr val="white"/>
                </a:solidFill>
              </a:rPr>
              <a:t>Part time Job; </a:t>
            </a:r>
            <a:br>
              <a:rPr lang="en-GB" dirty="0">
                <a:solidFill>
                  <a:prstClr val="white"/>
                </a:solidFill>
              </a:rPr>
            </a:br>
            <a:r>
              <a:rPr lang="en-GB" dirty="0">
                <a:solidFill>
                  <a:prstClr val="white"/>
                </a:solidFill>
              </a:rPr>
              <a:t>Recommended</a:t>
            </a:r>
            <a:br>
              <a:rPr lang="en-GB" dirty="0">
                <a:solidFill>
                  <a:prstClr val="white"/>
                </a:solidFill>
              </a:rPr>
            </a:br>
            <a:r>
              <a:rPr lang="en-GB" dirty="0">
                <a:solidFill>
                  <a:prstClr val="white"/>
                </a:solidFill>
              </a:rPr>
              <a:t>15 hours </a:t>
            </a:r>
          </a:p>
          <a:p>
            <a:pPr algn="ctr"/>
            <a:r>
              <a:rPr lang="en-GB" dirty="0">
                <a:solidFill>
                  <a:prstClr val="white"/>
                </a:solidFill>
              </a:rPr>
              <a:t>or less</a:t>
            </a:r>
          </a:p>
        </p:txBody>
      </p:sp>
      <p:sp>
        <p:nvSpPr>
          <p:cNvPr id="73" name="TextBox 72"/>
          <p:cNvSpPr txBox="1"/>
          <p:nvPr/>
        </p:nvSpPr>
        <p:spPr>
          <a:xfrm>
            <a:off x="6971290" y="2434449"/>
            <a:ext cx="1994785" cy="1328023"/>
          </a:xfrm>
          <a:prstGeom prst="roundRect">
            <a:avLst/>
          </a:prstGeom>
          <a:solidFill>
            <a:srgbClr val="6083CB"/>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en-GB" dirty="0">
                <a:solidFill>
                  <a:prstClr val="white"/>
                </a:solidFill>
              </a:rPr>
              <a:t>Shop around </a:t>
            </a:r>
          </a:p>
          <a:p>
            <a:pPr algn="ctr"/>
            <a:r>
              <a:rPr lang="en-GB" dirty="0">
                <a:solidFill>
                  <a:prstClr val="white"/>
                </a:solidFill>
              </a:rPr>
              <a:t>for </a:t>
            </a:r>
          </a:p>
          <a:p>
            <a:pPr algn="ctr"/>
            <a:r>
              <a:rPr lang="en-GB" dirty="0">
                <a:solidFill>
                  <a:prstClr val="white"/>
                </a:solidFill>
              </a:rPr>
              <a:t>the best </a:t>
            </a:r>
          </a:p>
          <a:p>
            <a:pPr algn="ctr"/>
            <a:r>
              <a:rPr lang="en-GB" dirty="0">
                <a:solidFill>
                  <a:prstClr val="white"/>
                </a:solidFill>
              </a:rPr>
              <a:t>deals</a:t>
            </a:r>
          </a:p>
        </p:txBody>
      </p:sp>
      <p:sp>
        <p:nvSpPr>
          <p:cNvPr id="26" name="Title 25"/>
          <p:cNvSpPr>
            <a:spLocks noGrp="1"/>
          </p:cNvSpPr>
          <p:nvPr>
            <p:ph type="title"/>
          </p:nvPr>
        </p:nvSpPr>
        <p:spPr/>
        <p:txBody>
          <a:bodyPr/>
          <a:lstStyle/>
          <a:p>
            <a:r>
              <a:rPr lang="en-GB" b="1" dirty="0" smtClean="0"/>
              <a:t>Money management</a:t>
            </a:r>
            <a:endParaRPr lang="en-GB" b="1" dirty="0"/>
          </a:p>
        </p:txBody>
      </p:sp>
    </p:spTree>
    <p:extLst>
      <p:ext uri="{BB962C8B-B14F-4D97-AF65-F5344CB8AC3E}">
        <p14:creationId xmlns:p14="http://schemas.microsoft.com/office/powerpoint/2010/main" val="15290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animBg="1"/>
      <p:bldP spid="66" grpId="0" animBg="1"/>
      <p:bldP spid="67" grpId="0" animBg="1"/>
      <p:bldP spid="68" grpId="0" animBg="1"/>
      <p:bldP spid="69" grpId="0" animBg="1"/>
      <p:bldP spid="70" grpId="0" animBg="1"/>
      <p:bldP spid="72" grpId="0" animBg="1"/>
      <p:bldP spid="7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46" y="0"/>
            <a:ext cx="9161445" cy="6858000"/>
          </a:xfrm>
          <a:prstGeom prst="rect">
            <a:avLst/>
          </a:prstGeom>
        </p:spPr>
      </p:pic>
      <p:sp>
        <p:nvSpPr>
          <p:cNvPr id="5" name="Rectangle 4"/>
          <p:cNvSpPr/>
          <p:nvPr/>
        </p:nvSpPr>
        <p:spPr>
          <a:xfrm>
            <a:off x="3347864" y="404664"/>
            <a:ext cx="5796136" cy="1224136"/>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360000" bIns="0" rtlCol="0" anchor="ctr"/>
          <a:lstStyle/>
          <a:p>
            <a:pPr algn="ctr"/>
            <a:r>
              <a:rPr lang="en-GB" sz="3400" b="1" dirty="0" smtClean="0">
                <a:latin typeface="Rockwell" pitchFamily="18" charset="0"/>
              </a:rPr>
              <a:t>Student Accommodation</a:t>
            </a:r>
            <a:endParaRPr lang="en-GB" sz="3400" b="1" dirty="0">
              <a:latin typeface="Rockwell" pitchFamily="18" charset="0"/>
            </a:endParaRPr>
          </a:p>
        </p:txBody>
      </p:sp>
    </p:spTree>
    <p:extLst>
      <p:ext uri="{BB962C8B-B14F-4D97-AF65-F5344CB8AC3E}">
        <p14:creationId xmlns:p14="http://schemas.microsoft.com/office/powerpoint/2010/main" val="164472869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8293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3" name="Group 48"/>
          <p:cNvGrpSpPr/>
          <p:nvPr/>
        </p:nvGrpSpPr>
        <p:grpSpPr>
          <a:xfrm>
            <a:off x="3093679" y="2737806"/>
            <a:ext cx="3019906" cy="1386948"/>
            <a:chOff x="3092036" y="2737806"/>
            <a:chExt cx="3011250" cy="1386948"/>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1" y="3091732"/>
              <a:ext cx="2993365" cy="646331"/>
            </a:xfrm>
            <a:prstGeom prst="rect">
              <a:avLst/>
            </a:prstGeom>
            <a:grpFill/>
          </p:spPr>
          <p:txBody>
            <a:bodyPr wrap="square" rtlCol="0">
              <a:spAutoFit/>
            </a:bodyPr>
            <a:lstStyle/>
            <a:p>
              <a:pPr algn="ctr"/>
              <a:r>
                <a:rPr lang="en-GB" sz="3600" dirty="0">
                  <a:solidFill>
                    <a:schemeClr val="bg1"/>
                  </a:solidFill>
                </a:rPr>
                <a:t>The Halls</a:t>
              </a:r>
            </a:p>
          </p:txBody>
        </p:sp>
      </p:grpSp>
      <p:grpSp>
        <p:nvGrpSpPr>
          <p:cNvPr id="8" name="Group 53"/>
          <p:cNvGrpSpPr/>
          <p:nvPr/>
        </p:nvGrpSpPr>
        <p:grpSpPr>
          <a:xfrm>
            <a:off x="2411760" y="161299"/>
            <a:ext cx="2025503" cy="2019159"/>
            <a:chOff x="4055178" y="2665066"/>
            <a:chExt cx="2025503" cy="2019159"/>
          </a:xfrm>
          <a:solidFill>
            <a:srgbClr val="6083CB"/>
          </a:solidFill>
        </p:grpSpPr>
        <p:sp>
          <p:nvSpPr>
            <p:cNvPr id="56" name="Rounded Rectangle 55"/>
            <p:cNvSpPr/>
            <p:nvPr/>
          </p:nvSpPr>
          <p:spPr>
            <a:xfrm>
              <a:off x="4055178" y="266506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pic>
          <p:nvPicPr>
            <p:cNvPr id="57" name="Picture 5" descr="C:\Users\Matt\Desktop\Accomm\leazes.jpg">
              <a:hlinkClick r:id="rId4"/>
            </p:cNvPr>
            <p:cNvPicPr>
              <a:picLocks noChangeAspect="1" noChangeArrowheads="1"/>
            </p:cNvPicPr>
            <p:nvPr/>
          </p:nvPicPr>
          <p:blipFill>
            <a:blip r:embed="rId5" cstate="print"/>
            <a:srcRect/>
            <a:stretch>
              <a:fillRect/>
            </a:stretch>
          </p:blipFill>
          <p:spPr bwMode="auto">
            <a:xfrm>
              <a:off x="4140846" y="275634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55" name="TextBox 54">
            <a:hlinkClick r:id="rId4"/>
          </p:cNvPr>
          <p:cNvSpPr txBox="1"/>
          <p:nvPr/>
        </p:nvSpPr>
        <p:spPr>
          <a:xfrm>
            <a:off x="2534566" y="1708275"/>
            <a:ext cx="1799890" cy="400110"/>
          </a:xfrm>
          <a:prstGeom prst="rect">
            <a:avLst/>
          </a:prstGeom>
          <a:noFill/>
          <a:ln>
            <a:noFill/>
          </a:ln>
        </p:spPr>
        <p:txBody>
          <a:bodyPr>
            <a:spAutoFit/>
          </a:bodyPr>
          <a:lstStyle/>
          <a:p>
            <a:pPr algn="ctr">
              <a:defRPr/>
            </a:pPr>
            <a:r>
              <a:rPr lang="en-GB" sz="2000" dirty="0">
                <a:solidFill>
                  <a:schemeClr val="bg1"/>
                </a:solidFill>
              </a:rPr>
              <a:t>Castle Leazes</a:t>
            </a:r>
          </a:p>
        </p:txBody>
      </p:sp>
      <p:grpSp>
        <p:nvGrpSpPr>
          <p:cNvPr id="9"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6"/>
            </p:cNvPr>
            <p:cNvSpPr txBox="1"/>
            <p:nvPr/>
          </p:nvSpPr>
          <p:spPr>
            <a:xfrm>
              <a:off x="6363053" y="3748373"/>
              <a:ext cx="1613485" cy="369332"/>
            </a:xfrm>
            <a:prstGeom prst="rect">
              <a:avLst/>
            </a:prstGeom>
            <a:grpFill/>
            <a:ln>
              <a:noFill/>
            </a:ln>
          </p:spPr>
          <p:txBody>
            <a:bodyPr wrap="square">
              <a:spAutoFit/>
            </a:bodyPr>
            <a:lstStyle/>
            <a:p>
              <a:pPr algn="ctr">
                <a:defRPr/>
              </a:pPr>
              <a:r>
                <a:rPr lang="en-GB" dirty="0">
                  <a:solidFill>
                    <a:schemeClr val="bg1"/>
                  </a:solidFill>
                </a:rPr>
                <a:t>St </a:t>
              </a:r>
              <a:r>
                <a:rPr lang="en-GB" dirty="0" smtClean="0">
                  <a:solidFill>
                    <a:schemeClr val="bg1"/>
                  </a:solidFill>
                </a:rPr>
                <a:t>Mary’s</a:t>
              </a:r>
              <a:endParaRPr lang="en-GB" dirty="0">
                <a:solidFill>
                  <a:schemeClr val="bg1"/>
                </a:solidFill>
              </a:endParaRPr>
            </a:p>
          </p:txBody>
        </p:sp>
      </p:grpSp>
      <p:grpSp>
        <p:nvGrpSpPr>
          <p:cNvPr id="10" name="Group 73"/>
          <p:cNvGrpSpPr/>
          <p:nvPr/>
        </p:nvGrpSpPr>
        <p:grpSpPr>
          <a:xfrm>
            <a:off x="2348681" y="4749978"/>
            <a:ext cx="2151311" cy="199181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7"/>
            </p:cNvPr>
            <p:cNvSpPr txBox="1"/>
            <p:nvPr/>
          </p:nvSpPr>
          <p:spPr>
            <a:xfrm>
              <a:off x="3818338" y="3456282"/>
              <a:ext cx="2151311" cy="369332"/>
            </a:xfrm>
            <a:prstGeom prst="rect">
              <a:avLst/>
            </a:prstGeom>
            <a:noFill/>
            <a:ln>
              <a:noFill/>
            </a:ln>
          </p:spPr>
          <p:txBody>
            <a:bodyPr wrap="square">
              <a:spAutoFit/>
            </a:bodyPr>
            <a:lstStyle/>
            <a:p>
              <a:pPr algn="ctr">
                <a:defRPr/>
              </a:pPr>
              <a:r>
                <a:rPr lang="en-GB" dirty="0">
                  <a:solidFill>
                    <a:schemeClr val="bg1"/>
                  </a:solidFill>
                </a:rPr>
                <a:t>Windsor Terrace</a:t>
              </a:r>
            </a:p>
          </p:txBody>
        </p:sp>
      </p:grpSp>
      <p:pic>
        <p:nvPicPr>
          <p:cNvPr id="75" name="Picture 36" descr="Windor Terrcae Exterior">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r="-1654" b="18106"/>
          <a:stretch>
            <a:fillRect/>
          </a:stretch>
        </p:blipFill>
        <p:spPr bwMode="auto">
          <a:xfrm>
            <a:off x="2503857" y="4836696"/>
            <a:ext cx="1840961" cy="13933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nvGrpSpPr>
          <p:cNvPr id="11" name="Group 7"/>
          <p:cNvGrpSpPr/>
          <p:nvPr/>
        </p:nvGrpSpPr>
        <p:grpSpPr>
          <a:xfrm>
            <a:off x="170233" y="3503943"/>
            <a:ext cx="2025503" cy="1991818"/>
            <a:chOff x="170233" y="3503943"/>
            <a:chExt cx="2025503" cy="1991818"/>
          </a:xfrm>
        </p:grpSpPr>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369332"/>
            </a:xfrm>
            <a:prstGeom prst="rect">
              <a:avLst/>
            </a:prstGeom>
            <a:noFill/>
            <a:ln>
              <a:noFill/>
            </a:ln>
          </p:spPr>
          <p:txBody>
            <a:bodyPr>
              <a:spAutoFit/>
            </a:bodyPr>
            <a:lstStyle/>
            <a:p>
              <a:pPr algn="ctr">
                <a:defRPr/>
              </a:pPr>
              <a:r>
                <a:rPr lang="en-GB" dirty="0">
                  <a:solidFill>
                    <a:schemeClr val="bg1"/>
                  </a:solidFill>
                </a:rPr>
                <a:t>Park Terrace</a:t>
              </a:r>
            </a:p>
          </p:txBody>
        </p:sp>
        <p:pic>
          <p:nvPicPr>
            <p:cNvPr id="81"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2359" y="3614379"/>
              <a:ext cx="1821685" cy="14020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2" name="Group 10"/>
          <p:cNvGrpSpPr/>
          <p:nvPr/>
        </p:nvGrpSpPr>
        <p:grpSpPr>
          <a:xfrm>
            <a:off x="4624578" y="4579660"/>
            <a:ext cx="2104863" cy="2110341"/>
            <a:chOff x="4659094" y="4747658"/>
            <a:chExt cx="2104863" cy="2110341"/>
          </a:xfrm>
        </p:grpSpPr>
        <p:grpSp>
          <p:nvGrpSpPr>
            <p:cNvPr id="13" name="Group 68"/>
            <p:cNvGrpSpPr/>
            <p:nvPr/>
          </p:nvGrpSpPr>
          <p:grpSpPr>
            <a:xfrm>
              <a:off x="4659094" y="4747658"/>
              <a:ext cx="2104863"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10"/>
              </p:cNvPr>
              <p:cNvSpPr txBox="1"/>
              <p:nvPr/>
            </p:nvSpPr>
            <p:spPr bwMode="auto">
              <a:xfrm>
                <a:off x="4790654" y="4130222"/>
                <a:ext cx="1693020" cy="348589"/>
              </a:xfrm>
              <a:prstGeom prst="rect">
                <a:avLst/>
              </a:prstGeom>
              <a:grpFill/>
            </p:spPr>
            <p:txBody>
              <a:bodyPr wrap="square">
                <a:spAutoFit/>
              </a:bodyPr>
              <a:lstStyle/>
              <a:p>
                <a:pPr algn="ctr">
                  <a:defRPr/>
                </a:pPr>
                <a:r>
                  <a:rPr lang="en-GB" dirty="0" err="1">
                    <a:solidFill>
                      <a:schemeClr val="bg1"/>
                    </a:solidFill>
                  </a:rPr>
                  <a:t>Marris</a:t>
                </a:r>
                <a:r>
                  <a:rPr lang="en-GB" dirty="0">
                    <a:solidFill>
                      <a:schemeClr val="bg1"/>
                    </a:solidFill>
                  </a:rPr>
                  <a:t> House</a:t>
                </a:r>
              </a:p>
            </p:txBody>
          </p:sp>
        </p:grpSp>
        <p:pic>
          <p:nvPicPr>
            <p:cNvPr id="70" name="Picture 38">
              <a:hlinkClick r:id="rId10"/>
            </p:cNvPr>
            <p:cNvPicPr>
              <a:picLocks noChangeAspect="1" noChangeArrowheads="1"/>
            </p:cNvPicPr>
            <p:nvPr/>
          </p:nvPicPr>
          <p:blipFill>
            <a:blip r:embed="rId11" cstate="print"/>
            <a:srcRect b="16403"/>
            <a:stretch>
              <a:fillRect/>
            </a:stretch>
          </p:blipFill>
          <p:spPr bwMode="auto">
            <a:xfrm>
              <a:off x="4731997" y="4860186"/>
              <a:ext cx="1906399" cy="1491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14"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12"/>
            </p:cNvPr>
            <p:cNvSpPr txBox="1"/>
            <p:nvPr/>
          </p:nvSpPr>
          <p:spPr>
            <a:xfrm>
              <a:off x="3933682" y="3477898"/>
              <a:ext cx="1920625" cy="369332"/>
            </a:xfrm>
            <a:prstGeom prst="rect">
              <a:avLst/>
            </a:prstGeom>
            <a:noFill/>
            <a:ln>
              <a:noFill/>
            </a:ln>
          </p:spPr>
          <p:txBody>
            <a:bodyPr>
              <a:spAutoFit/>
            </a:bodyPr>
            <a:lstStyle/>
            <a:p>
              <a:pPr algn="ctr">
                <a:defRPr/>
              </a:pPr>
              <a:r>
                <a:rPr lang="en-GB" dirty="0">
                  <a:solidFill>
                    <a:schemeClr val="bg1"/>
                  </a:solidFill>
                </a:rPr>
                <a:t>Bowsden Court</a:t>
              </a:r>
            </a:p>
          </p:txBody>
        </p:sp>
      </p:grpSp>
      <p:grpSp>
        <p:nvGrpSpPr>
          <p:cNvPr id="15" name="Group 1"/>
          <p:cNvGrpSpPr/>
          <p:nvPr/>
        </p:nvGrpSpPr>
        <p:grpSpPr>
          <a:xfrm>
            <a:off x="4594593" y="188642"/>
            <a:ext cx="2280490" cy="1991818"/>
            <a:chOff x="4594593" y="188642"/>
            <a:chExt cx="2280490" cy="1991818"/>
          </a:xfrm>
        </p:grpSpPr>
        <p:grpSp>
          <p:nvGrpSpPr>
            <p:cNvPr id="16" name="Group 82"/>
            <p:cNvGrpSpPr/>
            <p:nvPr/>
          </p:nvGrpSpPr>
          <p:grpSpPr>
            <a:xfrm>
              <a:off x="4594593" y="188642"/>
              <a:ext cx="2280490" cy="1991818"/>
              <a:chOff x="4554050" y="2582331"/>
              <a:chExt cx="2146723" cy="1991818"/>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13"/>
              </p:cNvPr>
              <p:cNvSpPr txBox="1"/>
              <p:nvPr/>
            </p:nvSpPr>
            <p:spPr bwMode="auto">
              <a:xfrm>
                <a:off x="4554050" y="4094497"/>
                <a:ext cx="2146723" cy="369332"/>
              </a:xfrm>
              <a:prstGeom prst="rect">
                <a:avLst/>
              </a:prstGeom>
              <a:noFill/>
            </p:spPr>
            <p:txBody>
              <a:bodyPr wrap="square">
                <a:spAutoFit/>
              </a:bodyPr>
              <a:lstStyle/>
              <a:p>
                <a:pPr algn="ctr">
                  <a:defRPr/>
                </a:pPr>
                <a:r>
                  <a:rPr lang="en-GB" dirty="0" smtClean="0">
                    <a:solidFill>
                      <a:schemeClr val="bg1"/>
                    </a:solidFill>
                  </a:rPr>
                  <a:t>Kensington Terrace</a:t>
                </a:r>
                <a:endParaRPr lang="en-GB" dirty="0">
                  <a:solidFill>
                    <a:schemeClr val="bg1"/>
                  </a:solidFill>
                </a:endParaRPr>
              </a:p>
            </p:txBody>
          </p:sp>
        </p:grpSp>
        <p:pic>
          <p:nvPicPr>
            <p:cNvPr id="4" name="Picture 3"/>
            <p:cNvPicPr>
              <a:picLocks noChangeAspect="1"/>
            </p:cNvPicPr>
            <p:nvPr/>
          </p:nvPicPr>
          <p:blipFill rotWithShape="1">
            <a:blip r:embed="rId14" cstate="print">
              <a:extLst>
                <a:ext uri="{28A0092B-C50C-407E-A947-70E740481C1C}">
                  <a14:useLocalDpi xmlns:a14="http://schemas.microsoft.com/office/drawing/2010/main" val="0"/>
                </a:ext>
              </a:extLst>
            </a:blip>
            <a:srcRect l="12950" r="41628" b="16812"/>
            <a:stretch/>
          </p:blipFill>
          <p:spPr>
            <a:xfrm>
              <a:off x="4759383" y="258133"/>
              <a:ext cx="1962052" cy="14044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5" name="Picture 4"/>
          <p:cNvPicPr>
            <a:picLocks noChangeAspect="1"/>
          </p:cNvPicPr>
          <p:nvPr/>
        </p:nvPicPr>
        <p:blipFill rotWithShape="1">
          <a:blip r:embed="rId15" cstate="print">
            <a:extLst>
              <a:ext uri="{28A0092B-C50C-407E-A947-70E740481C1C}">
                <a14:useLocalDpi xmlns:a14="http://schemas.microsoft.com/office/drawing/2010/main" val="0"/>
              </a:ext>
            </a:extLst>
          </a:blip>
          <a:srcRect l="13896" r="44681" b="18929"/>
          <a:stretch/>
        </p:blipFill>
        <p:spPr>
          <a:xfrm>
            <a:off x="7013471" y="3685667"/>
            <a:ext cx="1857397" cy="14207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p:cNvPicPr>
            <a:picLocks noChangeAspect="1"/>
          </p:cNvPicPr>
          <p:nvPr/>
        </p:nvPicPr>
        <p:blipFill rotWithShape="1">
          <a:blip r:embed="rId16" cstate="print">
            <a:extLst>
              <a:ext uri="{28A0092B-C50C-407E-A947-70E740481C1C}">
                <a14:useLocalDpi xmlns:a14="http://schemas.microsoft.com/office/drawing/2010/main" val="0"/>
              </a:ext>
            </a:extLst>
          </a:blip>
          <a:srcRect l="19740" t="3895" r="38312" b="14362"/>
          <a:stretch/>
        </p:blipFill>
        <p:spPr>
          <a:xfrm>
            <a:off x="6990307" y="1422461"/>
            <a:ext cx="1917694" cy="1460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7" name="Group 2"/>
          <p:cNvGrpSpPr/>
          <p:nvPr/>
        </p:nvGrpSpPr>
        <p:grpSpPr>
          <a:xfrm>
            <a:off x="179512" y="1268760"/>
            <a:ext cx="2025503" cy="2019159"/>
            <a:chOff x="179512" y="1268760"/>
            <a:chExt cx="2025503" cy="2019159"/>
          </a:xfrm>
        </p:grpSpPr>
        <p:sp>
          <p:nvSpPr>
            <p:cNvPr id="22" name="Rounded Rectangle 21"/>
            <p:cNvSpPr/>
            <p:nvPr/>
          </p:nvSpPr>
          <p:spPr>
            <a:xfrm>
              <a:off x="179512" y="1268760"/>
              <a:ext cx="2025503" cy="2019159"/>
            </a:xfrm>
            <a:prstGeom prst="roundRect">
              <a:avLst/>
            </a:prstGeom>
            <a:solidFill>
              <a:srgbClr val="00257E"/>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prstClr val="white"/>
                </a:solidFill>
              </a:endParaRPr>
            </a:p>
          </p:txBody>
        </p:sp>
        <p:sp>
          <p:nvSpPr>
            <p:cNvPr id="24" name="TextBox 23">
              <a:hlinkClick r:id="rId17"/>
            </p:cNvPr>
            <p:cNvSpPr txBox="1"/>
            <p:nvPr/>
          </p:nvSpPr>
          <p:spPr>
            <a:xfrm>
              <a:off x="281220" y="2809466"/>
              <a:ext cx="1799890" cy="369332"/>
            </a:xfrm>
            <a:prstGeom prst="rect">
              <a:avLst/>
            </a:prstGeom>
            <a:noFill/>
            <a:ln>
              <a:noFill/>
            </a:ln>
          </p:spPr>
          <p:txBody>
            <a:bodyPr>
              <a:spAutoFit/>
            </a:bodyPr>
            <a:lstStyle/>
            <a:p>
              <a:pPr algn="ctr">
                <a:defRPr/>
              </a:pPr>
              <a:r>
                <a:rPr lang="en-GB" dirty="0" err="1" smtClean="0">
                  <a:solidFill>
                    <a:schemeClr val="bg1"/>
                  </a:solidFill>
                </a:rPr>
                <a:t>Leazes</a:t>
              </a:r>
              <a:r>
                <a:rPr lang="en-GB" dirty="0" smtClean="0">
                  <a:solidFill>
                    <a:schemeClr val="bg1"/>
                  </a:solidFill>
                </a:rPr>
                <a:t> Parade</a:t>
              </a:r>
              <a:endParaRPr lang="en-GB" dirty="0">
                <a:solidFill>
                  <a:schemeClr val="bg1"/>
                </a:solidFill>
              </a:endParaRPr>
            </a:p>
          </p:txBody>
        </p:sp>
        <p:pic>
          <p:nvPicPr>
            <p:cNvPr id="7" name="Picture 6"/>
            <p:cNvPicPr>
              <a:picLocks noChangeAspect="1"/>
            </p:cNvPicPr>
            <p:nvPr/>
          </p:nvPicPr>
          <p:blipFill rotWithShape="1">
            <a:blip r:embed="rId18" cstate="print">
              <a:extLst>
                <a:ext uri="{28A0092B-C50C-407E-A947-70E740481C1C}">
                  <a14:useLocalDpi xmlns:a14="http://schemas.microsoft.com/office/drawing/2010/main" val="0"/>
                </a:ext>
              </a:extLst>
            </a:blip>
            <a:srcRect l="19740" r="28831"/>
            <a:stretch/>
          </p:blipFill>
          <p:spPr>
            <a:xfrm>
              <a:off x="253052" y="1371404"/>
              <a:ext cx="1850992" cy="1438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Tree>
    <p:extLst>
      <p:ext uri="{BB962C8B-B14F-4D97-AF65-F5344CB8AC3E}">
        <p14:creationId xmlns:p14="http://schemas.microsoft.com/office/powerpoint/2010/main" val="271073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3432608" y="2984202"/>
            <a:ext cx="2344508" cy="936399"/>
            <a:chOff x="3430041" y="2830998"/>
            <a:chExt cx="2339339" cy="936399"/>
          </a:xfrm>
        </p:grpSpPr>
        <p:sp>
          <p:nvSpPr>
            <p:cNvPr id="43" name="TextBox 42"/>
            <p:cNvSpPr txBox="1"/>
            <p:nvPr/>
          </p:nvSpPr>
          <p:spPr>
            <a:xfrm>
              <a:off x="3857480" y="3000490"/>
              <a:ext cx="1484459" cy="476955"/>
            </a:xfrm>
            <a:prstGeom prst="rect">
              <a:avLst/>
            </a:prstGeom>
            <a:noFill/>
            <a:ln>
              <a:solidFill>
                <a:schemeClr val="tx1"/>
              </a:solidFill>
            </a:ln>
          </p:spPr>
          <p:txBody>
            <a:bodyPr wrap="square" rtlCol="0">
              <a:noAutofit/>
            </a:bodyPr>
            <a:lstStyle/>
            <a:p>
              <a:r>
                <a:rPr lang="en-GB" sz="2400" b="1" dirty="0" smtClean="0">
                  <a:solidFill>
                    <a:prstClr val="black"/>
                  </a:solidFill>
                </a:rPr>
                <a:t>The Halls </a:t>
              </a:r>
              <a:endParaRPr lang="en-GB" sz="2400" b="1" dirty="0">
                <a:solidFill>
                  <a:prstClr val="black"/>
                </a:solidFill>
              </a:endParaRPr>
            </a:p>
          </p:txBody>
        </p:sp>
        <p:sp>
          <p:nvSpPr>
            <p:cNvPr id="44" name="Rounded Rectangle 43"/>
            <p:cNvSpPr/>
            <p:nvPr/>
          </p:nvSpPr>
          <p:spPr>
            <a:xfrm>
              <a:off x="3430041" y="2830998"/>
              <a:ext cx="2339339" cy="93639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prstClr val="white"/>
                </a:solidFill>
              </a:endParaRPr>
            </a:p>
          </p:txBody>
        </p:sp>
      </p:grpSp>
      <p:cxnSp>
        <p:nvCxnSpPr>
          <p:cNvPr id="35" name="Straight Arrow Connector 34"/>
          <p:cNvCxnSpPr/>
          <p:nvPr/>
        </p:nvCxnSpPr>
        <p:spPr>
          <a:xfrm flipV="1">
            <a:off x="3419871" y="2180459"/>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flipV="1">
            <a:off x="2195735" y="2294356"/>
            <a:ext cx="1485572" cy="99062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5652118" y="2180460"/>
            <a:ext cx="0" cy="8037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417148" y="2375398"/>
            <a:ext cx="1531185" cy="9691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652118"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419871" y="3920601"/>
            <a:ext cx="0" cy="6590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262822" y="3492075"/>
            <a:ext cx="1675202" cy="10326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205014" y="3493235"/>
            <a:ext cx="1668922" cy="10303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p:cNvSpPr/>
          <p:nvPr/>
        </p:nvSpPr>
        <p:spPr>
          <a:xfrm>
            <a:off x="3092036" y="2737806"/>
            <a:ext cx="3011250" cy="1386948"/>
          </a:xfrm>
          <a:prstGeom prst="round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3600" dirty="0" smtClean="0">
                <a:solidFill>
                  <a:prstClr val="black"/>
                </a:solidFill>
              </a:rPr>
              <a:t>The Halls</a:t>
            </a:r>
            <a:endParaRPr lang="en-GB" sz="3600" dirty="0">
              <a:solidFill>
                <a:prstClr val="black"/>
              </a:solidFill>
            </a:endParaRPr>
          </a:p>
        </p:txBody>
      </p:sp>
      <p:grpSp>
        <p:nvGrpSpPr>
          <p:cNvPr id="3" name="Group 48"/>
          <p:cNvGrpSpPr/>
          <p:nvPr/>
        </p:nvGrpSpPr>
        <p:grpSpPr>
          <a:xfrm>
            <a:off x="3093679" y="2735482"/>
            <a:ext cx="3019906" cy="1389272"/>
            <a:chOff x="3092036" y="2735482"/>
            <a:chExt cx="3011250" cy="1389272"/>
          </a:xfrm>
          <a:solidFill>
            <a:srgbClr val="E52F48"/>
          </a:solidFill>
        </p:grpSpPr>
        <p:sp>
          <p:nvSpPr>
            <p:cNvPr id="50" name="Rounded Rectangle 49">
              <a:hlinkClick r:id="rId3"/>
            </p:cNvPr>
            <p:cNvSpPr/>
            <p:nvPr/>
          </p:nvSpPr>
          <p:spPr>
            <a:xfrm>
              <a:off x="3092036" y="2737806"/>
              <a:ext cx="3011250" cy="138694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defTabSz="457200"/>
              <a:endParaRPr lang="en-GB">
                <a:solidFill>
                  <a:schemeClr val="bg1"/>
                </a:solidFill>
              </a:endParaRPr>
            </a:p>
          </p:txBody>
        </p:sp>
        <p:sp>
          <p:nvSpPr>
            <p:cNvPr id="51" name="TextBox 50"/>
            <p:cNvSpPr txBox="1"/>
            <p:nvPr/>
          </p:nvSpPr>
          <p:spPr>
            <a:xfrm>
              <a:off x="3099652" y="2735482"/>
              <a:ext cx="2993366" cy="1384995"/>
            </a:xfrm>
            <a:prstGeom prst="rect">
              <a:avLst/>
            </a:prstGeom>
            <a:noFill/>
          </p:spPr>
          <p:txBody>
            <a:bodyPr wrap="square" rtlCol="0">
              <a:spAutoFit/>
            </a:bodyPr>
            <a:lstStyle/>
            <a:p>
              <a:pPr algn="ctr"/>
              <a:r>
                <a:rPr lang="en-GB" sz="2800" dirty="0" smtClean="0">
                  <a:solidFill>
                    <a:schemeClr val="bg1"/>
                  </a:solidFill>
                </a:rPr>
                <a:t>Managed Partnership Accommodation</a:t>
              </a:r>
              <a:endParaRPr lang="en-GB" sz="2800" dirty="0">
                <a:solidFill>
                  <a:schemeClr val="bg1"/>
                </a:solidFill>
              </a:endParaRPr>
            </a:p>
          </p:txBody>
        </p:sp>
      </p:grpSp>
      <p:sp>
        <p:nvSpPr>
          <p:cNvPr id="56" name="Rounded Rectangle 55"/>
          <p:cNvSpPr/>
          <p:nvPr/>
        </p:nvSpPr>
        <p:spPr>
          <a:xfrm>
            <a:off x="2411760" y="161299"/>
            <a:ext cx="2025503" cy="2019159"/>
          </a:xfrm>
          <a:prstGeom prst="roundRect">
            <a:avLst/>
          </a:prstGeom>
          <a:solidFill>
            <a:srgbClr val="6083CB"/>
          </a:solid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prstClr val="white"/>
              </a:solidFill>
            </a:endParaRPr>
          </a:p>
        </p:txBody>
      </p:sp>
      <p:sp>
        <p:nvSpPr>
          <p:cNvPr id="55" name="TextBox 54">
            <a:hlinkClick r:id="rId4"/>
          </p:cNvPr>
          <p:cNvSpPr txBox="1"/>
          <p:nvPr/>
        </p:nvSpPr>
        <p:spPr>
          <a:xfrm>
            <a:off x="2598506" y="1772816"/>
            <a:ext cx="1799890" cy="369332"/>
          </a:xfrm>
          <a:prstGeom prst="rect">
            <a:avLst/>
          </a:prstGeom>
          <a:noFill/>
          <a:ln>
            <a:noFill/>
          </a:ln>
        </p:spPr>
        <p:txBody>
          <a:bodyPr>
            <a:spAutoFit/>
          </a:bodyPr>
          <a:lstStyle/>
          <a:p>
            <a:pPr algn="ctr">
              <a:defRPr/>
            </a:pPr>
            <a:r>
              <a:rPr lang="en-GB" dirty="0" smtClean="0">
                <a:solidFill>
                  <a:schemeClr val="bg1"/>
                </a:solidFill>
              </a:rPr>
              <a:t>Barker House</a:t>
            </a:r>
            <a:endParaRPr lang="en-GB" dirty="0">
              <a:solidFill>
                <a:schemeClr val="bg1"/>
              </a:solidFill>
            </a:endParaRPr>
          </a:p>
        </p:txBody>
      </p:sp>
      <p:grpSp>
        <p:nvGrpSpPr>
          <p:cNvPr id="4" name="Group 63"/>
          <p:cNvGrpSpPr/>
          <p:nvPr/>
        </p:nvGrpSpPr>
        <p:grpSpPr>
          <a:xfrm>
            <a:off x="6938677" y="3570081"/>
            <a:ext cx="2025503" cy="2019159"/>
            <a:chOff x="6150303" y="2196707"/>
            <a:chExt cx="2025503" cy="2019159"/>
          </a:xfrm>
          <a:solidFill>
            <a:srgbClr val="00257E"/>
          </a:solidFill>
        </p:grpSpPr>
        <p:sp>
          <p:nvSpPr>
            <p:cNvPr id="66" name="Rounded Rectangle 65"/>
            <p:cNvSpPr/>
            <p:nvPr/>
          </p:nvSpPr>
          <p:spPr>
            <a:xfrm>
              <a:off x="6150303" y="2196707"/>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67" name="TextBox 66">
              <a:hlinkClick r:id="rId5"/>
            </p:cNvPr>
            <p:cNvSpPr txBox="1"/>
            <p:nvPr/>
          </p:nvSpPr>
          <p:spPr>
            <a:xfrm>
              <a:off x="6366532" y="3763761"/>
              <a:ext cx="1613485" cy="369332"/>
            </a:xfrm>
            <a:prstGeom prst="rect">
              <a:avLst/>
            </a:prstGeom>
            <a:grpFill/>
            <a:ln>
              <a:noFill/>
            </a:ln>
          </p:spPr>
          <p:txBody>
            <a:bodyPr wrap="square">
              <a:spAutoFit/>
            </a:bodyPr>
            <a:lstStyle/>
            <a:p>
              <a:pPr algn="ctr">
                <a:defRPr/>
              </a:pPr>
              <a:r>
                <a:rPr lang="en-GB" dirty="0" smtClean="0">
                  <a:solidFill>
                    <a:schemeClr val="bg1"/>
                  </a:solidFill>
                </a:rPr>
                <a:t>Liberty Quay</a:t>
              </a:r>
              <a:endParaRPr lang="en-GB" dirty="0">
                <a:solidFill>
                  <a:schemeClr val="bg1"/>
                </a:solidFill>
              </a:endParaRPr>
            </a:p>
          </p:txBody>
        </p:sp>
      </p:grpSp>
      <p:grpSp>
        <p:nvGrpSpPr>
          <p:cNvPr id="8" name="Group 73"/>
          <p:cNvGrpSpPr/>
          <p:nvPr/>
        </p:nvGrpSpPr>
        <p:grpSpPr>
          <a:xfrm>
            <a:off x="2348681" y="4571853"/>
            <a:ext cx="2151311" cy="2118148"/>
            <a:chOff x="3818338" y="1954400"/>
            <a:chExt cx="2151311" cy="1991818"/>
          </a:xfrm>
        </p:grpSpPr>
        <p:sp>
          <p:nvSpPr>
            <p:cNvPr id="76" name="Rounded Rectangle 75"/>
            <p:cNvSpPr/>
            <p:nvPr/>
          </p:nvSpPr>
          <p:spPr>
            <a:xfrm>
              <a:off x="3881244" y="1954400"/>
              <a:ext cx="2025503" cy="1991818"/>
            </a:xfrm>
            <a:prstGeom prst="roundRect">
              <a:avLst/>
            </a:prstGeom>
            <a:solidFill>
              <a:srgbClr val="00467E"/>
            </a:solid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77" name="TextBox 76">
              <a:hlinkClick r:id="rId6"/>
            </p:cNvPr>
            <p:cNvSpPr txBox="1"/>
            <p:nvPr/>
          </p:nvSpPr>
          <p:spPr>
            <a:xfrm>
              <a:off x="3818338" y="3456282"/>
              <a:ext cx="2151311" cy="405188"/>
            </a:xfrm>
            <a:prstGeom prst="rect">
              <a:avLst/>
            </a:prstGeom>
            <a:noFill/>
            <a:ln>
              <a:noFill/>
            </a:ln>
          </p:spPr>
          <p:txBody>
            <a:bodyPr wrap="square">
              <a:spAutoFit/>
            </a:bodyPr>
            <a:lstStyle/>
            <a:p>
              <a:pPr algn="ctr">
                <a:defRPr/>
              </a:pPr>
              <a:r>
                <a:rPr lang="en-GB" sz="2200" dirty="0" smtClean="0">
                  <a:solidFill>
                    <a:schemeClr val="bg1"/>
                  </a:solidFill>
                </a:rPr>
                <a:t>The View</a:t>
              </a:r>
              <a:endParaRPr lang="en-GB" sz="2200" dirty="0">
                <a:solidFill>
                  <a:schemeClr val="bg1"/>
                </a:solidFill>
              </a:endParaRPr>
            </a:p>
          </p:txBody>
        </p:sp>
      </p:grpSp>
      <p:sp>
        <p:nvSpPr>
          <p:cNvPr id="79" name="Rounded Rectangle 78"/>
          <p:cNvSpPr/>
          <p:nvPr/>
        </p:nvSpPr>
        <p:spPr>
          <a:xfrm>
            <a:off x="170233" y="3503943"/>
            <a:ext cx="2025503" cy="1991818"/>
          </a:xfrm>
          <a:prstGeom prst="roundRect">
            <a:avLst/>
          </a:prstGeom>
          <a:solidFill>
            <a:srgbClr val="0F89CF"/>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0" name="TextBox 79"/>
          <p:cNvSpPr txBox="1"/>
          <p:nvPr/>
        </p:nvSpPr>
        <p:spPr>
          <a:xfrm>
            <a:off x="281220" y="5028725"/>
            <a:ext cx="1849972" cy="435956"/>
          </a:xfrm>
          <a:prstGeom prst="rect">
            <a:avLst/>
          </a:prstGeom>
          <a:noFill/>
          <a:ln>
            <a:noFill/>
          </a:ln>
        </p:spPr>
        <p:txBody>
          <a:bodyPr>
            <a:spAutoFit/>
          </a:bodyPr>
          <a:lstStyle/>
          <a:p>
            <a:pPr algn="ctr">
              <a:defRPr/>
            </a:pPr>
            <a:r>
              <a:rPr lang="en-GB" sz="2200" dirty="0" smtClean="0">
                <a:solidFill>
                  <a:schemeClr val="bg1"/>
                </a:solidFill>
              </a:rPr>
              <a:t>Union State</a:t>
            </a:r>
            <a:endParaRPr lang="en-GB" sz="1200" dirty="0">
              <a:solidFill>
                <a:schemeClr val="bg1"/>
              </a:solidFill>
            </a:endParaRPr>
          </a:p>
        </p:txBody>
      </p:sp>
      <p:grpSp>
        <p:nvGrpSpPr>
          <p:cNvPr id="11" name="Group 82"/>
          <p:cNvGrpSpPr/>
          <p:nvPr/>
        </p:nvGrpSpPr>
        <p:grpSpPr>
          <a:xfrm>
            <a:off x="4605094" y="188642"/>
            <a:ext cx="2280490" cy="1991818"/>
            <a:chOff x="4563934" y="2582331"/>
            <a:chExt cx="2146723" cy="1991818"/>
          </a:xfrm>
        </p:grpSpPr>
        <p:sp>
          <p:nvSpPr>
            <p:cNvPr id="85" name="Rounded Rectangle 84"/>
            <p:cNvSpPr/>
            <p:nvPr/>
          </p:nvSpPr>
          <p:spPr>
            <a:xfrm>
              <a:off x="4624413" y="2582331"/>
              <a:ext cx="2025503" cy="1991818"/>
            </a:xfrm>
            <a:prstGeom prst="roundRect">
              <a:avLst/>
            </a:prstGeom>
            <a:solidFill>
              <a:srgbClr val="00467E"/>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prstClr val="white"/>
                </a:solidFill>
              </a:endParaRPr>
            </a:p>
          </p:txBody>
        </p:sp>
        <p:sp>
          <p:nvSpPr>
            <p:cNvPr id="86" name="TextBox 85">
              <a:hlinkClick r:id="rId7"/>
            </p:cNvPr>
            <p:cNvSpPr txBox="1"/>
            <p:nvPr/>
          </p:nvSpPr>
          <p:spPr bwMode="auto">
            <a:xfrm>
              <a:off x="4563934" y="4152118"/>
              <a:ext cx="2146723" cy="369332"/>
            </a:xfrm>
            <a:prstGeom prst="rect">
              <a:avLst/>
            </a:prstGeom>
            <a:noFill/>
          </p:spPr>
          <p:txBody>
            <a:bodyPr wrap="square">
              <a:spAutoFit/>
            </a:bodyPr>
            <a:lstStyle/>
            <a:p>
              <a:pPr algn="ctr">
                <a:defRPr/>
              </a:pPr>
              <a:r>
                <a:rPr lang="en-GB" dirty="0" smtClean="0">
                  <a:solidFill>
                    <a:schemeClr val="bg1"/>
                  </a:solidFill>
                </a:rPr>
                <a:t>Verde</a:t>
              </a:r>
              <a:endParaRPr lang="en-GB" dirty="0">
                <a:solidFill>
                  <a:schemeClr val="bg1"/>
                </a:solidFill>
              </a:endParaRPr>
            </a:p>
          </p:txBody>
        </p:sp>
      </p:grpSp>
      <p:grpSp>
        <p:nvGrpSpPr>
          <p:cNvPr id="12" name="Group 68"/>
          <p:cNvGrpSpPr/>
          <p:nvPr/>
        </p:nvGrpSpPr>
        <p:grpSpPr>
          <a:xfrm>
            <a:off x="4594594" y="4579660"/>
            <a:ext cx="2239038" cy="2110341"/>
            <a:chOff x="4624413" y="2582331"/>
            <a:chExt cx="2025503" cy="1991818"/>
          </a:xfrm>
          <a:solidFill>
            <a:srgbClr val="6083CB"/>
          </a:solidFill>
        </p:grpSpPr>
        <p:sp>
          <p:nvSpPr>
            <p:cNvPr id="71" name="Rounded Rectangle 70"/>
            <p:cNvSpPr/>
            <p:nvPr/>
          </p:nvSpPr>
          <p:spPr>
            <a:xfrm>
              <a:off x="4624413" y="258233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72" name="TextBox 71">
              <a:hlinkClick r:id="rId8"/>
            </p:cNvPr>
            <p:cNvSpPr txBox="1"/>
            <p:nvPr/>
          </p:nvSpPr>
          <p:spPr bwMode="auto">
            <a:xfrm>
              <a:off x="4790654" y="4130222"/>
              <a:ext cx="1693020" cy="406687"/>
            </a:xfrm>
            <a:prstGeom prst="rect">
              <a:avLst/>
            </a:prstGeom>
            <a:grpFill/>
          </p:spPr>
          <p:txBody>
            <a:bodyPr wrap="square">
              <a:spAutoFit/>
            </a:bodyPr>
            <a:lstStyle/>
            <a:p>
              <a:pPr algn="ctr">
                <a:defRPr/>
              </a:pPr>
              <a:r>
                <a:rPr lang="en-GB" sz="2200" dirty="0" smtClean="0">
                  <a:solidFill>
                    <a:schemeClr val="bg1"/>
                  </a:solidFill>
                </a:rPr>
                <a:t>Manor Bank</a:t>
              </a:r>
              <a:endParaRPr lang="en-GB" sz="2200" dirty="0">
                <a:solidFill>
                  <a:schemeClr val="bg1"/>
                </a:solidFill>
              </a:endParaRPr>
            </a:p>
          </p:txBody>
        </p:sp>
      </p:grpSp>
      <p:grpSp>
        <p:nvGrpSpPr>
          <p:cNvPr id="13" name="Group 58"/>
          <p:cNvGrpSpPr/>
          <p:nvPr/>
        </p:nvGrpSpPr>
        <p:grpSpPr>
          <a:xfrm>
            <a:off x="6938024" y="1340260"/>
            <a:ext cx="2025503" cy="1991818"/>
            <a:chOff x="3881244" y="1954400"/>
            <a:chExt cx="2025503" cy="1991818"/>
          </a:xfrm>
          <a:solidFill>
            <a:srgbClr val="0F89CF"/>
          </a:solidFill>
        </p:grpSpPr>
        <p:sp>
          <p:nvSpPr>
            <p:cNvPr id="61" name="Rounded Rectangle 60"/>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62" name="TextBox 61">
              <a:hlinkClick r:id="rId9"/>
            </p:cNvPr>
            <p:cNvSpPr txBox="1"/>
            <p:nvPr/>
          </p:nvSpPr>
          <p:spPr>
            <a:xfrm>
              <a:off x="3933682" y="3442273"/>
              <a:ext cx="1920625" cy="430887"/>
            </a:xfrm>
            <a:prstGeom prst="rect">
              <a:avLst/>
            </a:prstGeom>
            <a:grpFill/>
            <a:ln>
              <a:noFill/>
            </a:ln>
          </p:spPr>
          <p:txBody>
            <a:bodyPr>
              <a:spAutoFit/>
            </a:bodyPr>
            <a:lstStyle/>
            <a:p>
              <a:pPr algn="ctr">
                <a:defRPr/>
              </a:pPr>
              <a:r>
                <a:rPr lang="en-GB" sz="2200" dirty="0" smtClean="0">
                  <a:solidFill>
                    <a:schemeClr val="bg1"/>
                  </a:solidFill>
                </a:rPr>
                <a:t>Turner </a:t>
              </a:r>
              <a:r>
                <a:rPr lang="en-GB" sz="2200" dirty="0">
                  <a:solidFill>
                    <a:schemeClr val="bg1"/>
                  </a:solidFill>
                </a:rPr>
                <a:t>Court</a:t>
              </a:r>
            </a:p>
          </p:txBody>
        </p:sp>
      </p:grpSp>
      <p:pic>
        <p:nvPicPr>
          <p:cNvPr id="5" name="Picture 4"/>
          <p:cNvPicPr>
            <a:picLocks noChangeAspect="1"/>
          </p:cNvPicPr>
          <p:nvPr/>
        </p:nvPicPr>
        <p:blipFill rotWithShape="1">
          <a:blip r:embed="rId10" cstate="print">
            <a:extLst>
              <a:ext uri="{28A0092B-C50C-407E-A947-70E740481C1C}">
                <a14:useLocalDpi xmlns:a14="http://schemas.microsoft.com/office/drawing/2010/main" val="0"/>
              </a:ext>
            </a:extLst>
          </a:blip>
          <a:srcRect l="22383" t="-646" r="39570" b="20524"/>
          <a:stretch/>
        </p:blipFill>
        <p:spPr>
          <a:xfrm>
            <a:off x="2534567" y="238430"/>
            <a:ext cx="1788052" cy="14716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4" name="Group 51"/>
          <p:cNvGrpSpPr/>
          <p:nvPr/>
        </p:nvGrpSpPr>
        <p:grpSpPr>
          <a:xfrm>
            <a:off x="190107" y="1306627"/>
            <a:ext cx="2023010" cy="1975457"/>
            <a:chOff x="212002" y="2672033"/>
            <a:chExt cx="2192878" cy="2168457"/>
          </a:xfrm>
        </p:grpSpPr>
        <p:grpSp>
          <p:nvGrpSpPr>
            <p:cNvPr id="15" name="Group 52"/>
            <p:cNvGrpSpPr/>
            <p:nvPr/>
          </p:nvGrpSpPr>
          <p:grpSpPr>
            <a:xfrm>
              <a:off x="212002" y="2672033"/>
              <a:ext cx="2192878" cy="2168457"/>
              <a:chOff x="4211960" y="2634842"/>
              <a:chExt cx="2025503" cy="2019159"/>
            </a:xfrm>
            <a:solidFill>
              <a:srgbClr val="00257E"/>
            </a:solidFill>
          </p:grpSpPr>
          <p:sp>
            <p:nvSpPr>
              <p:cNvPr id="60" name="Rounded Rectangle 59"/>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63" name="TextBox 53">
                <a:hlinkClick r:id="rId11"/>
              </p:cNvPr>
              <p:cNvSpPr txBox="1">
                <a:spLocks noChangeArrowheads="1"/>
              </p:cNvSpPr>
              <p:nvPr/>
            </p:nvSpPr>
            <p:spPr bwMode="auto">
              <a:xfrm>
                <a:off x="4412686" y="4197373"/>
                <a:ext cx="1689521" cy="401220"/>
              </a:xfrm>
              <a:prstGeom prst="rect">
                <a:avLst/>
              </a:prstGeom>
              <a:grp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2200" dirty="0">
                    <a:solidFill>
                      <a:schemeClr val="bg1"/>
                    </a:solidFill>
                    <a:latin typeface="Calibri"/>
                  </a:rPr>
                  <a:t>Liberty Plaza</a:t>
                </a:r>
              </a:p>
            </p:txBody>
          </p:sp>
        </p:grpSp>
        <p:pic>
          <p:nvPicPr>
            <p:cNvPr id="58" name="Picture 16">
              <a:hlinkClick r:id="rId11"/>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6011" y="2748596"/>
              <a:ext cx="2009254" cy="16015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pic>
        <p:nvPicPr>
          <p:cNvPr id="6" name="Picture 5"/>
          <p:cNvPicPr>
            <a:picLocks noChangeAspect="1"/>
          </p:cNvPicPr>
          <p:nvPr/>
        </p:nvPicPr>
        <p:blipFill rotWithShape="1">
          <a:blip r:embed="rId13" cstate="print">
            <a:extLst>
              <a:ext uri="{28A0092B-C50C-407E-A947-70E740481C1C}">
                <a14:useLocalDpi xmlns:a14="http://schemas.microsoft.com/office/drawing/2010/main" val="0"/>
              </a:ext>
            </a:extLst>
          </a:blip>
          <a:srcRect l="24101"/>
          <a:stretch/>
        </p:blipFill>
        <p:spPr>
          <a:xfrm>
            <a:off x="7039224" y="3663084"/>
            <a:ext cx="1819910" cy="14740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val="0"/>
              </a:ext>
            </a:extLst>
          </a:blip>
          <a:srcRect l="37012" r="17274"/>
          <a:stretch/>
        </p:blipFill>
        <p:spPr>
          <a:xfrm>
            <a:off x="4715843" y="4698594"/>
            <a:ext cx="2005592" cy="15210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8" name="Picture 67" descr="http://i1193.photobucket.com/albums/aa358/KenOHeed/Ken%20Album%2013%20from%2016%20March%202015/IMG_9465_zpsvtovpmfx.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4352" t="16236" r="4708" b="27872"/>
          <a:stretch/>
        </p:blipFill>
        <p:spPr bwMode="auto">
          <a:xfrm>
            <a:off x="2493817" y="4655246"/>
            <a:ext cx="1840677" cy="15199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8" name="Picture 2" descr="http://digstudent.co.uk/photoer/800x600-c79.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024110" y="1427264"/>
            <a:ext cx="1886977" cy="1408075"/>
          </a:xfrm>
          <a:prstGeom prst="roundRect">
            <a:avLst>
              <a:gd name="adj" fmla="val 16667"/>
            </a:avLst>
          </a:prstGeom>
          <a:solidFill>
            <a:srgbClr val="6083CB"/>
          </a:solid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9" name="Picture 8"/>
          <p:cNvPicPr>
            <a:picLocks noChangeAspect="1"/>
          </p:cNvPicPr>
          <p:nvPr/>
        </p:nvPicPr>
        <p:blipFill rotWithShape="1">
          <a:blip r:embed="rId17" cstate="print">
            <a:extLst>
              <a:ext uri="{28A0092B-C50C-407E-A947-70E740481C1C}">
                <a14:useLocalDpi xmlns:a14="http://schemas.microsoft.com/office/drawing/2010/main" val="0"/>
              </a:ext>
            </a:extLst>
          </a:blip>
          <a:srcRect r="43637" b="21092"/>
          <a:stretch/>
        </p:blipFill>
        <p:spPr>
          <a:xfrm>
            <a:off x="252837" y="3587217"/>
            <a:ext cx="1862243" cy="14415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p:cNvPicPr>
            <a:picLocks noChangeAspect="1"/>
          </p:cNvPicPr>
          <p:nvPr/>
        </p:nvPicPr>
        <p:blipFill rotWithShape="1">
          <a:blip r:embed="rId18" cstate="print">
            <a:extLst>
              <a:ext uri="{28A0092B-C50C-407E-A947-70E740481C1C}">
                <a14:useLocalDpi xmlns:a14="http://schemas.microsoft.com/office/drawing/2010/main" val="0"/>
              </a:ext>
            </a:extLst>
          </a:blip>
          <a:srcRect l="6153" t="-782" r="23685" b="782"/>
          <a:stretch/>
        </p:blipFill>
        <p:spPr>
          <a:xfrm>
            <a:off x="4778361" y="261395"/>
            <a:ext cx="1943074" cy="15190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4364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5" grpId="0"/>
      <p:bldP spid="7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ectangle 20"/>
          <p:cNvSpPr/>
          <p:nvPr/>
        </p:nvSpPr>
        <p:spPr>
          <a:xfrm>
            <a:off x="4505469" y="3451036"/>
            <a:ext cx="237566" cy="369332"/>
          </a:xfrm>
          <a:prstGeom prst="rect">
            <a:avLst/>
          </a:prstGeom>
        </p:spPr>
        <p:txBody>
          <a:bodyPr wrap="none">
            <a:spAutoFit/>
          </a:bodyPr>
          <a:lstStyle/>
          <a:p>
            <a:r>
              <a:rPr lang="en-GB" dirty="0"/>
              <a:t> </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544786">
            <a:off x="1051332" y="1834700"/>
            <a:ext cx="3525361" cy="2357586"/>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57871">
            <a:off x="4852190" y="1804285"/>
            <a:ext cx="3099602" cy="2736268"/>
          </a:xfrm>
          <a:prstGeom prst="round2DiagRect">
            <a:avLst>
              <a:gd name="adj1" fmla="val 0"/>
              <a:gd name="adj2" fmla="val 0"/>
            </a:avLst>
          </a:prstGeom>
          <a:ln w="88900" cap="sq">
            <a:noFill/>
            <a:miter lim="800000"/>
          </a:ln>
          <a:effectLst>
            <a:outerShdw blurRad="254000" algn="tl" rotWithShape="0">
              <a:srgbClr val="000000">
                <a:alpha val="43000"/>
              </a:srgbClr>
            </a:outerShdw>
          </a:effectLst>
        </p:spPr>
      </p:pic>
      <p:grpSp>
        <p:nvGrpSpPr>
          <p:cNvPr id="4" name="Group 24"/>
          <p:cNvGrpSpPr/>
          <p:nvPr/>
        </p:nvGrpSpPr>
        <p:grpSpPr>
          <a:xfrm>
            <a:off x="591804" y="4892830"/>
            <a:ext cx="7920880" cy="1767208"/>
            <a:chOff x="1187624" y="2281527"/>
            <a:chExt cx="6091877" cy="2952328"/>
          </a:xfrm>
          <a:solidFill>
            <a:srgbClr val="00257E"/>
          </a:solidFill>
        </p:grpSpPr>
        <p:sp>
          <p:nvSpPr>
            <p:cNvPr id="26" name="Rounded Rectangle 25">
              <a:hlinkClick r:id="rId5"/>
            </p:cNvPr>
            <p:cNvSpPr/>
            <p:nvPr/>
          </p:nvSpPr>
          <p:spPr>
            <a:xfrm>
              <a:off x="1187624" y="2281527"/>
              <a:ext cx="6091877" cy="2952328"/>
            </a:xfrm>
            <a:prstGeom prst="roundRect">
              <a:avLst/>
            </a:prstGeom>
            <a:grp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solidFill>
                  <a:schemeClr val="bg1"/>
                </a:solidFill>
              </a:endParaRPr>
            </a:p>
          </p:txBody>
        </p:sp>
        <p:sp>
          <p:nvSpPr>
            <p:cNvPr id="33" name="TextBox 32">
              <a:hlinkClick r:id="rId5"/>
            </p:cNvPr>
            <p:cNvSpPr txBox="1"/>
            <p:nvPr/>
          </p:nvSpPr>
          <p:spPr>
            <a:xfrm>
              <a:off x="1244030" y="2663843"/>
              <a:ext cx="5979064" cy="2097841"/>
            </a:xfrm>
            <a:prstGeom prst="rect">
              <a:avLst/>
            </a:prstGeom>
            <a:grpFill/>
          </p:spPr>
          <p:txBody>
            <a:bodyPr wrap="square" rtlCol="0" anchor="ctr">
              <a:spAutoFit/>
            </a:bodyPr>
            <a:lstStyle/>
            <a:p>
              <a:pPr algn="ctr" defTabSz="533400">
                <a:lnSpc>
                  <a:spcPct val="90000"/>
                </a:lnSpc>
                <a:spcBef>
                  <a:spcPct val="0"/>
                </a:spcBef>
              </a:pPr>
              <a:r>
                <a:rPr lang="en-GB" sz="2800" dirty="0" smtClean="0">
                  <a:solidFill>
                    <a:schemeClr val="bg1"/>
                  </a:solidFill>
                </a:rPr>
                <a:t>To find out more detailed information and view our virtual tours for each of our halls of residence visit:</a:t>
              </a:r>
            </a:p>
            <a:p>
              <a:pPr algn="ctr" defTabSz="533400">
                <a:lnSpc>
                  <a:spcPct val="90000"/>
                </a:lnSpc>
                <a:spcBef>
                  <a:spcPct val="0"/>
                </a:spcBef>
              </a:pPr>
              <a:r>
                <a:rPr lang="en-GB" sz="2800" dirty="0" smtClean="0">
                  <a:solidFill>
                    <a:schemeClr val="bg1"/>
                  </a:solidFill>
                </a:rPr>
                <a:t>www.ncl.ac.uk/accommodation</a:t>
              </a:r>
              <a:endParaRPr lang="en-GB" sz="2800" dirty="0">
                <a:solidFill>
                  <a:schemeClr val="bg1"/>
                </a:solidFill>
              </a:endParaRPr>
            </a:p>
          </p:txBody>
        </p:sp>
      </p:grpSp>
      <p:sp>
        <p:nvSpPr>
          <p:cNvPr id="16" name="Title 15"/>
          <p:cNvSpPr>
            <a:spLocks noGrp="1"/>
          </p:cNvSpPr>
          <p:nvPr>
            <p:ph type="title"/>
          </p:nvPr>
        </p:nvSpPr>
        <p:spPr/>
        <p:txBody>
          <a:bodyPr/>
          <a:lstStyle/>
          <a:p>
            <a:r>
              <a:rPr lang="en-GB" b="1" dirty="0" smtClean="0"/>
              <a:t>Typical rooms</a:t>
            </a:r>
            <a:endParaRPr lang="en-GB" b="1" dirty="0"/>
          </a:p>
        </p:txBody>
      </p:sp>
    </p:spTree>
    <p:extLst>
      <p:ext uri="{BB962C8B-B14F-4D97-AF65-F5344CB8AC3E}">
        <p14:creationId xmlns:p14="http://schemas.microsoft.com/office/powerpoint/2010/main" val="286909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1" name="Rounded Rectangle 20"/>
          <p:cNvSpPr/>
          <p:nvPr/>
        </p:nvSpPr>
        <p:spPr>
          <a:xfrm>
            <a:off x="382473" y="1414907"/>
            <a:ext cx="2808313" cy="1259957"/>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Free </a:t>
            </a:r>
            <a:r>
              <a:rPr lang="en-GB" sz="2800" dirty="0" smtClean="0">
                <a:solidFill>
                  <a:schemeClr val="bg1"/>
                </a:solidFill>
              </a:rPr>
              <a:t>internet </a:t>
            </a:r>
            <a:r>
              <a:rPr lang="en-GB" sz="2800" dirty="0">
                <a:solidFill>
                  <a:schemeClr val="bg1"/>
                </a:solidFill>
              </a:rPr>
              <a:t>c</a:t>
            </a:r>
            <a:r>
              <a:rPr lang="en-GB" sz="2800" dirty="0" smtClean="0">
                <a:solidFill>
                  <a:schemeClr val="bg1"/>
                </a:solidFill>
              </a:rPr>
              <a:t>onnection</a:t>
            </a:r>
            <a:endParaRPr lang="en-GB" sz="2800" dirty="0">
              <a:solidFill>
                <a:schemeClr val="bg1"/>
              </a:solidFill>
            </a:endParaRPr>
          </a:p>
        </p:txBody>
      </p:sp>
      <p:sp>
        <p:nvSpPr>
          <p:cNvPr id="22" name="Rounded Rectangle 21"/>
          <p:cNvSpPr/>
          <p:nvPr/>
        </p:nvSpPr>
        <p:spPr>
          <a:xfrm>
            <a:off x="5699278" y="1416545"/>
            <a:ext cx="2453243" cy="628340"/>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Launderette</a:t>
            </a:r>
          </a:p>
        </p:txBody>
      </p:sp>
      <p:sp>
        <p:nvSpPr>
          <p:cNvPr id="26" name="Rounded Rectangle 25"/>
          <p:cNvSpPr/>
          <p:nvPr/>
        </p:nvSpPr>
        <p:spPr>
          <a:xfrm>
            <a:off x="333391" y="5398026"/>
            <a:ext cx="2803122" cy="685525"/>
          </a:xfrm>
          <a:prstGeom prst="roundRect">
            <a:avLst/>
          </a:prstGeom>
          <a:solidFill>
            <a:srgbClr val="0F89CF"/>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a:solidFill>
                  <a:schemeClr val="bg1"/>
                </a:solidFill>
              </a:rPr>
              <a:t>24 h</a:t>
            </a:r>
            <a:r>
              <a:rPr lang="en-GB" sz="2800" dirty="0" smtClean="0">
                <a:solidFill>
                  <a:schemeClr val="bg1"/>
                </a:solidFill>
              </a:rPr>
              <a:t>our security</a:t>
            </a:r>
            <a:endParaRPr lang="en-GB" sz="2800" dirty="0">
              <a:solidFill>
                <a:schemeClr val="bg1"/>
              </a:solidFill>
            </a:endParaRPr>
          </a:p>
        </p:txBody>
      </p:sp>
      <p:sp>
        <p:nvSpPr>
          <p:cNvPr id="27" name="Rounded Rectangle 26"/>
          <p:cNvSpPr/>
          <p:nvPr/>
        </p:nvSpPr>
        <p:spPr>
          <a:xfrm>
            <a:off x="6362011" y="4579814"/>
            <a:ext cx="2242598" cy="915323"/>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Bicycle Storage</a:t>
            </a:r>
            <a:endParaRPr lang="en-GB" sz="2800" dirty="0">
              <a:solidFill>
                <a:schemeClr val="bg1"/>
              </a:solidFill>
            </a:endParaRPr>
          </a:p>
        </p:txBody>
      </p:sp>
      <p:sp>
        <p:nvSpPr>
          <p:cNvPr id="28" name="Rounded Rectangle 27"/>
          <p:cNvSpPr/>
          <p:nvPr/>
        </p:nvSpPr>
        <p:spPr>
          <a:xfrm>
            <a:off x="3873064" y="6004956"/>
            <a:ext cx="1379021" cy="628340"/>
          </a:xfrm>
          <a:prstGeom prst="roundRect">
            <a:avLst/>
          </a:prstGeom>
          <a:solidFill>
            <a:srgbClr val="6083C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Bills</a:t>
            </a:r>
            <a:endParaRPr lang="en-GB" sz="2800" dirty="0">
              <a:solidFill>
                <a:schemeClr val="bg1"/>
              </a:solidFill>
            </a:endParaRPr>
          </a:p>
        </p:txBody>
      </p:sp>
      <p:pic>
        <p:nvPicPr>
          <p:cNvPr id="29" name="Picture 2" descr="http://www.calderdale.gov.uk/socialcare/learning-disability/for-learning-disabilities/images/bill.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06858">
            <a:off x="3782196" y="3831277"/>
            <a:ext cx="1800975" cy="194505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http://astuceclub.net/wp-content/uploads/2015/08/wifi-password-cracking-1.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0905" y="3075819"/>
            <a:ext cx="2977524" cy="166605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http://trade-bangladesh.com/wp-content/uploads/2013/04/11412095-clothes-with-detergent-and-washing-powder-in-orange-plastic-basket-isolated-on-white.jpg"/>
          <p:cNvPicPr>
            <a:picLocks noChangeAspect="1" noChangeArrowheads="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141872" y="1942133"/>
            <a:ext cx="2682876" cy="199375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www.bikemania.biz/media/catalog/product/g/r/green.jpg"/>
          <p:cNvPicPr>
            <a:picLocks noChangeAspect="1" noChangeArrowheads="1"/>
          </p:cNvPicPr>
          <p:nvPr/>
        </p:nvPicPr>
        <p:blipFill>
          <a:blip r:embed="rId6" cstate="print">
            <a:clrChange>
              <a:clrFrom>
                <a:srgbClr val="FFFFFD"/>
              </a:clrFrom>
              <a:clrTo>
                <a:srgbClr val="FFFFFD">
                  <a:alpha val="0"/>
                </a:srgbClr>
              </a:clrTo>
            </a:clrChange>
            <a:extLst>
              <a:ext uri="{28A0092B-C50C-407E-A947-70E740481C1C}">
                <a14:useLocalDpi xmlns:a14="http://schemas.microsoft.com/office/drawing/2010/main" val="0"/>
              </a:ext>
            </a:extLst>
          </a:blip>
          <a:srcRect/>
          <a:stretch>
            <a:fillRect/>
          </a:stretch>
        </p:blipFill>
        <p:spPr bwMode="auto">
          <a:xfrm rot="21105436">
            <a:off x="6384314" y="5578970"/>
            <a:ext cx="1858116" cy="1120178"/>
          </a:xfrm>
          <a:prstGeom prst="rect">
            <a:avLst/>
          </a:prstGeom>
          <a:noFill/>
          <a:extLst>
            <a:ext uri="{909E8E84-426E-40DD-AFC4-6F175D3DCCD1}">
              <a14:hiddenFill xmlns:a14="http://schemas.microsoft.com/office/drawing/2010/main">
                <a:solidFill>
                  <a:srgbClr val="FFFFFF"/>
                </a:solidFill>
              </a14:hiddenFill>
            </a:ext>
          </a:extLst>
        </p:spPr>
      </p:pic>
      <p:sp>
        <p:nvSpPr>
          <p:cNvPr id="34" name="Rounded Rectangle 33"/>
          <p:cNvSpPr/>
          <p:nvPr/>
        </p:nvSpPr>
        <p:spPr>
          <a:xfrm>
            <a:off x="3288428" y="2569380"/>
            <a:ext cx="2705479" cy="938655"/>
          </a:xfrm>
          <a:prstGeom prst="roundRect">
            <a:avLst/>
          </a:prstGeom>
          <a:solidFill>
            <a:srgbClr val="00467E"/>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800" dirty="0" smtClean="0">
                <a:solidFill>
                  <a:schemeClr val="bg1"/>
                </a:solidFill>
              </a:rPr>
              <a:t>Holidays included</a:t>
            </a:r>
            <a:endParaRPr lang="en-GB" sz="2800" dirty="0">
              <a:solidFill>
                <a:schemeClr val="bg1"/>
              </a:solidFill>
            </a:endParaRPr>
          </a:p>
        </p:txBody>
      </p:sp>
      <p:sp>
        <p:nvSpPr>
          <p:cNvPr id="20" name="Title 19"/>
          <p:cNvSpPr>
            <a:spLocks noGrp="1"/>
          </p:cNvSpPr>
          <p:nvPr>
            <p:ph type="title"/>
          </p:nvPr>
        </p:nvSpPr>
        <p:spPr/>
        <p:txBody>
          <a:bodyPr/>
          <a:lstStyle/>
          <a:p>
            <a:r>
              <a:rPr lang="en-GB" b="1" dirty="0" smtClean="0"/>
              <a:t>What’s included?</a:t>
            </a:r>
            <a:endParaRPr lang="en-GB" b="1" dirty="0"/>
          </a:p>
        </p:txBody>
      </p:sp>
    </p:spTree>
    <p:extLst>
      <p:ext uri="{BB962C8B-B14F-4D97-AF65-F5344CB8AC3E}">
        <p14:creationId xmlns:p14="http://schemas.microsoft.com/office/powerpoint/2010/main" val="32688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6" grpId="0" animBg="1"/>
      <p:bldP spid="27" grpId="0" animBg="1"/>
      <p:bldP spid="28" grpId="0" animBg="1"/>
      <p:bldP spid="3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4"/>
          <p:cNvGrpSpPr/>
          <p:nvPr/>
        </p:nvGrpSpPr>
        <p:grpSpPr>
          <a:xfrm>
            <a:off x="35496" y="1783527"/>
            <a:ext cx="2927143" cy="1508998"/>
            <a:chOff x="578876" y="1637282"/>
            <a:chExt cx="2376264" cy="1314253"/>
          </a:xfrm>
          <a:solidFill>
            <a:srgbClr val="00467E"/>
          </a:solidFill>
        </p:grpSpPr>
        <p:sp>
          <p:nvSpPr>
            <p:cNvPr id="33" name="Rounded Rectangle 32"/>
            <p:cNvSpPr/>
            <p:nvPr/>
          </p:nvSpPr>
          <p:spPr>
            <a:xfrm>
              <a:off x="578876" y="1637282"/>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5" name="TextBox 34"/>
            <p:cNvSpPr txBox="1"/>
            <p:nvPr/>
          </p:nvSpPr>
          <p:spPr>
            <a:xfrm>
              <a:off x="624133" y="2002210"/>
              <a:ext cx="2282700"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Affordability</a:t>
              </a:r>
              <a:endParaRPr lang="en-GB" sz="2800" dirty="0">
                <a:solidFill>
                  <a:schemeClr val="bg1"/>
                </a:solidFill>
              </a:endParaRPr>
            </a:p>
          </p:txBody>
        </p:sp>
      </p:grpSp>
      <p:grpSp>
        <p:nvGrpSpPr>
          <p:cNvPr id="5" name="Group 35"/>
          <p:cNvGrpSpPr/>
          <p:nvPr/>
        </p:nvGrpSpPr>
        <p:grpSpPr>
          <a:xfrm>
            <a:off x="3214338" y="1816168"/>
            <a:ext cx="2553883" cy="1476357"/>
            <a:chOff x="629327" y="1750156"/>
            <a:chExt cx="2376264" cy="1318729"/>
          </a:xfrm>
          <a:solidFill>
            <a:srgbClr val="00467E"/>
          </a:solidFill>
        </p:grpSpPr>
        <p:sp>
          <p:nvSpPr>
            <p:cNvPr id="37" name="Rounded Rectangle 36"/>
            <p:cNvSpPr/>
            <p:nvPr/>
          </p:nvSpPr>
          <p:spPr>
            <a:xfrm>
              <a:off x="629327" y="1750156"/>
              <a:ext cx="2376264" cy="11393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38" name="TextBox 37"/>
            <p:cNvSpPr txBox="1"/>
            <p:nvPr/>
          </p:nvSpPr>
          <p:spPr>
            <a:xfrm>
              <a:off x="752999" y="2119560"/>
              <a:ext cx="2179747" cy="949325"/>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Location</a:t>
              </a:r>
              <a:endParaRPr lang="en-GB" sz="2800" dirty="0">
                <a:solidFill>
                  <a:schemeClr val="bg1"/>
                </a:solidFill>
              </a:endParaRPr>
            </a:p>
          </p:txBody>
        </p:sp>
      </p:grpSp>
      <p:grpSp>
        <p:nvGrpSpPr>
          <p:cNvPr id="6" name="Group 38"/>
          <p:cNvGrpSpPr/>
          <p:nvPr/>
        </p:nvGrpSpPr>
        <p:grpSpPr>
          <a:xfrm>
            <a:off x="6019920" y="1816167"/>
            <a:ext cx="2944568" cy="1275559"/>
            <a:chOff x="-23924" y="-3736050"/>
            <a:chExt cx="2397888" cy="2008307"/>
          </a:xfrm>
          <a:solidFill>
            <a:srgbClr val="477CFF"/>
          </a:solidFill>
        </p:grpSpPr>
        <p:sp>
          <p:nvSpPr>
            <p:cNvPr id="40" name="Rounded Rectangle 39"/>
            <p:cNvSpPr/>
            <p:nvPr/>
          </p:nvSpPr>
          <p:spPr>
            <a:xfrm>
              <a:off x="-17210" y="-3736050"/>
              <a:ext cx="2376264" cy="2008307"/>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1" name="TextBox 40"/>
            <p:cNvSpPr txBox="1"/>
            <p:nvPr/>
          </p:nvSpPr>
          <p:spPr>
            <a:xfrm>
              <a:off x="-23924" y="-3443833"/>
              <a:ext cx="2397888"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Self Catered/Catered</a:t>
              </a:r>
              <a:endParaRPr lang="en-GB" sz="2800" dirty="0">
                <a:solidFill>
                  <a:schemeClr val="bg1"/>
                </a:solidFill>
              </a:endParaRPr>
            </a:p>
          </p:txBody>
        </p:sp>
      </p:grpSp>
      <p:grpSp>
        <p:nvGrpSpPr>
          <p:cNvPr id="7" name="Group 41"/>
          <p:cNvGrpSpPr/>
          <p:nvPr/>
        </p:nvGrpSpPr>
        <p:grpSpPr>
          <a:xfrm>
            <a:off x="35496" y="4705877"/>
            <a:ext cx="2923715" cy="1480241"/>
            <a:chOff x="578876" y="1637280"/>
            <a:chExt cx="2376264" cy="2150454"/>
          </a:xfrm>
          <a:solidFill>
            <a:srgbClr val="0F89CF"/>
          </a:solidFill>
        </p:grpSpPr>
        <p:sp>
          <p:nvSpPr>
            <p:cNvPr id="43" name="Rounded Rectangle 42"/>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49" name="TextBox 48"/>
            <p:cNvSpPr txBox="1"/>
            <p:nvPr/>
          </p:nvSpPr>
          <p:spPr>
            <a:xfrm>
              <a:off x="691962" y="2071644"/>
              <a:ext cx="2179747" cy="171609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Smaller/Larger Community</a:t>
              </a:r>
              <a:endParaRPr lang="en-GB" sz="2800" dirty="0">
                <a:solidFill>
                  <a:schemeClr val="bg1"/>
                </a:solidFill>
              </a:endParaRPr>
            </a:p>
          </p:txBody>
        </p:sp>
      </p:grpSp>
      <p:grpSp>
        <p:nvGrpSpPr>
          <p:cNvPr id="9" name="Group 49"/>
          <p:cNvGrpSpPr/>
          <p:nvPr/>
        </p:nvGrpSpPr>
        <p:grpSpPr>
          <a:xfrm>
            <a:off x="35496" y="3296863"/>
            <a:ext cx="2923714" cy="1235333"/>
            <a:chOff x="578876" y="1637280"/>
            <a:chExt cx="2376264" cy="1918571"/>
          </a:xfrm>
          <a:solidFill>
            <a:srgbClr val="0F89CF"/>
          </a:solidFill>
        </p:grpSpPr>
        <p:sp>
          <p:nvSpPr>
            <p:cNvPr id="51" name="Rounded Rectangle 50"/>
            <p:cNvSpPr/>
            <p:nvPr/>
          </p:nvSpPr>
          <p:spPr>
            <a:xfrm>
              <a:off x="578876" y="1637280"/>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2" name="TextBox 51"/>
            <p:cNvSpPr txBox="1"/>
            <p:nvPr/>
          </p:nvSpPr>
          <p:spPr>
            <a:xfrm>
              <a:off x="691963" y="2037279"/>
              <a:ext cx="2179747" cy="1518572"/>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Mixed/Single Gender</a:t>
              </a:r>
              <a:endParaRPr lang="en-GB" sz="2800" dirty="0">
                <a:solidFill>
                  <a:schemeClr val="bg1"/>
                </a:solidFill>
              </a:endParaRPr>
            </a:p>
          </p:txBody>
        </p:sp>
      </p:grpSp>
      <p:grpSp>
        <p:nvGrpSpPr>
          <p:cNvPr id="10" name="Group 52"/>
          <p:cNvGrpSpPr/>
          <p:nvPr/>
        </p:nvGrpSpPr>
        <p:grpSpPr>
          <a:xfrm>
            <a:off x="6044844" y="4673601"/>
            <a:ext cx="2942848" cy="1361785"/>
            <a:chOff x="576219" y="1195322"/>
            <a:chExt cx="2376264" cy="4453404"/>
          </a:xfrm>
          <a:solidFill>
            <a:srgbClr val="6083CB"/>
          </a:solidFill>
        </p:grpSpPr>
        <p:sp>
          <p:nvSpPr>
            <p:cNvPr id="54" name="Rounded Rectangle 53"/>
            <p:cNvSpPr/>
            <p:nvPr/>
          </p:nvSpPr>
          <p:spPr>
            <a:xfrm>
              <a:off x="576219" y="1195322"/>
              <a:ext cx="2376264" cy="438811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5" name="TextBox 54"/>
            <p:cNvSpPr txBox="1"/>
            <p:nvPr/>
          </p:nvSpPr>
          <p:spPr>
            <a:xfrm>
              <a:off x="685667" y="1529635"/>
              <a:ext cx="2179747" cy="4119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Standard Washbasin Room</a:t>
              </a:r>
              <a:endParaRPr lang="en-GB" sz="2800" dirty="0">
                <a:solidFill>
                  <a:schemeClr val="bg1"/>
                </a:solidFill>
              </a:endParaRPr>
            </a:p>
          </p:txBody>
        </p:sp>
      </p:grpSp>
      <p:grpSp>
        <p:nvGrpSpPr>
          <p:cNvPr id="11" name="Group 55"/>
          <p:cNvGrpSpPr/>
          <p:nvPr/>
        </p:nvGrpSpPr>
        <p:grpSpPr>
          <a:xfrm>
            <a:off x="3214338" y="3292868"/>
            <a:ext cx="2541362" cy="1211868"/>
            <a:chOff x="578876" y="2053871"/>
            <a:chExt cx="2376264" cy="1902468"/>
          </a:xfrm>
          <a:solidFill>
            <a:srgbClr val="6083CB"/>
          </a:solidFill>
        </p:grpSpPr>
        <p:sp>
          <p:nvSpPr>
            <p:cNvPr id="57" name="Rounded Rectangle 56"/>
            <p:cNvSpPr/>
            <p:nvPr/>
          </p:nvSpPr>
          <p:spPr>
            <a:xfrm>
              <a:off x="578876" y="2053871"/>
              <a:ext cx="2376264" cy="190246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58" name="TextBox 57"/>
            <p:cNvSpPr txBox="1"/>
            <p:nvPr/>
          </p:nvSpPr>
          <p:spPr>
            <a:xfrm>
              <a:off x="636398" y="2380623"/>
              <a:ext cx="2179747" cy="1574946"/>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Deluxe Room</a:t>
              </a:r>
              <a:endParaRPr lang="en-GB" sz="2800" dirty="0">
                <a:solidFill>
                  <a:schemeClr val="bg1"/>
                </a:solidFill>
              </a:endParaRPr>
            </a:p>
          </p:txBody>
        </p:sp>
      </p:grpSp>
      <p:grpSp>
        <p:nvGrpSpPr>
          <p:cNvPr id="12" name="Group 58"/>
          <p:cNvGrpSpPr/>
          <p:nvPr/>
        </p:nvGrpSpPr>
        <p:grpSpPr>
          <a:xfrm>
            <a:off x="3214338" y="4705877"/>
            <a:ext cx="2464295" cy="1463808"/>
            <a:chOff x="578876" y="1637280"/>
            <a:chExt cx="2376264" cy="3290728"/>
          </a:xfrm>
          <a:solidFill>
            <a:srgbClr val="6083CB"/>
          </a:solidFill>
        </p:grpSpPr>
        <p:sp>
          <p:nvSpPr>
            <p:cNvPr id="60" name="Rounded Rectangle 59"/>
            <p:cNvSpPr/>
            <p:nvPr/>
          </p:nvSpPr>
          <p:spPr>
            <a:xfrm>
              <a:off x="578876" y="1637280"/>
              <a:ext cx="2376264" cy="2943931"/>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1" name="TextBox 60"/>
            <p:cNvSpPr txBox="1"/>
            <p:nvPr/>
          </p:nvSpPr>
          <p:spPr>
            <a:xfrm>
              <a:off x="685992" y="2166228"/>
              <a:ext cx="2179748" cy="2761780"/>
            </a:xfrm>
            <a:prstGeom prst="rect">
              <a:avLst/>
            </a:prstGeom>
            <a:noFill/>
          </p:spPr>
          <p:txBody>
            <a:bodyPr wrap="square" rtlCol="0">
              <a:spAutoFit/>
            </a:bodyPr>
            <a:lstStyle/>
            <a:p>
              <a:pPr algn="ctr" defTabSz="533400">
                <a:lnSpc>
                  <a:spcPct val="90000"/>
                </a:lnSpc>
                <a:spcBef>
                  <a:spcPct val="0"/>
                </a:spcBef>
              </a:pPr>
              <a:r>
                <a:rPr lang="en-GB" sz="2800" dirty="0" err="1" smtClean="0">
                  <a:solidFill>
                    <a:schemeClr val="bg1"/>
                  </a:solidFill>
                </a:rPr>
                <a:t>Ensuite</a:t>
              </a:r>
              <a:r>
                <a:rPr lang="en-GB" sz="2800" dirty="0" smtClean="0">
                  <a:solidFill>
                    <a:schemeClr val="bg1"/>
                  </a:solidFill>
                </a:rPr>
                <a:t> Room</a:t>
              </a:r>
              <a:endParaRPr lang="en-GB" sz="2800" dirty="0">
                <a:solidFill>
                  <a:schemeClr val="bg1"/>
                </a:solidFill>
              </a:endParaRPr>
            </a:p>
          </p:txBody>
        </p:sp>
      </p:grpSp>
      <p:grpSp>
        <p:nvGrpSpPr>
          <p:cNvPr id="16" name="Group 61"/>
          <p:cNvGrpSpPr/>
          <p:nvPr/>
        </p:nvGrpSpPr>
        <p:grpSpPr>
          <a:xfrm>
            <a:off x="6027084" y="3292525"/>
            <a:ext cx="2960608" cy="1361110"/>
            <a:chOff x="555135" y="1611270"/>
            <a:chExt cx="2376264" cy="2071478"/>
          </a:xfrm>
          <a:solidFill>
            <a:srgbClr val="477CFF"/>
          </a:solidFill>
        </p:grpSpPr>
        <p:sp>
          <p:nvSpPr>
            <p:cNvPr id="63" name="Rounded Rectangle 62"/>
            <p:cNvSpPr/>
            <p:nvPr/>
          </p:nvSpPr>
          <p:spPr>
            <a:xfrm>
              <a:off x="555135" y="1611270"/>
              <a:ext cx="2376264" cy="1844870"/>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dirty="0">
                <a:solidFill>
                  <a:schemeClr val="bg1"/>
                </a:solidFill>
              </a:endParaRPr>
            </a:p>
          </p:txBody>
        </p:sp>
        <p:sp>
          <p:nvSpPr>
            <p:cNvPr id="64" name="TextBox 63"/>
            <p:cNvSpPr txBox="1"/>
            <p:nvPr/>
          </p:nvSpPr>
          <p:spPr>
            <a:xfrm>
              <a:off x="680580" y="1966657"/>
              <a:ext cx="2179747" cy="1716091"/>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Flat/Corridor Layout</a:t>
              </a:r>
              <a:endParaRPr lang="en-GB" sz="2800" dirty="0">
                <a:solidFill>
                  <a:schemeClr val="bg1"/>
                </a:solidFill>
              </a:endParaRPr>
            </a:p>
          </p:txBody>
        </p:sp>
      </p:grpSp>
      <p:sp>
        <p:nvSpPr>
          <p:cNvPr id="36" name="Title 35"/>
          <p:cNvSpPr>
            <a:spLocks noGrp="1"/>
          </p:cNvSpPr>
          <p:nvPr>
            <p:ph type="title"/>
          </p:nvPr>
        </p:nvSpPr>
        <p:spPr/>
        <p:txBody>
          <a:bodyPr/>
          <a:lstStyle/>
          <a:p>
            <a:r>
              <a:rPr lang="en-GB" b="1" dirty="0" smtClean="0"/>
              <a:t>Things to consider</a:t>
            </a:r>
            <a:endParaRPr lang="en-GB" b="1" dirty="0"/>
          </a:p>
        </p:txBody>
      </p:sp>
    </p:spTree>
    <p:extLst>
      <p:ext uri="{BB962C8B-B14F-4D97-AF65-F5344CB8AC3E}">
        <p14:creationId xmlns:p14="http://schemas.microsoft.com/office/powerpoint/2010/main" val="259137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8162" y="1942133"/>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4" name="Group 53"/>
          <p:cNvGrpSpPr>
            <a:grpSpLocks/>
          </p:cNvGrpSpPr>
          <p:nvPr/>
        </p:nvGrpSpPr>
        <p:grpSpPr bwMode="auto">
          <a:xfrm>
            <a:off x="661000" y="1357134"/>
            <a:ext cx="8064500" cy="720724"/>
            <a:chOff x="635070" y="1340669"/>
            <a:chExt cx="8065120" cy="721091"/>
          </a:xfrm>
          <a:gradFill flip="none" rotWithShape="1">
            <a:gsLst>
              <a:gs pos="0">
                <a:srgbClr val="F4AAB5"/>
              </a:gs>
              <a:gs pos="50000">
                <a:srgbClr val="ED6D7F"/>
              </a:gs>
              <a:gs pos="100000">
                <a:srgbClr val="E52F48"/>
              </a:gs>
            </a:gsLst>
            <a:lin ang="0" scaled="1"/>
            <a:tileRect/>
          </a:gradFill>
        </p:grpSpPr>
        <p:sp>
          <p:nvSpPr>
            <p:cNvPr id="19" name="Right Arrow 18"/>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20" name="Text Placeholder 39"/>
            <p:cNvSpPr txBox="1">
              <a:spLocks/>
            </p:cNvSpPr>
            <p:nvPr/>
          </p:nvSpPr>
          <p:spPr>
            <a:xfrm>
              <a:off x="706513" y="1556679"/>
              <a:ext cx="2879946" cy="360694"/>
            </a:xfrm>
            <a:prstGeom prst="rect">
              <a:avLst/>
            </a:prstGeom>
            <a:grpFill/>
          </p:spPr>
          <p:txBody>
            <a:bodyPr>
              <a:normAutofit fontScale="62500" lnSpcReduction="20000"/>
            </a:bodyPr>
            <a:lstStyle/>
            <a:p>
              <a:pPr marL="342900" indent="-342900">
                <a:spcBef>
                  <a:spcPct val="20000"/>
                </a:spcBef>
                <a:buFont typeface="Arial" pitchFamily="34" charset="0"/>
                <a:buNone/>
                <a:defRPr/>
              </a:pP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Least Expensive- </a:t>
              </a: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£83 </a:t>
              </a:r>
              <a:r>
                <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rPr>
                <a:t>p/w</a:t>
              </a:r>
            </a:p>
          </p:txBody>
        </p:sp>
        <p:sp>
          <p:nvSpPr>
            <p:cNvPr id="21"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rPr>
                <a:t>Most Expensive- </a:t>
              </a: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£167p/w</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grpSp>
        <p:nvGrpSpPr>
          <p:cNvPr id="5" name="Group 48"/>
          <p:cNvGrpSpPr/>
          <p:nvPr/>
        </p:nvGrpSpPr>
        <p:grpSpPr>
          <a:xfrm>
            <a:off x="1072717" y="5152745"/>
            <a:ext cx="1466950" cy="1371262"/>
            <a:chOff x="4345908" y="2528038"/>
            <a:chExt cx="2151311" cy="2006061"/>
          </a:xfrm>
          <a:solidFill>
            <a:srgbClr val="0070C0"/>
          </a:solidFill>
        </p:grpSpPr>
        <p:grpSp>
          <p:nvGrpSpPr>
            <p:cNvPr id="6" name="Group 49"/>
            <p:cNvGrpSpPr/>
            <p:nvPr/>
          </p:nvGrpSpPr>
          <p:grpSpPr>
            <a:xfrm>
              <a:off x="4345908" y="2528038"/>
              <a:ext cx="2151311" cy="2006061"/>
              <a:chOff x="3818338" y="1954400"/>
              <a:chExt cx="2151311" cy="2006061"/>
            </a:xfrm>
            <a:grpFill/>
          </p:grpSpPr>
          <p:sp>
            <p:nvSpPr>
              <p:cNvPr id="52" name="Rounded Rectangle 51"/>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53" name="TextBox 52">
                <a:hlinkClick r:id="rId3"/>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err="1" smtClean="0">
                    <a:solidFill>
                      <a:schemeClr val="bg1"/>
                    </a:solidFill>
                  </a:rPr>
                  <a:t>Tce</a:t>
                </a:r>
                <a:r>
                  <a:rPr lang="en-GB" sz="1400" dirty="0" smtClean="0">
                    <a:solidFill>
                      <a:schemeClr val="bg1"/>
                    </a:solidFill>
                  </a:rPr>
                  <a:t>.</a:t>
                </a:r>
                <a:endParaRPr lang="en-GB" sz="1400" dirty="0">
                  <a:solidFill>
                    <a:schemeClr val="bg1"/>
                  </a:solidFill>
                </a:endParaRPr>
              </a:p>
            </p:txBody>
          </p:sp>
        </p:grpSp>
        <p:pic>
          <p:nvPicPr>
            <p:cNvPr id="51" name="Picture 36" descr="Windor Terrcae Exterior">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7" name="Group 53"/>
          <p:cNvGrpSpPr/>
          <p:nvPr/>
        </p:nvGrpSpPr>
        <p:grpSpPr>
          <a:xfrm>
            <a:off x="2444754" y="3586596"/>
            <a:ext cx="1473851" cy="1373678"/>
            <a:chOff x="6826344" y="3588717"/>
            <a:chExt cx="1472150" cy="1373678"/>
          </a:xfrm>
          <a:solidFill>
            <a:srgbClr val="00257E"/>
          </a:solidFill>
        </p:grpSpPr>
        <p:grpSp>
          <p:nvGrpSpPr>
            <p:cNvPr id="9"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61" name="Rectangle 60"/>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62" name="TextBox 61"/>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63" name="Picture 62"/>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0" name="Group 55"/>
            <p:cNvGrpSpPr/>
            <p:nvPr/>
          </p:nvGrpSpPr>
          <p:grpSpPr>
            <a:xfrm>
              <a:off x="6826344" y="3588717"/>
              <a:ext cx="1472150" cy="1373678"/>
              <a:chOff x="4593413" y="2609420"/>
              <a:chExt cx="2119949" cy="1991818"/>
            </a:xfrm>
            <a:grpFill/>
          </p:grpSpPr>
          <p:grpSp>
            <p:nvGrpSpPr>
              <p:cNvPr id="11" name="Group 56"/>
              <p:cNvGrpSpPr/>
              <p:nvPr/>
            </p:nvGrpSpPr>
            <p:grpSpPr>
              <a:xfrm>
                <a:off x="4593413" y="2609420"/>
                <a:ext cx="2119949" cy="1991818"/>
                <a:chOff x="3581492" y="2609421"/>
                <a:chExt cx="2119949" cy="1991818"/>
              </a:xfrm>
              <a:grpFill/>
            </p:grpSpPr>
            <p:sp>
              <p:nvSpPr>
                <p:cNvPr id="59" name="Rounded Rectangle 58"/>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60" name="TextBox 59">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58" name="Picture 38">
                <a:hlinkClick r:id="rId6"/>
              </p:cNvPr>
              <p:cNvPicPr>
                <a:picLocks noChangeAspect="1" noChangeArrowheads="1"/>
              </p:cNvPicPr>
              <p:nvPr/>
            </p:nvPicPr>
            <p:blipFill>
              <a:blip r:embed="rId5"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12" name="Group 83"/>
          <p:cNvGrpSpPr/>
          <p:nvPr/>
        </p:nvGrpSpPr>
        <p:grpSpPr>
          <a:xfrm>
            <a:off x="4239939" y="2146509"/>
            <a:ext cx="1387485" cy="1340833"/>
            <a:chOff x="3066828" y="4968440"/>
            <a:chExt cx="1385656" cy="1340833"/>
          </a:xfrm>
          <a:solidFill>
            <a:srgbClr val="477CFF"/>
          </a:solidFill>
        </p:grpSpPr>
        <p:grpSp>
          <p:nvGrpSpPr>
            <p:cNvPr id="16" name="Group 84"/>
            <p:cNvGrpSpPr/>
            <p:nvPr/>
          </p:nvGrpSpPr>
          <p:grpSpPr>
            <a:xfrm>
              <a:off x="3179164" y="5043489"/>
              <a:ext cx="1176779" cy="1168530"/>
              <a:chOff x="3140821" y="4943712"/>
              <a:chExt cx="1294654" cy="1266367"/>
            </a:xfrm>
            <a:grpFill/>
          </p:grpSpPr>
          <p:sp>
            <p:nvSpPr>
              <p:cNvPr id="90" name="Rectangle 89"/>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91" name="Picture 2" descr="http://www.graham.co.uk/DatabaseImages/img_2071401_newc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89693" y="5009682"/>
                <a:ext cx="1180290" cy="786500"/>
              </a:xfrm>
              <a:prstGeom prst="rect">
                <a:avLst/>
              </a:prstGeom>
              <a:grpFill/>
              <a:extLst/>
            </p:spPr>
          </p:pic>
          <p:sp>
            <p:nvSpPr>
              <p:cNvPr id="92" name="TextBox 91"/>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17" name="Group 85"/>
            <p:cNvGrpSpPr/>
            <p:nvPr/>
          </p:nvGrpSpPr>
          <p:grpSpPr>
            <a:xfrm>
              <a:off x="3066828" y="4968440"/>
              <a:ext cx="1385656" cy="1340833"/>
              <a:chOff x="6918254" y="2127701"/>
              <a:chExt cx="2022835" cy="1973072"/>
            </a:xfrm>
            <a:grpFill/>
          </p:grpSpPr>
          <p:sp>
            <p:nvSpPr>
              <p:cNvPr id="87" name="Rounded Rectangle 86"/>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88" name="TextBox 87"/>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89" name="Picture 2" descr="http://www.graham.co.uk/DatabaseImages/img_2071401_newc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18" name="Group 92"/>
          <p:cNvGrpSpPr/>
          <p:nvPr/>
        </p:nvGrpSpPr>
        <p:grpSpPr>
          <a:xfrm>
            <a:off x="7305407" y="2791689"/>
            <a:ext cx="1406748" cy="1377110"/>
            <a:chOff x="2417766" y="3601793"/>
            <a:chExt cx="1406748" cy="1377110"/>
          </a:xfrm>
          <a:solidFill>
            <a:srgbClr val="6083CB"/>
          </a:solidFill>
        </p:grpSpPr>
        <p:grpSp>
          <p:nvGrpSpPr>
            <p:cNvPr id="22"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00" name="Rectangle 99"/>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01" name="TextBox 100"/>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02" name="Picture 5" descr="C:\Users\Matt\Desktop\Accomm\leazes.jpg"/>
              <p:cNvPicPr>
                <a:picLocks noChangeAspect="1" noChangeArrowheads="1"/>
              </p:cNvPicPr>
              <p:nvPr/>
            </p:nvPicPr>
            <p:blipFill>
              <a:blip r:embed="rId9" cstate="print"/>
              <a:srcRect/>
              <a:stretch>
                <a:fillRect/>
              </a:stretch>
            </p:blipFill>
            <p:spPr bwMode="auto">
              <a:xfrm>
                <a:off x="5652149" y="1752607"/>
                <a:ext cx="1440200" cy="956293"/>
              </a:xfrm>
              <a:prstGeom prst="rect">
                <a:avLst/>
              </a:prstGeom>
              <a:grpFill/>
            </p:spPr>
          </p:pic>
        </p:grpSp>
        <p:grpSp>
          <p:nvGrpSpPr>
            <p:cNvPr id="25" name="Group 94"/>
            <p:cNvGrpSpPr/>
            <p:nvPr/>
          </p:nvGrpSpPr>
          <p:grpSpPr>
            <a:xfrm>
              <a:off x="2417766" y="3601793"/>
              <a:ext cx="1406748" cy="1377110"/>
              <a:chOff x="6456481" y="17087"/>
              <a:chExt cx="2025503" cy="2019159"/>
            </a:xfrm>
            <a:grpFill/>
          </p:grpSpPr>
          <p:grpSp>
            <p:nvGrpSpPr>
              <p:cNvPr id="26" name="Group 95"/>
              <p:cNvGrpSpPr/>
              <p:nvPr/>
            </p:nvGrpSpPr>
            <p:grpSpPr>
              <a:xfrm>
                <a:off x="6456481" y="17087"/>
                <a:ext cx="2025503" cy="2019159"/>
                <a:chOff x="4361356" y="485446"/>
                <a:chExt cx="2025503" cy="2019159"/>
              </a:xfrm>
              <a:grpFill/>
            </p:grpSpPr>
            <p:sp>
              <p:nvSpPr>
                <p:cNvPr id="98" name="Rounded Rectangle 97"/>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99" name="Picture 5" descr="C:\Users\Matt\Desktop\Accomm\leazes.jpg">
                  <a:hlinkClick r:id="rId10"/>
                </p:cNvPr>
                <p:cNvPicPr>
                  <a:picLocks noChangeAspect="1" noChangeArrowheads="1"/>
                </p:cNvPicPr>
                <p:nvPr/>
              </p:nvPicPr>
              <p:blipFill>
                <a:blip r:embed="rId9"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97" name="TextBox 96">
                <a:hlinkClick r:id="rId10"/>
              </p:cNvPr>
              <p:cNvSpPr txBox="1"/>
              <p:nvPr/>
            </p:nvSpPr>
            <p:spPr>
              <a:xfrm>
                <a:off x="6579287" y="1564063"/>
                <a:ext cx="1799890" cy="455217"/>
              </a:xfrm>
              <a:prstGeom prst="rect">
                <a:avLst/>
              </a:prstGeom>
              <a:noFill/>
              <a:ln>
                <a:noFill/>
              </a:ln>
            </p:spPr>
            <p:txBody>
              <a:bodyPr>
                <a:spAutoFit/>
              </a:bodyPr>
              <a:lstStyle/>
              <a:p>
                <a:pPr algn="ctr">
                  <a:defRPr/>
                </a:pPr>
                <a:r>
                  <a:rPr lang="en-GB" sz="1400" dirty="0" err="1" smtClean="0">
                    <a:solidFill>
                      <a:schemeClr val="bg1"/>
                    </a:solidFill>
                  </a:rPr>
                  <a:t>Leazes</a:t>
                </a:r>
                <a:endParaRPr lang="en-GB" sz="1400" dirty="0">
                  <a:solidFill>
                    <a:schemeClr val="bg1"/>
                  </a:solidFill>
                </a:endParaRPr>
              </a:p>
            </p:txBody>
          </p:sp>
        </p:grpSp>
      </p:grpSp>
      <p:grpSp>
        <p:nvGrpSpPr>
          <p:cNvPr id="27" name="Group 102"/>
          <p:cNvGrpSpPr/>
          <p:nvPr/>
        </p:nvGrpSpPr>
        <p:grpSpPr>
          <a:xfrm>
            <a:off x="5847082" y="5136021"/>
            <a:ext cx="1397431" cy="1364222"/>
            <a:chOff x="4211960" y="2634842"/>
            <a:chExt cx="2025503" cy="2019159"/>
          </a:xfrm>
          <a:solidFill>
            <a:srgbClr val="0F89CF"/>
          </a:solidFill>
        </p:grpSpPr>
        <p:sp>
          <p:nvSpPr>
            <p:cNvPr id="104" name="Rounded Rectangle 103"/>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05" name="TextBox 53">
              <a:hlinkClick r:id="rId11"/>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06" name="Picture 16">
              <a:hlinkClick r:id="rId11"/>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28" name="Group 107"/>
          <p:cNvGrpSpPr/>
          <p:nvPr/>
        </p:nvGrpSpPr>
        <p:grpSpPr>
          <a:xfrm>
            <a:off x="5780679" y="2162844"/>
            <a:ext cx="1436011" cy="1348965"/>
            <a:chOff x="4357678" y="2521449"/>
            <a:chExt cx="1436011" cy="1348965"/>
          </a:xfrm>
          <a:solidFill>
            <a:srgbClr val="00467E"/>
          </a:solidFill>
        </p:grpSpPr>
        <p:grpSp>
          <p:nvGrpSpPr>
            <p:cNvPr id="29" name="Group 79"/>
            <p:cNvGrpSpPr>
              <a:grpSpLocks/>
            </p:cNvGrpSpPr>
            <p:nvPr/>
          </p:nvGrpSpPr>
          <p:grpSpPr bwMode="auto">
            <a:xfrm>
              <a:off x="4435475" y="2617788"/>
              <a:ext cx="1152525" cy="1152525"/>
              <a:chOff x="5652150" y="3068950"/>
              <a:chExt cx="1152000" cy="1152000"/>
            </a:xfrm>
            <a:grpFill/>
          </p:grpSpPr>
          <p:grpSp>
            <p:nvGrpSpPr>
              <p:cNvPr id="30"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16" name="Rectangle 11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17" name="TextBox 11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15" name="Picture 37"/>
              <p:cNvPicPr>
                <a:picLocks noChangeAspect="1" noChangeArrowheads="1"/>
              </p:cNvPicPr>
              <p:nvPr/>
            </p:nvPicPr>
            <p:blipFill>
              <a:blip r:embed="rId13"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1" name="Group 110"/>
            <p:cNvGrpSpPr/>
            <p:nvPr/>
          </p:nvGrpSpPr>
          <p:grpSpPr>
            <a:xfrm>
              <a:off x="4357678" y="2521449"/>
              <a:ext cx="1436011" cy="1348965"/>
              <a:chOff x="3051146" y="2600967"/>
              <a:chExt cx="2119949" cy="1991818"/>
            </a:xfrm>
            <a:grpFill/>
          </p:grpSpPr>
          <p:sp>
            <p:nvSpPr>
              <p:cNvPr id="112" name="Rounded Rectangle 11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13" name="TextBox 112">
                <a:hlinkClick r:id="rId14"/>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grpSp>
        <p:nvGrpSpPr>
          <p:cNvPr id="32" name="Group 122"/>
          <p:cNvGrpSpPr/>
          <p:nvPr/>
        </p:nvGrpSpPr>
        <p:grpSpPr>
          <a:xfrm>
            <a:off x="4113389" y="3610477"/>
            <a:ext cx="1473851" cy="1373678"/>
            <a:chOff x="4856503" y="5106529"/>
            <a:chExt cx="1473851" cy="1373678"/>
          </a:xfrm>
          <a:solidFill>
            <a:srgbClr val="00257E"/>
          </a:solidFill>
        </p:grpSpPr>
        <p:grpSp>
          <p:nvGrpSpPr>
            <p:cNvPr id="33" name="Group 123"/>
            <p:cNvGrpSpPr/>
            <p:nvPr/>
          </p:nvGrpSpPr>
          <p:grpSpPr>
            <a:xfrm>
              <a:off x="4856503" y="5106529"/>
              <a:ext cx="1473851" cy="1373678"/>
              <a:chOff x="6826344" y="3588717"/>
              <a:chExt cx="1472150" cy="1373678"/>
            </a:xfrm>
            <a:grpFill/>
          </p:grpSpPr>
          <p:grpSp>
            <p:nvGrpSpPr>
              <p:cNvPr id="34"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30" name="Rectangle 129"/>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31" name="TextBox 130"/>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32" name="Picture 131"/>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35" name="Group 126"/>
              <p:cNvGrpSpPr/>
              <p:nvPr/>
            </p:nvGrpSpPr>
            <p:grpSpPr>
              <a:xfrm>
                <a:off x="6826344" y="3588717"/>
                <a:ext cx="1472150" cy="1373678"/>
                <a:chOff x="3581492" y="2609421"/>
                <a:chExt cx="2119949" cy="1991818"/>
              </a:xfrm>
              <a:grpFill/>
            </p:grpSpPr>
            <p:sp>
              <p:nvSpPr>
                <p:cNvPr id="128" name="Rounded Rectangle 127"/>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29" name="TextBox 128">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25" name="Picture 4" descr="http://digstudent.co.uk/photoer/800x600-c79.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36" name="Group 2"/>
          <p:cNvGrpSpPr/>
          <p:nvPr/>
        </p:nvGrpSpPr>
        <p:grpSpPr>
          <a:xfrm>
            <a:off x="1179375" y="2154496"/>
            <a:ext cx="1392099" cy="1336298"/>
            <a:chOff x="3168473" y="5337563"/>
            <a:chExt cx="1392099" cy="1371579"/>
          </a:xfrm>
        </p:grpSpPr>
        <p:grpSp>
          <p:nvGrpSpPr>
            <p:cNvPr id="37" name="Group 35"/>
            <p:cNvGrpSpPr/>
            <p:nvPr/>
          </p:nvGrpSpPr>
          <p:grpSpPr>
            <a:xfrm>
              <a:off x="3168473" y="5337563"/>
              <a:ext cx="1392099" cy="1371579"/>
              <a:chOff x="2947636" y="2196382"/>
              <a:chExt cx="1392099" cy="1371579"/>
            </a:xfrm>
            <a:solidFill>
              <a:srgbClr val="00467E"/>
            </a:solidFill>
          </p:grpSpPr>
          <p:grpSp>
            <p:nvGrpSpPr>
              <p:cNvPr id="38"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46" name="Rectangle 45"/>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47" name="TextBox 46"/>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48" name="Picture 4" descr="Bowsden Court kitchen"/>
                <p:cNvPicPr>
                  <a:picLocks noChangeAspect="1" noChangeArrowheads="1"/>
                </p:cNvPicPr>
                <p:nvPr/>
              </p:nvPicPr>
              <p:blipFill>
                <a:blip r:embed="rId16" cstate="print"/>
                <a:srcRect b="2695"/>
                <a:stretch>
                  <a:fillRect/>
                </a:stretch>
              </p:blipFill>
              <p:spPr bwMode="auto">
                <a:xfrm>
                  <a:off x="2051650" y="1768908"/>
                  <a:ext cx="1440200" cy="891287"/>
                </a:xfrm>
                <a:prstGeom prst="rect">
                  <a:avLst/>
                </a:prstGeom>
                <a:grpFill/>
              </p:spPr>
            </p:pic>
          </p:grpSp>
          <p:grpSp>
            <p:nvGrpSpPr>
              <p:cNvPr id="39" name="Group 41"/>
              <p:cNvGrpSpPr/>
              <p:nvPr/>
            </p:nvGrpSpPr>
            <p:grpSpPr>
              <a:xfrm>
                <a:off x="2947636" y="2196382"/>
                <a:ext cx="1392099" cy="1371579"/>
                <a:chOff x="1821678" y="1996553"/>
                <a:chExt cx="2101259" cy="1991818"/>
              </a:xfrm>
              <a:grpFill/>
            </p:grpSpPr>
            <p:sp>
              <p:nvSpPr>
                <p:cNvPr id="44" name="Rounded Rectangle 43"/>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45" name="TextBox 44">
                  <a:hlinkClick r:id="rId17"/>
                </p:cNvPr>
                <p:cNvSpPr txBox="1"/>
                <p:nvPr/>
              </p:nvSpPr>
              <p:spPr>
                <a:xfrm>
                  <a:off x="1821678" y="3481624"/>
                  <a:ext cx="2101259" cy="458757"/>
                </a:xfrm>
                <a:prstGeom prst="rect">
                  <a:avLst/>
                </a:prstGeom>
                <a:noFill/>
                <a:ln>
                  <a:noFill/>
                </a:ln>
              </p:spPr>
              <p:txBody>
                <a:bodyPr wrap="square">
                  <a:spAutoFit/>
                </a:bodyPr>
                <a:lstStyle/>
                <a:p>
                  <a:pPr algn="ctr">
                    <a:defRPr/>
                  </a:pPr>
                  <a:r>
                    <a:rPr lang="en-GB" sz="1400" dirty="0" err="1" smtClean="0">
                      <a:solidFill>
                        <a:schemeClr val="bg1"/>
                      </a:solidFill>
                    </a:rPr>
                    <a:t>Bowsden</a:t>
                  </a:r>
                  <a:r>
                    <a:rPr lang="en-GB" sz="1400" dirty="0">
                      <a:solidFill>
                        <a:schemeClr val="bg1"/>
                      </a:solidFill>
                    </a:rPr>
                    <a:t> </a:t>
                  </a:r>
                  <a:r>
                    <a:rPr lang="en-GB" sz="1400" dirty="0" smtClean="0">
                      <a:solidFill>
                        <a:schemeClr val="bg1"/>
                      </a:solidFill>
                    </a:rPr>
                    <a:t>Ct. </a:t>
                  </a:r>
                  <a:endParaRPr lang="en-GB" sz="1400" dirty="0">
                    <a:solidFill>
                      <a:schemeClr val="bg1"/>
                    </a:solidFill>
                  </a:endParaRPr>
                </a:p>
              </p:txBody>
            </p:sp>
          </p:grpSp>
        </p:grpSp>
        <p:pic>
          <p:nvPicPr>
            <p:cNvPr id="133" name="Picture 13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240586" y="5402351"/>
              <a:ext cx="1192244" cy="8965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40" name="Group 133"/>
          <p:cNvGrpSpPr/>
          <p:nvPr/>
        </p:nvGrpSpPr>
        <p:grpSpPr>
          <a:xfrm>
            <a:off x="7323806" y="4382056"/>
            <a:ext cx="1436011" cy="1348965"/>
            <a:chOff x="4357678" y="2512683"/>
            <a:chExt cx="1436011" cy="1348965"/>
          </a:xfrm>
          <a:solidFill>
            <a:srgbClr val="00467E"/>
          </a:solidFill>
        </p:grpSpPr>
        <p:grpSp>
          <p:nvGrpSpPr>
            <p:cNvPr id="41" name="Group 134"/>
            <p:cNvGrpSpPr/>
            <p:nvPr/>
          </p:nvGrpSpPr>
          <p:grpSpPr>
            <a:xfrm>
              <a:off x="4357678" y="2512683"/>
              <a:ext cx="1436011" cy="1348965"/>
              <a:chOff x="4357678" y="2521449"/>
              <a:chExt cx="1436011" cy="1348965"/>
            </a:xfrm>
            <a:grpFill/>
          </p:grpSpPr>
          <p:grpSp>
            <p:nvGrpSpPr>
              <p:cNvPr id="42" name="Group 79"/>
              <p:cNvGrpSpPr>
                <a:grpSpLocks/>
              </p:cNvGrpSpPr>
              <p:nvPr/>
            </p:nvGrpSpPr>
            <p:grpSpPr bwMode="auto">
              <a:xfrm>
                <a:off x="4435475" y="2617788"/>
                <a:ext cx="1152525" cy="1152525"/>
                <a:chOff x="5652150" y="3068950"/>
                <a:chExt cx="1152000" cy="1152000"/>
              </a:xfrm>
              <a:grpFill/>
            </p:grpSpPr>
            <p:grpSp>
              <p:nvGrpSpPr>
                <p:cNvPr id="43"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143" name="Rectangle 142"/>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44" name="TextBox 143"/>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142" name="Picture 37"/>
                <p:cNvPicPr>
                  <a:picLocks noChangeAspect="1" noChangeArrowheads="1"/>
                </p:cNvPicPr>
                <p:nvPr/>
              </p:nvPicPr>
              <p:blipFill>
                <a:blip r:embed="rId13"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49" name="Group 137"/>
              <p:cNvGrpSpPr/>
              <p:nvPr/>
            </p:nvGrpSpPr>
            <p:grpSpPr>
              <a:xfrm>
                <a:off x="4357678" y="2521449"/>
                <a:ext cx="1436011" cy="1348965"/>
                <a:chOff x="3051146" y="2600967"/>
                <a:chExt cx="2119949" cy="1991818"/>
              </a:xfrm>
              <a:grpFill/>
            </p:grpSpPr>
            <p:sp>
              <p:nvSpPr>
                <p:cNvPr id="139" name="Rounded Rectangle 138"/>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40" name="TextBox 139">
                  <a:hlinkClick r:id="rId14"/>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136" name="Picture 135" descr="http://i1193.photobucket.com/albums/aa358/KenOHeed/Ken%20Album%2013%20from%2016%20March%202015/IMG_9465_zpsvtovpmfx.jpg"/>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pic>
        <p:nvPicPr>
          <p:cNvPr id="145" name="Picture 144"/>
          <p:cNvPicPr>
            <a:picLocks noChangeAspect="1"/>
          </p:cNvPicPr>
          <p:nvPr/>
        </p:nvPicPr>
        <p:blipFill rotWithShape="1">
          <a:blip r:embed="rId20" cstate="print">
            <a:extLst>
              <a:ext uri="{28A0092B-C50C-407E-A947-70E740481C1C}">
                <a14:useLocalDpi xmlns:a14="http://schemas.microsoft.com/office/drawing/2010/main" val="0"/>
              </a:ext>
            </a:extLst>
          </a:blip>
          <a:srcRect l="6153" t="-782" r="23685" b="782"/>
          <a:stretch/>
        </p:blipFill>
        <p:spPr>
          <a:xfrm>
            <a:off x="5848445" y="2217086"/>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50" name="Group 145"/>
          <p:cNvGrpSpPr/>
          <p:nvPr/>
        </p:nvGrpSpPr>
        <p:grpSpPr>
          <a:xfrm>
            <a:off x="4171810" y="5136021"/>
            <a:ext cx="1534396" cy="1403547"/>
            <a:chOff x="6096259" y="5081827"/>
            <a:chExt cx="1534396" cy="1426004"/>
          </a:xfrm>
          <a:solidFill>
            <a:srgbClr val="00257E"/>
          </a:solidFill>
        </p:grpSpPr>
        <p:grpSp>
          <p:nvGrpSpPr>
            <p:cNvPr id="54" name="Group 84"/>
            <p:cNvGrpSpPr>
              <a:grpSpLocks/>
            </p:cNvGrpSpPr>
            <p:nvPr/>
          </p:nvGrpSpPr>
          <p:grpSpPr bwMode="auto">
            <a:xfrm>
              <a:off x="6171521" y="5085842"/>
              <a:ext cx="1296987" cy="1220421"/>
              <a:chOff x="7010288" y="4551482"/>
              <a:chExt cx="1296179" cy="1219864"/>
            </a:xfrm>
            <a:grpFill/>
          </p:grpSpPr>
          <p:grpSp>
            <p:nvGrpSpPr>
              <p:cNvPr id="5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155" name="Rectangle 15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56" name="TextBox 15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154" name="Picture 37"/>
              <p:cNvPicPr>
                <a:picLocks noChangeAspect="1" noChangeArrowheads="1"/>
              </p:cNvPicPr>
              <p:nvPr/>
            </p:nvPicPr>
            <p:blipFill>
              <a:blip r:embed="rId21"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56" name="Group 148"/>
            <p:cNvGrpSpPr/>
            <p:nvPr/>
          </p:nvGrpSpPr>
          <p:grpSpPr>
            <a:xfrm>
              <a:off x="6096259" y="5081827"/>
              <a:ext cx="1534396" cy="1426004"/>
              <a:chOff x="4122344" y="2247418"/>
              <a:chExt cx="2166046" cy="2019159"/>
            </a:xfrm>
            <a:grpFill/>
          </p:grpSpPr>
          <p:sp>
            <p:nvSpPr>
              <p:cNvPr id="151" name="Rounded Rectangle 15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152" name="TextBox 151">
                <a:hlinkClick r:id="rId22"/>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grpSp>
        <p:nvGrpSpPr>
          <p:cNvPr id="57" name="Group 4"/>
          <p:cNvGrpSpPr/>
          <p:nvPr/>
        </p:nvGrpSpPr>
        <p:grpSpPr>
          <a:xfrm>
            <a:off x="5755803" y="3616765"/>
            <a:ext cx="1473851" cy="1373678"/>
            <a:chOff x="5755803" y="3616765"/>
            <a:chExt cx="1473851" cy="1373678"/>
          </a:xfrm>
        </p:grpSpPr>
        <p:grpSp>
          <p:nvGrpSpPr>
            <p:cNvPr id="64" name="Group 166"/>
            <p:cNvGrpSpPr/>
            <p:nvPr/>
          </p:nvGrpSpPr>
          <p:grpSpPr>
            <a:xfrm>
              <a:off x="5755803" y="3616765"/>
              <a:ext cx="1473851" cy="1373678"/>
              <a:chOff x="6826344" y="3588717"/>
              <a:chExt cx="1472150" cy="1373678"/>
            </a:xfrm>
            <a:solidFill>
              <a:srgbClr val="00257E"/>
            </a:solidFill>
          </p:grpSpPr>
          <p:grpSp>
            <p:nvGrpSpPr>
              <p:cNvPr id="65"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73" name="Rectangle 17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74" name="TextBox 17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75" name="Picture 174"/>
                <p:cNvPicPr>
                  <a:picLocks noChangeAspect="1" noChangeArrowheads="1"/>
                </p:cNvPicPr>
                <p:nvPr/>
              </p:nvPicPr>
              <p:blipFill>
                <a:blip r:embed="rId5"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66" name="Group 169"/>
              <p:cNvGrpSpPr/>
              <p:nvPr/>
            </p:nvGrpSpPr>
            <p:grpSpPr>
              <a:xfrm>
                <a:off x="6826344" y="3588717"/>
                <a:ext cx="1472150" cy="1373678"/>
                <a:chOff x="3581492" y="2609421"/>
                <a:chExt cx="2119949" cy="1991818"/>
              </a:xfrm>
              <a:grpFill/>
            </p:grpSpPr>
            <p:sp>
              <p:nvSpPr>
                <p:cNvPr id="171" name="Rounded Rectangle 17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72" name="TextBox 171">
                  <a:hlinkClick r:id="rId6"/>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176" name="Picture 175"/>
            <p:cNvPicPr>
              <a:picLocks noChangeAspect="1"/>
            </p:cNvPicPr>
            <p:nvPr/>
          </p:nvPicPr>
          <p:blipFill rotWithShape="1">
            <a:blip r:embed="rId23" cstate="print">
              <a:extLst>
                <a:ext uri="{28A0092B-C50C-407E-A947-70E740481C1C}">
                  <a14:useLocalDpi xmlns:a14="http://schemas.microsoft.com/office/drawing/2010/main"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77" name="Picture 176"/>
          <p:cNvPicPr>
            <a:picLocks noChangeAspect="1"/>
          </p:cNvPicPr>
          <p:nvPr/>
        </p:nvPicPr>
        <p:blipFill rotWithShape="1">
          <a:blip r:embed="rId24" cstate="print">
            <a:extLst>
              <a:ext uri="{28A0092B-C50C-407E-A947-70E740481C1C}">
                <a14:useLocalDpi xmlns:a14="http://schemas.microsoft.com/office/drawing/2010/main" val="0"/>
              </a:ext>
            </a:extLst>
          </a:blip>
          <a:srcRect l="37012" r="17274"/>
          <a:stretch/>
        </p:blipFill>
        <p:spPr>
          <a:xfrm>
            <a:off x="4278063" y="52220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67" name="Group 5"/>
          <p:cNvGrpSpPr/>
          <p:nvPr/>
        </p:nvGrpSpPr>
        <p:grpSpPr>
          <a:xfrm>
            <a:off x="2700412" y="2150617"/>
            <a:ext cx="1387485" cy="1348964"/>
            <a:chOff x="2700412" y="2150617"/>
            <a:chExt cx="1387485" cy="1348964"/>
          </a:xfrm>
        </p:grpSpPr>
        <p:grpSp>
          <p:nvGrpSpPr>
            <p:cNvPr id="68" name="Group 74"/>
            <p:cNvGrpSpPr/>
            <p:nvPr/>
          </p:nvGrpSpPr>
          <p:grpSpPr>
            <a:xfrm>
              <a:off x="2700412" y="2150617"/>
              <a:ext cx="1387485" cy="1348964"/>
              <a:chOff x="4752203" y="3947721"/>
              <a:chExt cx="1387485" cy="1348964"/>
            </a:xfrm>
            <a:solidFill>
              <a:srgbClr val="002060"/>
            </a:solidFill>
          </p:grpSpPr>
          <p:grpSp>
            <p:nvGrpSpPr>
              <p:cNvPr id="71"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81" name="Rectangle 80"/>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82" name="TextBox 81"/>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83" name="Picture 39" descr="Artist Impression of Victoria Hall Exterior"/>
                <p:cNvPicPr>
                  <a:picLocks noChangeAspect="1" noChangeArrowheads="1"/>
                </p:cNvPicPr>
                <p:nvPr/>
              </p:nvPicPr>
              <p:blipFill>
                <a:blip r:embed="rId25"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75" name="Group 76"/>
              <p:cNvGrpSpPr/>
              <p:nvPr/>
            </p:nvGrpSpPr>
            <p:grpSpPr>
              <a:xfrm>
                <a:off x="4752203" y="3947721"/>
                <a:ext cx="1387485" cy="1348964"/>
                <a:chOff x="4616249" y="788135"/>
                <a:chExt cx="2025502" cy="1991818"/>
              </a:xfrm>
              <a:grpFill/>
            </p:grpSpPr>
            <p:sp>
              <p:nvSpPr>
                <p:cNvPr id="78" name="Rounded Rectangle 77"/>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79" name="TextBox 78">
                  <a:hlinkClick r:id="rId26"/>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178" name="Picture 177"/>
            <p:cNvPicPr>
              <a:picLocks noChangeAspect="1"/>
            </p:cNvPicPr>
            <p:nvPr/>
          </p:nvPicPr>
          <p:blipFill rotWithShape="1">
            <a:blip r:embed="rId27" cstate="print">
              <a:extLst>
                <a:ext uri="{28A0092B-C50C-407E-A947-70E740481C1C}">
                  <a14:useLocalDpi xmlns:a14="http://schemas.microsoft.com/office/drawing/2010/main" val="0"/>
                </a:ext>
              </a:extLst>
            </a:blip>
            <a:srcRect l="24101"/>
            <a:stretch/>
          </p:blipFill>
          <p:spPr>
            <a:xfrm>
              <a:off x="2779007" y="2225663"/>
              <a:ext cx="1254098" cy="10157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76" name="Group 3"/>
          <p:cNvGrpSpPr/>
          <p:nvPr/>
        </p:nvGrpSpPr>
        <p:grpSpPr>
          <a:xfrm>
            <a:off x="691789" y="3581835"/>
            <a:ext cx="1534396" cy="1426004"/>
            <a:chOff x="554356" y="3618587"/>
            <a:chExt cx="1534396" cy="1426004"/>
          </a:xfrm>
        </p:grpSpPr>
        <p:grpSp>
          <p:nvGrpSpPr>
            <p:cNvPr id="77" name="Group 63"/>
            <p:cNvGrpSpPr/>
            <p:nvPr/>
          </p:nvGrpSpPr>
          <p:grpSpPr>
            <a:xfrm>
              <a:off x="554356" y="3618587"/>
              <a:ext cx="1534396" cy="1426004"/>
              <a:chOff x="6096259" y="5081827"/>
              <a:chExt cx="1534396" cy="1426004"/>
            </a:xfrm>
            <a:solidFill>
              <a:srgbClr val="6083CB"/>
            </a:solidFill>
          </p:grpSpPr>
          <p:grpSp>
            <p:nvGrpSpPr>
              <p:cNvPr id="80" name="Group 84"/>
              <p:cNvGrpSpPr>
                <a:grpSpLocks/>
              </p:cNvGrpSpPr>
              <p:nvPr/>
            </p:nvGrpSpPr>
            <p:grpSpPr bwMode="auto">
              <a:xfrm>
                <a:off x="6171521" y="5085842"/>
                <a:ext cx="1296987" cy="1220421"/>
                <a:chOff x="7010288" y="4551482"/>
                <a:chExt cx="1296179" cy="1219864"/>
              </a:xfrm>
              <a:grpFill/>
            </p:grpSpPr>
            <p:grpSp>
              <p:nvGrpSpPr>
                <p:cNvPr id="84"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73" name="Rectangle 72"/>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74" name="TextBox 73"/>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72" name="Picture 37"/>
                <p:cNvPicPr>
                  <a:picLocks noChangeAspect="1" noChangeArrowheads="1"/>
                </p:cNvPicPr>
                <p:nvPr/>
              </p:nvPicPr>
              <p:blipFill>
                <a:blip r:embed="rId28"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85" name="Group 66"/>
              <p:cNvGrpSpPr/>
              <p:nvPr/>
            </p:nvGrpSpPr>
            <p:grpSpPr>
              <a:xfrm>
                <a:off x="6096259" y="5081827"/>
                <a:ext cx="1534396" cy="1426004"/>
                <a:chOff x="4122344" y="2247418"/>
                <a:chExt cx="2166046" cy="2019159"/>
              </a:xfrm>
              <a:grpFill/>
            </p:grpSpPr>
            <p:sp>
              <p:nvSpPr>
                <p:cNvPr id="69" name="Rounded Rectangle 68"/>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70" name="TextBox 69">
                  <a:hlinkClick r:id="rId22"/>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a:t>
                  </a:r>
                  <a:r>
                    <a:rPr lang="en-GB" sz="1400" dirty="0" smtClean="0">
                      <a:solidFill>
                        <a:schemeClr val="bg1"/>
                      </a:solidFill>
                    </a:rPr>
                    <a:t>Mary’s</a:t>
                  </a:r>
                  <a:endParaRPr lang="en-GB" sz="1400" dirty="0">
                    <a:solidFill>
                      <a:schemeClr val="bg1"/>
                    </a:solidFill>
                  </a:endParaRPr>
                </a:p>
              </p:txBody>
            </p:sp>
          </p:grpSp>
        </p:grpSp>
        <p:pic>
          <p:nvPicPr>
            <p:cNvPr id="179" name="Picture 178"/>
            <p:cNvPicPr>
              <a:picLocks noChangeAspect="1"/>
            </p:cNvPicPr>
            <p:nvPr/>
          </p:nvPicPr>
          <p:blipFill rotWithShape="1">
            <a:blip r:embed="rId29" cstate="print">
              <a:extLst>
                <a:ext uri="{28A0092B-C50C-407E-A947-70E740481C1C}">
                  <a14:useLocalDpi xmlns:a14="http://schemas.microsoft.com/office/drawing/2010/main"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86" name="Group 6"/>
          <p:cNvGrpSpPr/>
          <p:nvPr/>
        </p:nvGrpSpPr>
        <p:grpSpPr>
          <a:xfrm>
            <a:off x="2657747" y="5141398"/>
            <a:ext cx="1407918" cy="1364222"/>
            <a:chOff x="2657747" y="5141398"/>
            <a:chExt cx="1407918" cy="1364222"/>
          </a:xfrm>
        </p:grpSpPr>
        <p:grpSp>
          <p:nvGrpSpPr>
            <p:cNvPr id="93" name="Group 118"/>
            <p:cNvGrpSpPr/>
            <p:nvPr/>
          </p:nvGrpSpPr>
          <p:grpSpPr>
            <a:xfrm>
              <a:off x="2657747" y="5141398"/>
              <a:ext cx="1407918" cy="1364222"/>
              <a:chOff x="4211960" y="2634842"/>
              <a:chExt cx="2040703" cy="2019159"/>
            </a:xfrm>
            <a:solidFill>
              <a:srgbClr val="6083CB"/>
            </a:solidFill>
          </p:grpSpPr>
          <p:sp>
            <p:nvSpPr>
              <p:cNvPr id="121" name="Rounded Rectangle 120"/>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22" name="TextBox 53">
                <a:hlinkClick r:id="rId11"/>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180" name="Picture 179"/>
            <p:cNvPicPr>
              <a:picLocks noChangeAspect="1"/>
            </p:cNvPicPr>
            <p:nvPr/>
          </p:nvPicPr>
          <p:blipFill rotWithShape="1">
            <a:blip r:embed="rId30" cstate="print">
              <a:extLst>
                <a:ext uri="{28A0092B-C50C-407E-A947-70E740481C1C}">
                  <a14:useLocalDpi xmlns:a14="http://schemas.microsoft.com/office/drawing/2010/main"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41" name="Title 140"/>
          <p:cNvSpPr>
            <a:spLocks noGrp="1"/>
          </p:cNvSpPr>
          <p:nvPr>
            <p:ph type="title"/>
          </p:nvPr>
        </p:nvSpPr>
        <p:spPr/>
        <p:txBody>
          <a:bodyPr/>
          <a:lstStyle/>
          <a:p>
            <a:r>
              <a:rPr lang="en-GB" b="1" dirty="0" smtClean="0"/>
              <a:t>Comparing price</a:t>
            </a:r>
            <a:endParaRPr lang="en-GB" b="1" dirty="0"/>
          </a:p>
        </p:txBody>
      </p:sp>
    </p:spTree>
    <p:extLst>
      <p:ext uri="{BB962C8B-B14F-4D97-AF65-F5344CB8AC3E}">
        <p14:creationId xmlns:p14="http://schemas.microsoft.com/office/powerpoint/2010/main" val="230830597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3"/>
          <p:cNvSpPr>
            <a:spLocks noChangeArrowheads="1"/>
          </p:cNvSpPr>
          <p:nvPr/>
        </p:nvSpPr>
        <p:spPr bwMode="auto">
          <a:xfrm>
            <a:off x="236759" y="1988840"/>
            <a:ext cx="8670487"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grpSp>
        <p:nvGrpSpPr>
          <p:cNvPr id="4" name="Group 53"/>
          <p:cNvGrpSpPr>
            <a:grpSpLocks/>
          </p:cNvGrpSpPr>
          <p:nvPr/>
        </p:nvGrpSpPr>
        <p:grpSpPr bwMode="auto">
          <a:xfrm>
            <a:off x="661000" y="1278971"/>
            <a:ext cx="8064500" cy="720724"/>
            <a:chOff x="635070" y="1340669"/>
            <a:chExt cx="8065120" cy="721091"/>
          </a:xfrm>
          <a:gradFill>
            <a:gsLst>
              <a:gs pos="0">
                <a:srgbClr val="F4AAB5"/>
              </a:gs>
              <a:gs pos="50000">
                <a:srgbClr val="ED6D7F"/>
              </a:gs>
              <a:gs pos="100000">
                <a:srgbClr val="E52F48"/>
              </a:gs>
            </a:gsLst>
            <a:lin ang="0" scaled="1"/>
          </a:gradFill>
        </p:grpSpPr>
        <p:sp>
          <p:nvSpPr>
            <p:cNvPr id="37" name="Right Arrow 36"/>
            <p:cNvSpPr/>
            <p:nvPr/>
          </p:nvSpPr>
          <p:spPr>
            <a:xfrm>
              <a:off x="635070" y="1340669"/>
              <a:ext cx="8065120" cy="719503"/>
            </a:xfrm>
            <a:prstGeom prst="rightArrow">
              <a:avLst>
                <a:gd name="adj1" fmla="val 64268"/>
                <a:gd name="adj2" fmla="val 105644"/>
              </a:avLst>
            </a:prstGeom>
            <a:grpFill/>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GB" dirty="0">
                <a:solidFill>
                  <a:prstClr val="white"/>
                </a:solidFill>
              </a:endParaRPr>
            </a:p>
          </p:txBody>
        </p:sp>
        <p:sp>
          <p:nvSpPr>
            <p:cNvPr id="38" name="Text Placeholder 39"/>
            <p:cNvSpPr txBox="1">
              <a:spLocks/>
            </p:cNvSpPr>
            <p:nvPr/>
          </p:nvSpPr>
          <p:spPr>
            <a:xfrm>
              <a:off x="706513" y="1556679"/>
              <a:ext cx="2879946" cy="360694"/>
            </a:xfrm>
            <a:prstGeom prst="rect">
              <a:avLst/>
            </a:prstGeom>
            <a:grpFill/>
          </p:spPr>
          <p:txBody>
            <a:bodyPr>
              <a:normAutofit fontScale="77500" lnSpcReduction="20000"/>
            </a:bodyPr>
            <a:lstStyle/>
            <a:p>
              <a:pPr marL="342900" indent="-342900">
                <a:spcBef>
                  <a:spcPct val="20000"/>
                </a:spcBef>
                <a:buFont typeface="Arial" pitchFamily="34" charset="0"/>
                <a:buNone/>
                <a:defRPr/>
              </a:pPr>
              <a:r>
                <a:rPr lang="en-GB"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Smallest - 50 rooms</a:t>
              </a:r>
              <a:endParaRPr lang="en-GB"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9" name="Text Placeholder 45"/>
            <p:cNvSpPr txBox="1">
              <a:spLocks/>
            </p:cNvSpPr>
            <p:nvPr/>
          </p:nvSpPr>
          <p:spPr>
            <a:xfrm>
              <a:off x="4954990" y="1485204"/>
              <a:ext cx="3311780" cy="576556"/>
            </a:xfrm>
            <a:prstGeom prst="rect">
              <a:avLst/>
            </a:prstGeom>
            <a:noFill/>
          </p:spPr>
          <p:txBody>
            <a:bodyPr>
              <a:normAutofit/>
            </a:bodyPr>
            <a:lstStyle/>
            <a:p>
              <a:pPr marL="342900" indent="-342900" algn="r">
                <a:spcBef>
                  <a:spcPct val="20000"/>
                </a:spcBef>
                <a:buFont typeface="Arial" pitchFamily="34" charset="0"/>
                <a:buNone/>
                <a:defRPr/>
              </a:pPr>
              <a:r>
                <a:rPr lang="en-GB"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Largest - 1100 rooms</a:t>
              </a:r>
              <a:endParaRPr lang="en-GB" sz="2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
        <p:nvSpPr>
          <p:cNvPr id="40" name="TextBox 39"/>
          <p:cNvSpPr txBox="1"/>
          <p:nvPr/>
        </p:nvSpPr>
        <p:spPr>
          <a:xfrm>
            <a:off x="2892229" y="3032185"/>
            <a:ext cx="1152089" cy="279051"/>
          </a:xfrm>
          <a:prstGeom prst="rect">
            <a:avLst/>
          </a:prstGeom>
          <a:noFill/>
        </p:spPr>
        <p:txBody>
          <a:bodyPr>
            <a:spAutoFit/>
          </a:bodyPr>
          <a:lstStyle/>
          <a:p>
            <a:pPr algn="ctr">
              <a:defRPr/>
            </a:pPr>
            <a:r>
              <a:rPr lang="en-GB" sz="1200" dirty="0">
                <a:solidFill>
                  <a:prstClr val="white"/>
                </a:solidFill>
              </a:rPr>
              <a:t>Bowsden Court</a:t>
            </a:r>
          </a:p>
        </p:txBody>
      </p:sp>
      <p:sp>
        <p:nvSpPr>
          <p:cNvPr id="41" name="TextBox 40"/>
          <p:cNvSpPr txBox="1"/>
          <p:nvPr/>
        </p:nvSpPr>
        <p:spPr>
          <a:xfrm>
            <a:off x="3049869" y="5887092"/>
            <a:ext cx="1217931" cy="307777"/>
          </a:xfrm>
          <a:prstGeom prst="rect">
            <a:avLst/>
          </a:prstGeom>
          <a:noFill/>
        </p:spPr>
        <p:txBody>
          <a:bodyPr wrap="square">
            <a:spAutoFit/>
          </a:bodyPr>
          <a:lstStyle/>
          <a:p>
            <a:pPr algn="ctr">
              <a:defRPr/>
            </a:pPr>
            <a:r>
              <a:rPr lang="en-GB" sz="1400" dirty="0" smtClean="0">
                <a:solidFill>
                  <a:prstClr val="white"/>
                </a:solidFill>
              </a:rPr>
              <a:t>Park Terrace</a:t>
            </a:r>
            <a:endParaRPr lang="en-GB" sz="1200" dirty="0">
              <a:solidFill>
                <a:prstClr val="white"/>
              </a:solidFill>
            </a:endParaRPr>
          </a:p>
        </p:txBody>
      </p:sp>
      <p:grpSp>
        <p:nvGrpSpPr>
          <p:cNvPr id="5" name="Group 41"/>
          <p:cNvGrpSpPr/>
          <p:nvPr/>
        </p:nvGrpSpPr>
        <p:grpSpPr>
          <a:xfrm>
            <a:off x="339317" y="5175870"/>
            <a:ext cx="1480934" cy="1395237"/>
            <a:chOff x="1246794" y="2218997"/>
            <a:chExt cx="1276277" cy="1343747"/>
          </a:xfrm>
          <a:solidFill>
            <a:srgbClr val="00467E"/>
          </a:solidFill>
        </p:grpSpPr>
        <p:grpSp>
          <p:nvGrpSpPr>
            <p:cNvPr id="6" name="Group 67"/>
            <p:cNvGrpSpPr/>
            <p:nvPr/>
          </p:nvGrpSpPr>
          <p:grpSpPr>
            <a:xfrm>
              <a:off x="1331623" y="2321746"/>
              <a:ext cx="1152160" cy="1152160"/>
              <a:chOff x="3779890" y="1700760"/>
              <a:chExt cx="1584220" cy="1440210"/>
            </a:xfrm>
            <a:grpFill/>
            <a:effectLst>
              <a:outerShdw blurRad="50800" dist="63500" dir="2700000" algn="tl" rotWithShape="0">
                <a:prstClr val="black">
                  <a:alpha val="40000"/>
                </a:prstClr>
              </a:outerShdw>
            </a:effectLst>
          </p:grpSpPr>
          <p:sp>
            <p:nvSpPr>
              <p:cNvPr id="52" name="Rectangle 51"/>
              <p:cNvSpPr/>
              <p:nvPr/>
            </p:nvSpPr>
            <p:spPr>
              <a:xfrm>
                <a:off x="377989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53" name="Picture 2" descr="http://www.ncl.ac.uk/press.office/photo-library/assets/photos/CastleCourtOpening-3_000.jpg"/>
              <p:cNvPicPr>
                <a:picLocks noChangeAspect="1" noChangeArrowheads="1"/>
              </p:cNvPicPr>
              <p:nvPr/>
            </p:nvPicPr>
            <p:blipFill>
              <a:blip r:embed="rId3" cstate="print"/>
              <a:srcRect/>
              <a:stretch>
                <a:fillRect/>
              </a:stretch>
            </p:blipFill>
            <p:spPr bwMode="auto">
              <a:xfrm>
                <a:off x="3859145" y="1774980"/>
                <a:ext cx="1425711" cy="933922"/>
              </a:xfrm>
              <a:prstGeom prst="rect">
                <a:avLst/>
              </a:prstGeom>
              <a:grpFill/>
            </p:spPr>
          </p:pic>
          <p:sp>
            <p:nvSpPr>
              <p:cNvPr id="54" name="TextBox 53"/>
              <p:cNvSpPr txBox="1"/>
              <p:nvPr/>
            </p:nvSpPr>
            <p:spPr>
              <a:xfrm>
                <a:off x="3779938" y="2708822"/>
                <a:ext cx="1584122" cy="348816"/>
              </a:xfrm>
              <a:prstGeom prst="rect">
                <a:avLst/>
              </a:prstGeom>
              <a:grpFill/>
            </p:spPr>
            <p:txBody>
              <a:bodyPr>
                <a:spAutoFit/>
              </a:bodyPr>
              <a:lstStyle/>
              <a:p>
                <a:pPr algn="ctr">
                  <a:defRPr/>
                </a:pPr>
                <a:r>
                  <a:rPr lang="en-GB" sz="1200" dirty="0">
                    <a:solidFill>
                      <a:schemeClr val="bg1"/>
                    </a:solidFill>
                  </a:rPr>
                  <a:t>Castle Court</a:t>
                </a:r>
              </a:p>
            </p:txBody>
          </p:sp>
        </p:grpSp>
        <p:grpSp>
          <p:nvGrpSpPr>
            <p:cNvPr id="7" name="Group 47"/>
            <p:cNvGrpSpPr/>
            <p:nvPr/>
          </p:nvGrpSpPr>
          <p:grpSpPr>
            <a:xfrm>
              <a:off x="1246794" y="2218997"/>
              <a:ext cx="1276277" cy="1343747"/>
              <a:chOff x="1497753" y="200318"/>
              <a:chExt cx="2025503" cy="2019159"/>
            </a:xfrm>
            <a:grpFill/>
          </p:grpSpPr>
          <p:sp>
            <p:nvSpPr>
              <p:cNvPr id="49" name="Rounded Rectangle 48"/>
              <p:cNvSpPr/>
              <p:nvPr/>
            </p:nvSpPr>
            <p:spPr>
              <a:xfrm>
                <a:off x="1497753" y="200318"/>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pic>
            <p:nvPicPr>
              <p:cNvPr id="50" name="Picture 2" descr="http://www.ncl.ac.uk/press.office/photo-library/assets/photos/CastleCourtOpening-3_000.jpg">
                <a:hlinkClick r:id="rId4"/>
              </p:cNvPr>
              <p:cNvPicPr>
                <a:picLocks noChangeAspect="1" noChangeArrowheads="1"/>
              </p:cNvPicPr>
              <p:nvPr/>
            </p:nvPicPr>
            <p:blipFill>
              <a:blip r:embed="rId3" cstate="print"/>
              <a:srcRect/>
              <a:stretch>
                <a:fillRect/>
              </a:stretch>
            </p:blipFill>
            <p:spPr bwMode="auto">
              <a:xfrm>
                <a:off x="1610558" y="273282"/>
                <a:ext cx="1837881" cy="1445146"/>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1" name="TextBox 50">
                <a:hlinkClick r:id="rId4"/>
              </p:cNvPr>
              <p:cNvSpPr txBox="1"/>
              <p:nvPr/>
            </p:nvSpPr>
            <p:spPr>
              <a:xfrm>
                <a:off x="1593250" y="1721224"/>
                <a:ext cx="1799889" cy="462476"/>
              </a:xfrm>
              <a:prstGeom prst="rect">
                <a:avLst/>
              </a:prstGeom>
              <a:noFill/>
              <a:ln>
                <a:noFill/>
              </a:ln>
            </p:spPr>
            <p:txBody>
              <a:bodyPr>
                <a:spAutoFit/>
              </a:bodyPr>
              <a:lstStyle/>
              <a:p>
                <a:pPr algn="ctr">
                  <a:defRPr/>
                </a:pPr>
                <a:r>
                  <a:rPr lang="en-GB" sz="1400" dirty="0">
                    <a:solidFill>
                      <a:schemeClr val="bg1"/>
                    </a:solidFill>
                  </a:rPr>
                  <a:t>Castle Court</a:t>
                </a:r>
              </a:p>
            </p:txBody>
          </p:sp>
        </p:grpSp>
      </p:grpSp>
      <p:grpSp>
        <p:nvGrpSpPr>
          <p:cNvPr id="9" name="Group 149"/>
          <p:cNvGrpSpPr/>
          <p:nvPr/>
        </p:nvGrpSpPr>
        <p:grpSpPr>
          <a:xfrm>
            <a:off x="2375282" y="3711290"/>
            <a:ext cx="1466950" cy="1371262"/>
            <a:chOff x="4345908" y="2528038"/>
            <a:chExt cx="2151311" cy="2006061"/>
          </a:xfrm>
          <a:solidFill>
            <a:srgbClr val="0070C0"/>
          </a:solidFill>
        </p:grpSpPr>
        <p:grpSp>
          <p:nvGrpSpPr>
            <p:cNvPr id="10" name="Group 150"/>
            <p:cNvGrpSpPr/>
            <p:nvPr/>
          </p:nvGrpSpPr>
          <p:grpSpPr>
            <a:xfrm>
              <a:off x="4345908" y="2528038"/>
              <a:ext cx="2151311" cy="2006061"/>
              <a:chOff x="3818338" y="1954400"/>
              <a:chExt cx="2151311" cy="2006061"/>
            </a:xfrm>
            <a:grpFill/>
          </p:grpSpPr>
          <p:sp>
            <p:nvSpPr>
              <p:cNvPr id="153" name="Rounded Rectangle 152"/>
              <p:cNvSpPr/>
              <p:nvPr/>
            </p:nvSpPr>
            <p:spPr>
              <a:xfrm>
                <a:off x="3881244" y="1954400"/>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154" name="TextBox 153">
                <a:hlinkClick r:id="rId5"/>
              </p:cNvPr>
              <p:cNvSpPr txBox="1"/>
              <p:nvPr/>
            </p:nvSpPr>
            <p:spPr>
              <a:xfrm>
                <a:off x="3818338" y="3330103"/>
                <a:ext cx="2151311" cy="630358"/>
              </a:xfrm>
              <a:prstGeom prst="rect">
                <a:avLst/>
              </a:prstGeom>
              <a:noFill/>
              <a:ln>
                <a:noFill/>
              </a:ln>
            </p:spPr>
            <p:txBody>
              <a:bodyPr wrap="square">
                <a:spAutoFit/>
              </a:bodyPr>
              <a:lstStyle/>
              <a:p>
                <a:pPr algn="ctr">
                  <a:defRPr/>
                </a:pPr>
                <a:r>
                  <a:rPr lang="en-GB" sz="1400" dirty="0">
                    <a:solidFill>
                      <a:schemeClr val="bg1"/>
                    </a:solidFill>
                  </a:rPr>
                  <a:t>Windsor</a:t>
                </a:r>
                <a:r>
                  <a:rPr lang="en-GB" sz="2200" dirty="0">
                    <a:solidFill>
                      <a:schemeClr val="bg1"/>
                    </a:solidFill>
                  </a:rPr>
                  <a:t> </a:t>
                </a:r>
                <a:r>
                  <a:rPr lang="en-GB" sz="1400" dirty="0">
                    <a:solidFill>
                      <a:schemeClr val="bg1"/>
                    </a:solidFill>
                  </a:rPr>
                  <a:t>Terrace</a:t>
                </a:r>
              </a:p>
            </p:txBody>
          </p:sp>
        </p:grpSp>
        <p:pic>
          <p:nvPicPr>
            <p:cNvPr id="152" name="Picture 36" descr="Windor Terrcae Exterior">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r="-1654" b="18106"/>
            <a:stretch>
              <a:fillRect/>
            </a:stretch>
          </p:blipFill>
          <p:spPr bwMode="auto">
            <a:xfrm>
              <a:off x="4501084" y="2614756"/>
              <a:ext cx="1840961" cy="1393392"/>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11" name="Group 154"/>
          <p:cNvGrpSpPr/>
          <p:nvPr/>
        </p:nvGrpSpPr>
        <p:grpSpPr>
          <a:xfrm>
            <a:off x="1890655" y="5181851"/>
            <a:ext cx="1473851" cy="1373678"/>
            <a:chOff x="6826344" y="3588717"/>
            <a:chExt cx="1472150" cy="1373678"/>
          </a:xfrm>
          <a:solidFill>
            <a:srgbClr val="00257E"/>
          </a:solidFill>
        </p:grpSpPr>
        <p:grpSp>
          <p:nvGrpSpPr>
            <p:cNvPr id="12"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162" name="Rectangle 161"/>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63" name="TextBox 162"/>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164" name="Picture 163"/>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16" name="Group 156"/>
            <p:cNvGrpSpPr/>
            <p:nvPr/>
          </p:nvGrpSpPr>
          <p:grpSpPr>
            <a:xfrm>
              <a:off x="6826344" y="3588717"/>
              <a:ext cx="1472150" cy="1373678"/>
              <a:chOff x="4593413" y="2609420"/>
              <a:chExt cx="2119949" cy="1991818"/>
            </a:xfrm>
            <a:grpFill/>
          </p:grpSpPr>
          <p:grpSp>
            <p:nvGrpSpPr>
              <p:cNvPr id="17" name="Group 157"/>
              <p:cNvGrpSpPr/>
              <p:nvPr/>
            </p:nvGrpSpPr>
            <p:grpSpPr>
              <a:xfrm>
                <a:off x="4593413" y="2609420"/>
                <a:ext cx="2119949" cy="1991818"/>
                <a:chOff x="3581492" y="2609421"/>
                <a:chExt cx="2119949" cy="1991818"/>
              </a:xfrm>
              <a:grpFill/>
            </p:grpSpPr>
            <p:sp>
              <p:nvSpPr>
                <p:cNvPr id="160" name="Rounded Rectangle 159"/>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161" name="TextBox 160">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err="1">
                      <a:solidFill>
                        <a:schemeClr val="bg1"/>
                      </a:solidFill>
                    </a:rPr>
                    <a:t>Marris</a:t>
                  </a:r>
                  <a:r>
                    <a:rPr lang="en-GB" sz="1400" dirty="0">
                      <a:solidFill>
                        <a:schemeClr val="bg1"/>
                      </a:solidFill>
                    </a:rPr>
                    <a:t> House</a:t>
                  </a:r>
                </a:p>
              </p:txBody>
            </p:sp>
          </p:grpSp>
          <p:pic>
            <p:nvPicPr>
              <p:cNvPr id="159" name="Picture 38">
                <a:hlinkClick r:id="rId8"/>
              </p:cNvPr>
              <p:cNvPicPr>
                <a:picLocks noChangeAspect="1" noChangeArrowheads="1"/>
              </p:cNvPicPr>
              <p:nvPr/>
            </p:nvPicPr>
            <p:blipFill>
              <a:blip r:embed="rId7" cstate="print"/>
              <a:srcRect b="16403"/>
              <a:stretch>
                <a:fillRect/>
              </a:stretch>
            </p:blipFill>
            <p:spPr bwMode="auto">
              <a:xfrm>
                <a:off x="4678653" y="2715629"/>
                <a:ext cx="1834522" cy="1408060"/>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grpSp>
        <p:nvGrpSpPr>
          <p:cNvPr id="18" name="Group 164"/>
          <p:cNvGrpSpPr/>
          <p:nvPr/>
        </p:nvGrpSpPr>
        <p:grpSpPr>
          <a:xfrm>
            <a:off x="3915246" y="3720377"/>
            <a:ext cx="1387485" cy="1340833"/>
            <a:chOff x="3066828" y="4968440"/>
            <a:chExt cx="1385656" cy="1340833"/>
          </a:xfrm>
          <a:solidFill>
            <a:srgbClr val="477CFF"/>
          </a:solidFill>
        </p:grpSpPr>
        <p:grpSp>
          <p:nvGrpSpPr>
            <p:cNvPr id="19" name="Group 165"/>
            <p:cNvGrpSpPr/>
            <p:nvPr/>
          </p:nvGrpSpPr>
          <p:grpSpPr>
            <a:xfrm>
              <a:off x="3179164" y="5043489"/>
              <a:ext cx="1176779" cy="1168530"/>
              <a:chOff x="3140821" y="4943712"/>
              <a:chExt cx="1294654" cy="1266367"/>
            </a:xfrm>
            <a:grpFill/>
          </p:grpSpPr>
          <p:sp>
            <p:nvSpPr>
              <p:cNvPr id="171" name="Rectangle 170"/>
              <p:cNvSpPr/>
              <p:nvPr/>
            </p:nvSpPr>
            <p:spPr bwMode="auto">
              <a:xfrm>
                <a:off x="3140821" y="4943712"/>
                <a:ext cx="1066675" cy="1032527"/>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pic>
            <p:nvPicPr>
              <p:cNvPr id="172" name="Picture 2" descr="http://www.graham.co.uk/DatabaseImages/img_2071401_newc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89693" y="5009682"/>
                <a:ext cx="1180290" cy="786500"/>
              </a:xfrm>
              <a:prstGeom prst="rect">
                <a:avLst/>
              </a:prstGeom>
              <a:grpFill/>
              <a:extLst/>
            </p:spPr>
          </p:pic>
          <p:sp>
            <p:nvSpPr>
              <p:cNvPr id="173" name="TextBox 172"/>
              <p:cNvSpPr txBox="1"/>
              <p:nvPr/>
            </p:nvSpPr>
            <p:spPr>
              <a:xfrm>
                <a:off x="3217544" y="5876533"/>
                <a:ext cx="1217931" cy="333546"/>
              </a:xfrm>
              <a:prstGeom prst="rect">
                <a:avLst/>
              </a:prstGeom>
              <a:grpFill/>
            </p:spPr>
            <p:txBody>
              <a:bodyPr wrap="square">
                <a:spAutoFit/>
              </a:bodyPr>
              <a:lstStyle/>
              <a:p>
                <a:pPr algn="ctr">
                  <a:defRPr/>
                </a:pPr>
                <a:r>
                  <a:rPr lang="en-GB" sz="1400" dirty="0" smtClean="0">
                    <a:solidFill>
                      <a:schemeClr val="bg1"/>
                    </a:solidFill>
                  </a:rPr>
                  <a:t>Park Terrace</a:t>
                </a:r>
                <a:endParaRPr lang="en-GB" sz="1200" dirty="0">
                  <a:solidFill>
                    <a:schemeClr val="bg1"/>
                  </a:solidFill>
                </a:endParaRPr>
              </a:p>
            </p:txBody>
          </p:sp>
        </p:grpSp>
        <p:grpSp>
          <p:nvGrpSpPr>
            <p:cNvPr id="20" name="Group 166"/>
            <p:cNvGrpSpPr/>
            <p:nvPr/>
          </p:nvGrpSpPr>
          <p:grpSpPr>
            <a:xfrm>
              <a:off x="3066828" y="4968440"/>
              <a:ext cx="1385656" cy="1340833"/>
              <a:chOff x="6918254" y="2127701"/>
              <a:chExt cx="2022835" cy="1973072"/>
            </a:xfrm>
            <a:grpFill/>
          </p:grpSpPr>
          <p:sp>
            <p:nvSpPr>
              <p:cNvPr id="168" name="Rounded Rectangle 167"/>
              <p:cNvSpPr/>
              <p:nvPr/>
            </p:nvSpPr>
            <p:spPr>
              <a:xfrm>
                <a:off x="6918254" y="2127701"/>
                <a:ext cx="2022835" cy="197307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169" name="TextBox 168"/>
              <p:cNvSpPr txBox="1"/>
              <p:nvPr/>
            </p:nvSpPr>
            <p:spPr>
              <a:xfrm>
                <a:off x="7029239" y="3640609"/>
                <a:ext cx="1770910" cy="452902"/>
              </a:xfrm>
              <a:prstGeom prst="rect">
                <a:avLst/>
              </a:prstGeom>
              <a:noFill/>
              <a:ln>
                <a:noFill/>
              </a:ln>
            </p:spPr>
            <p:txBody>
              <a:bodyPr wrap="square">
                <a:spAutoFit/>
              </a:bodyPr>
              <a:lstStyle/>
              <a:p>
                <a:pPr algn="ctr">
                  <a:defRPr/>
                </a:pPr>
                <a:r>
                  <a:rPr lang="en-GB" sz="1400" dirty="0">
                    <a:solidFill>
                      <a:schemeClr val="bg1"/>
                    </a:solidFill>
                  </a:rPr>
                  <a:t>Park Terrace</a:t>
                </a:r>
              </a:p>
            </p:txBody>
          </p:sp>
          <p:pic>
            <p:nvPicPr>
              <p:cNvPr id="170" name="Picture 2" descr="http://www.graham.co.uk/DatabaseImages/img_2071401_newc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30378" y="2238137"/>
                <a:ext cx="1821685" cy="1402009"/>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grpSp>
        <p:nvGrpSpPr>
          <p:cNvPr id="21" name="Group 173"/>
          <p:cNvGrpSpPr/>
          <p:nvPr/>
        </p:nvGrpSpPr>
        <p:grpSpPr>
          <a:xfrm>
            <a:off x="7378127" y="2207910"/>
            <a:ext cx="1406748" cy="1377110"/>
            <a:chOff x="2417766" y="3601793"/>
            <a:chExt cx="1406748" cy="1377110"/>
          </a:xfrm>
          <a:solidFill>
            <a:srgbClr val="6083CB"/>
          </a:solidFill>
        </p:grpSpPr>
        <p:grpSp>
          <p:nvGrpSpPr>
            <p:cNvPr id="22" name="Group 68"/>
            <p:cNvGrpSpPr/>
            <p:nvPr/>
          </p:nvGrpSpPr>
          <p:grpSpPr>
            <a:xfrm>
              <a:off x="2536123" y="3652472"/>
              <a:ext cx="1152160" cy="1152160"/>
              <a:chOff x="5580052" y="1700760"/>
              <a:chExt cx="1584308" cy="1440210"/>
            </a:xfrm>
            <a:grpFill/>
            <a:effectLst>
              <a:outerShdw blurRad="50800" dist="63500" dir="2700000" algn="tl" rotWithShape="0">
                <a:prstClr val="black">
                  <a:alpha val="40000"/>
                </a:prstClr>
              </a:outerShdw>
            </a:effectLst>
          </p:grpSpPr>
          <p:sp>
            <p:nvSpPr>
              <p:cNvPr id="181" name="Rectangle 180"/>
              <p:cNvSpPr/>
              <p:nvPr/>
            </p:nvSpPr>
            <p:spPr>
              <a:xfrm>
                <a:off x="5580052" y="1700760"/>
                <a:ext cx="1584308"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182" name="TextBox 181"/>
              <p:cNvSpPr txBox="1"/>
              <p:nvPr/>
            </p:nvSpPr>
            <p:spPr>
              <a:xfrm>
                <a:off x="5580100" y="2708822"/>
                <a:ext cx="1584211" cy="348816"/>
              </a:xfrm>
              <a:prstGeom prst="rect">
                <a:avLst/>
              </a:prstGeom>
              <a:grpFill/>
            </p:spPr>
            <p:txBody>
              <a:bodyPr>
                <a:spAutoFit/>
              </a:bodyPr>
              <a:lstStyle/>
              <a:p>
                <a:pPr algn="ctr">
                  <a:defRPr/>
                </a:pPr>
                <a:r>
                  <a:rPr lang="en-GB" sz="1200" dirty="0">
                    <a:solidFill>
                      <a:schemeClr val="bg1"/>
                    </a:solidFill>
                  </a:rPr>
                  <a:t>Castle Leazes</a:t>
                </a:r>
              </a:p>
            </p:txBody>
          </p:sp>
          <p:pic>
            <p:nvPicPr>
              <p:cNvPr id="183" name="Picture 5" descr="C:\Users\Matt\Desktop\Accomm\leazes.jpg"/>
              <p:cNvPicPr>
                <a:picLocks noChangeAspect="1" noChangeArrowheads="1"/>
              </p:cNvPicPr>
              <p:nvPr/>
            </p:nvPicPr>
            <p:blipFill>
              <a:blip r:embed="rId11" cstate="print"/>
              <a:srcRect/>
              <a:stretch>
                <a:fillRect/>
              </a:stretch>
            </p:blipFill>
            <p:spPr bwMode="auto">
              <a:xfrm>
                <a:off x="5652149" y="1752607"/>
                <a:ext cx="1440200" cy="956293"/>
              </a:xfrm>
              <a:prstGeom prst="rect">
                <a:avLst/>
              </a:prstGeom>
              <a:grpFill/>
            </p:spPr>
          </p:pic>
        </p:grpSp>
        <p:grpSp>
          <p:nvGrpSpPr>
            <p:cNvPr id="25" name="Group 175"/>
            <p:cNvGrpSpPr/>
            <p:nvPr/>
          </p:nvGrpSpPr>
          <p:grpSpPr>
            <a:xfrm>
              <a:off x="2417766" y="3601793"/>
              <a:ext cx="1406748" cy="1377110"/>
              <a:chOff x="6456481" y="17087"/>
              <a:chExt cx="2025503" cy="2019159"/>
            </a:xfrm>
            <a:grpFill/>
          </p:grpSpPr>
          <p:grpSp>
            <p:nvGrpSpPr>
              <p:cNvPr id="26" name="Group 176"/>
              <p:cNvGrpSpPr/>
              <p:nvPr/>
            </p:nvGrpSpPr>
            <p:grpSpPr>
              <a:xfrm>
                <a:off x="6456481" y="17087"/>
                <a:ext cx="2025503" cy="2019159"/>
                <a:chOff x="4361356" y="485446"/>
                <a:chExt cx="2025503" cy="2019159"/>
              </a:xfrm>
              <a:grpFill/>
            </p:grpSpPr>
            <p:sp>
              <p:nvSpPr>
                <p:cNvPr id="179" name="Rounded Rectangle 178"/>
                <p:cNvSpPr/>
                <p:nvPr/>
              </p:nvSpPr>
              <p:spPr>
                <a:xfrm>
                  <a:off x="4361356" y="485446"/>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pic>
              <p:nvPicPr>
                <p:cNvPr id="180" name="Picture 5" descr="C:\Users\Matt\Desktop\Accomm\leazes.jpg">
                  <a:hlinkClick r:id="rId12"/>
                </p:cNvPr>
                <p:cNvPicPr>
                  <a:picLocks noChangeAspect="1" noChangeArrowheads="1"/>
                </p:cNvPicPr>
                <p:nvPr/>
              </p:nvPicPr>
              <p:blipFill>
                <a:blip r:embed="rId11" cstate="print"/>
                <a:srcRect/>
                <a:stretch>
                  <a:fillRect/>
                </a:stretch>
              </p:blipFill>
              <p:spPr bwMode="auto">
                <a:xfrm>
                  <a:off x="4447024" y="576729"/>
                  <a:ext cx="1871314" cy="1426828"/>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78" name="TextBox 177">
                <a:hlinkClick r:id="rId12"/>
              </p:cNvPr>
              <p:cNvSpPr txBox="1"/>
              <p:nvPr/>
            </p:nvSpPr>
            <p:spPr>
              <a:xfrm>
                <a:off x="6579287" y="1564063"/>
                <a:ext cx="1799890" cy="455217"/>
              </a:xfrm>
              <a:prstGeom prst="rect">
                <a:avLst/>
              </a:prstGeom>
              <a:noFill/>
              <a:ln>
                <a:noFill/>
              </a:ln>
            </p:spPr>
            <p:txBody>
              <a:bodyPr>
                <a:spAutoFit/>
              </a:bodyPr>
              <a:lstStyle/>
              <a:p>
                <a:pPr algn="ctr">
                  <a:defRPr/>
                </a:pPr>
                <a:r>
                  <a:rPr lang="en-GB" sz="1400" dirty="0">
                    <a:solidFill>
                      <a:schemeClr val="bg1"/>
                    </a:solidFill>
                  </a:rPr>
                  <a:t>Castle Leazes</a:t>
                </a:r>
              </a:p>
            </p:txBody>
          </p:sp>
        </p:grpSp>
      </p:grpSp>
      <p:grpSp>
        <p:nvGrpSpPr>
          <p:cNvPr id="27" name="Group 183"/>
          <p:cNvGrpSpPr/>
          <p:nvPr/>
        </p:nvGrpSpPr>
        <p:grpSpPr>
          <a:xfrm>
            <a:off x="6889636" y="3711503"/>
            <a:ext cx="1397431" cy="1364222"/>
            <a:chOff x="4211960" y="2634842"/>
            <a:chExt cx="2025503" cy="2019159"/>
          </a:xfrm>
          <a:solidFill>
            <a:srgbClr val="0F89CF"/>
          </a:solidFill>
        </p:grpSpPr>
        <p:sp>
          <p:nvSpPr>
            <p:cNvPr id="185" name="Rounded Rectangle 184"/>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186" name="TextBox 53">
              <a:hlinkClick r:id="rId13"/>
            </p:cNvPr>
            <p:cNvSpPr txBox="1">
              <a:spLocks noChangeArrowheads="1"/>
            </p:cNvSpPr>
            <p:nvPr/>
          </p:nvSpPr>
          <p:spPr bwMode="auto">
            <a:xfrm>
              <a:off x="4412686" y="4197373"/>
              <a:ext cx="1689521" cy="456628"/>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smtClean="0">
                  <a:solidFill>
                    <a:schemeClr val="bg1"/>
                  </a:solidFill>
                  <a:latin typeface="Calibri"/>
                </a:rPr>
                <a:t>Liberty Plaza</a:t>
              </a:r>
              <a:endParaRPr lang="en-GB" sz="1400" dirty="0">
                <a:solidFill>
                  <a:schemeClr val="bg1"/>
                </a:solidFill>
                <a:latin typeface="Calibri"/>
              </a:endParaRPr>
            </a:p>
          </p:txBody>
        </p:sp>
        <p:pic>
          <p:nvPicPr>
            <p:cNvPr id="187" name="Picture 16">
              <a:hlinkClick r:id="rId13"/>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75815" y="2717346"/>
              <a:ext cx="1897791" cy="1444961"/>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1240B29-F687-4F45-9708-019B960494DF}">
                <a14:hiddenLine xmlns:a14="http://schemas.microsoft.com/office/drawing/2010/main" w="9525">
                  <a:solidFill>
                    <a:srgbClr val="000000"/>
                  </a:solidFill>
                  <a:miter lim="800000"/>
                  <a:headEnd/>
                  <a:tailEnd/>
                </a14:hiddenLine>
              </a:ext>
            </a:extLst>
          </p:spPr>
        </p:pic>
      </p:grpSp>
      <p:grpSp>
        <p:nvGrpSpPr>
          <p:cNvPr id="28" name="Group 196"/>
          <p:cNvGrpSpPr/>
          <p:nvPr/>
        </p:nvGrpSpPr>
        <p:grpSpPr>
          <a:xfrm>
            <a:off x="4323962" y="2181098"/>
            <a:ext cx="1473851" cy="1426562"/>
            <a:chOff x="4856503" y="5106529"/>
            <a:chExt cx="1473851" cy="1373678"/>
          </a:xfrm>
          <a:solidFill>
            <a:srgbClr val="00257E"/>
          </a:solidFill>
        </p:grpSpPr>
        <p:grpSp>
          <p:nvGrpSpPr>
            <p:cNvPr id="29" name="Group 197"/>
            <p:cNvGrpSpPr/>
            <p:nvPr/>
          </p:nvGrpSpPr>
          <p:grpSpPr>
            <a:xfrm>
              <a:off x="4856503" y="5106529"/>
              <a:ext cx="1473851" cy="1373678"/>
              <a:chOff x="6826344" y="3588717"/>
              <a:chExt cx="1472150" cy="1373678"/>
            </a:xfrm>
            <a:grpFill/>
          </p:grpSpPr>
          <p:grpSp>
            <p:nvGrpSpPr>
              <p:cNvPr id="30"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204" name="Rectangle 203"/>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05" name="TextBox 204"/>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206" name="Picture 205"/>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31" name="Group 200"/>
              <p:cNvGrpSpPr/>
              <p:nvPr/>
            </p:nvGrpSpPr>
            <p:grpSpPr>
              <a:xfrm>
                <a:off x="6826344" y="3588717"/>
                <a:ext cx="1472150" cy="1373678"/>
                <a:chOff x="3581492" y="2609421"/>
                <a:chExt cx="2119949" cy="1991818"/>
              </a:xfrm>
              <a:grpFill/>
            </p:grpSpPr>
            <p:sp>
              <p:nvSpPr>
                <p:cNvPr id="202" name="Rounded Rectangle 201"/>
                <p:cNvSpPr/>
                <p:nvPr/>
              </p:nvSpPr>
              <p:spPr>
                <a:xfrm>
                  <a:off x="3596576" y="2609421"/>
                  <a:ext cx="2025503" cy="1991818"/>
                </a:xfrm>
                <a:prstGeom prst="roundRect">
                  <a:avLst/>
                </a:prstGeom>
                <a:solidFill>
                  <a:srgbClr val="0070C0"/>
                </a:solid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03" name="TextBox 202">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Turner Court</a:t>
                  </a:r>
                  <a:endParaRPr lang="en-GB" sz="1400" dirty="0">
                    <a:solidFill>
                      <a:schemeClr val="bg1"/>
                    </a:solidFill>
                  </a:endParaRPr>
                </a:p>
              </p:txBody>
            </p:sp>
          </p:grpSp>
        </p:grpSp>
        <p:pic>
          <p:nvPicPr>
            <p:cNvPr id="199" name="Picture 4" descr="http://digstudent.co.uk/photoer/800x600-c79.jpg"/>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r="6975"/>
            <a:stretch/>
          </p:blipFill>
          <p:spPr bwMode="auto">
            <a:xfrm>
              <a:off x="4942292" y="5173785"/>
              <a:ext cx="1263754" cy="1018887"/>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24" name="Group 216"/>
          <p:cNvGrpSpPr/>
          <p:nvPr/>
        </p:nvGrpSpPr>
        <p:grpSpPr>
          <a:xfrm>
            <a:off x="5395521" y="3711854"/>
            <a:ext cx="1436011" cy="1348965"/>
            <a:chOff x="4357678" y="2512683"/>
            <a:chExt cx="1436011" cy="1348965"/>
          </a:xfrm>
          <a:solidFill>
            <a:srgbClr val="00467E"/>
          </a:solidFill>
        </p:grpSpPr>
        <p:grpSp>
          <p:nvGrpSpPr>
            <p:cNvPr id="228" name="Group 217"/>
            <p:cNvGrpSpPr/>
            <p:nvPr/>
          </p:nvGrpSpPr>
          <p:grpSpPr>
            <a:xfrm>
              <a:off x="4357678" y="2512683"/>
              <a:ext cx="1436011" cy="1348965"/>
              <a:chOff x="4357678" y="2521449"/>
              <a:chExt cx="1436011" cy="1348965"/>
            </a:xfrm>
            <a:grpFill/>
          </p:grpSpPr>
          <p:grpSp>
            <p:nvGrpSpPr>
              <p:cNvPr id="229" name="Group 79"/>
              <p:cNvGrpSpPr>
                <a:grpSpLocks/>
              </p:cNvGrpSpPr>
              <p:nvPr/>
            </p:nvGrpSpPr>
            <p:grpSpPr bwMode="auto">
              <a:xfrm>
                <a:off x="4435475" y="2617788"/>
                <a:ext cx="1152525" cy="1152525"/>
                <a:chOff x="5652150" y="3068950"/>
                <a:chExt cx="1152000" cy="1152000"/>
              </a:xfrm>
              <a:grpFill/>
            </p:grpSpPr>
            <p:grpSp>
              <p:nvGrpSpPr>
                <p:cNvPr id="230"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26" name="Rectangle 225"/>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27" name="TextBox 226"/>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25" name="Picture 37"/>
                <p:cNvPicPr>
                  <a:picLocks noChangeAspect="1" noChangeArrowheads="1"/>
                </p:cNvPicPr>
                <p:nvPr/>
              </p:nvPicPr>
              <p:blipFill>
                <a:blip r:embed="rId16"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31" name="Group 220"/>
              <p:cNvGrpSpPr/>
              <p:nvPr/>
            </p:nvGrpSpPr>
            <p:grpSpPr>
              <a:xfrm>
                <a:off x="4357678" y="2521449"/>
                <a:ext cx="1436011" cy="1348965"/>
                <a:chOff x="3051146" y="2600967"/>
                <a:chExt cx="2119949" cy="1991818"/>
              </a:xfrm>
              <a:grpFill/>
            </p:grpSpPr>
            <p:sp>
              <p:nvSpPr>
                <p:cNvPr id="222" name="Rounded Rectangle 221"/>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23" name="TextBox 222">
                  <a:hlinkClick r:id="rId17"/>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The View</a:t>
                  </a:r>
                  <a:endParaRPr lang="en-GB" sz="1400" dirty="0">
                    <a:solidFill>
                      <a:schemeClr val="bg1"/>
                    </a:solidFill>
                  </a:endParaRPr>
                </a:p>
              </p:txBody>
            </p:sp>
          </p:grpSp>
        </p:grpSp>
        <p:pic>
          <p:nvPicPr>
            <p:cNvPr id="219" name="Picture 218" descr="http://i1193.photobucket.com/albums/aa358/KenOHeed/Ken%20Album%2013%20from%2016%20March%202015/IMG_9465_zpsvtovpmfx.jpg"/>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t="16235" b="25903"/>
            <a:stretch/>
          </p:blipFill>
          <p:spPr bwMode="auto">
            <a:xfrm>
              <a:off x="4427984" y="2582764"/>
              <a:ext cx="1261617" cy="973325"/>
            </a:xfrm>
            <a:prstGeom prst="roundRect">
              <a:avLst>
                <a:gd name="adj" fmla="val 16667"/>
              </a:avLst>
            </a:prstGeom>
            <a:grp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grpSp>
      <p:grpSp>
        <p:nvGrpSpPr>
          <p:cNvPr id="232" name="Group 258"/>
          <p:cNvGrpSpPr/>
          <p:nvPr/>
        </p:nvGrpSpPr>
        <p:grpSpPr>
          <a:xfrm>
            <a:off x="5796142" y="2174871"/>
            <a:ext cx="1534396" cy="1426004"/>
            <a:chOff x="554356" y="3618587"/>
            <a:chExt cx="1534396" cy="1426004"/>
          </a:xfrm>
        </p:grpSpPr>
        <p:grpSp>
          <p:nvGrpSpPr>
            <p:cNvPr id="233" name="Group 259"/>
            <p:cNvGrpSpPr/>
            <p:nvPr/>
          </p:nvGrpSpPr>
          <p:grpSpPr>
            <a:xfrm>
              <a:off x="554356" y="3618587"/>
              <a:ext cx="1534396" cy="1426004"/>
              <a:chOff x="6096259" y="5081827"/>
              <a:chExt cx="1534396" cy="1426004"/>
            </a:xfrm>
            <a:solidFill>
              <a:srgbClr val="6083CB"/>
            </a:solidFill>
          </p:grpSpPr>
          <p:grpSp>
            <p:nvGrpSpPr>
              <p:cNvPr id="234" name="Group 84"/>
              <p:cNvGrpSpPr>
                <a:grpSpLocks/>
              </p:cNvGrpSpPr>
              <p:nvPr/>
            </p:nvGrpSpPr>
            <p:grpSpPr bwMode="auto">
              <a:xfrm>
                <a:off x="6171521" y="5085842"/>
                <a:ext cx="1296987" cy="1220421"/>
                <a:chOff x="7010288" y="4551482"/>
                <a:chExt cx="1296179" cy="1219864"/>
              </a:xfrm>
              <a:grpFill/>
            </p:grpSpPr>
            <p:grpSp>
              <p:nvGrpSpPr>
                <p:cNvPr id="23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268" name="Rectangle 267"/>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69" name="TextBox 268"/>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267" name="Picture 37"/>
                <p:cNvPicPr>
                  <a:picLocks noChangeAspect="1" noChangeArrowheads="1"/>
                </p:cNvPicPr>
                <p:nvPr/>
              </p:nvPicPr>
              <p:blipFill>
                <a:blip r:embed="rId19"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36" name="Group 262"/>
              <p:cNvGrpSpPr/>
              <p:nvPr/>
            </p:nvGrpSpPr>
            <p:grpSpPr>
              <a:xfrm>
                <a:off x="6096259" y="5081827"/>
                <a:ext cx="1534396" cy="1426004"/>
                <a:chOff x="4122344" y="2247418"/>
                <a:chExt cx="2166046" cy="2019159"/>
              </a:xfrm>
              <a:grpFill/>
            </p:grpSpPr>
            <p:sp>
              <p:nvSpPr>
                <p:cNvPr id="264" name="Rounded Rectangle 263"/>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265" name="TextBox 264">
                  <a:hlinkClick r:id="rId20"/>
                </p:cNvPr>
                <p:cNvSpPr txBox="1"/>
                <p:nvPr/>
              </p:nvSpPr>
              <p:spPr>
                <a:xfrm>
                  <a:off x="4122344" y="3792774"/>
                  <a:ext cx="2166046" cy="435799"/>
                </a:xfrm>
                <a:prstGeom prst="rect">
                  <a:avLst/>
                </a:prstGeom>
                <a:noFill/>
                <a:ln>
                  <a:noFill/>
                </a:ln>
              </p:spPr>
              <p:txBody>
                <a:bodyPr wrap="square">
                  <a:spAutoFit/>
                </a:bodyPr>
                <a:lstStyle/>
                <a:p>
                  <a:pPr algn="ctr">
                    <a:defRPr/>
                  </a:pPr>
                  <a:r>
                    <a:rPr lang="en-GB" sz="1400" dirty="0">
                      <a:solidFill>
                        <a:schemeClr val="bg1"/>
                      </a:solidFill>
                    </a:rPr>
                    <a:t>St Marys College</a:t>
                  </a:r>
                </a:p>
              </p:txBody>
            </p:sp>
          </p:grpSp>
        </p:grpSp>
        <p:pic>
          <p:nvPicPr>
            <p:cNvPr id="261" name="Picture 260"/>
            <p:cNvPicPr>
              <a:picLocks noChangeAspect="1"/>
            </p:cNvPicPr>
            <p:nvPr/>
          </p:nvPicPr>
          <p:blipFill rotWithShape="1">
            <a:blip r:embed="rId21" cstate="print">
              <a:extLst>
                <a:ext uri="{28A0092B-C50C-407E-A947-70E740481C1C}">
                  <a14:useLocalDpi xmlns:a14="http://schemas.microsoft.com/office/drawing/2010/main" val="0"/>
                </a:ext>
              </a:extLst>
            </a:blip>
            <a:srcRect l="13896" r="44681" b="18929"/>
            <a:stretch/>
          </p:blipFill>
          <p:spPr>
            <a:xfrm>
              <a:off x="656475" y="3685663"/>
              <a:ext cx="1314347" cy="1005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37" name="Group 269"/>
          <p:cNvGrpSpPr/>
          <p:nvPr/>
        </p:nvGrpSpPr>
        <p:grpSpPr>
          <a:xfrm>
            <a:off x="2843248" y="2181214"/>
            <a:ext cx="1407918" cy="1440772"/>
            <a:chOff x="2657747" y="5141398"/>
            <a:chExt cx="1407918" cy="1364222"/>
          </a:xfrm>
        </p:grpSpPr>
        <p:grpSp>
          <p:nvGrpSpPr>
            <p:cNvPr id="238" name="Group 270"/>
            <p:cNvGrpSpPr/>
            <p:nvPr/>
          </p:nvGrpSpPr>
          <p:grpSpPr>
            <a:xfrm>
              <a:off x="2657747" y="5141398"/>
              <a:ext cx="1407918" cy="1364222"/>
              <a:chOff x="4211960" y="2634842"/>
              <a:chExt cx="2040703" cy="2019159"/>
            </a:xfrm>
            <a:solidFill>
              <a:srgbClr val="6083CB"/>
            </a:solidFill>
          </p:grpSpPr>
          <p:sp>
            <p:nvSpPr>
              <p:cNvPr id="273" name="Rounded Rectangle 272"/>
              <p:cNvSpPr/>
              <p:nvPr/>
            </p:nvSpPr>
            <p:spPr>
              <a:xfrm>
                <a:off x="4211960" y="2634842"/>
                <a:ext cx="2025503" cy="2019159"/>
              </a:xfrm>
              <a:prstGeom prst="roundRect">
                <a:avLst/>
              </a:prstGeom>
              <a:grp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endParaRPr lang="en-GB">
                  <a:solidFill>
                    <a:schemeClr val="bg1"/>
                  </a:solidFill>
                </a:endParaRPr>
              </a:p>
            </p:txBody>
          </p:sp>
          <p:sp>
            <p:nvSpPr>
              <p:cNvPr id="274" name="TextBox 53">
                <a:hlinkClick r:id="rId13"/>
              </p:cNvPr>
              <p:cNvSpPr txBox="1">
                <a:spLocks noChangeArrowheads="1"/>
              </p:cNvSpPr>
              <p:nvPr/>
            </p:nvSpPr>
            <p:spPr bwMode="auto">
              <a:xfrm>
                <a:off x="4238099" y="4197372"/>
                <a:ext cx="2014564" cy="455535"/>
              </a:xfrm>
              <a:prstGeom prst="rect">
                <a:avLst/>
              </a:prstGeom>
              <a:noFill/>
              <a:ln w="9525">
                <a:noFill/>
                <a:miter lim="800000"/>
                <a:headEnd/>
                <a:tailEnd/>
              </a:ln>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sz="1400" dirty="0" err="1" smtClean="0">
                    <a:solidFill>
                      <a:schemeClr val="bg1"/>
                    </a:solidFill>
                    <a:latin typeface="Calibri"/>
                  </a:rPr>
                  <a:t>Leazes</a:t>
                </a:r>
                <a:r>
                  <a:rPr lang="en-GB" sz="1400" dirty="0" smtClean="0">
                    <a:solidFill>
                      <a:schemeClr val="bg1"/>
                    </a:solidFill>
                    <a:latin typeface="Calibri"/>
                  </a:rPr>
                  <a:t> Parade</a:t>
                </a:r>
                <a:endParaRPr lang="en-GB" sz="1400" dirty="0">
                  <a:solidFill>
                    <a:schemeClr val="bg1"/>
                  </a:solidFill>
                  <a:latin typeface="Calibri"/>
                </a:endParaRPr>
              </a:p>
            </p:txBody>
          </p:sp>
        </p:grpSp>
        <p:pic>
          <p:nvPicPr>
            <p:cNvPr id="272" name="Picture 271"/>
            <p:cNvPicPr>
              <a:picLocks noChangeAspect="1"/>
            </p:cNvPicPr>
            <p:nvPr/>
          </p:nvPicPr>
          <p:blipFill rotWithShape="1">
            <a:blip r:embed="rId22" cstate="print">
              <a:extLst>
                <a:ext uri="{28A0092B-C50C-407E-A947-70E740481C1C}">
                  <a14:useLocalDpi xmlns:a14="http://schemas.microsoft.com/office/drawing/2010/main" val="0"/>
                </a:ext>
              </a:extLst>
            </a:blip>
            <a:srcRect l="19740" r="28831"/>
            <a:stretch/>
          </p:blipFill>
          <p:spPr>
            <a:xfrm>
              <a:off x="2734824" y="5205889"/>
              <a:ext cx="1265586" cy="9904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39" name="Group 274"/>
          <p:cNvGrpSpPr/>
          <p:nvPr/>
        </p:nvGrpSpPr>
        <p:grpSpPr>
          <a:xfrm>
            <a:off x="1282534" y="2188792"/>
            <a:ext cx="1481634" cy="1418732"/>
            <a:chOff x="3168473" y="5337563"/>
            <a:chExt cx="1392099" cy="1371579"/>
          </a:xfrm>
        </p:grpSpPr>
        <p:grpSp>
          <p:nvGrpSpPr>
            <p:cNvPr id="240" name="Group 275"/>
            <p:cNvGrpSpPr/>
            <p:nvPr/>
          </p:nvGrpSpPr>
          <p:grpSpPr>
            <a:xfrm>
              <a:off x="3168473" y="5337563"/>
              <a:ext cx="1392099" cy="1371579"/>
              <a:chOff x="2947636" y="2196382"/>
              <a:chExt cx="1392099" cy="1371579"/>
            </a:xfrm>
            <a:solidFill>
              <a:srgbClr val="00467E"/>
            </a:solidFill>
          </p:grpSpPr>
          <p:grpSp>
            <p:nvGrpSpPr>
              <p:cNvPr id="241" name="Group 66"/>
              <p:cNvGrpSpPr/>
              <p:nvPr/>
            </p:nvGrpSpPr>
            <p:grpSpPr>
              <a:xfrm>
                <a:off x="3059832" y="2287640"/>
                <a:ext cx="1152160" cy="1152160"/>
                <a:chOff x="1979640" y="1700760"/>
                <a:chExt cx="1584220" cy="1440210"/>
              </a:xfrm>
              <a:grpFill/>
              <a:effectLst>
                <a:outerShdw blurRad="50800" dist="63500" dir="2700000" algn="tl" rotWithShape="0">
                  <a:prstClr val="black">
                    <a:alpha val="40000"/>
                  </a:prstClr>
                </a:outerShdw>
              </a:effectLst>
            </p:grpSpPr>
            <p:sp>
              <p:nvSpPr>
                <p:cNvPr id="282" name="Rectangle 281"/>
                <p:cNvSpPr/>
                <p:nvPr/>
              </p:nvSpPr>
              <p:spPr>
                <a:xfrm>
                  <a:off x="1979640" y="170076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83" name="TextBox 282"/>
                <p:cNvSpPr txBox="1"/>
                <p:nvPr/>
              </p:nvSpPr>
              <p:spPr>
                <a:xfrm>
                  <a:off x="1979738" y="2618248"/>
                  <a:ext cx="1584122" cy="348816"/>
                </a:xfrm>
                <a:prstGeom prst="rect">
                  <a:avLst/>
                </a:prstGeom>
                <a:grpFill/>
              </p:spPr>
              <p:txBody>
                <a:bodyPr>
                  <a:spAutoFit/>
                </a:bodyPr>
                <a:lstStyle/>
                <a:p>
                  <a:pPr algn="ctr">
                    <a:defRPr/>
                  </a:pPr>
                  <a:r>
                    <a:rPr lang="en-GB" sz="1200" dirty="0">
                      <a:solidFill>
                        <a:schemeClr val="bg1"/>
                      </a:solidFill>
                    </a:rPr>
                    <a:t>Bowsden Court</a:t>
                  </a:r>
                </a:p>
              </p:txBody>
            </p:sp>
            <p:pic>
              <p:nvPicPr>
                <p:cNvPr id="284" name="Picture 4" descr="Bowsden Court kitchen"/>
                <p:cNvPicPr>
                  <a:picLocks noChangeAspect="1" noChangeArrowheads="1"/>
                </p:cNvPicPr>
                <p:nvPr/>
              </p:nvPicPr>
              <p:blipFill>
                <a:blip r:embed="rId23" cstate="print"/>
                <a:srcRect b="2695"/>
                <a:stretch>
                  <a:fillRect/>
                </a:stretch>
              </p:blipFill>
              <p:spPr bwMode="auto">
                <a:xfrm>
                  <a:off x="2051650" y="1768908"/>
                  <a:ext cx="1440200" cy="891287"/>
                </a:xfrm>
                <a:prstGeom prst="rect">
                  <a:avLst/>
                </a:prstGeom>
                <a:grpFill/>
              </p:spPr>
            </p:pic>
          </p:grpSp>
          <p:grpSp>
            <p:nvGrpSpPr>
              <p:cNvPr id="242" name="Group 278"/>
              <p:cNvGrpSpPr/>
              <p:nvPr/>
            </p:nvGrpSpPr>
            <p:grpSpPr>
              <a:xfrm>
                <a:off x="2947636" y="2196382"/>
                <a:ext cx="1392099" cy="1371579"/>
                <a:chOff x="1821678" y="1996553"/>
                <a:chExt cx="2101259" cy="1991818"/>
              </a:xfrm>
              <a:grpFill/>
            </p:grpSpPr>
            <p:sp>
              <p:nvSpPr>
                <p:cNvPr id="280" name="Rounded Rectangle 279"/>
                <p:cNvSpPr/>
                <p:nvPr/>
              </p:nvSpPr>
              <p:spPr>
                <a:xfrm>
                  <a:off x="1845373" y="1996553"/>
                  <a:ext cx="2025503" cy="1991818"/>
                </a:xfrm>
                <a:prstGeom prst="roundRect">
                  <a:avLst/>
                </a:prstGeom>
                <a:grpFill/>
                <a:ln/>
              </p:spPr>
              <p:style>
                <a:lnRef idx="0">
                  <a:schemeClr val="accent5"/>
                </a:lnRef>
                <a:fillRef idx="3">
                  <a:schemeClr val="accent5"/>
                </a:fillRef>
                <a:effectRef idx="3">
                  <a:schemeClr val="accent5"/>
                </a:effectRef>
                <a:fontRef idx="minor">
                  <a:schemeClr val="lt1"/>
                </a:fontRef>
              </p:style>
              <p:txBody>
                <a:bodyPr rtlCol="0" anchor="ctr"/>
                <a:lstStyle/>
                <a:p>
                  <a:pPr algn="ctr" defTabSz="457200"/>
                  <a:endParaRPr lang="en-GB">
                    <a:solidFill>
                      <a:schemeClr val="bg1"/>
                    </a:solidFill>
                  </a:endParaRPr>
                </a:p>
              </p:txBody>
            </p:sp>
            <p:sp>
              <p:nvSpPr>
                <p:cNvPr id="281" name="TextBox 280">
                  <a:hlinkClick r:id="rId24"/>
                </p:cNvPr>
                <p:cNvSpPr txBox="1"/>
                <p:nvPr/>
              </p:nvSpPr>
              <p:spPr>
                <a:xfrm>
                  <a:off x="1821678" y="3481625"/>
                  <a:ext cx="2101259" cy="446956"/>
                </a:xfrm>
                <a:prstGeom prst="rect">
                  <a:avLst/>
                </a:prstGeom>
                <a:noFill/>
                <a:ln>
                  <a:noFill/>
                </a:ln>
              </p:spPr>
              <p:txBody>
                <a:bodyPr wrap="square">
                  <a:spAutoFit/>
                </a:bodyPr>
                <a:lstStyle/>
                <a:p>
                  <a:pPr algn="ctr">
                    <a:defRPr/>
                  </a:pPr>
                  <a:r>
                    <a:rPr lang="en-GB" sz="1400" dirty="0">
                      <a:solidFill>
                        <a:schemeClr val="bg1"/>
                      </a:solidFill>
                    </a:rPr>
                    <a:t>Bowsden Court</a:t>
                  </a:r>
                </a:p>
              </p:txBody>
            </p:sp>
          </p:grpSp>
        </p:grpSp>
        <p:pic>
          <p:nvPicPr>
            <p:cNvPr id="277" name="Picture 276"/>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258354" y="5425310"/>
              <a:ext cx="1196791" cy="934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43" name="Group 284"/>
          <p:cNvGrpSpPr/>
          <p:nvPr/>
        </p:nvGrpSpPr>
        <p:grpSpPr>
          <a:xfrm>
            <a:off x="6403834" y="5186747"/>
            <a:ext cx="1436011" cy="1348965"/>
            <a:chOff x="7110341" y="2173480"/>
            <a:chExt cx="1436011" cy="1348965"/>
          </a:xfrm>
        </p:grpSpPr>
        <p:grpSp>
          <p:nvGrpSpPr>
            <p:cNvPr id="244" name="Group 285"/>
            <p:cNvGrpSpPr/>
            <p:nvPr/>
          </p:nvGrpSpPr>
          <p:grpSpPr>
            <a:xfrm>
              <a:off x="7110341" y="2173480"/>
              <a:ext cx="1436011" cy="1348965"/>
              <a:chOff x="4357678" y="2521449"/>
              <a:chExt cx="1436011" cy="1348965"/>
            </a:xfrm>
            <a:solidFill>
              <a:srgbClr val="00467E"/>
            </a:solidFill>
          </p:grpSpPr>
          <p:grpSp>
            <p:nvGrpSpPr>
              <p:cNvPr id="245" name="Group 79"/>
              <p:cNvGrpSpPr>
                <a:grpSpLocks/>
              </p:cNvGrpSpPr>
              <p:nvPr/>
            </p:nvGrpSpPr>
            <p:grpSpPr bwMode="auto">
              <a:xfrm>
                <a:off x="4435475" y="2617788"/>
                <a:ext cx="1152525" cy="1152525"/>
                <a:chOff x="5652150" y="3068950"/>
                <a:chExt cx="1152000" cy="1152000"/>
              </a:xfrm>
              <a:grpFill/>
            </p:grpSpPr>
            <p:grpSp>
              <p:nvGrpSpPr>
                <p:cNvPr id="246" name="Group 62"/>
                <p:cNvGrpSpPr/>
                <p:nvPr/>
              </p:nvGrpSpPr>
              <p:grpSpPr>
                <a:xfrm>
                  <a:off x="5652150" y="3068950"/>
                  <a:ext cx="1152000" cy="1152000"/>
                  <a:chOff x="3779890" y="5013211"/>
                  <a:chExt cx="1584220" cy="1440210"/>
                </a:xfrm>
                <a:grpFill/>
                <a:effectLst>
                  <a:outerShdw blurRad="50800" dist="63500" dir="2700000" algn="tl" rotWithShape="0">
                    <a:prstClr val="black">
                      <a:alpha val="40000"/>
                    </a:prstClr>
                  </a:outerShdw>
                </a:effectLst>
              </p:grpSpPr>
              <p:sp>
                <p:nvSpPr>
                  <p:cNvPr id="294" name="Rectangle 293"/>
                  <p:cNvSpPr/>
                  <p:nvPr/>
                </p:nvSpPr>
                <p:spPr>
                  <a:xfrm>
                    <a:off x="3779890" y="501321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295" name="TextBox 294"/>
                  <p:cNvSpPr txBox="1"/>
                  <p:nvPr/>
                </p:nvSpPr>
                <p:spPr>
                  <a:xfrm>
                    <a:off x="3779938" y="5943505"/>
                    <a:ext cx="1584122" cy="346299"/>
                  </a:xfrm>
                  <a:prstGeom prst="rect">
                    <a:avLst/>
                  </a:prstGeom>
                  <a:grpFill/>
                </p:spPr>
                <p:txBody>
                  <a:bodyPr>
                    <a:spAutoFit/>
                  </a:bodyPr>
                  <a:lstStyle/>
                  <a:p>
                    <a:pPr algn="ctr">
                      <a:defRPr/>
                    </a:pPr>
                    <a:r>
                      <a:rPr lang="en-GB" sz="1200" dirty="0">
                        <a:solidFill>
                          <a:schemeClr val="bg1"/>
                        </a:solidFill>
                      </a:rPr>
                      <a:t>Richardson Rd</a:t>
                    </a:r>
                    <a:endParaRPr lang="en-GB" sz="1400" dirty="0">
                      <a:solidFill>
                        <a:schemeClr val="bg1"/>
                      </a:solidFill>
                    </a:endParaRPr>
                  </a:p>
                </p:txBody>
              </p:sp>
            </p:grpSp>
            <p:pic>
              <p:nvPicPr>
                <p:cNvPr id="293" name="Picture 37"/>
                <p:cNvPicPr>
                  <a:picLocks noChangeAspect="1" noChangeArrowheads="1"/>
                </p:cNvPicPr>
                <p:nvPr/>
              </p:nvPicPr>
              <p:blipFill>
                <a:blip r:embed="rId16" cstate="print">
                  <a:extLst>
                    <a:ext uri="{28A0092B-C50C-407E-A947-70E740481C1C}">
                      <a14:useLocalDpi xmlns:a14="http://schemas.microsoft.com/office/drawing/2010/main" val="0"/>
                    </a:ext>
                  </a:extLst>
                </a:blip>
                <a:srcRect l="13354" b="7143"/>
                <a:stretch>
                  <a:fillRect/>
                </a:stretch>
              </p:blipFill>
              <p:spPr bwMode="auto">
                <a:xfrm>
                  <a:off x="5715000" y="3118820"/>
                  <a:ext cx="1037685" cy="717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47" name="Group 288"/>
              <p:cNvGrpSpPr/>
              <p:nvPr/>
            </p:nvGrpSpPr>
            <p:grpSpPr>
              <a:xfrm>
                <a:off x="4357678" y="2521449"/>
                <a:ext cx="1436011" cy="1348965"/>
                <a:chOff x="3051146" y="2600967"/>
                <a:chExt cx="2119949" cy="1991818"/>
              </a:xfrm>
              <a:grpFill/>
            </p:grpSpPr>
            <p:sp>
              <p:nvSpPr>
                <p:cNvPr id="290" name="Rounded Rectangle 289"/>
                <p:cNvSpPr/>
                <p:nvPr/>
              </p:nvSpPr>
              <p:spPr>
                <a:xfrm>
                  <a:off x="3071398" y="2600967"/>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291" name="TextBox 290">
                  <a:hlinkClick r:id="rId17"/>
                </p:cNvPr>
                <p:cNvSpPr txBox="1"/>
                <p:nvPr/>
              </p:nvSpPr>
              <p:spPr bwMode="auto">
                <a:xfrm>
                  <a:off x="3051146" y="4125661"/>
                  <a:ext cx="2119949" cy="454449"/>
                </a:xfrm>
                <a:prstGeom prst="rect">
                  <a:avLst/>
                </a:prstGeom>
                <a:noFill/>
              </p:spPr>
              <p:txBody>
                <a:bodyPr wrap="square">
                  <a:spAutoFit/>
                </a:bodyPr>
                <a:lstStyle/>
                <a:p>
                  <a:pPr algn="ctr">
                    <a:defRPr/>
                  </a:pPr>
                  <a:r>
                    <a:rPr lang="en-GB" sz="1400" dirty="0" smtClean="0">
                      <a:solidFill>
                        <a:schemeClr val="bg1"/>
                      </a:solidFill>
                    </a:rPr>
                    <a:t>Verde</a:t>
                  </a:r>
                  <a:endParaRPr lang="en-GB" sz="1400" dirty="0">
                    <a:solidFill>
                      <a:schemeClr val="bg1"/>
                    </a:solidFill>
                  </a:endParaRPr>
                </a:p>
              </p:txBody>
            </p:sp>
          </p:grpSp>
        </p:grpSp>
        <p:pic>
          <p:nvPicPr>
            <p:cNvPr id="287" name="Picture 286"/>
            <p:cNvPicPr>
              <a:picLocks noChangeAspect="1"/>
            </p:cNvPicPr>
            <p:nvPr/>
          </p:nvPicPr>
          <p:blipFill rotWithShape="1">
            <a:blip r:embed="rId26" cstate="print">
              <a:extLst>
                <a:ext uri="{28A0092B-C50C-407E-A947-70E740481C1C}">
                  <a14:useLocalDpi xmlns:a14="http://schemas.microsoft.com/office/drawing/2010/main" val="0"/>
                </a:ext>
              </a:extLst>
            </a:blip>
            <a:srcRect l="6153" t="-782" r="23685" b="782"/>
            <a:stretch/>
          </p:blipFill>
          <p:spPr>
            <a:xfrm>
              <a:off x="7150805" y="2253038"/>
              <a:ext cx="1252332" cy="979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48" name="Group 295"/>
          <p:cNvGrpSpPr/>
          <p:nvPr/>
        </p:nvGrpSpPr>
        <p:grpSpPr>
          <a:xfrm>
            <a:off x="4894340" y="5178040"/>
            <a:ext cx="1473851" cy="1373678"/>
            <a:chOff x="5755803" y="3616765"/>
            <a:chExt cx="1473851" cy="1373678"/>
          </a:xfrm>
        </p:grpSpPr>
        <p:grpSp>
          <p:nvGrpSpPr>
            <p:cNvPr id="249" name="Group 296"/>
            <p:cNvGrpSpPr/>
            <p:nvPr/>
          </p:nvGrpSpPr>
          <p:grpSpPr>
            <a:xfrm>
              <a:off x="5755803" y="3616765"/>
              <a:ext cx="1473851" cy="1373678"/>
              <a:chOff x="6826344" y="3588717"/>
              <a:chExt cx="1472150" cy="1373678"/>
            </a:xfrm>
            <a:solidFill>
              <a:srgbClr val="00257E"/>
            </a:solidFill>
          </p:grpSpPr>
          <p:grpSp>
            <p:nvGrpSpPr>
              <p:cNvPr id="250" name="Group 69"/>
              <p:cNvGrpSpPr/>
              <p:nvPr/>
            </p:nvGrpSpPr>
            <p:grpSpPr>
              <a:xfrm>
                <a:off x="6935539" y="3699476"/>
                <a:ext cx="1152160" cy="1152160"/>
                <a:chOff x="3779890" y="3356980"/>
                <a:chExt cx="1584220" cy="1440210"/>
              </a:xfrm>
              <a:grpFill/>
              <a:effectLst>
                <a:outerShdw blurRad="50800" dist="63500" dir="2700000" algn="tl" rotWithShape="0">
                  <a:prstClr val="black">
                    <a:alpha val="40000"/>
                  </a:prstClr>
                </a:outerShdw>
              </a:effectLst>
            </p:grpSpPr>
            <p:sp>
              <p:nvSpPr>
                <p:cNvPr id="303" name="Rectangle 302"/>
                <p:cNvSpPr/>
                <p:nvPr/>
              </p:nvSpPr>
              <p:spPr>
                <a:xfrm>
                  <a:off x="3779890" y="3356980"/>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04" name="TextBox 303"/>
                <p:cNvSpPr txBox="1"/>
                <p:nvPr/>
              </p:nvSpPr>
              <p:spPr>
                <a:xfrm>
                  <a:off x="3779938" y="4365042"/>
                  <a:ext cx="1584122" cy="348816"/>
                </a:xfrm>
                <a:prstGeom prst="rect">
                  <a:avLst/>
                </a:prstGeom>
                <a:grpFill/>
              </p:spPr>
              <p:txBody>
                <a:bodyPr>
                  <a:spAutoFit/>
                </a:bodyPr>
                <a:lstStyle/>
                <a:p>
                  <a:pPr algn="ctr">
                    <a:defRPr/>
                  </a:pPr>
                  <a:r>
                    <a:rPr lang="en-GB" sz="1200" dirty="0">
                      <a:solidFill>
                        <a:schemeClr val="bg1"/>
                      </a:solidFill>
                    </a:rPr>
                    <a:t>Marris House</a:t>
                  </a:r>
                </a:p>
              </p:txBody>
            </p:sp>
            <p:pic>
              <p:nvPicPr>
                <p:cNvPr id="305" name="Picture 304"/>
                <p:cNvPicPr>
                  <a:picLocks noChangeAspect="1" noChangeArrowheads="1"/>
                </p:cNvPicPr>
                <p:nvPr/>
              </p:nvPicPr>
              <p:blipFill>
                <a:blip r:embed="rId7" cstate="print"/>
                <a:srcRect b="16403"/>
                <a:stretch>
                  <a:fillRect/>
                </a:stretch>
              </p:blipFill>
              <p:spPr bwMode="auto">
                <a:xfrm>
                  <a:off x="3851902" y="3429001"/>
                  <a:ext cx="1440200" cy="936130"/>
                </a:xfrm>
                <a:prstGeom prst="rect">
                  <a:avLst/>
                </a:prstGeom>
                <a:grpFill/>
                <a:ln w="9525">
                  <a:noFill/>
                  <a:miter lim="800000"/>
                  <a:headEnd/>
                  <a:tailEnd/>
                </a:ln>
              </p:spPr>
            </p:pic>
          </p:grpSp>
          <p:grpSp>
            <p:nvGrpSpPr>
              <p:cNvPr id="251" name="Group 299"/>
              <p:cNvGrpSpPr/>
              <p:nvPr/>
            </p:nvGrpSpPr>
            <p:grpSpPr>
              <a:xfrm>
                <a:off x="6826344" y="3588717"/>
                <a:ext cx="1472150" cy="1373678"/>
                <a:chOff x="3581492" y="2609421"/>
                <a:chExt cx="2119949" cy="1991818"/>
              </a:xfrm>
              <a:grpFill/>
            </p:grpSpPr>
            <p:sp>
              <p:nvSpPr>
                <p:cNvPr id="301" name="Rounded Rectangle 300"/>
                <p:cNvSpPr/>
                <p:nvPr/>
              </p:nvSpPr>
              <p:spPr>
                <a:xfrm>
                  <a:off x="3596576" y="2609421"/>
                  <a:ext cx="2025503" cy="1991818"/>
                </a:xfrm>
                <a:prstGeom prst="roundRect">
                  <a:avLst/>
                </a:prstGeom>
                <a:grpFill/>
                <a:ln/>
              </p:spPr>
              <p:style>
                <a:lnRef idx="0">
                  <a:schemeClr val="accent6"/>
                </a:lnRef>
                <a:fillRef idx="3">
                  <a:schemeClr val="accent6"/>
                </a:fillRef>
                <a:effectRef idx="3">
                  <a:schemeClr val="accent6"/>
                </a:effectRef>
                <a:fontRef idx="minor">
                  <a:schemeClr val="lt1"/>
                </a:fontRef>
              </p:style>
              <p:txBody>
                <a:bodyPr rtlCol="0" anchor="ctr"/>
                <a:lstStyle/>
                <a:p>
                  <a:pPr algn="ctr" defTabSz="457200"/>
                  <a:endParaRPr lang="en-GB">
                    <a:solidFill>
                      <a:schemeClr val="bg1"/>
                    </a:solidFill>
                  </a:endParaRPr>
                </a:p>
              </p:txBody>
            </p:sp>
            <p:sp>
              <p:nvSpPr>
                <p:cNvPr id="302" name="TextBox 301">
                  <a:hlinkClick r:id="rId8"/>
                </p:cNvPr>
                <p:cNvSpPr txBox="1"/>
                <p:nvPr/>
              </p:nvSpPr>
              <p:spPr bwMode="auto">
                <a:xfrm>
                  <a:off x="3581492" y="4154776"/>
                  <a:ext cx="2119949" cy="446273"/>
                </a:xfrm>
                <a:prstGeom prst="rect">
                  <a:avLst/>
                </a:prstGeom>
                <a:noFill/>
              </p:spPr>
              <p:txBody>
                <a:bodyPr wrap="square">
                  <a:spAutoFit/>
                </a:bodyPr>
                <a:lstStyle/>
                <a:p>
                  <a:pPr algn="ctr">
                    <a:defRPr/>
                  </a:pPr>
                  <a:r>
                    <a:rPr lang="en-GB" sz="1400" dirty="0" smtClean="0">
                      <a:solidFill>
                        <a:schemeClr val="bg1"/>
                      </a:solidFill>
                    </a:rPr>
                    <a:t>Union State</a:t>
                  </a:r>
                  <a:endParaRPr lang="en-GB" sz="1400" dirty="0">
                    <a:solidFill>
                      <a:schemeClr val="bg1"/>
                    </a:solidFill>
                  </a:endParaRPr>
                </a:p>
              </p:txBody>
            </p:sp>
          </p:grpSp>
        </p:grpSp>
        <p:pic>
          <p:nvPicPr>
            <p:cNvPr id="298" name="Picture 297"/>
            <p:cNvPicPr>
              <a:picLocks noChangeAspect="1"/>
            </p:cNvPicPr>
            <p:nvPr/>
          </p:nvPicPr>
          <p:blipFill rotWithShape="1">
            <a:blip r:embed="rId27" cstate="print">
              <a:extLst>
                <a:ext uri="{28A0092B-C50C-407E-A947-70E740481C1C}">
                  <a14:useLocalDpi xmlns:a14="http://schemas.microsoft.com/office/drawing/2010/main" val="0"/>
                </a:ext>
              </a:extLst>
            </a:blip>
            <a:srcRect r="43637" b="21092"/>
            <a:stretch/>
          </p:blipFill>
          <p:spPr>
            <a:xfrm>
              <a:off x="5817649" y="3696163"/>
              <a:ext cx="1306333" cy="10111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252" name="Group 305"/>
          <p:cNvGrpSpPr/>
          <p:nvPr/>
        </p:nvGrpSpPr>
        <p:grpSpPr>
          <a:xfrm>
            <a:off x="3347441" y="5167560"/>
            <a:ext cx="1534396" cy="1403547"/>
            <a:chOff x="4171810" y="5136021"/>
            <a:chExt cx="1534396" cy="1403547"/>
          </a:xfrm>
        </p:grpSpPr>
        <p:grpSp>
          <p:nvGrpSpPr>
            <p:cNvPr id="253" name="Group 306"/>
            <p:cNvGrpSpPr/>
            <p:nvPr/>
          </p:nvGrpSpPr>
          <p:grpSpPr>
            <a:xfrm>
              <a:off x="4171810" y="5136021"/>
              <a:ext cx="1534396" cy="1403547"/>
              <a:chOff x="6096259" y="5081827"/>
              <a:chExt cx="1534396" cy="1426004"/>
            </a:xfrm>
            <a:solidFill>
              <a:srgbClr val="00257E"/>
            </a:solidFill>
          </p:grpSpPr>
          <p:grpSp>
            <p:nvGrpSpPr>
              <p:cNvPr id="254" name="Group 84"/>
              <p:cNvGrpSpPr>
                <a:grpSpLocks/>
              </p:cNvGrpSpPr>
              <p:nvPr/>
            </p:nvGrpSpPr>
            <p:grpSpPr bwMode="auto">
              <a:xfrm>
                <a:off x="6171521" y="5085842"/>
                <a:ext cx="1296987" cy="1220421"/>
                <a:chOff x="7010288" y="4551482"/>
                <a:chExt cx="1296179" cy="1219864"/>
              </a:xfrm>
              <a:grpFill/>
            </p:grpSpPr>
            <p:grpSp>
              <p:nvGrpSpPr>
                <p:cNvPr id="255" name="Group 62"/>
                <p:cNvGrpSpPr/>
                <p:nvPr/>
              </p:nvGrpSpPr>
              <p:grpSpPr>
                <a:xfrm>
                  <a:off x="7010288" y="4619347"/>
                  <a:ext cx="1296179" cy="1151999"/>
                  <a:chOff x="3667040" y="5150981"/>
                  <a:chExt cx="1782494" cy="1440210"/>
                </a:xfrm>
                <a:grpFill/>
                <a:effectLst>
                  <a:outerShdw blurRad="50800" dist="63500" dir="2700000" algn="tl" rotWithShape="0">
                    <a:prstClr val="black">
                      <a:alpha val="40000"/>
                    </a:prstClr>
                  </a:outerShdw>
                </a:effectLst>
              </p:grpSpPr>
              <p:sp>
                <p:nvSpPr>
                  <p:cNvPr id="315" name="Rectangle 314"/>
                  <p:cNvSpPr/>
                  <p:nvPr/>
                </p:nvSpPr>
                <p:spPr>
                  <a:xfrm>
                    <a:off x="3779889" y="5150981"/>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16" name="TextBox 315"/>
                  <p:cNvSpPr txBox="1"/>
                  <p:nvPr/>
                </p:nvSpPr>
                <p:spPr>
                  <a:xfrm>
                    <a:off x="3667040" y="5881045"/>
                    <a:ext cx="1782494" cy="346300"/>
                  </a:xfrm>
                  <a:prstGeom prst="rect">
                    <a:avLst/>
                  </a:prstGeom>
                  <a:grpFill/>
                </p:spPr>
                <p:txBody>
                  <a:bodyPr>
                    <a:spAutoFit/>
                  </a:bodyPr>
                  <a:lstStyle/>
                  <a:p>
                    <a:pPr algn="ctr">
                      <a:defRPr/>
                    </a:pPr>
                    <a:r>
                      <a:rPr lang="en-GB" sz="1200" dirty="0">
                        <a:solidFill>
                          <a:schemeClr val="bg1"/>
                        </a:solidFill>
                      </a:rPr>
                      <a:t>St Marys College</a:t>
                    </a:r>
                    <a:endParaRPr lang="en-GB" sz="1400" dirty="0">
                      <a:solidFill>
                        <a:schemeClr val="bg1"/>
                      </a:solidFill>
                    </a:endParaRPr>
                  </a:p>
                </p:txBody>
              </p:sp>
            </p:grpSp>
            <p:pic>
              <p:nvPicPr>
                <p:cNvPr id="314" name="Picture 37"/>
                <p:cNvPicPr>
                  <a:picLocks noChangeAspect="1" noChangeArrowheads="1"/>
                </p:cNvPicPr>
                <p:nvPr/>
              </p:nvPicPr>
              <p:blipFill>
                <a:blip r:embed="rId28" cstate="print">
                  <a:extLst>
                    <a:ext uri="{28A0092B-C50C-407E-A947-70E740481C1C}">
                      <a14:useLocalDpi xmlns:a14="http://schemas.microsoft.com/office/drawing/2010/main" val="0"/>
                    </a:ext>
                  </a:extLst>
                </a:blip>
                <a:srcRect t="7422" b="23878"/>
                <a:stretch>
                  <a:fillRect/>
                </a:stretch>
              </p:blipFill>
              <p:spPr bwMode="auto">
                <a:xfrm>
                  <a:off x="7135202" y="4551482"/>
                  <a:ext cx="1061135" cy="7129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2" name="Group 309"/>
              <p:cNvGrpSpPr/>
              <p:nvPr/>
            </p:nvGrpSpPr>
            <p:grpSpPr>
              <a:xfrm>
                <a:off x="6096259" y="5081827"/>
                <a:ext cx="1534396" cy="1426004"/>
                <a:chOff x="4122344" y="2247418"/>
                <a:chExt cx="2166046" cy="2019159"/>
              </a:xfrm>
              <a:grpFill/>
            </p:grpSpPr>
            <p:sp>
              <p:nvSpPr>
                <p:cNvPr id="311" name="Rounded Rectangle 310"/>
                <p:cNvSpPr/>
                <p:nvPr/>
              </p:nvSpPr>
              <p:spPr>
                <a:xfrm>
                  <a:off x="4184763" y="2247418"/>
                  <a:ext cx="2025503" cy="2019159"/>
                </a:xfrm>
                <a:prstGeom prst="roundRect">
                  <a:avLst/>
                </a:prstGeom>
                <a:grpFill/>
                <a:ln/>
              </p:spPr>
              <p:style>
                <a:lnRef idx="0">
                  <a:schemeClr val="accent3"/>
                </a:lnRef>
                <a:fillRef idx="3">
                  <a:schemeClr val="accent3"/>
                </a:fillRef>
                <a:effectRef idx="3">
                  <a:schemeClr val="accent3"/>
                </a:effectRef>
                <a:fontRef idx="minor">
                  <a:schemeClr val="lt1"/>
                </a:fontRef>
              </p:style>
              <p:txBody>
                <a:bodyPr rtlCol="0" anchor="ctr"/>
                <a:lstStyle/>
                <a:p>
                  <a:pPr algn="ctr" defTabSz="457200"/>
                  <a:endParaRPr lang="en-GB">
                    <a:solidFill>
                      <a:schemeClr val="bg1"/>
                    </a:solidFill>
                  </a:endParaRPr>
                </a:p>
              </p:txBody>
            </p:sp>
            <p:sp>
              <p:nvSpPr>
                <p:cNvPr id="312" name="TextBox 311">
                  <a:hlinkClick r:id="rId20"/>
                </p:cNvPr>
                <p:cNvSpPr txBox="1"/>
                <p:nvPr/>
              </p:nvSpPr>
              <p:spPr>
                <a:xfrm>
                  <a:off x="4122344" y="3792775"/>
                  <a:ext cx="2166046" cy="442772"/>
                </a:xfrm>
                <a:prstGeom prst="rect">
                  <a:avLst/>
                </a:prstGeom>
                <a:noFill/>
                <a:ln>
                  <a:noFill/>
                </a:ln>
              </p:spPr>
              <p:txBody>
                <a:bodyPr wrap="square">
                  <a:spAutoFit/>
                </a:bodyPr>
                <a:lstStyle/>
                <a:p>
                  <a:pPr algn="ctr">
                    <a:defRPr/>
                  </a:pPr>
                  <a:r>
                    <a:rPr lang="en-GB" sz="1400" dirty="0" smtClean="0">
                      <a:solidFill>
                        <a:schemeClr val="bg1"/>
                      </a:solidFill>
                    </a:rPr>
                    <a:t>Manor Bank</a:t>
                  </a:r>
                  <a:endParaRPr lang="en-GB" sz="1400" dirty="0">
                    <a:solidFill>
                      <a:schemeClr val="bg1"/>
                    </a:solidFill>
                  </a:endParaRPr>
                </a:p>
              </p:txBody>
            </p:sp>
          </p:grpSp>
        </p:grpSp>
        <p:pic>
          <p:nvPicPr>
            <p:cNvPr id="308" name="Picture 307"/>
            <p:cNvPicPr>
              <a:picLocks noChangeAspect="1"/>
            </p:cNvPicPr>
            <p:nvPr/>
          </p:nvPicPr>
          <p:blipFill rotWithShape="1">
            <a:blip r:embed="rId29" cstate="print">
              <a:extLst>
                <a:ext uri="{28A0092B-C50C-407E-A947-70E740481C1C}">
                  <a14:useLocalDpi xmlns:a14="http://schemas.microsoft.com/office/drawing/2010/main" val="0"/>
                </a:ext>
              </a:extLst>
            </a:blip>
            <a:srcRect l="37012" r="17274"/>
            <a:stretch/>
          </p:blipFill>
          <p:spPr>
            <a:xfrm>
              <a:off x="4280666" y="5209617"/>
              <a:ext cx="1310051" cy="993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grpSp>
        <p:nvGrpSpPr>
          <p:cNvPr id="33" name="Group 316"/>
          <p:cNvGrpSpPr/>
          <p:nvPr/>
        </p:nvGrpSpPr>
        <p:grpSpPr>
          <a:xfrm>
            <a:off x="911933" y="3703478"/>
            <a:ext cx="1387485" cy="1364208"/>
            <a:chOff x="2700412" y="2150617"/>
            <a:chExt cx="1387485" cy="1348964"/>
          </a:xfrm>
        </p:grpSpPr>
        <p:grpSp>
          <p:nvGrpSpPr>
            <p:cNvPr id="34" name="Group 317"/>
            <p:cNvGrpSpPr/>
            <p:nvPr/>
          </p:nvGrpSpPr>
          <p:grpSpPr>
            <a:xfrm>
              <a:off x="2700412" y="2150617"/>
              <a:ext cx="1387485" cy="1348964"/>
              <a:chOff x="4752203" y="3947721"/>
              <a:chExt cx="1387485" cy="1348964"/>
            </a:xfrm>
            <a:solidFill>
              <a:srgbClr val="002060"/>
            </a:solidFill>
          </p:grpSpPr>
          <p:grpSp>
            <p:nvGrpSpPr>
              <p:cNvPr id="35" name="Group 62"/>
              <p:cNvGrpSpPr/>
              <p:nvPr/>
            </p:nvGrpSpPr>
            <p:grpSpPr>
              <a:xfrm>
                <a:off x="4851579" y="4060474"/>
                <a:ext cx="1224567" cy="1166601"/>
                <a:chOff x="3680047" y="5091559"/>
                <a:chExt cx="1684014" cy="1458464"/>
              </a:xfrm>
              <a:grpFill/>
              <a:effectLst>
                <a:outerShdw blurRad="50800" dist="63500" dir="2700000" algn="tl" rotWithShape="0">
                  <a:prstClr val="black">
                    <a:alpha val="40000"/>
                  </a:prstClr>
                </a:outerShdw>
              </a:effectLst>
            </p:grpSpPr>
            <p:sp>
              <p:nvSpPr>
                <p:cNvPr id="324" name="Rectangle 323"/>
                <p:cNvSpPr/>
                <p:nvPr/>
              </p:nvSpPr>
              <p:spPr>
                <a:xfrm>
                  <a:off x="3680047" y="5109813"/>
                  <a:ext cx="1584220" cy="144021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bg1"/>
                    </a:solidFill>
                  </a:endParaRPr>
                </a:p>
              </p:txBody>
            </p:sp>
            <p:sp>
              <p:nvSpPr>
                <p:cNvPr id="325" name="TextBox 324"/>
                <p:cNvSpPr txBox="1"/>
                <p:nvPr/>
              </p:nvSpPr>
              <p:spPr>
                <a:xfrm>
                  <a:off x="3779938" y="6021359"/>
                  <a:ext cx="1584123" cy="348816"/>
                </a:xfrm>
                <a:prstGeom prst="rect">
                  <a:avLst/>
                </a:prstGeom>
                <a:grpFill/>
              </p:spPr>
              <p:txBody>
                <a:bodyPr>
                  <a:spAutoFit/>
                </a:bodyPr>
                <a:lstStyle/>
                <a:p>
                  <a:pPr algn="ctr">
                    <a:defRPr/>
                  </a:pPr>
                  <a:r>
                    <a:rPr lang="en-GB" sz="1200" dirty="0">
                      <a:solidFill>
                        <a:schemeClr val="bg1"/>
                      </a:solidFill>
                    </a:rPr>
                    <a:t>Victoria Halls</a:t>
                  </a:r>
                  <a:endParaRPr lang="en-GB" sz="1400" dirty="0">
                    <a:solidFill>
                      <a:schemeClr val="bg1"/>
                    </a:solidFill>
                  </a:endParaRPr>
                </a:p>
              </p:txBody>
            </p:sp>
            <p:pic>
              <p:nvPicPr>
                <p:cNvPr id="326" name="Picture 39" descr="Artist Impression of Victoria Hall Exterior"/>
                <p:cNvPicPr>
                  <a:picLocks noChangeAspect="1" noChangeArrowheads="1"/>
                </p:cNvPicPr>
                <p:nvPr/>
              </p:nvPicPr>
              <p:blipFill>
                <a:blip r:embed="rId30" cstate="print"/>
                <a:srcRect t="6250" b="12500"/>
                <a:stretch>
                  <a:fillRect/>
                </a:stretch>
              </p:blipFill>
              <p:spPr bwMode="auto">
                <a:xfrm>
                  <a:off x="3848432" y="5091559"/>
                  <a:ext cx="1447135" cy="936130"/>
                </a:xfrm>
                <a:prstGeom prst="rect">
                  <a:avLst/>
                </a:prstGeom>
                <a:grpFill/>
                <a:ln w="9525">
                  <a:noFill/>
                  <a:miter lim="800000"/>
                  <a:headEnd/>
                  <a:tailEnd/>
                </a:ln>
              </p:spPr>
            </p:pic>
          </p:grpSp>
          <p:grpSp>
            <p:nvGrpSpPr>
              <p:cNvPr id="36" name="Group 320"/>
              <p:cNvGrpSpPr/>
              <p:nvPr/>
            </p:nvGrpSpPr>
            <p:grpSpPr>
              <a:xfrm>
                <a:off x="4752203" y="3947721"/>
                <a:ext cx="1387485" cy="1348964"/>
                <a:chOff x="4616249" y="788135"/>
                <a:chExt cx="2025502" cy="1991818"/>
              </a:xfrm>
              <a:grpFill/>
            </p:grpSpPr>
            <p:sp>
              <p:nvSpPr>
                <p:cNvPr id="322" name="Rounded Rectangle 321"/>
                <p:cNvSpPr/>
                <p:nvPr/>
              </p:nvSpPr>
              <p:spPr>
                <a:xfrm>
                  <a:off x="4616249" y="788135"/>
                  <a:ext cx="2025502" cy="1991818"/>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00"/>
                  <a:endParaRPr lang="en-GB">
                    <a:solidFill>
                      <a:schemeClr val="bg1"/>
                    </a:solidFill>
                  </a:endParaRPr>
                </a:p>
              </p:txBody>
            </p:sp>
            <p:sp>
              <p:nvSpPr>
                <p:cNvPr id="323" name="TextBox 322">
                  <a:hlinkClick r:id="rId31"/>
                </p:cNvPr>
                <p:cNvSpPr txBox="1"/>
                <p:nvPr/>
              </p:nvSpPr>
              <p:spPr>
                <a:xfrm>
                  <a:off x="4700220" y="2314243"/>
                  <a:ext cx="1849973" cy="454449"/>
                </a:xfrm>
                <a:prstGeom prst="rect">
                  <a:avLst/>
                </a:prstGeom>
                <a:noFill/>
                <a:ln>
                  <a:noFill/>
                </a:ln>
              </p:spPr>
              <p:txBody>
                <a:bodyPr>
                  <a:spAutoFit/>
                </a:bodyPr>
                <a:lstStyle/>
                <a:p>
                  <a:pPr algn="ctr">
                    <a:defRPr/>
                  </a:pPr>
                  <a:r>
                    <a:rPr lang="en-GB" sz="1400" dirty="0" smtClean="0">
                      <a:solidFill>
                        <a:schemeClr val="bg1"/>
                      </a:solidFill>
                    </a:rPr>
                    <a:t>Liberty Quay</a:t>
                  </a:r>
                  <a:endParaRPr lang="en-GB" sz="1400" dirty="0">
                    <a:solidFill>
                      <a:schemeClr val="bg1"/>
                    </a:solidFill>
                  </a:endParaRPr>
                </a:p>
              </p:txBody>
            </p:sp>
          </p:grpSp>
        </p:grpSp>
        <p:pic>
          <p:nvPicPr>
            <p:cNvPr id="319" name="Picture 318"/>
            <p:cNvPicPr>
              <a:picLocks noChangeAspect="1"/>
            </p:cNvPicPr>
            <p:nvPr/>
          </p:nvPicPr>
          <p:blipFill rotWithShape="1">
            <a:blip r:embed="rId32" cstate="print">
              <a:extLst>
                <a:ext uri="{28A0092B-C50C-407E-A947-70E740481C1C}">
                  <a14:useLocalDpi xmlns:a14="http://schemas.microsoft.com/office/drawing/2010/main" val="0"/>
                </a:ext>
              </a:extLst>
            </a:blip>
            <a:srcRect l="24101"/>
            <a:stretch/>
          </p:blipFill>
          <p:spPr>
            <a:xfrm>
              <a:off x="2779007" y="2225663"/>
              <a:ext cx="1254098" cy="1003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55" name="Title 154"/>
          <p:cNvSpPr>
            <a:spLocks noGrp="1"/>
          </p:cNvSpPr>
          <p:nvPr>
            <p:ph type="title"/>
          </p:nvPr>
        </p:nvSpPr>
        <p:spPr>
          <a:xfrm>
            <a:off x="500034" y="214298"/>
            <a:ext cx="6347048" cy="1143000"/>
          </a:xfrm>
        </p:spPr>
        <p:txBody>
          <a:bodyPr/>
          <a:lstStyle/>
          <a:p>
            <a:r>
              <a:rPr lang="en-GB" b="1" dirty="0" smtClean="0"/>
              <a:t>Comparing size</a:t>
            </a:r>
            <a:endParaRPr lang="en-GB" b="1" dirty="0"/>
          </a:p>
        </p:txBody>
      </p:sp>
    </p:spTree>
    <p:extLst>
      <p:ext uri="{BB962C8B-B14F-4D97-AF65-F5344CB8AC3E}">
        <p14:creationId xmlns:p14="http://schemas.microsoft.com/office/powerpoint/2010/main" val="267707725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3"/>
          <p:cNvSpPr>
            <a:spLocks noChangeArrowheads="1"/>
          </p:cNvSpPr>
          <p:nvPr/>
        </p:nvSpPr>
        <p:spPr bwMode="auto">
          <a:xfrm>
            <a:off x="856746" y="1942133"/>
            <a:ext cx="7636164" cy="5256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algn="l">
              <a:spcAft>
                <a:spcPct val="50000"/>
              </a:spcAft>
              <a:buClr>
                <a:srgbClr val="163462"/>
              </a:buClr>
            </a:pPr>
            <a:endParaRPr lang="en-US" sz="2200" dirty="0"/>
          </a:p>
        </p:txBody>
      </p:sp>
      <p:sp>
        <p:nvSpPr>
          <p:cNvPr id="25" name="Title 1"/>
          <p:cNvSpPr>
            <a:spLocks noGrp="1"/>
          </p:cNvSpPr>
          <p:nvPr>
            <p:ph type="title"/>
          </p:nvPr>
        </p:nvSpPr>
        <p:spPr>
          <a:xfrm>
            <a:off x="457200" y="274638"/>
            <a:ext cx="8229600" cy="1143000"/>
          </a:xfrm>
        </p:spPr>
        <p:txBody>
          <a:bodyPr/>
          <a:lstStyle/>
          <a:p>
            <a:r>
              <a:rPr lang="en-GB" dirty="0" smtClean="0"/>
              <a:t>Routes from further away.</a:t>
            </a:r>
            <a:endParaRPr lang="en-GB" dirty="0"/>
          </a:p>
        </p:txBody>
      </p:sp>
      <p:pic>
        <p:nvPicPr>
          <p:cNvPr id="31"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0884" t="18621" r="5437" b="6130"/>
          <a:stretch/>
        </p:blipFill>
        <p:spPr bwMode="auto">
          <a:xfrm>
            <a:off x="-157896" y="7938"/>
            <a:ext cx="9301896" cy="6850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ounded Rectangle 33"/>
          <p:cNvSpPr/>
          <p:nvPr/>
        </p:nvSpPr>
        <p:spPr>
          <a:xfrm>
            <a:off x="2702828" y="3351761"/>
            <a:ext cx="1024008" cy="583945"/>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Marris House</a:t>
            </a:r>
            <a:endParaRPr lang="en-GB" sz="1600" dirty="0">
              <a:solidFill>
                <a:prstClr val="white"/>
              </a:solidFill>
            </a:endParaRPr>
          </a:p>
        </p:txBody>
      </p:sp>
      <p:cxnSp>
        <p:nvCxnSpPr>
          <p:cNvPr id="35" name="Straight Arrow Connector 34"/>
          <p:cNvCxnSpPr>
            <a:stCxn id="34" idx="2"/>
          </p:cNvCxnSpPr>
          <p:nvPr/>
        </p:nvCxnSpPr>
        <p:spPr>
          <a:xfrm>
            <a:off x="3214832" y="3935706"/>
            <a:ext cx="421064" cy="71743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681175" y="4260383"/>
            <a:ext cx="1741861" cy="122880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Castle </a:t>
            </a:r>
            <a:r>
              <a:rPr lang="en-GB" sz="1600" dirty="0" err="1" smtClean="0">
                <a:solidFill>
                  <a:prstClr val="white"/>
                </a:solidFill>
              </a:rPr>
              <a:t>Leazes</a:t>
            </a:r>
            <a:r>
              <a:rPr lang="en-GB" sz="1600" dirty="0" smtClean="0">
                <a:solidFill>
                  <a:prstClr val="white"/>
                </a:solidFill>
              </a:rPr>
              <a:t>, Castle Court &amp; </a:t>
            </a:r>
            <a:r>
              <a:rPr lang="en-GB" sz="1600" dirty="0" err="1" smtClean="0">
                <a:solidFill>
                  <a:prstClr val="white"/>
                </a:solidFill>
              </a:rPr>
              <a:t>Leazes</a:t>
            </a:r>
            <a:r>
              <a:rPr lang="en-GB" sz="1600" dirty="0" smtClean="0">
                <a:solidFill>
                  <a:prstClr val="white"/>
                </a:solidFill>
              </a:rPr>
              <a:t> Parade</a:t>
            </a:r>
            <a:endParaRPr lang="en-GB" sz="1600" dirty="0">
              <a:solidFill>
                <a:prstClr val="white"/>
              </a:solidFill>
            </a:endParaRPr>
          </a:p>
        </p:txBody>
      </p:sp>
      <p:cxnSp>
        <p:nvCxnSpPr>
          <p:cNvPr id="38" name="Straight Arrow Connector 37"/>
          <p:cNvCxnSpPr/>
          <p:nvPr/>
        </p:nvCxnSpPr>
        <p:spPr>
          <a:xfrm>
            <a:off x="2446317" y="5008500"/>
            <a:ext cx="613515" cy="46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a:hlinkClick r:id="rId4"/>
          </p:cNvPr>
          <p:cNvSpPr/>
          <p:nvPr/>
        </p:nvSpPr>
        <p:spPr>
          <a:xfrm>
            <a:off x="307975" y="3140967"/>
            <a:ext cx="1239690" cy="59492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St Mary’s College</a:t>
            </a:r>
            <a:endParaRPr lang="en-GB" sz="1600" dirty="0">
              <a:solidFill>
                <a:prstClr val="white"/>
              </a:solidFill>
            </a:endParaRPr>
          </a:p>
        </p:txBody>
      </p:sp>
      <p:cxnSp>
        <p:nvCxnSpPr>
          <p:cNvPr id="40" name="Straight Arrow Connector 39"/>
          <p:cNvCxnSpPr/>
          <p:nvPr/>
        </p:nvCxnSpPr>
        <p:spPr>
          <a:xfrm flipH="1">
            <a:off x="239189" y="3740690"/>
            <a:ext cx="330448" cy="100811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a:hlinkClick r:id="rId5"/>
          </p:cNvPr>
          <p:cNvSpPr/>
          <p:nvPr/>
        </p:nvSpPr>
        <p:spPr>
          <a:xfrm>
            <a:off x="1843412" y="5929280"/>
            <a:ext cx="1434718" cy="739535"/>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Liberty Plaza, Verde &amp; The View</a:t>
            </a:r>
            <a:endParaRPr lang="en-GB" sz="1600" dirty="0">
              <a:solidFill>
                <a:prstClr val="white"/>
              </a:solidFill>
            </a:endParaRPr>
          </a:p>
        </p:txBody>
      </p:sp>
      <p:cxnSp>
        <p:nvCxnSpPr>
          <p:cNvPr id="42" name="Straight Arrow Connector 41"/>
          <p:cNvCxnSpPr>
            <a:stCxn id="41" idx="3"/>
          </p:cNvCxnSpPr>
          <p:nvPr/>
        </p:nvCxnSpPr>
        <p:spPr>
          <a:xfrm flipV="1">
            <a:off x="3278130" y="6093568"/>
            <a:ext cx="357766" cy="2054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Rounded Rectangle 50">
            <a:hlinkClick r:id="rId6"/>
          </p:cNvPr>
          <p:cNvSpPr/>
          <p:nvPr/>
        </p:nvSpPr>
        <p:spPr>
          <a:xfrm>
            <a:off x="3963918" y="3193664"/>
            <a:ext cx="1555120" cy="794022"/>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Park, Windsor &amp; Kensington Terrace</a:t>
            </a:r>
            <a:endParaRPr lang="en-GB" sz="1600" dirty="0">
              <a:solidFill>
                <a:prstClr val="white"/>
              </a:solidFill>
            </a:endParaRPr>
          </a:p>
        </p:txBody>
      </p:sp>
      <p:sp>
        <p:nvSpPr>
          <p:cNvPr id="52" name="Rounded Rectangle 51">
            <a:hlinkClick r:id="rId7"/>
          </p:cNvPr>
          <p:cNvSpPr/>
          <p:nvPr/>
        </p:nvSpPr>
        <p:spPr>
          <a:xfrm>
            <a:off x="4355976" y="908721"/>
            <a:ext cx="1170216" cy="501022"/>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err="1" smtClean="0">
                <a:solidFill>
                  <a:prstClr val="white"/>
                </a:solidFill>
              </a:rPr>
              <a:t>Bowsden</a:t>
            </a:r>
            <a:r>
              <a:rPr lang="en-GB" sz="1600" dirty="0" smtClean="0">
                <a:solidFill>
                  <a:prstClr val="white"/>
                </a:solidFill>
              </a:rPr>
              <a:t> Court</a:t>
            </a:r>
            <a:endParaRPr lang="en-GB" sz="1600" dirty="0">
              <a:solidFill>
                <a:prstClr val="white"/>
              </a:solidFill>
            </a:endParaRPr>
          </a:p>
        </p:txBody>
      </p:sp>
      <p:cxnSp>
        <p:nvCxnSpPr>
          <p:cNvPr id="53" name="Straight Arrow Connector 52"/>
          <p:cNvCxnSpPr/>
          <p:nvPr/>
        </p:nvCxnSpPr>
        <p:spPr>
          <a:xfrm flipH="1">
            <a:off x="4498856" y="4004139"/>
            <a:ext cx="194276" cy="7446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5241379" y="548681"/>
            <a:ext cx="122709" cy="3600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75456" y="46142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32962" y="148478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39150" y="26369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1503" y="435671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84368" y="562676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60744" y="5942305"/>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55976" y="6110288"/>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52929" y="601298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27452" y="541808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57933" y="907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5" descr="C:\Users\Joe\Documents\nexus-logo-metro.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04448" y="4423590"/>
            <a:ext cx="265923" cy="302518"/>
          </a:xfrm>
          <a:prstGeom prst="rect">
            <a:avLst/>
          </a:prstGeom>
          <a:noFill/>
          <a:extLst>
            <a:ext uri="{909E8E84-426E-40DD-AFC4-6F175D3DCCD1}">
              <a14:hiddenFill xmlns:a14="http://schemas.microsoft.com/office/drawing/2010/main">
                <a:solidFill>
                  <a:srgbClr val="FFFFFF"/>
                </a:solidFill>
              </a14:hiddenFill>
            </a:ext>
          </a:extLst>
        </p:spPr>
      </p:pic>
      <p:cxnSp>
        <p:nvCxnSpPr>
          <p:cNvPr id="66" name="Straight Arrow Connector 65"/>
          <p:cNvCxnSpPr/>
          <p:nvPr/>
        </p:nvCxnSpPr>
        <p:spPr>
          <a:xfrm flipH="1" flipV="1">
            <a:off x="5601320" y="6488741"/>
            <a:ext cx="538006" cy="133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Rounded Rectangle 66">
            <a:hlinkClick r:id="rId6"/>
          </p:cNvPr>
          <p:cNvSpPr/>
          <p:nvPr/>
        </p:nvSpPr>
        <p:spPr>
          <a:xfrm>
            <a:off x="5997522" y="6257894"/>
            <a:ext cx="2820933" cy="435143"/>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Manor Bank &amp; Liberty Quay</a:t>
            </a:r>
            <a:endParaRPr lang="en-GB" sz="1600" dirty="0">
              <a:solidFill>
                <a:prstClr val="white"/>
              </a:solidFill>
            </a:endParaRPr>
          </a:p>
        </p:txBody>
      </p:sp>
      <p:sp>
        <p:nvSpPr>
          <p:cNvPr id="68" name="Rounded Rectangle 67">
            <a:hlinkClick r:id="rId10"/>
          </p:cNvPr>
          <p:cNvSpPr/>
          <p:nvPr/>
        </p:nvSpPr>
        <p:spPr>
          <a:xfrm>
            <a:off x="6981076" y="5373216"/>
            <a:ext cx="903292" cy="686691"/>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Turner Court</a:t>
            </a:r>
            <a:endParaRPr lang="en-GB" sz="1600" dirty="0">
              <a:solidFill>
                <a:prstClr val="white"/>
              </a:solidFill>
            </a:endParaRPr>
          </a:p>
        </p:txBody>
      </p:sp>
      <p:cxnSp>
        <p:nvCxnSpPr>
          <p:cNvPr id="69" name="Straight Arrow Connector 68"/>
          <p:cNvCxnSpPr>
            <a:stCxn id="68" idx="1"/>
          </p:cNvCxnSpPr>
          <p:nvPr/>
        </p:nvCxnSpPr>
        <p:spPr>
          <a:xfrm flipH="1">
            <a:off x="6246872" y="5716562"/>
            <a:ext cx="734204" cy="2656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hlinkClick r:id="rId11"/>
          </p:cNvPr>
          <p:cNvSpPr/>
          <p:nvPr/>
        </p:nvSpPr>
        <p:spPr>
          <a:xfrm>
            <a:off x="3744827" y="4726107"/>
            <a:ext cx="1402358" cy="702121"/>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sp>
        <p:nvSpPr>
          <p:cNvPr id="71" name="Rounded Rectangle 70"/>
          <p:cNvSpPr/>
          <p:nvPr/>
        </p:nvSpPr>
        <p:spPr>
          <a:xfrm>
            <a:off x="5826934" y="4914906"/>
            <a:ext cx="838025" cy="633398"/>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600" dirty="0" smtClean="0">
                <a:solidFill>
                  <a:prstClr val="white"/>
                </a:solidFill>
              </a:rPr>
              <a:t>Union State</a:t>
            </a:r>
            <a:endParaRPr lang="en-GB" sz="1600" dirty="0">
              <a:solidFill>
                <a:prstClr val="white"/>
              </a:solidFill>
            </a:endParaRPr>
          </a:p>
        </p:txBody>
      </p:sp>
      <p:cxnSp>
        <p:nvCxnSpPr>
          <p:cNvPr id="72" name="Straight Arrow Connector 71"/>
          <p:cNvCxnSpPr>
            <a:stCxn id="71" idx="1"/>
          </p:cNvCxnSpPr>
          <p:nvPr/>
        </p:nvCxnSpPr>
        <p:spPr>
          <a:xfrm flipH="1" flipV="1">
            <a:off x="5405122" y="5220437"/>
            <a:ext cx="421812" cy="111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29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9" grpId="0" animBg="1"/>
      <p:bldP spid="41" grpId="0" animBg="1"/>
      <p:bldP spid="51" grpId="0" animBg="1"/>
      <p:bldP spid="52" grpId="0" animBg="1"/>
      <p:bldP spid="67" grpId="0" animBg="1"/>
      <p:bldP spid="68" grpId="0" animBg="1"/>
      <p:bldP spid="71"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6"/>
          <p:cNvGrpSpPr/>
          <p:nvPr/>
        </p:nvGrpSpPr>
        <p:grpSpPr>
          <a:xfrm>
            <a:off x="5765248" y="2025480"/>
            <a:ext cx="3096344" cy="983438"/>
            <a:chOff x="3030220" y="1484784"/>
            <a:chExt cx="3096344" cy="983438"/>
          </a:xfrm>
        </p:grpSpPr>
        <p:sp>
          <p:nvSpPr>
            <p:cNvPr id="38" name="Rounded Rectangle 37"/>
            <p:cNvSpPr/>
            <p:nvPr/>
          </p:nvSpPr>
          <p:spPr>
            <a:xfrm>
              <a:off x="3030220" y="1484784"/>
              <a:ext cx="3096344" cy="954107"/>
            </a:xfrm>
            <a:prstGeom prst="roundRect">
              <a:avLst/>
            </a:prstGeom>
            <a:solidFill>
              <a:srgbClr val="00467E"/>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44" name="TextBox 43"/>
            <p:cNvSpPr txBox="1"/>
            <p:nvPr/>
          </p:nvSpPr>
          <p:spPr>
            <a:xfrm>
              <a:off x="3205438" y="1514115"/>
              <a:ext cx="2664296" cy="954107"/>
            </a:xfrm>
            <a:prstGeom prst="rect">
              <a:avLst/>
            </a:prstGeom>
            <a:noFill/>
          </p:spPr>
          <p:txBody>
            <a:bodyPr wrap="square" rtlCol="0">
              <a:spAutoFit/>
            </a:bodyPr>
            <a:lstStyle/>
            <a:p>
              <a:pPr algn="ctr"/>
              <a:r>
                <a:rPr lang="en-GB" sz="2800" dirty="0" smtClean="0">
                  <a:solidFill>
                    <a:schemeClr val="bg1"/>
                  </a:solidFill>
                </a:rPr>
                <a:t>Remember extra costs</a:t>
              </a:r>
              <a:endParaRPr lang="en-GB" sz="2800" dirty="0">
                <a:solidFill>
                  <a:schemeClr val="bg1"/>
                </a:solidFill>
              </a:endParaRPr>
            </a:p>
          </p:txBody>
        </p:sp>
      </p:grpSp>
      <p:pic>
        <p:nvPicPr>
          <p:cNvPr id="4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86119">
            <a:off x="5847112" y="3403171"/>
            <a:ext cx="2448272" cy="179485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noFill/>
            <a:miter lim="800000"/>
            <a:headEnd/>
            <a:tailEnd/>
          </a:ln>
          <a:extLst/>
        </p:spPr>
      </p:pic>
      <p:grpSp>
        <p:nvGrpSpPr>
          <p:cNvPr id="5" name="Group 45"/>
          <p:cNvGrpSpPr/>
          <p:nvPr/>
        </p:nvGrpSpPr>
        <p:grpSpPr>
          <a:xfrm>
            <a:off x="3143734" y="1543688"/>
            <a:ext cx="2158663" cy="1529011"/>
            <a:chOff x="6184935" y="-209148"/>
            <a:chExt cx="2664296" cy="1529011"/>
          </a:xfrm>
          <a:solidFill>
            <a:srgbClr val="6083CB"/>
          </a:solidFill>
        </p:grpSpPr>
        <p:sp>
          <p:nvSpPr>
            <p:cNvPr id="47" name="Rounded Rectangle 46"/>
            <p:cNvSpPr/>
            <p:nvPr/>
          </p:nvSpPr>
          <p:spPr>
            <a:xfrm>
              <a:off x="6184935" y="-209148"/>
              <a:ext cx="2664296" cy="1529011"/>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58" name="TextBox 57"/>
            <p:cNvSpPr txBox="1"/>
            <p:nvPr/>
          </p:nvSpPr>
          <p:spPr>
            <a:xfrm>
              <a:off x="6418837" y="-137141"/>
              <a:ext cx="2232248" cy="1384995"/>
            </a:xfrm>
            <a:prstGeom prst="rect">
              <a:avLst/>
            </a:prstGeom>
            <a:grpFill/>
          </p:spPr>
          <p:txBody>
            <a:bodyPr wrap="square" rtlCol="0">
              <a:spAutoFit/>
            </a:bodyPr>
            <a:lstStyle/>
            <a:p>
              <a:pPr algn="ctr"/>
              <a:r>
                <a:rPr lang="en-GB" sz="2800" dirty="0" smtClean="0">
                  <a:solidFill>
                    <a:schemeClr val="bg1"/>
                  </a:solidFill>
                </a:rPr>
                <a:t>Lots of student properties</a:t>
              </a:r>
              <a:endParaRPr lang="en-GB" sz="2800" dirty="0">
                <a:solidFill>
                  <a:schemeClr val="bg1"/>
                </a:solidFill>
              </a:endParaRPr>
            </a:p>
          </p:txBody>
        </p:sp>
      </p:grpSp>
      <p:grpSp>
        <p:nvGrpSpPr>
          <p:cNvPr id="6" name="Group 58"/>
          <p:cNvGrpSpPr/>
          <p:nvPr/>
        </p:nvGrpSpPr>
        <p:grpSpPr>
          <a:xfrm rot="21068972">
            <a:off x="398195" y="1630526"/>
            <a:ext cx="2243031" cy="2041787"/>
            <a:chOff x="6430341" y="3311119"/>
            <a:chExt cx="2334641" cy="2278120"/>
          </a:xfrm>
        </p:grpSpPr>
        <p:pic>
          <p:nvPicPr>
            <p:cNvPr id="60" name="Picture 4">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30341" y="3311119"/>
              <a:ext cx="1093988" cy="639360"/>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1" name="Picture 5">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32340" y="3311119"/>
              <a:ext cx="1116124" cy="549929"/>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2" name="Picture 6">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30342" y="3950479"/>
              <a:ext cx="1143000" cy="41462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3" name="Picture 7">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613444" y="3950479"/>
              <a:ext cx="1135020" cy="4684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4" name="Picture 8">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430342" y="4479971"/>
              <a:ext cx="1143000" cy="461197"/>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5" name="Picture 9">
              <a:hlinkClick r:id="rId14"/>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613444" y="4418972"/>
              <a:ext cx="1135020" cy="583193"/>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6" name="Picture 10">
              <a:hlinkClick r:id="rId16"/>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430341" y="5085184"/>
              <a:ext cx="1093987"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pic>
          <p:nvPicPr>
            <p:cNvPr id="67" name="Picture 11">
              <a:hlinkClick r:id="rId18"/>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632340" y="5085184"/>
              <a:ext cx="1132642" cy="504055"/>
            </a:xfrm>
            <a:prstGeom prst="rect">
              <a:avLst/>
            </a:prstGeom>
            <a:gradFill flip="none" rotWithShape="1">
              <a:gsLst>
                <a:gs pos="0">
                  <a:schemeClr val="tx2">
                    <a:lumMod val="40000"/>
                    <a:lumOff val="60000"/>
                    <a:shade val="30000"/>
                    <a:satMod val="115000"/>
                  </a:schemeClr>
                </a:gs>
                <a:gs pos="50000">
                  <a:schemeClr val="tx2">
                    <a:lumMod val="40000"/>
                    <a:lumOff val="60000"/>
                    <a:shade val="67500"/>
                    <a:satMod val="115000"/>
                  </a:schemeClr>
                </a:gs>
                <a:gs pos="100000">
                  <a:schemeClr val="tx2">
                    <a:lumMod val="40000"/>
                    <a:lumOff val="60000"/>
                    <a:shade val="100000"/>
                    <a:satMod val="115000"/>
                  </a:schemeClr>
                </a:gs>
              </a:gsLst>
              <a:lin ang="16200000" scaled="1"/>
              <a:tileRect/>
            </a:gradFill>
            <a:ln w="82550">
              <a:solidFill>
                <a:schemeClr val="bg1"/>
              </a:solidFill>
              <a:miter lim="800000"/>
              <a:headEnd/>
              <a:tailEnd/>
            </a:ln>
            <a:extLst/>
          </p:spPr>
        </p:pic>
      </p:grpSp>
      <p:grpSp>
        <p:nvGrpSpPr>
          <p:cNvPr id="7" name="Group 67"/>
          <p:cNvGrpSpPr/>
          <p:nvPr/>
        </p:nvGrpSpPr>
        <p:grpSpPr>
          <a:xfrm>
            <a:off x="2206053" y="4018306"/>
            <a:ext cx="3096344" cy="626642"/>
            <a:chOff x="380787" y="3033674"/>
            <a:chExt cx="3096344" cy="626642"/>
          </a:xfrm>
          <a:solidFill>
            <a:srgbClr val="00257E"/>
          </a:solidFill>
        </p:grpSpPr>
        <p:sp>
          <p:nvSpPr>
            <p:cNvPr id="69" name="Rounded Rectangle 68"/>
            <p:cNvSpPr/>
            <p:nvPr/>
          </p:nvSpPr>
          <p:spPr>
            <a:xfrm>
              <a:off x="479128" y="3033674"/>
              <a:ext cx="2859314" cy="626642"/>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sz="3400" dirty="0">
                <a:solidFill>
                  <a:schemeClr val="bg1"/>
                </a:solidFill>
              </a:endParaRPr>
            </a:p>
          </p:txBody>
        </p:sp>
        <p:sp>
          <p:nvSpPr>
            <p:cNvPr id="70" name="TextBox 69"/>
            <p:cNvSpPr txBox="1"/>
            <p:nvPr/>
          </p:nvSpPr>
          <p:spPr>
            <a:xfrm>
              <a:off x="380787" y="3060192"/>
              <a:ext cx="3096344" cy="523220"/>
            </a:xfrm>
            <a:prstGeom prst="rect">
              <a:avLst/>
            </a:prstGeom>
            <a:noFill/>
          </p:spPr>
          <p:txBody>
            <a:bodyPr wrap="square" rtlCol="0">
              <a:spAutoFit/>
            </a:bodyPr>
            <a:lstStyle/>
            <a:p>
              <a:pPr algn="ctr"/>
              <a:r>
                <a:rPr lang="en-GB" sz="2800" dirty="0" smtClean="0">
                  <a:solidFill>
                    <a:schemeClr val="bg1"/>
                  </a:solidFill>
                </a:rPr>
                <a:t>Support available</a:t>
              </a:r>
              <a:endParaRPr lang="en-GB" sz="2800" dirty="0">
                <a:solidFill>
                  <a:schemeClr val="bg1"/>
                </a:solidFill>
              </a:endParaRPr>
            </a:p>
          </p:txBody>
        </p:sp>
      </p:grpSp>
      <p:grpSp>
        <p:nvGrpSpPr>
          <p:cNvPr id="9" name="Group 70"/>
          <p:cNvGrpSpPr/>
          <p:nvPr/>
        </p:nvGrpSpPr>
        <p:grpSpPr>
          <a:xfrm>
            <a:off x="4677095" y="5657143"/>
            <a:ext cx="3136627" cy="1015930"/>
            <a:chOff x="383890" y="1346017"/>
            <a:chExt cx="3136627" cy="1015930"/>
          </a:xfrm>
          <a:solidFill>
            <a:srgbClr val="477CFF"/>
          </a:solidFill>
        </p:grpSpPr>
        <p:sp>
          <p:nvSpPr>
            <p:cNvPr id="72" name="Rounded Rectangle 71"/>
            <p:cNvSpPr/>
            <p:nvPr/>
          </p:nvSpPr>
          <p:spPr>
            <a:xfrm>
              <a:off x="383890" y="1346017"/>
              <a:ext cx="3136627" cy="1015930"/>
            </a:xfrm>
            <a:prstGeom prst="roundRect">
              <a:avLst/>
            </a:prstGeom>
            <a:grp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GB">
                <a:solidFill>
                  <a:schemeClr val="bg1"/>
                </a:solidFill>
              </a:endParaRPr>
            </a:p>
          </p:txBody>
        </p:sp>
        <p:sp>
          <p:nvSpPr>
            <p:cNvPr id="73" name="TextBox 72"/>
            <p:cNvSpPr txBox="1"/>
            <p:nvPr/>
          </p:nvSpPr>
          <p:spPr>
            <a:xfrm>
              <a:off x="386252" y="1435354"/>
              <a:ext cx="3114124" cy="867930"/>
            </a:xfrm>
            <a:prstGeom prst="rect">
              <a:avLst/>
            </a:prstGeom>
            <a:noFill/>
          </p:spPr>
          <p:txBody>
            <a:bodyPr wrap="square" rtlCol="0">
              <a:spAutoFit/>
            </a:bodyPr>
            <a:lstStyle/>
            <a:p>
              <a:pPr algn="ctr" defTabSz="533400">
                <a:lnSpc>
                  <a:spcPct val="90000"/>
                </a:lnSpc>
                <a:spcBef>
                  <a:spcPct val="0"/>
                </a:spcBef>
              </a:pPr>
              <a:r>
                <a:rPr lang="en-GB" sz="2800" dirty="0" smtClean="0">
                  <a:solidFill>
                    <a:schemeClr val="bg1"/>
                  </a:solidFill>
                </a:rPr>
                <a:t>Typically 12 month contracts</a:t>
              </a:r>
              <a:endParaRPr lang="en-GB" sz="2800" dirty="0">
                <a:solidFill>
                  <a:schemeClr val="bg1"/>
                </a:solidFill>
              </a:endParaRPr>
            </a:p>
          </p:txBody>
        </p:sp>
      </p:grpSp>
      <p:pic>
        <p:nvPicPr>
          <p:cNvPr id="74" name="Picture 2" descr="http://www.civilliberty.org.uk/images/ncl_students_union.jp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rot="806426">
            <a:off x="622834" y="4806302"/>
            <a:ext cx="1955626" cy="1634903"/>
          </a:xfrm>
          <a:prstGeom prst="rect">
            <a:avLst/>
          </a:prstGeom>
          <a:noFill/>
          <a:extLst>
            <a:ext uri="{909E8E84-426E-40DD-AFC4-6F175D3DCCD1}">
              <a14:hiddenFill xmlns:a14="http://schemas.microsoft.com/office/drawing/2010/main">
                <a:solidFill>
                  <a:srgbClr val="FFFFFF"/>
                </a:solidFill>
              </a14:hiddenFill>
            </a:ext>
          </a:extLst>
        </p:spPr>
      </p:pic>
      <p:sp>
        <p:nvSpPr>
          <p:cNvPr id="31" name="Title 30"/>
          <p:cNvSpPr>
            <a:spLocks noGrp="1"/>
          </p:cNvSpPr>
          <p:nvPr>
            <p:ph type="title"/>
          </p:nvPr>
        </p:nvSpPr>
        <p:spPr/>
        <p:txBody>
          <a:bodyPr/>
          <a:lstStyle/>
          <a:p>
            <a:r>
              <a:rPr lang="en-GB" b="1" dirty="0" smtClean="0"/>
              <a:t>After halls</a:t>
            </a:r>
            <a:endParaRPr lang="en-GB" b="1" dirty="0"/>
          </a:p>
        </p:txBody>
      </p:sp>
    </p:spTree>
    <p:extLst>
      <p:ext uri="{BB962C8B-B14F-4D97-AF65-F5344CB8AC3E}">
        <p14:creationId xmlns:p14="http://schemas.microsoft.com/office/powerpoint/2010/main" val="293327107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2" t="15234" r="6953" b="5371"/>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Rounded Rectangle 27">
            <a:hlinkClick r:id="rId4"/>
          </p:cNvPr>
          <p:cNvSpPr/>
          <p:nvPr/>
        </p:nvSpPr>
        <p:spPr>
          <a:xfrm>
            <a:off x="496771" y="3672068"/>
            <a:ext cx="1386775" cy="430531"/>
          </a:xfrm>
          <a:prstGeom prst="roundRect">
            <a:avLst/>
          </a:prstGeom>
          <a:solidFill>
            <a:srgbClr val="00257E"/>
          </a:solidFill>
          <a:ln>
            <a:solidFill>
              <a:srgbClr val="0025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Fenham</a:t>
            </a:r>
            <a:endParaRPr lang="en-GB" dirty="0">
              <a:solidFill>
                <a:prstClr val="white"/>
              </a:solidFill>
            </a:endParaRPr>
          </a:p>
        </p:txBody>
      </p:sp>
      <p:cxnSp>
        <p:nvCxnSpPr>
          <p:cNvPr id="29" name="Straight Arrow Connector 28"/>
          <p:cNvCxnSpPr>
            <a:stCxn id="28" idx="0"/>
          </p:cNvCxnSpPr>
          <p:nvPr/>
        </p:nvCxnSpPr>
        <p:spPr>
          <a:xfrm flipV="1">
            <a:off x="1190159" y="3155431"/>
            <a:ext cx="154380"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p:cNvCxnSpPr/>
          <p:nvPr/>
        </p:nvCxnSpPr>
        <p:spPr>
          <a:xfrm>
            <a:off x="2912908" y="2413655"/>
            <a:ext cx="635826" cy="311244"/>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p:cNvCxnSpPr/>
          <p:nvPr/>
        </p:nvCxnSpPr>
        <p:spPr>
          <a:xfrm flipH="1">
            <a:off x="6261590" y="1261093"/>
            <a:ext cx="508661" cy="51663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p:cNvCxnSpPr/>
          <p:nvPr/>
        </p:nvCxnSpPr>
        <p:spPr>
          <a:xfrm>
            <a:off x="8532440" y="2257400"/>
            <a:ext cx="89807" cy="595536"/>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3" name="Straight Arrow Connector 32"/>
          <p:cNvCxnSpPr/>
          <p:nvPr/>
        </p:nvCxnSpPr>
        <p:spPr>
          <a:xfrm flipH="1" flipV="1">
            <a:off x="6884894" y="3155431"/>
            <a:ext cx="279394" cy="947168"/>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4" name="Rounded Rectangle 33">
            <a:hlinkClick r:id="rId5"/>
          </p:cNvPr>
          <p:cNvSpPr/>
          <p:nvPr/>
        </p:nvSpPr>
        <p:spPr>
          <a:xfrm>
            <a:off x="6562846" y="4102598"/>
            <a:ext cx="1386775" cy="430531"/>
          </a:xfrm>
          <a:prstGeom prst="roundRect">
            <a:avLst/>
          </a:prstGeom>
          <a:solidFill>
            <a:srgbClr val="0F89CF"/>
          </a:solidFill>
          <a:ln>
            <a:solidFill>
              <a:srgbClr val="0F89C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Sandyford</a:t>
            </a:r>
            <a:endParaRPr lang="en-GB" dirty="0">
              <a:solidFill>
                <a:prstClr val="white"/>
              </a:solidFill>
            </a:endParaRPr>
          </a:p>
        </p:txBody>
      </p:sp>
      <p:sp>
        <p:nvSpPr>
          <p:cNvPr id="35" name="Rounded Rectangle 34">
            <a:hlinkClick r:id="rId6"/>
          </p:cNvPr>
          <p:cNvSpPr/>
          <p:nvPr/>
        </p:nvSpPr>
        <p:spPr>
          <a:xfrm>
            <a:off x="7716919" y="1826869"/>
            <a:ext cx="1386775" cy="430531"/>
          </a:xfrm>
          <a:prstGeom prst="roundRect">
            <a:avLst/>
          </a:prstGeom>
          <a:solidFill>
            <a:srgbClr val="00467E"/>
          </a:solidFill>
          <a:ln>
            <a:solidFill>
              <a:srgbClr val="00467E"/>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prstClr val="white"/>
                </a:solidFill>
              </a:rPr>
              <a:t>Heaton</a:t>
            </a:r>
            <a:endParaRPr lang="en-GB" dirty="0">
              <a:solidFill>
                <a:prstClr val="white"/>
              </a:solidFill>
            </a:endParaRPr>
          </a:p>
        </p:txBody>
      </p:sp>
      <p:sp>
        <p:nvSpPr>
          <p:cNvPr id="36" name="Rounded Rectangle 35">
            <a:hlinkClick r:id="rId7"/>
          </p:cNvPr>
          <p:cNvSpPr/>
          <p:nvPr/>
        </p:nvSpPr>
        <p:spPr>
          <a:xfrm>
            <a:off x="6400797" y="830562"/>
            <a:ext cx="1386775" cy="430531"/>
          </a:xfrm>
          <a:prstGeom prst="roundRect">
            <a:avLst/>
          </a:prstGeom>
          <a:solidFill>
            <a:srgbClr val="6083CB"/>
          </a:solidFill>
          <a:ln>
            <a:solidFill>
              <a:srgbClr val="6083CB"/>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Jesmond</a:t>
            </a:r>
            <a:endParaRPr lang="en-GB" dirty="0">
              <a:solidFill>
                <a:prstClr val="white"/>
              </a:solidFill>
            </a:endParaRPr>
          </a:p>
        </p:txBody>
      </p:sp>
      <p:sp>
        <p:nvSpPr>
          <p:cNvPr id="37" name="Rounded Rectangle 36">
            <a:hlinkClick r:id="rId8"/>
          </p:cNvPr>
          <p:cNvSpPr/>
          <p:nvPr/>
        </p:nvSpPr>
        <p:spPr>
          <a:xfrm>
            <a:off x="2277083" y="1777731"/>
            <a:ext cx="1271651" cy="633163"/>
          </a:xfrm>
          <a:prstGeom prst="roundRect">
            <a:avLst/>
          </a:prstGeom>
          <a:solidFill>
            <a:srgbClr val="477CFF"/>
          </a:solidFill>
          <a:ln>
            <a:solidFill>
              <a:srgbClr val="477C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err="1" smtClean="0">
                <a:solidFill>
                  <a:prstClr val="white"/>
                </a:solidFill>
              </a:rPr>
              <a:t>Spital</a:t>
            </a:r>
            <a:r>
              <a:rPr lang="en-GB" dirty="0" smtClean="0">
                <a:solidFill>
                  <a:prstClr val="white"/>
                </a:solidFill>
              </a:rPr>
              <a:t> Tongues</a:t>
            </a:r>
            <a:endParaRPr lang="en-GB" dirty="0">
              <a:solidFill>
                <a:prstClr val="white"/>
              </a:solidFill>
            </a:endParaRPr>
          </a:p>
        </p:txBody>
      </p:sp>
      <p:sp>
        <p:nvSpPr>
          <p:cNvPr id="39" name="Rounded Rectangle 38">
            <a:hlinkClick r:id="rId9"/>
          </p:cNvPr>
          <p:cNvSpPr/>
          <p:nvPr/>
        </p:nvSpPr>
        <p:spPr>
          <a:xfrm>
            <a:off x="4637550" y="2852936"/>
            <a:ext cx="1374610" cy="765589"/>
          </a:xfrm>
          <a:prstGeom prst="roundRect">
            <a:avLst/>
          </a:prstGeom>
          <a:solidFill>
            <a:srgbClr val="E52F48"/>
          </a:solidFill>
          <a:ln>
            <a:solidFill>
              <a:srgbClr val="E52F48"/>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solidFill>
                  <a:prstClr val="white"/>
                </a:solidFill>
              </a:rPr>
              <a:t>Newcastle University</a:t>
            </a:r>
            <a:endParaRPr lang="en-GB" dirty="0">
              <a:solidFill>
                <a:prstClr val="white"/>
              </a:solidFill>
            </a:endParaRPr>
          </a:p>
        </p:txBody>
      </p:sp>
      <p:pic>
        <p:nvPicPr>
          <p:cNvPr id="4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75864" y="367855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55528" y="5013176"/>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8628" y="424123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28627" y="2724899"/>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72000" y="4166604"/>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10818" y="4317863"/>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28424" y="387470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35191" y="1045827"/>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63625" y="6237312"/>
            <a:ext cx="265923" cy="302518"/>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 descr="C:\Users\Joe\Documents\nexus-logo-metro.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535190" y="29908"/>
            <a:ext cx="265923" cy="302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80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4" grpId="0" animBg="1"/>
      <p:bldP spid="35" grpId="0" animBg="1"/>
      <p:bldP spid="36" grpId="0" animBg="1"/>
      <p:bldP spid="3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heme/theme1.xml><?xml version="1.0" encoding="utf-8"?>
<a:theme xmlns:a="http://schemas.openxmlformats.org/drawingml/2006/main" name="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2664</TotalTime>
  <Words>3467</Words>
  <Application>Microsoft Office PowerPoint</Application>
  <PresentationFormat>On-screen Show (4:3)</PresentationFormat>
  <Paragraphs>1281</Paragraphs>
  <Slides>97</Slides>
  <Notes>47</Notes>
  <HiddenSlides>1</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97</vt:i4>
      </vt:variant>
    </vt:vector>
  </HeadingPairs>
  <TitlesOfParts>
    <vt:vector size="106" baseType="lpstr">
      <vt:lpstr>ＭＳ Ｐゴシック</vt:lpstr>
      <vt:lpstr>Arial</vt:lpstr>
      <vt:lpstr>Arial Bold</vt:lpstr>
      <vt:lpstr>Calibri</vt:lpstr>
      <vt:lpstr>Helvetica</vt:lpstr>
      <vt:lpstr>Rockwell</vt:lpstr>
      <vt:lpstr>Wingdings</vt:lpstr>
      <vt:lpstr>Office Theme</vt:lpstr>
      <vt:lpstr>2_Office Theme</vt:lpstr>
      <vt:lpstr>PowerPoint Presentation</vt:lpstr>
      <vt:lpstr>PowerPoint Presentation</vt:lpstr>
      <vt:lpstr>PowerPoint Presentation</vt:lpstr>
      <vt:lpstr>PowerPoint Presentation</vt:lpstr>
      <vt:lpstr>So where is Newcastle?</vt:lpstr>
      <vt:lpstr>PowerPoint Presentation</vt:lpstr>
      <vt:lpstr>PowerPoint Presentation</vt:lpstr>
      <vt:lpstr>Summer Project</vt:lpstr>
      <vt:lpstr>Summer School @ NCL</vt:lpstr>
      <vt:lpstr>Recent students…</vt:lpstr>
      <vt:lpstr>PowerPoint Presentation</vt:lpstr>
      <vt:lpstr>PowerPoint Presentation</vt:lpstr>
      <vt:lpstr>PowerPoint Presentation</vt:lpstr>
      <vt:lpstr>PowerPoint Presentation</vt:lpstr>
      <vt:lpstr>This year’s SP graduates! </vt:lpstr>
      <vt:lpstr>PowerPoint Presentation</vt:lpstr>
      <vt:lpstr>Maths is everywhere…</vt:lpstr>
      <vt:lpstr>Maths is everywhere…</vt:lpstr>
      <vt:lpstr>PowerPoint Presentation</vt:lpstr>
      <vt:lpstr>PowerPoint Presentation</vt:lpstr>
      <vt:lpstr>Maths is everywhere…</vt:lpstr>
      <vt:lpstr>Maths is everywhere…</vt:lpstr>
      <vt:lpstr>PowerPoint Presentation</vt:lpstr>
      <vt:lpstr>PowerPoint Presentation</vt:lpstr>
      <vt:lpstr>PowerPoint Presentation</vt:lpstr>
      <vt:lpstr>Maths is everywhere…</vt:lpstr>
      <vt:lpstr>Maths is everywhere…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careers can Maths lead to?</vt:lpstr>
      <vt:lpstr>With Maths you could…</vt:lpstr>
      <vt:lpstr>With Maths you could…</vt:lpstr>
      <vt:lpstr>Graduate profiles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Transition to University</vt:lpstr>
      <vt:lpstr>PowerPoint Presentation</vt:lpstr>
      <vt:lpstr>PowerPoint Presentation</vt:lpstr>
      <vt:lpstr>PowerPoint Presentation</vt:lpstr>
      <vt:lpstr>“More than just a degree...”</vt:lpstr>
      <vt:lpstr>MathSoc</vt:lpstr>
      <vt:lpstr>Students’ Union</vt:lpstr>
      <vt:lpstr>In and around Newcastle</vt:lpstr>
      <vt:lpstr>In and around Newcastle</vt:lpstr>
      <vt:lpstr>In and around Newcastle</vt:lpstr>
      <vt:lpstr>In and around Newcastle</vt:lpstr>
      <vt:lpstr>Local transport</vt:lpstr>
      <vt:lpstr>PowerPoint Presentation</vt:lpstr>
      <vt:lpstr>Offers and admissions</vt:lpstr>
      <vt:lpstr>Georgios Melios</vt:lpstr>
      <vt:lpstr>Demetra Demetriou</vt:lpstr>
      <vt:lpstr>Sarah Koullapi</vt:lpstr>
      <vt:lpstr>PowerPoint Presentation</vt:lpstr>
      <vt:lpstr>PowerPoint Presentation</vt:lpstr>
      <vt:lpstr>PowerPoint Presentation</vt:lpstr>
      <vt:lpstr>  Tuition Fee Loan</vt:lpstr>
      <vt:lpstr>Loan repayments</vt:lpstr>
      <vt:lpstr>  Interest</vt:lpstr>
      <vt:lpstr>Excellence scholarship</vt:lpstr>
      <vt:lpstr>Living costs</vt:lpstr>
      <vt:lpstr>Money management</vt:lpstr>
      <vt:lpstr>PowerPoint Presentation</vt:lpstr>
      <vt:lpstr>PowerPoint Presentation</vt:lpstr>
      <vt:lpstr>PowerPoint Presentation</vt:lpstr>
      <vt:lpstr>Typical rooms</vt:lpstr>
      <vt:lpstr>What’s included?</vt:lpstr>
      <vt:lpstr>Things to consider</vt:lpstr>
      <vt:lpstr>Comparing price</vt:lpstr>
      <vt:lpstr>Comparing size</vt:lpstr>
      <vt:lpstr>Routes from further away.</vt:lpstr>
      <vt:lpstr>After halls</vt:lpstr>
      <vt:lpstr>PowerPoint Presentation</vt:lpstr>
    </vt:vector>
  </TitlesOfParts>
  <Company>Newcastle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njh91</dc:creator>
  <cp:lastModifiedBy>MAS</cp:lastModifiedBy>
  <cp:revision>262</cp:revision>
  <dcterms:created xsi:type="dcterms:W3CDTF">2012-08-13T15:46:41Z</dcterms:created>
  <dcterms:modified xsi:type="dcterms:W3CDTF">2018-09-17T21:32:26Z</dcterms:modified>
</cp:coreProperties>
</file>