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7"/>
  </p:notesMasterIdLst>
  <p:sldIdLst>
    <p:sldId id="309" r:id="rId2"/>
    <p:sldId id="311" r:id="rId3"/>
    <p:sldId id="31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313" r:id="rId24"/>
    <p:sldId id="280" r:id="rId25"/>
    <p:sldId id="281" r:id="rId26"/>
    <p:sldId id="282" r:id="rId27"/>
    <p:sldId id="283" r:id="rId28"/>
    <p:sldId id="284" r:id="rId29"/>
    <p:sldId id="285" r:id="rId30"/>
    <p:sldId id="314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315" r:id="rId42"/>
    <p:sldId id="296" r:id="rId43"/>
    <p:sldId id="297" r:id="rId44"/>
    <p:sldId id="298" r:id="rId45"/>
    <p:sldId id="299" r:id="rId46"/>
    <p:sldId id="300" r:id="rId47"/>
    <p:sldId id="316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17" r:id="rId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7039" autoAdjust="0"/>
    <p:restoredTop sz="93957" autoAdjust="0"/>
  </p:normalViewPr>
  <p:slideViewPr>
    <p:cSldViewPr snapToGrid="0">
      <p:cViewPr varScale="1">
        <p:scale>
          <a:sx n="74" d="100"/>
          <a:sy n="74" d="100"/>
        </p:scale>
        <p:origin x="-99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8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4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2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TOWER8\home48\b1008229\Miscillanious\Open%20Days%202015\chart%2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title>
      <c:layout/>
      <c:txPr>
        <a:bodyPr/>
        <a:lstStyle/>
        <a:p>
          <a:pPr>
            <a:defRPr lang="en-US"/>
          </a:pPr>
          <a:endParaRPr lang="en-US"/>
        </a:p>
      </c:txPr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Grade weighting 3 year degree</c:v>
                </c:pt>
              </c:strCache>
            </c:strRef>
          </c:tx>
          <c:spPr>
            <a:solidFill>
              <a:srgbClr val="00467E"/>
            </a:solidFill>
            <a:ln w="25400">
              <a:solidFill>
                <a:schemeClr val="tx1"/>
              </a:solidFill>
            </a:ln>
          </c:spPr>
          <c:dPt>
            <c:idx val="0"/>
            <c:spPr>
              <a:solidFill>
                <a:srgbClr val="6083CB"/>
              </a:solidFill>
              <a:ln w="25400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DEE-4EEC-8EE1-C7304D6FFD51}"/>
              </c:ext>
            </c:extLst>
          </c:dPt>
          <c:cat>
            <c:strRef>
              <c:f>Sheet1!$A$2:$A$3</c:f>
              <c:strCache>
                <c:ptCount val="2"/>
                <c:pt idx="0">
                  <c:v>2nd Year (1/3)</c:v>
                </c:pt>
                <c:pt idx="1">
                  <c:v>3rd Year (2/3)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 formatCode="0.00">
                  <c:v>1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DEE-4EEC-8EE1-C7304D6FFD51}"/>
            </c:ext>
          </c:extLst>
        </c:ser>
        <c:dLbls/>
        <c:firstSliceAng val="0"/>
      </c:pieChart>
    </c:plotArea>
    <c:legend>
      <c:legendPos val="r"/>
      <c:layout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>
        <c:manualLayout>
          <c:layoutTarget val="inner"/>
          <c:xMode val="edge"/>
          <c:yMode val="edge"/>
          <c:x val="4.5826334208224011E-2"/>
          <c:y val="0.10736704811934145"/>
          <c:w val="0.80416795794619311"/>
          <c:h val="0.67933042626662565"/>
        </c:manualLayout>
      </c:layout>
      <c:barChart>
        <c:barDir val="bar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Fail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Module Mark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71-468F-B555-09A3DE124C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3rd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Module Mark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971-468F-B555-09A3DE124C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2:2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Module Mark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971-468F-B555-09A3DE124C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2:1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Module Mark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971-468F-B555-09A3DE124C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1st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cat>
            <c:strRef>
              <c:f>Sheet1!$A$2</c:f>
              <c:strCache>
                <c:ptCount val="1"/>
                <c:pt idx="0">
                  <c:v>Module Mark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971-468F-B555-09A3DE124C41}"/>
            </c:ext>
          </c:extLst>
        </c:ser>
        <c:dLbls/>
        <c:overlap val="100"/>
        <c:axId val="125332096"/>
        <c:axId val="125350272"/>
      </c:barChart>
      <c:catAx>
        <c:axId val="125332096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25350272"/>
        <c:crosses val="autoZero"/>
        <c:auto val="1"/>
        <c:lblAlgn val="ctr"/>
        <c:lblOffset val="100"/>
      </c:catAx>
      <c:valAx>
        <c:axId val="12535027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33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90111745406824151"/>
          <c:y val="7.9418476844794486E-2"/>
          <c:w val="7.8320647419072589E-2"/>
          <c:h val="0.8922922800008384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title>
      <c:layout/>
      <c:txPr>
        <a:bodyPr/>
        <a:lstStyle/>
        <a:p>
          <a:pPr>
            <a:defRPr lang="en-US"/>
          </a:pPr>
          <a:endParaRPr lang="en-US"/>
        </a:p>
      </c:txPr>
    </c:title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Grade weighting 4 year degree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dPt>
            <c:idx val="0"/>
            <c:spPr>
              <a:solidFill>
                <a:srgbClr val="6083CB">
                  <a:alpha val="99000"/>
                </a:srgbClr>
              </a:solidFill>
              <a:ln w="25400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7E-49EA-8FF5-F90C3CA97A95}"/>
              </c:ext>
            </c:extLst>
          </c:dPt>
          <c:dPt>
            <c:idx val="1"/>
            <c:spPr>
              <a:solidFill>
                <a:srgbClr val="00467E">
                  <a:alpha val="88000"/>
                </a:srgbClr>
              </a:solidFill>
              <a:ln w="25400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B7E-49EA-8FF5-F90C3CA97A95}"/>
              </c:ext>
            </c:extLst>
          </c:dPt>
          <c:dPt>
            <c:idx val="2"/>
            <c:spPr>
              <a:solidFill>
                <a:srgbClr val="6FC5F5">
                  <a:alpha val="96000"/>
                </a:srgbClr>
              </a:solidFill>
              <a:ln w="25400">
                <a:solidFill>
                  <a:schemeClr val="tx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B7E-49EA-8FF5-F90C3CA97A95}"/>
              </c:ext>
            </c:extLst>
          </c:dPt>
          <c:cat>
            <c:strRef>
              <c:f>Sheet1!$A$2:$A$4</c:f>
              <c:strCache>
                <c:ptCount val="3"/>
                <c:pt idx="0">
                  <c:v>2nd year (1/6)</c:v>
                </c:pt>
                <c:pt idx="1">
                  <c:v>3rd year (2/6)</c:v>
                </c:pt>
                <c:pt idx="2">
                  <c:v>4th year (3/6)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B7E-49EA-8FF5-F90C3CA97A95}"/>
            </c:ext>
          </c:extLst>
        </c:ser>
        <c:dLbls/>
        <c:firstSliceAng val="0"/>
      </c:pieChart>
    </c:plotArea>
    <c:legend>
      <c:legendPos val="r"/>
      <c:layout/>
      <c:txPr>
        <a:bodyPr/>
        <a:lstStyle/>
        <a:p>
          <a:pPr>
            <a:defRPr lang="en-US"/>
          </a:pPr>
          <a:endParaRPr lang="en-US"/>
        </a:p>
      </c:txPr>
    </c:legend>
    <c:plotVisOnly val="1"/>
    <c:dispBlanksAs val="zero"/>
  </c:chart>
  <c:txPr>
    <a:bodyPr/>
    <a:lstStyle/>
    <a:p>
      <a:pPr>
        <a:defRPr sz="1800"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autoTitleDeleted val="1"/>
    <c:plotArea>
      <c:layout>
        <c:manualLayout>
          <c:layoutTarget val="inner"/>
          <c:xMode val="edge"/>
          <c:yMode val="edge"/>
          <c:x val="3.9601482188253628E-2"/>
          <c:y val="0.33746877059535618"/>
          <c:w val="0.8979152643170365"/>
          <c:h val="0.43124149040032173"/>
        </c:manualLayout>
      </c:layout>
      <c:barChart>
        <c:barDir val="bar"/>
        <c:grouping val="percentStacked"/>
        <c:ser>
          <c:idx val="1"/>
          <c:order val="0"/>
          <c:tx>
            <c:strRef>
              <c:f>Sheet2!$B$1</c:f>
              <c:strCache>
                <c:ptCount val="1"/>
                <c:pt idx="0">
                  <c:v>Fail 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val>
            <c:numRef>
              <c:f>Sheet2!$B$2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23-438A-B33C-1EF0C21CAADF}"/>
            </c:ext>
          </c:extLst>
        </c:ser>
        <c:ser>
          <c:idx val="2"/>
          <c:order val="1"/>
          <c:tx>
            <c:strRef>
              <c:f>Sheet2!$C$1</c:f>
              <c:strCache>
                <c:ptCount val="1"/>
                <c:pt idx="0">
                  <c:v>2:2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val>
            <c:numRef>
              <c:f>Sheet2!$C$2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D23-438A-B33C-1EF0C21CAADF}"/>
            </c:ext>
          </c:extLst>
        </c:ser>
        <c:ser>
          <c:idx val="3"/>
          <c:order val="2"/>
          <c:tx>
            <c:strRef>
              <c:f>Sheet2!$D$1</c:f>
              <c:strCache>
                <c:ptCount val="1"/>
                <c:pt idx="0">
                  <c:v>2:1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val>
            <c:numRef>
              <c:f>Sheet2!$D$2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D23-438A-B33C-1EF0C21CAADF}"/>
            </c:ext>
          </c:extLst>
        </c:ser>
        <c:ser>
          <c:idx val="4"/>
          <c:order val="3"/>
          <c:tx>
            <c:strRef>
              <c:f>Sheet2!$E$1</c:f>
              <c:strCache>
                <c:ptCount val="1"/>
                <c:pt idx="0">
                  <c:v>1st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val>
            <c:numRef>
              <c:f>Sheet2!$E$2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D23-438A-B33C-1EF0C21CAADF}"/>
            </c:ext>
          </c:extLst>
        </c:ser>
        <c:dLbls/>
        <c:overlap val="100"/>
        <c:axId val="125246080"/>
        <c:axId val="125256064"/>
        <c:extLst xmlns:c16r2="http://schemas.microsoft.com/office/drawing/2015/06/chart"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Sheet2!$A$1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val>
                  <c:numRef>
                    <c:extLst xmlns:c16r2="http://schemas.microsoft.com/office/drawing/2015/06/chart">
                      <c:ext uri="{02D57815-91ED-43cb-92C2-25804820EDAC}">
                        <c15:formulaRef>
                          <c15:sqref>Sheet2!$A$2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  <c:extLst xmlns:c16r2="http://schemas.microsoft.com/office/drawing/2015/06/chart">
                  <c:ext xmlns:c16="http://schemas.microsoft.com/office/drawing/2014/chart" uri="{C3380CC4-5D6E-409C-BE32-E72D297353CC}">
                    <c16:uniqueId val="{00000004-7D23-438A-B33C-1EF0C21CAADF}"/>
                  </c:ext>
                </c:extLst>
              </c15:ser>
            </c15:filteredBarSeries>
          </c:ext>
        </c:extLst>
      </c:barChart>
      <c:catAx>
        <c:axId val="125246080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25256064"/>
        <c:crosses val="autoZero"/>
        <c:auto val="1"/>
        <c:lblAlgn val="ctr"/>
        <c:lblOffset val="100"/>
      </c:catAx>
      <c:valAx>
        <c:axId val="12525606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crossAx val="12524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8B5C8A-AE97-444F-92C9-374BC0E45A65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D387A-1A85-476D-82C2-D14F6A93B1F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08138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9385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Rima – whole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80240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Tom – whole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58037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a typeface="ＭＳ Ｐゴシック" charset="0"/>
              </a:rPr>
              <a:t>Rima – whole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796278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Tom – Whole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720884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a typeface="ＭＳ Ｐゴシック" charset="0"/>
              </a:rPr>
              <a:t>Rima – whole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46929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Rima – Whole</a:t>
            </a:r>
            <a:r>
              <a:rPr lang="en-GB" baseline="0" dirty="0"/>
              <a:t>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43044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Rima – Whole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060895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Tom – Whole</a:t>
            </a:r>
            <a:r>
              <a:rPr lang="en-GB" baseline="0" dirty="0"/>
              <a:t>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63730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Tom – Whole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17858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a typeface="ＭＳ Ｐゴシック" charset="0"/>
              </a:rPr>
              <a:t>Tom – whole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97442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Tom – Learning methods</a:t>
            </a:r>
          </a:p>
          <a:p>
            <a:r>
              <a:rPr lang="en-GB" dirty="0"/>
              <a:t>Rima – Assessment methods (and</a:t>
            </a:r>
            <a:r>
              <a:rPr lang="en-GB" baseline="0" dirty="0"/>
              <a:t> mention</a:t>
            </a:r>
            <a:r>
              <a:rPr lang="en-GB" dirty="0"/>
              <a:t> of how some modules contain all of these types of learning and assessment)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6855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Rima – Whole slide (change</a:t>
            </a:r>
            <a:r>
              <a:rPr lang="en-GB" baseline="0" dirty="0"/>
              <a:t> the module to something relevant)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54303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Tom – whole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4064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Tom – Buddy</a:t>
            </a:r>
          </a:p>
          <a:p>
            <a:r>
              <a:rPr lang="en-GB" dirty="0"/>
              <a:t>Rima – Personal Tutor</a:t>
            </a:r>
            <a:br>
              <a:rPr lang="en-GB" dirty="0"/>
            </a:br>
            <a:r>
              <a:rPr lang="en-GB" dirty="0"/>
              <a:t>Tom – Undergraduate Secretary</a:t>
            </a:r>
          </a:p>
          <a:p>
            <a:r>
              <a:rPr lang="en-GB" dirty="0"/>
              <a:t>Rima – Student Wellbeing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5380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a typeface="ＭＳ Ｐゴシック" charset="0"/>
              </a:rPr>
              <a:t>Tom – Whole</a:t>
            </a:r>
            <a:r>
              <a:rPr lang="en-US" baseline="0" dirty="0">
                <a:ea typeface="ＭＳ Ｐゴシック" charset="0"/>
              </a:rPr>
              <a:t>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389367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Tom – Whole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520568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a typeface="ＭＳ Ｐゴシック" charset="0"/>
              </a:rPr>
              <a:t>Tom – Whole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76189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Tom – Whole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63456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Tom – Whole</a:t>
            </a:r>
            <a:r>
              <a:rPr lang="en-GB" baseline="0" dirty="0"/>
              <a:t> slide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866433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39370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If you earned £25,000 a year then you would repay</a:t>
            </a:r>
            <a:r>
              <a:rPr lang="en-GB" baseline="0" dirty="0" smtClean="0"/>
              <a:t> £30 a month, which is approximately the price of a phone contract.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26244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05484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ea typeface="ＭＳ Ｐゴシック" charset="0"/>
              </a:rPr>
              <a:t>So if</a:t>
            </a:r>
            <a:r>
              <a:rPr lang="en-US" baseline="0" dirty="0" smtClean="0">
                <a:ea typeface="ＭＳ Ｐゴシック" charset="0"/>
              </a:rPr>
              <a:t> you got 3xA*, you would get 3x£250 for beating your requirements, plus 2x£250 for A*’s in </a:t>
            </a:r>
            <a:r>
              <a:rPr lang="en-US" baseline="0" dirty="0" err="1" smtClean="0">
                <a:ea typeface="ＭＳ Ｐゴシック" charset="0"/>
              </a:rPr>
              <a:t>Maths</a:t>
            </a:r>
            <a:r>
              <a:rPr lang="en-US" baseline="0" dirty="0" smtClean="0">
                <a:ea typeface="ＭＳ Ｐゴシック" charset="0"/>
              </a:rPr>
              <a:t> and Further </a:t>
            </a:r>
            <a:r>
              <a:rPr lang="en-US" baseline="0" dirty="0" err="1" smtClean="0">
                <a:ea typeface="ＭＳ Ｐゴシック" charset="0"/>
              </a:rPr>
              <a:t>Maths</a:t>
            </a:r>
            <a:r>
              <a:rPr lang="en-US" baseline="0" smtClean="0">
                <a:ea typeface="ＭＳ Ｐゴシック" charset="0"/>
              </a:rPr>
              <a:t>.</a:t>
            </a:r>
            <a:endParaRPr lang="en-US" smtClean="0">
              <a:ea typeface="ＭＳ Ｐゴシック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75904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19378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29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58210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961189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944239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70369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644070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236870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895678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17865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350171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914919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8101277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945046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317166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9114530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2923757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4421955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0842682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48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0916006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41044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063864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3672316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7685615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/>
              <a:pPr/>
              <a:t>54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6261643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92F0C-D1E0-462D-9379-A226CFA0EA3E}" type="slidenum">
              <a:rPr lang="en-GB" smtClean="0">
                <a:solidFill>
                  <a:prstClr val="black"/>
                </a:solidFill>
              </a:rPr>
              <a:pPr/>
              <a:t>55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2453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34521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7627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76990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2692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367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20459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90621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72364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13175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06331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17378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E1534-765E-4EA0-AAF3-5F9A07E17F56}" type="datetimeFigureOut">
              <a:rPr lang="en-GB" smtClean="0"/>
              <a:pPr/>
              <a:t>28/03/2017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1E12E-17FB-491C-87D3-29761DCCD3A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60679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l.ac.uk/undergraduate/degrees/g103/courseoverview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www.ncl.ac.uk/undergraduate/degrees/g100/courseoverview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undergraduate/degrees/gg13/courseoverview/" TargetMode="External"/><Relationship Id="rId5" Type="http://schemas.openxmlformats.org/officeDocument/2006/relationships/hyperlink" Target="http://www.ncl.ac.uk/undergraduate/degrees/g300/courseoverview/" TargetMode="External"/><Relationship Id="rId4" Type="http://schemas.openxmlformats.org/officeDocument/2006/relationships/hyperlink" Target="http://www.ncl.ac.uk/undergraduate/degrees/ggc3/courseoverview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cl.ac.uk/undergraduate/degrees/g1nf/courseoverview/" TargetMode="External"/><Relationship Id="rId4" Type="http://schemas.openxmlformats.org/officeDocument/2006/relationships/hyperlink" Target="http://www.ncl.ac.uk/undergraduate/degrees/g1n2/courseoverview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l.ac.uk/module-catalogue/module.php?code=MAS1801" TargetMode="External"/><Relationship Id="rId13" Type="http://schemas.openxmlformats.org/officeDocument/2006/relationships/hyperlink" Target="http://www.ncl.ac.uk/module-catalogue/module.php?code=MAS1902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www.ncl.ac.uk/module-catalogue/module.php?code=MAS1601" TargetMode="External"/><Relationship Id="rId12" Type="http://schemas.openxmlformats.org/officeDocument/2006/relationships/hyperlink" Target="http://www.ncl.ac.uk/module-catalogue/module.php?code=MAS1802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module-catalogue/module.php?code=MAS1701" TargetMode="External"/><Relationship Id="rId11" Type="http://schemas.openxmlformats.org/officeDocument/2006/relationships/hyperlink" Target="http://www.ncl.ac.uk/module-catalogue/module.php?code=MAS1702" TargetMode="External"/><Relationship Id="rId5" Type="http://schemas.openxmlformats.org/officeDocument/2006/relationships/hyperlink" Target="http://www.ncl.ac.uk/module-catalogue/module.php?code=MAS1604" TargetMode="External"/><Relationship Id="rId10" Type="http://schemas.openxmlformats.org/officeDocument/2006/relationships/hyperlink" Target="http://www.ncl.ac.uk/module-catalogue/module.php?code=MAS1603" TargetMode="External"/><Relationship Id="rId4" Type="http://schemas.openxmlformats.org/officeDocument/2006/relationships/hyperlink" Target="http://www.ncl.ac.uk/module-catalogue/module.php?code=MAS1602" TargetMode="External"/><Relationship Id="rId9" Type="http://schemas.openxmlformats.org/officeDocument/2006/relationships/hyperlink" Target="http://www.ncl.ac.uk/module-catalogue/module.php?code=MAS1901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l.ac.uk/module-catalogue/module.php?code=MAS3209" TargetMode="External"/><Relationship Id="rId13" Type="http://schemas.openxmlformats.org/officeDocument/2006/relationships/hyperlink" Target="http://www.ncl.ac.uk/module-catalogue/module.php?code=MAS3328" TargetMode="External"/><Relationship Id="rId18" Type="http://schemas.openxmlformats.org/officeDocument/2006/relationships/hyperlink" Target="http://www.ncl.ac.uk/module-catalogue/module.php?code=MAS3322" TargetMode="External"/><Relationship Id="rId26" Type="http://schemas.openxmlformats.org/officeDocument/2006/relationships/hyperlink" Target="http://www.ncl.ac.uk/module-catalogue/module.php?code=MAS3120" TargetMode="External"/><Relationship Id="rId3" Type="http://schemas.openxmlformats.org/officeDocument/2006/relationships/image" Target="../media/image2.png"/><Relationship Id="rId21" Type="http://schemas.openxmlformats.org/officeDocument/2006/relationships/hyperlink" Target="http://www.ncl.ac.uk/module-catalogue/module.php?code=MAS3329" TargetMode="External"/><Relationship Id="rId7" Type="http://schemas.openxmlformats.org/officeDocument/2006/relationships/hyperlink" Target="http://www.ncl.ac.uk/module-catalogue/module.php?code=MAS3207" TargetMode="External"/><Relationship Id="rId12" Type="http://schemas.openxmlformats.org/officeDocument/2006/relationships/hyperlink" Target="http://www.ncl.ac.uk/module-catalogue/module.php?code=MAS3215" TargetMode="External"/><Relationship Id="rId17" Type="http://schemas.openxmlformats.org/officeDocument/2006/relationships/hyperlink" Target="http://www.ncl.ac.uk/module-catalogue/module.php?code=MAS3323" TargetMode="External"/><Relationship Id="rId25" Type="http://schemas.openxmlformats.org/officeDocument/2006/relationships/hyperlink" Target="http://www.ncl.ac.uk/module-catalogue/module.php?code=MAS3119" TargetMode="External"/><Relationship Id="rId2" Type="http://schemas.openxmlformats.org/officeDocument/2006/relationships/notesSlide" Target="../notesSlides/notesSlide9.xml"/><Relationship Id="rId16" Type="http://schemas.openxmlformats.org/officeDocument/2006/relationships/hyperlink" Target="http://www.ncl.ac.uk/module-catalogue/module.php?code=MAS3324" TargetMode="External"/><Relationship Id="rId20" Type="http://schemas.openxmlformats.org/officeDocument/2006/relationships/hyperlink" Target="http://www.ncl.ac.uk/module-catalogue/module.php?code=MAS3326" TargetMode="External"/><Relationship Id="rId29" Type="http://schemas.openxmlformats.org/officeDocument/2006/relationships/hyperlink" Target="http://www.ncl.ac.uk/module-catalogue/module.php?code=MAS312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module-catalogue/module.php?code=MAS3219" TargetMode="External"/><Relationship Id="rId11" Type="http://schemas.openxmlformats.org/officeDocument/2006/relationships/hyperlink" Target="http://www.ncl.ac.uk/module-catalogue/module.php?code=MAS3217" TargetMode="External"/><Relationship Id="rId24" Type="http://schemas.openxmlformats.org/officeDocument/2006/relationships/hyperlink" Target="http://www.ncl.ac.uk/module-catalogue/module.php?code=MAS3112" TargetMode="External"/><Relationship Id="rId5" Type="http://schemas.openxmlformats.org/officeDocument/2006/relationships/hyperlink" Target="http://www.ncl.ac.uk/module-catalogue/module.php?code=MAS3214" TargetMode="External"/><Relationship Id="rId15" Type="http://schemas.openxmlformats.org/officeDocument/2006/relationships/hyperlink" Target="http://www.ncl.ac.uk/module-catalogue/module.php?code=MAS3327" TargetMode="External"/><Relationship Id="rId23" Type="http://schemas.openxmlformats.org/officeDocument/2006/relationships/hyperlink" Target="http://www.ncl.ac.uk/module-catalogue/module.php?code=MAS3111" TargetMode="External"/><Relationship Id="rId28" Type="http://schemas.openxmlformats.org/officeDocument/2006/relationships/hyperlink" Target="http://www.ncl.ac.uk/module-catalogue/module.php?code=MAS3115" TargetMode="External"/><Relationship Id="rId10" Type="http://schemas.openxmlformats.org/officeDocument/2006/relationships/hyperlink" Target="http://www.ncl.ac.uk/module-catalogue/module.php?code=MAS3202" TargetMode="External"/><Relationship Id="rId19" Type="http://schemas.openxmlformats.org/officeDocument/2006/relationships/hyperlink" Target="http://www.ncl.ac.uk/module-catalogue/module.php?code=MAS3321" TargetMode="External"/><Relationship Id="rId4" Type="http://schemas.openxmlformats.org/officeDocument/2006/relationships/hyperlink" Target="http://www.ncl.ac.uk/module-catalogue/module.php?code=MAS3122" TargetMode="External"/><Relationship Id="rId9" Type="http://schemas.openxmlformats.org/officeDocument/2006/relationships/hyperlink" Target="http://www.ncl.ac.uk/module-catalogue/module.php?code=MAS3210" TargetMode="External"/><Relationship Id="rId14" Type="http://schemas.openxmlformats.org/officeDocument/2006/relationships/hyperlink" Target="http://www.ncl.ac.uk/module-catalogue/module.php?code=MAS3320" TargetMode="External"/><Relationship Id="rId22" Type="http://schemas.openxmlformats.org/officeDocument/2006/relationships/hyperlink" Target="http://www.ncl.ac.uk/module-catalogue/module.php?code=MAS3325" TargetMode="External"/><Relationship Id="rId27" Type="http://schemas.openxmlformats.org/officeDocument/2006/relationships/hyperlink" Target="http://www.ncl.ac.uk/module-catalogue/module.php?code=MAS311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cl.ac.uk/students/wellbeing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nusufreshers.co.uk/freshersfair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usufreshers.co.uk/freshersfair/" TargetMode="Externa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students/wellbeing/assets/documents/14-15SFEDSA.pdf" TargetMode="External"/><Relationship Id="rId5" Type="http://schemas.openxmlformats.org/officeDocument/2006/relationships/hyperlink" Target="http://www.ncl.ac.uk/students/wellbeing/finance/funding/ukstudents/hardship/" TargetMode="External"/><Relationship Id="rId4" Type="http://schemas.openxmlformats.org/officeDocument/2006/relationships/hyperlink" Target="http://nusufreshers.co.uk/freshersfair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hyperlink" Target="http://www.ncl.ac.uk/accommodation/students/accommodation/richardsonroad/" TargetMode="External"/><Relationship Id="rId18" Type="http://schemas.openxmlformats.org/officeDocument/2006/relationships/image" Target="../media/image15.jpeg"/><Relationship Id="rId3" Type="http://schemas.openxmlformats.org/officeDocument/2006/relationships/hyperlink" Target="http://nusufreshers.co.uk/info/" TargetMode="External"/><Relationship Id="rId7" Type="http://schemas.openxmlformats.org/officeDocument/2006/relationships/hyperlink" Target="http://www.ncl.ac.uk/accommodation/students/accommodation/windsor/" TargetMode="External"/><Relationship Id="rId12" Type="http://schemas.openxmlformats.org/officeDocument/2006/relationships/hyperlink" Target="http://www.ncl.ac.uk/accommodation/students/accommodation/bowsden/" TargetMode="External"/><Relationship Id="rId17" Type="http://schemas.openxmlformats.org/officeDocument/2006/relationships/hyperlink" Target="http://www.ncl.ac.uk/accommodation/students/accommodation/castlecourt/" TargetMode="External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stmary/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8.gif"/><Relationship Id="rId15" Type="http://schemas.openxmlformats.org/officeDocument/2006/relationships/image" Target="../media/image13.jpeg"/><Relationship Id="rId10" Type="http://schemas.openxmlformats.org/officeDocument/2006/relationships/hyperlink" Target="http://www.ncl.ac.uk/accommodation/students/accommodation/marris/" TargetMode="External"/><Relationship Id="rId4" Type="http://schemas.openxmlformats.org/officeDocument/2006/relationships/hyperlink" Target="http://www.ncl.ac.uk/accommodation/students/accommodation/castleleazes/" TargetMode="External"/><Relationship Id="rId9" Type="http://schemas.openxmlformats.org/officeDocument/2006/relationships/image" Target="../media/image10.jpeg"/><Relationship Id="rId14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l.ac.uk/accommodation/students/accommodation/marris/" TargetMode="External"/><Relationship Id="rId13" Type="http://schemas.openxmlformats.org/officeDocument/2006/relationships/image" Target="../media/image18.jpeg"/><Relationship Id="rId18" Type="http://schemas.openxmlformats.org/officeDocument/2006/relationships/image" Target="../media/image23.jpeg"/><Relationship Id="rId3" Type="http://schemas.openxmlformats.org/officeDocument/2006/relationships/hyperlink" Target="http://nusufreshers.co.uk/info/" TargetMode="External"/><Relationship Id="rId7" Type="http://schemas.openxmlformats.org/officeDocument/2006/relationships/hyperlink" Target="http://www.ncl.ac.uk/accommodation/students/accommodation/richardsonroad/" TargetMode="External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windsor/" TargetMode="External"/><Relationship Id="rId11" Type="http://schemas.openxmlformats.org/officeDocument/2006/relationships/hyperlink" Target="http://www.ncl.ac.uk/accommodation/students/accommodation/centrallink/" TargetMode="External"/><Relationship Id="rId5" Type="http://schemas.openxmlformats.org/officeDocument/2006/relationships/hyperlink" Target="http://www.ncl.ac.uk/accommodation/students/accommodation/stmary/" TargetMode="External"/><Relationship Id="rId15" Type="http://schemas.openxmlformats.org/officeDocument/2006/relationships/image" Target="../media/image20.jpeg"/><Relationship Id="rId10" Type="http://schemas.openxmlformats.org/officeDocument/2006/relationships/image" Target="../media/image16.jpeg"/><Relationship Id="rId4" Type="http://schemas.openxmlformats.org/officeDocument/2006/relationships/hyperlink" Target="http://www.ncl.ac.uk/accommodation/students/accommodation/castleleazes/" TargetMode="External"/><Relationship Id="rId9" Type="http://schemas.openxmlformats.org/officeDocument/2006/relationships/hyperlink" Target="http://www.ncl.ac.uk/accommodation/students/accommodation/bowsden/" TargetMode="External"/><Relationship Id="rId14" Type="http://schemas.openxmlformats.org/officeDocument/2006/relationships/image" Target="../media/image1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17.jpeg"/><Relationship Id="rId18" Type="http://schemas.openxmlformats.org/officeDocument/2006/relationships/hyperlink" Target="http://www.ncl.ac.uk/accommodation/students/accommodation/bowsden/" TargetMode="External"/><Relationship Id="rId26" Type="http://schemas.openxmlformats.org/officeDocument/2006/relationships/image" Target="../media/image41.jpeg"/><Relationship Id="rId3" Type="http://schemas.openxmlformats.org/officeDocument/2006/relationships/image" Target="../media/image2.png"/><Relationship Id="rId21" Type="http://schemas.openxmlformats.org/officeDocument/2006/relationships/image" Target="../media/image37.jpeg"/><Relationship Id="rId7" Type="http://schemas.openxmlformats.org/officeDocument/2006/relationships/hyperlink" Target="http://www.ncl.ac.uk/accommodation/students/accommodation/marris/" TargetMode="External"/><Relationship Id="rId12" Type="http://schemas.openxmlformats.org/officeDocument/2006/relationships/hyperlink" Target="http://www.ncl.ac.uk/accommodation/students/accommodation/centrallink/" TargetMode="External"/><Relationship Id="rId17" Type="http://schemas.openxmlformats.org/officeDocument/2006/relationships/image" Target="../media/image34.jpeg"/><Relationship Id="rId25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33.jpeg"/><Relationship Id="rId20" Type="http://schemas.openxmlformats.org/officeDocument/2006/relationships/image" Target="../media/image36.jpeg"/><Relationship Id="rId29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hyperlink" Target="http://www.ncl.ac.uk/accommodation/students/accommodation/castleleazes/" TargetMode="External"/><Relationship Id="rId24" Type="http://schemas.openxmlformats.org/officeDocument/2006/relationships/image" Target="../media/image39.jpeg"/><Relationship Id="rId5" Type="http://schemas.openxmlformats.org/officeDocument/2006/relationships/image" Target="../media/image9.jpeg"/><Relationship Id="rId15" Type="http://schemas.openxmlformats.org/officeDocument/2006/relationships/hyperlink" Target="http://www.ncl.ac.uk/accommodation/students/accommodation/richardsonroad/" TargetMode="External"/><Relationship Id="rId23" Type="http://schemas.openxmlformats.org/officeDocument/2006/relationships/hyperlink" Target="http://www.ncl.ac.uk/accommodation/students/accommodation/stmary/" TargetMode="External"/><Relationship Id="rId28" Type="http://schemas.openxmlformats.org/officeDocument/2006/relationships/image" Target="../media/image42.jpeg"/><Relationship Id="rId10" Type="http://schemas.openxmlformats.org/officeDocument/2006/relationships/image" Target="../media/image8.gif"/><Relationship Id="rId19" Type="http://schemas.openxmlformats.org/officeDocument/2006/relationships/image" Target="../media/image35.gif"/><Relationship Id="rId31" Type="http://schemas.openxmlformats.org/officeDocument/2006/relationships/image" Target="../media/image45.jpeg"/><Relationship Id="rId4" Type="http://schemas.openxmlformats.org/officeDocument/2006/relationships/hyperlink" Target="http://www.ncl.ac.uk/accommodation/students/accommodation/windsor/" TargetMode="External"/><Relationship Id="rId9" Type="http://schemas.openxmlformats.org/officeDocument/2006/relationships/image" Target="../media/image31.jpeg"/><Relationship Id="rId14" Type="http://schemas.openxmlformats.org/officeDocument/2006/relationships/image" Target="../media/image32.jpeg"/><Relationship Id="rId22" Type="http://schemas.openxmlformats.org/officeDocument/2006/relationships/image" Target="../media/image38.jpeg"/><Relationship Id="rId27" Type="http://schemas.openxmlformats.org/officeDocument/2006/relationships/hyperlink" Target="http://www.ncl.ac.uk/accommodation/students/accommodation/victoriahall/" TargetMode="External"/><Relationship Id="rId30" Type="http://schemas.openxmlformats.org/officeDocument/2006/relationships/image" Target="../media/image44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hyperlink" Target="http://www.ncl.ac.uk/accommodation/students/accommodation/castleleazes/" TargetMode="External"/><Relationship Id="rId18" Type="http://schemas.openxmlformats.org/officeDocument/2006/relationships/hyperlink" Target="http://www.ncl.ac.uk/accommodation/students/accommodation/richardsonroad/" TargetMode="External"/><Relationship Id="rId26" Type="http://schemas.openxmlformats.org/officeDocument/2006/relationships/image" Target="../media/image35.gif"/><Relationship Id="rId3" Type="http://schemas.openxmlformats.org/officeDocument/2006/relationships/image" Target="../media/image2.png"/><Relationship Id="rId21" Type="http://schemas.openxmlformats.org/officeDocument/2006/relationships/hyperlink" Target="http://www.ncl.ac.uk/accommodation/students/accommodation/stmary/" TargetMode="External"/><Relationship Id="rId7" Type="http://schemas.openxmlformats.org/officeDocument/2006/relationships/image" Target="../media/image9.jpeg"/><Relationship Id="rId12" Type="http://schemas.openxmlformats.org/officeDocument/2006/relationships/image" Target="../media/image8.gif"/><Relationship Id="rId17" Type="http://schemas.openxmlformats.org/officeDocument/2006/relationships/image" Target="../media/image32.jpeg"/><Relationship Id="rId25" Type="http://schemas.openxmlformats.org/officeDocument/2006/relationships/hyperlink" Target="http://www.ncl.ac.uk/accommodation/students/accommodation/bowsden/" TargetMode="External"/><Relationship Id="rId33" Type="http://schemas.openxmlformats.org/officeDocument/2006/relationships/image" Target="../media/image42.jpe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33.jpeg"/><Relationship Id="rId20" Type="http://schemas.openxmlformats.org/officeDocument/2006/relationships/image" Target="../media/image43.jpeg"/><Relationship Id="rId29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windsor/" TargetMode="External"/><Relationship Id="rId11" Type="http://schemas.openxmlformats.org/officeDocument/2006/relationships/image" Target="../media/image31.jpeg"/><Relationship Id="rId24" Type="http://schemas.openxmlformats.org/officeDocument/2006/relationships/image" Target="../media/image34.jpeg"/><Relationship Id="rId32" Type="http://schemas.openxmlformats.org/officeDocument/2006/relationships/hyperlink" Target="http://www.ncl.ac.uk/accommodation/students/accommodation/victoriahall/" TargetMode="External"/><Relationship Id="rId5" Type="http://schemas.openxmlformats.org/officeDocument/2006/relationships/hyperlink" Target="http://www.ncl.ac.uk/accommodation/students/accommodation/castlecourt/" TargetMode="External"/><Relationship Id="rId15" Type="http://schemas.openxmlformats.org/officeDocument/2006/relationships/image" Target="../media/image17.jpeg"/><Relationship Id="rId23" Type="http://schemas.openxmlformats.org/officeDocument/2006/relationships/image" Target="../media/image47.jpeg"/><Relationship Id="rId28" Type="http://schemas.openxmlformats.org/officeDocument/2006/relationships/image" Target="../media/image39.jpeg"/><Relationship Id="rId10" Type="http://schemas.openxmlformats.org/officeDocument/2006/relationships/image" Target="../media/image30.jpeg"/><Relationship Id="rId19" Type="http://schemas.openxmlformats.org/officeDocument/2006/relationships/image" Target="../media/image36.jpeg"/><Relationship Id="rId31" Type="http://schemas.openxmlformats.org/officeDocument/2006/relationships/image" Target="../media/image41.jpeg"/><Relationship Id="rId4" Type="http://schemas.openxmlformats.org/officeDocument/2006/relationships/image" Target="../media/image46.jpeg"/><Relationship Id="rId9" Type="http://schemas.openxmlformats.org/officeDocument/2006/relationships/hyperlink" Target="http://www.ncl.ac.uk/accommodation/students/accommodation/marris/" TargetMode="External"/><Relationship Id="rId14" Type="http://schemas.openxmlformats.org/officeDocument/2006/relationships/hyperlink" Target="http://www.ncl.ac.uk/accommodation/students/accommodation/centrallink/" TargetMode="External"/><Relationship Id="rId22" Type="http://schemas.openxmlformats.org/officeDocument/2006/relationships/image" Target="../media/image44.jpeg"/><Relationship Id="rId27" Type="http://schemas.openxmlformats.org/officeDocument/2006/relationships/image" Target="../media/image37.jpeg"/><Relationship Id="rId30" Type="http://schemas.openxmlformats.org/officeDocument/2006/relationships/image" Target="../media/image40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xus.org.uk/metro" TargetMode="External"/><Relationship Id="rId3" Type="http://schemas.openxmlformats.org/officeDocument/2006/relationships/image" Target="../media/image48.png"/><Relationship Id="rId7" Type="http://schemas.openxmlformats.org/officeDocument/2006/relationships/hyperlink" Target="http://www.ncl.ac.uk/accommodation/students/accommodation/bowsden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l.ac.uk/accommodation/students/accommodation/windsor/" TargetMode="External"/><Relationship Id="rId11" Type="http://schemas.openxmlformats.org/officeDocument/2006/relationships/hyperlink" Target="http://www.ncl.ac.uk/undergraduate/" TargetMode="External"/><Relationship Id="rId5" Type="http://schemas.openxmlformats.org/officeDocument/2006/relationships/hyperlink" Target="http://www.ncl.ac.uk/accommodation/students/accommodation/centrallink/" TargetMode="External"/><Relationship Id="rId10" Type="http://schemas.openxmlformats.org/officeDocument/2006/relationships/hyperlink" Target="http://www.ncl.ac.uk/accommodation/students/accommodation/victoriahall/" TargetMode="External"/><Relationship Id="rId4" Type="http://schemas.openxmlformats.org/officeDocument/2006/relationships/hyperlink" Target="http://www.ncl.ac.uk/accommodation/students/accommodation/stmary/" TargetMode="External"/><Relationship Id="rId9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hyperlink" Target="http://www.roseworth.co.uk/" TargetMode="External"/><Relationship Id="rId18" Type="http://schemas.openxmlformats.org/officeDocument/2006/relationships/image" Target="../media/image57.png"/><Relationship Id="rId3" Type="http://schemas.openxmlformats.org/officeDocument/2006/relationships/image" Target="../media/image2.png"/><Relationship Id="rId21" Type="http://schemas.openxmlformats.org/officeDocument/2006/relationships/image" Target="../media/image59.jpeg"/><Relationship Id="rId7" Type="http://schemas.openxmlformats.org/officeDocument/2006/relationships/hyperlink" Target="http://www.patrobson.com/" TargetMode="External"/><Relationship Id="rId12" Type="http://schemas.openxmlformats.org/officeDocument/2006/relationships/image" Target="../media/image54.png"/><Relationship Id="rId17" Type="http://schemas.openxmlformats.org/officeDocument/2006/relationships/hyperlink" Target="http://www.waltonrobinson.com/" TargetMode="External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56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hyperlink" Target="http://www.letslivehere.co.uk/" TargetMode="External"/><Relationship Id="rId5" Type="http://schemas.openxmlformats.org/officeDocument/2006/relationships/hyperlink" Target="http://www.stud-lets.co.uk/" TargetMode="External"/><Relationship Id="rId15" Type="http://schemas.openxmlformats.org/officeDocument/2006/relationships/hyperlink" Target="http://www.acornproperties.co.uk/" TargetMode="External"/><Relationship Id="rId10" Type="http://schemas.openxmlformats.org/officeDocument/2006/relationships/image" Target="../media/image53.png"/><Relationship Id="rId19" Type="http://schemas.openxmlformats.org/officeDocument/2006/relationships/hyperlink" Target="http://www.portlandresidential.co.uk/" TargetMode="External"/><Relationship Id="rId4" Type="http://schemas.openxmlformats.org/officeDocument/2006/relationships/image" Target="../media/image50.png"/><Relationship Id="rId9" Type="http://schemas.openxmlformats.org/officeDocument/2006/relationships/hyperlink" Target="http://pro-lets.co.uk/" TargetMode="External"/><Relationship Id="rId14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pital_Tongues" TargetMode="External"/><Relationship Id="rId3" Type="http://schemas.openxmlformats.org/officeDocument/2006/relationships/image" Target="../media/image60.png"/><Relationship Id="rId7" Type="http://schemas.openxmlformats.org/officeDocument/2006/relationships/hyperlink" Target="http://www.jesmond.org.uk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Heaton,_Newcastle" TargetMode="External"/><Relationship Id="rId5" Type="http://schemas.openxmlformats.org/officeDocument/2006/relationships/hyperlink" Target="http://en.wikipedia.org/wiki/Sandyford,_Newcastle_upon_Tyne" TargetMode="External"/><Relationship Id="rId10" Type="http://schemas.openxmlformats.org/officeDocument/2006/relationships/image" Target="../media/image49.png"/><Relationship Id="rId4" Type="http://schemas.openxmlformats.org/officeDocument/2006/relationships/hyperlink" Target="http://en.wikipedia.org/wiki/Fenham" TargetMode="External"/><Relationship Id="rId9" Type="http://schemas.openxmlformats.org/officeDocument/2006/relationships/hyperlink" Target="http://www.ncl.ac.uk/undergraduate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usu.co.uk/getinvolved/societies/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://www.nusu.co.uk/au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usu.co.uk/goplay" TargetMode="External"/><Relationship Id="rId5" Type="http://schemas.openxmlformats.org/officeDocument/2006/relationships/hyperlink" Target="http://www.ncl.ac.uk/sport/campus/intra-mural/" TargetMode="External"/><Relationship Id="rId4" Type="http://schemas.openxmlformats.org/officeDocument/2006/relationships/hyperlink" Target="http://www.nusu.co.uk/giag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hyperlink" Target="http://www.nusu.co.uk/getinvolved/societies" TargetMode="External"/><Relationship Id="rId4" Type="http://schemas.openxmlformats.org/officeDocument/2006/relationships/hyperlink" Target="http://nusufreshers.co.uk/freshersfair/" TargetMode="External"/><Relationship Id="rId9" Type="http://schemas.openxmlformats.org/officeDocument/2006/relationships/image" Target="../media/image6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5.png"/><Relationship Id="rId7" Type="http://schemas.openxmlformats.org/officeDocument/2006/relationships/hyperlink" Target="http://www.nusu.co.uk/getinvolved/societies/a-z/fullatoz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usu.co.uk/getinvolved/sports/a-z/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66.jpeg"/><Relationship Id="rId9" Type="http://schemas.openxmlformats.org/officeDocument/2006/relationships/hyperlink" Target="https://www.nusu.co.uk/getinvolved/societies/runningyoursoc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hyperlink" Target="http://www.nusu.co.uk/sac" TargetMode="External"/><Relationship Id="rId4" Type="http://schemas.openxmlformats.org/officeDocument/2006/relationships/hyperlink" Target="http://www.nusu.co.uk/content/791263/union_information/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exus.org.uk/metro" TargetMode="External"/><Relationship Id="rId13" Type="http://schemas.openxmlformats.org/officeDocument/2006/relationships/hyperlink" Target="https://www.balticmill.com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72.png"/><Relationship Id="rId12" Type="http://schemas.openxmlformats.org/officeDocument/2006/relationships/hyperlink" Target="http://www.thegatenewcastle.co.uk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etroradioarena.co.uk/" TargetMode="External"/><Relationship Id="rId11" Type="http://schemas.openxmlformats.org/officeDocument/2006/relationships/hyperlink" Target="http://www.nufc.co.uk/page/Welcome/" TargetMode="External"/><Relationship Id="rId5" Type="http://schemas.openxmlformats.org/officeDocument/2006/relationships/hyperlink" Target="http://ncl.ac.uk/" TargetMode="External"/><Relationship Id="rId15" Type="http://schemas.openxmlformats.org/officeDocument/2006/relationships/image" Target="../media/image75.jpeg"/><Relationship Id="rId10" Type="http://schemas.openxmlformats.org/officeDocument/2006/relationships/image" Target="../media/image73.jpeg"/><Relationship Id="rId4" Type="http://schemas.openxmlformats.org/officeDocument/2006/relationships/image" Target="../media/image60.png"/><Relationship Id="rId9" Type="http://schemas.openxmlformats.org/officeDocument/2006/relationships/image" Target="../media/image49.png"/><Relationship Id="rId14" Type="http://schemas.openxmlformats.org/officeDocument/2006/relationships/image" Target="../media/image74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79.jpeg"/><Relationship Id="rId3" Type="http://schemas.openxmlformats.org/officeDocument/2006/relationships/image" Target="../media/image2.png"/><Relationship Id="rId7" Type="http://schemas.openxmlformats.org/officeDocument/2006/relationships/hyperlink" Target="http://www.nexus.org.uk/metro" TargetMode="External"/><Relationship Id="rId12" Type="http://schemas.openxmlformats.org/officeDocument/2006/relationships/image" Target="../media/image78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theatreroyal.co.uk/" TargetMode="External"/><Relationship Id="rId11" Type="http://schemas.openxmlformats.org/officeDocument/2006/relationships/hyperlink" Target="https://www.tynesidecinema.co.uk/" TargetMode="External"/><Relationship Id="rId5" Type="http://schemas.openxmlformats.org/officeDocument/2006/relationships/hyperlink" Target="http://www.twmuseums.org.uk/great-north-museum.html" TargetMode="External"/><Relationship Id="rId10" Type="http://schemas.openxmlformats.org/officeDocument/2006/relationships/image" Target="../media/image77.png"/><Relationship Id="rId4" Type="http://schemas.openxmlformats.org/officeDocument/2006/relationships/image" Target="../media/image60.png"/><Relationship Id="rId9" Type="http://schemas.openxmlformats.org/officeDocument/2006/relationships/image" Target="../media/image76.png"/><Relationship Id="rId14" Type="http://schemas.openxmlformats.org/officeDocument/2006/relationships/hyperlink" Target="http://www.sagegateshead.com/" TargetMode="Externa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13" Type="http://schemas.openxmlformats.org/officeDocument/2006/relationships/image" Target="../media/image49.png"/><Relationship Id="rId3" Type="http://schemas.openxmlformats.org/officeDocument/2006/relationships/image" Target="../media/image2.png"/><Relationship Id="rId7" Type="http://schemas.openxmlformats.org/officeDocument/2006/relationships/hyperlink" Target="http://www.northumberlandnationalpark.org.uk/" TargetMode="External"/><Relationship Id="rId12" Type="http://schemas.openxmlformats.org/officeDocument/2006/relationships/hyperlink" Target="http://www.nexus.org.uk/metro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ewcastlegateshead.com/about-the-area/tynemouth" TargetMode="External"/><Relationship Id="rId11" Type="http://schemas.openxmlformats.org/officeDocument/2006/relationships/hyperlink" Target="http://www.gateshead.gov.uk/Home.aspx" TargetMode="External"/><Relationship Id="rId5" Type="http://schemas.openxmlformats.org/officeDocument/2006/relationships/hyperlink" Target="http://www.intumetrocentre.co.uk/" TargetMode="External"/><Relationship Id="rId15" Type="http://schemas.openxmlformats.org/officeDocument/2006/relationships/image" Target="../media/image84.jpeg"/><Relationship Id="rId10" Type="http://schemas.openxmlformats.org/officeDocument/2006/relationships/hyperlink" Target="http://www.visitsouthtyneside.co.uk/" TargetMode="External"/><Relationship Id="rId4" Type="http://schemas.openxmlformats.org/officeDocument/2006/relationships/image" Target="../media/image80.png"/><Relationship Id="rId9" Type="http://schemas.openxmlformats.org/officeDocument/2006/relationships/image" Target="../media/image82.png"/><Relationship Id="rId14" Type="http://schemas.openxmlformats.org/officeDocument/2006/relationships/image" Target="../media/image83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13" Type="http://schemas.openxmlformats.org/officeDocument/2006/relationships/image" Target="../media/image87.jpeg"/><Relationship Id="rId3" Type="http://schemas.openxmlformats.org/officeDocument/2006/relationships/image" Target="../media/image2.png"/><Relationship Id="rId7" Type="http://schemas.openxmlformats.org/officeDocument/2006/relationships/hyperlink" Target="http://www.alnwickcastle.com/" TargetMode="External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urhamcathedral.co.uk/" TargetMode="External"/><Relationship Id="rId11" Type="http://schemas.openxmlformats.org/officeDocument/2006/relationships/hyperlink" Target="http://www.nexus.org.uk/metro" TargetMode="External"/><Relationship Id="rId5" Type="http://schemas.openxmlformats.org/officeDocument/2006/relationships/hyperlink" Target="http://www.twmuseums.org.uk/segedunum-roman-fort.html" TargetMode="External"/><Relationship Id="rId10" Type="http://schemas.openxmlformats.org/officeDocument/2006/relationships/hyperlink" Target="http://www.beamish.org.uk/" TargetMode="External"/><Relationship Id="rId4" Type="http://schemas.openxmlformats.org/officeDocument/2006/relationships/image" Target="../media/image80.png"/><Relationship Id="rId9" Type="http://schemas.openxmlformats.org/officeDocument/2006/relationships/image" Target="../media/image86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image" Target="../media/image2.png"/><Relationship Id="rId7" Type="http://schemas.openxmlformats.org/officeDocument/2006/relationships/image" Target="../media/image88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hyperlink" Target="http://www.nexus.org.uk/metro" TargetMode="External"/><Relationship Id="rId10" Type="http://schemas.openxmlformats.org/officeDocument/2006/relationships/image" Target="../media/image91.jpeg"/><Relationship Id="rId4" Type="http://schemas.openxmlformats.org/officeDocument/2006/relationships/image" Target="../media/image80.png"/><Relationship Id="rId9" Type="http://schemas.openxmlformats.org/officeDocument/2006/relationships/image" Target="../media/image9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2" descr="\\tower3\home18\nmb891\Downloads\22058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-1" y="1"/>
            <a:ext cx="917012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6124" y="569863"/>
            <a:ext cx="9144000" cy="10081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  <a:latin typeface="Calibri" panose="020F0502020204030204" pitchFamily="34" charset="0"/>
              </a:rPr>
              <a:t>Studying Mathematics @</a:t>
            </a:r>
          </a:p>
          <a:p>
            <a:r>
              <a:rPr lang="en-GB" dirty="0" smtClean="0">
                <a:solidFill>
                  <a:schemeClr val="bg1"/>
                </a:solidFill>
                <a:latin typeface="Calibri" panose="020F0502020204030204" pitchFamily="34" charset="0"/>
              </a:rPr>
              <a:t> Newcastle University  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1359" y="224351"/>
            <a:ext cx="1512168" cy="56798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845878" y="1933462"/>
            <a:ext cx="550449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Lee Fawcett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5" name="Text Box 57"/>
          <p:cNvSpPr txBox="1">
            <a:spLocks noChangeArrowheads="1"/>
          </p:cNvSpPr>
          <p:nvPr/>
        </p:nvSpPr>
        <p:spPr bwMode="auto">
          <a:xfrm>
            <a:off x="685800" y="4635853"/>
            <a:ext cx="8179691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ct val="70000"/>
              </a:lnSpc>
              <a:spcAft>
                <a:spcPct val="20000"/>
              </a:spcAft>
            </a:pPr>
            <a:endParaRPr lang="en-US" sz="1600" baseline="0" dirty="0">
              <a:latin typeface="Arial Bold" charset="0"/>
            </a:endParaRPr>
          </a:p>
          <a:p>
            <a:pPr algn="r">
              <a:lnSpc>
                <a:spcPct val="70000"/>
              </a:lnSpc>
              <a:spcAft>
                <a:spcPct val="20000"/>
              </a:spcAft>
            </a:pPr>
            <a:endParaRPr lang="en-US" sz="1600" baseline="0" dirty="0">
              <a:latin typeface="+mn-lt"/>
            </a:endParaRPr>
          </a:p>
          <a:p>
            <a:pPr algn="r">
              <a:spcAft>
                <a:spcPct val="20000"/>
              </a:spcAft>
            </a:pPr>
            <a:r>
              <a:rPr lang="en-US" sz="1600" b="1" i="1" baseline="0" dirty="0" smtClean="0">
                <a:solidFill>
                  <a:schemeClr val="bg1"/>
                </a:solidFill>
                <a:latin typeface="+mn-lt"/>
              </a:rPr>
              <a:t>)</a:t>
            </a:r>
            <a:endParaRPr lang="en-US" sz="1600" b="1" i="1" baseline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735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1" y="32402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Introductions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3"/>
            <a:ext cx="1728192" cy="567983"/>
          </a:xfrm>
          <a:prstGeom prst="rect">
            <a:avLst/>
          </a:prstGeom>
        </p:spPr>
      </p:pic>
      <p:sp>
        <p:nvSpPr>
          <p:cNvPr id="26" name="Freeform 25"/>
          <p:cNvSpPr/>
          <p:nvPr/>
        </p:nvSpPr>
        <p:spPr>
          <a:xfrm>
            <a:off x="779158" y="1886729"/>
            <a:ext cx="2140211" cy="92244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Statistics Lecturer 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3443048" y="1886728"/>
            <a:ext cx="2119475" cy="90528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Why Cyprus? 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073873" y="1886728"/>
            <a:ext cx="2149700" cy="90528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This talk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779158" y="2971751"/>
            <a:ext cx="2140211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Teach: 1</a:t>
            </a:r>
            <a:r>
              <a:rPr lang="en-GB" sz="2000" baseline="30000" dirty="0" smtClean="0">
                <a:solidFill>
                  <a:prstClr val="white"/>
                </a:solidFill>
              </a:rPr>
              <a:t>st</a:t>
            </a:r>
            <a:r>
              <a:rPr lang="en-GB" sz="2000" dirty="0" smtClean="0">
                <a:solidFill>
                  <a:prstClr val="white"/>
                </a:solidFill>
              </a:rPr>
              <a:t> year, 2</a:t>
            </a:r>
            <a:r>
              <a:rPr lang="en-GB" sz="2000" baseline="30000" dirty="0" smtClean="0">
                <a:solidFill>
                  <a:prstClr val="white"/>
                </a:solidFill>
              </a:rPr>
              <a:t>nd</a:t>
            </a:r>
            <a:r>
              <a:rPr lang="en-GB" sz="2000" dirty="0" smtClean="0">
                <a:solidFill>
                  <a:prstClr val="white"/>
                </a:solidFill>
              </a:rPr>
              <a:t> year and 4</a:t>
            </a:r>
            <a:r>
              <a:rPr lang="en-GB" sz="2000" baseline="30000" dirty="0" smtClean="0">
                <a:solidFill>
                  <a:prstClr val="white"/>
                </a:solidFill>
              </a:rPr>
              <a:t>th</a:t>
            </a:r>
            <a:r>
              <a:rPr lang="en-GB" sz="2000" dirty="0" smtClean="0">
                <a:solidFill>
                  <a:prstClr val="white"/>
                </a:solidFill>
              </a:rPr>
              <a:t> year undergraduates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457114" y="2971165"/>
            <a:ext cx="2119475" cy="1033281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 </a:t>
            </a:r>
            <a:r>
              <a:rPr lang="en-GB" sz="2000" dirty="0" smtClean="0">
                <a:solidFill>
                  <a:prstClr val="white"/>
                </a:solidFill>
              </a:rPr>
              <a:t>Cypriot students at NCL are hard-working…</a:t>
            </a:r>
          </a:p>
        </p:txBody>
      </p:sp>
      <p:sp>
        <p:nvSpPr>
          <p:cNvPr id="46" name="Freeform 45"/>
          <p:cNvSpPr/>
          <p:nvPr/>
        </p:nvSpPr>
        <p:spPr>
          <a:xfrm>
            <a:off x="3457114" y="4235499"/>
            <a:ext cx="2119475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...highly motivated… aspirational…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3457114" y="5462189"/>
            <a:ext cx="2119475" cy="103404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We want more of you at Newcastle!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6073873" y="2971165"/>
            <a:ext cx="2149700" cy="1033281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Degrees in Mathematics &amp; Statistics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6073873" y="4235499"/>
            <a:ext cx="2149700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Student Finance  (a little… Brexit uncertainty!)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790878" y="4235499"/>
            <a:ext cx="2140211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Research: Statistical models for extremes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790877" y="5463541"/>
            <a:ext cx="2140211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Outreach: Tell people how good maths is!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6071525" y="5471107"/>
            <a:ext cx="2149700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Newcastle: Accommodation and the City</a:t>
            </a:r>
            <a:endParaRPr lang="en-GB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92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2" descr="\\tower3\home18\nmb891\Downloads\22058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-1" y="1"/>
            <a:ext cx="917012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6124" y="372911"/>
            <a:ext cx="9144000" cy="10081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  <a:latin typeface="Calibri" panose="020F0502020204030204" pitchFamily="34" charset="0"/>
              </a:rPr>
              <a:t>Degree programmes in </a:t>
            </a:r>
          </a:p>
          <a:p>
            <a:r>
              <a:rPr lang="en-GB" dirty="0" smtClean="0">
                <a:solidFill>
                  <a:schemeClr val="bg1"/>
                </a:solidFill>
                <a:latin typeface="Calibri" panose="020F0502020204030204" pitchFamily="34" charset="0"/>
              </a:rPr>
              <a:t>Mathematics &amp; Statistics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1359" y="224351"/>
            <a:ext cx="1512168" cy="567983"/>
          </a:xfrm>
          <a:prstGeom prst="rect">
            <a:avLst/>
          </a:prstGeom>
        </p:spPr>
      </p:pic>
      <p:sp>
        <p:nvSpPr>
          <p:cNvPr id="15" name="Text Box 57"/>
          <p:cNvSpPr txBox="1">
            <a:spLocks noChangeArrowheads="1"/>
          </p:cNvSpPr>
          <p:nvPr/>
        </p:nvSpPr>
        <p:spPr bwMode="auto">
          <a:xfrm>
            <a:off x="685800" y="4635853"/>
            <a:ext cx="8179691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ct val="70000"/>
              </a:lnSpc>
              <a:spcAft>
                <a:spcPct val="20000"/>
              </a:spcAft>
            </a:pPr>
            <a:endParaRPr lang="en-US" sz="1600" baseline="0" dirty="0">
              <a:latin typeface="Arial Bold" charset="0"/>
            </a:endParaRPr>
          </a:p>
          <a:p>
            <a:pPr algn="r">
              <a:lnSpc>
                <a:spcPct val="70000"/>
              </a:lnSpc>
              <a:spcAft>
                <a:spcPct val="20000"/>
              </a:spcAft>
            </a:pPr>
            <a:endParaRPr lang="en-US" sz="1600" baseline="0" dirty="0">
              <a:latin typeface="+mn-lt"/>
            </a:endParaRPr>
          </a:p>
          <a:p>
            <a:pPr algn="r">
              <a:spcAft>
                <a:spcPct val="20000"/>
              </a:spcAft>
            </a:pPr>
            <a:r>
              <a:rPr lang="en-US" sz="1600" b="1" i="1" baseline="0" dirty="0" smtClean="0">
                <a:solidFill>
                  <a:schemeClr val="bg1"/>
                </a:solidFill>
                <a:latin typeface="+mn-lt"/>
              </a:rPr>
              <a:t>)</a:t>
            </a:r>
            <a:endParaRPr lang="en-US" sz="1600" b="1" i="1" baseline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082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2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Single Honours Degrees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2"/>
            <a:ext cx="1728192" cy="567983"/>
          </a:xfrm>
          <a:prstGeom prst="rect">
            <a:avLst/>
          </a:prstGeom>
        </p:spPr>
      </p:pic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cxnSp>
        <p:nvCxnSpPr>
          <p:cNvPr id="9" name="Straight Arrow Connector 8"/>
          <p:cNvCxnSpPr>
            <a:endCxn id="26" idx="0"/>
          </p:cNvCxnSpPr>
          <p:nvPr/>
        </p:nvCxnSpPr>
        <p:spPr>
          <a:xfrm flipH="1">
            <a:off x="6026390" y="3626385"/>
            <a:ext cx="792087" cy="193058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6818477" y="3626383"/>
            <a:ext cx="1173905" cy="7426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1763690" y="2852938"/>
            <a:ext cx="1612631" cy="77344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800" dirty="0">
                <a:solidFill>
                  <a:schemeClr val="bg1"/>
                </a:solidFill>
              </a:rPr>
              <a:t>3 Year Degree</a:t>
            </a:r>
          </a:p>
        </p:txBody>
      </p:sp>
      <p:cxnSp>
        <p:nvCxnSpPr>
          <p:cNvPr id="16" name="Straight Arrow Connector 15"/>
          <p:cNvCxnSpPr>
            <a:endCxn id="11" idx="0"/>
          </p:cNvCxnSpPr>
          <p:nvPr/>
        </p:nvCxnSpPr>
        <p:spPr>
          <a:xfrm flipH="1">
            <a:off x="2570006" y="2129956"/>
            <a:ext cx="335993" cy="72298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5940154" y="2852938"/>
            <a:ext cx="1612631" cy="773447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800" dirty="0">
                <a:solidFill>
                  <a:schemeClr val="bg1"/>
                </a:solidFill>
              </a:rPr>
              <a:t>4 Year Degree</a:t>
            </a:r>
          </a:p>
        </p:txBody>
      </p:sp>
      <p:sp>
        <p:nvSpPr>
          <p:cNvPr id="18" name="Rounded Rectangle 17">
            <a:hlinkClick r:id="rId4"/>
          </p:cNvPr>
          <p:cNvSpPr/>
          <p:nvPr/>
        </p:nvSpPr>
        <p:spPr>
          <a:xfrm>
            <a:off x="6948264" y="4371921"/>
            <a:ext cx="2088232" cy="857281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MMathStat </a:t>
            </a:r>
            <a:r>
              <a:rPr lang="en-GB" sz="2800" dirty="0" err="1">
                <a:solidFill>
                  <a:schemeClr val="bg1"/>
                </a:solidFill>
              </a:rPr>
              <a:t>Hons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9" name="Rounded Rectangle 18">
            <a:hlinkClick r:id="rId5"/>
          </p:cNvPr>
          <p:cNvSpPr/>
          <p:nvPr/>
        </p:nvSpPr>
        <p:spPr>
          <a:xfrm>
            <a:off x="1763688" y="5628976"/>
            <a:ext cx="2304256" cy="82436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BSc Statistics </a:t>
            </a:r>
            <a:r>
              <a:rPr lang="en-GB" sz="2800" dirty="0" err="1">
                <a:solidFill>
                  <a:schemeClr val="bg1"/>
                </a:solidFill>
              </a:rPr>
              <a:t>Hons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0" name="Rounded Rectangle 19">
            <a:hlinkClick r:id="rId6"/>
          </p:cNvPr>
          <p:cNvSpPr/>
          <p:nvPr/>
        </p:nvSpPr>
        <p:spPr>
          <a:xfrm>
            <a:off x="3491880" y="3785311"/>
            <a:ext cx="1944216" cy="1371883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BSc Maths &amp; Stats </a:t>
            </a:r>
            <a:r>
              <a:rPr lang="en-GB" sz="2800" dirty="0" err="1">
                <a:solidFill>
                  <a:schemeClr val="bg1"/>
                </a:solidFill>
              </a:rPr>
              <a:t>Hons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1" name="Rounded Rectangle 20">
            <a:hlinkClick r:id="rId7"/>
          </p:cNvPr>
          <p:cNvSpPr/>
          <p:nvPr/>
        </p:nvSpPr>
        <p:spPr>
          <a:xfrm>
            <a:off x="251522" y="4368997"/>
            <a:ext cx="2187861" cy="860205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BSc Maths </a:t>
            </a:r>
            <a:r>
              <a:rPr lang="en-GB" sz="2800" dirty="0" err="1">
                <a:solidFill>
                  <a:schemeClr val="bg1"/>
                </a:solidFill>
              </a:rPr>
              <a:t>Hons</a:t>
            </a:r>
            <a:endParaRPr lang="en-GB" sz="2800" dirty="0">
              <a:solidFill>
                <a:schemeClr val="bg1"/>
              </a:solidFill>
            </a:endParaRPr>
          </a:p>
        </p:txBody>
      </p:sp>
      <p:cxnSp>
        <p:nvCxnSpPr>
          <p:cNvPr id="22" name="Straight Arrow Connector 21"/>
          <p:cNvCxnSpPr>
            <a:stCxn id="11" idx="2"/>
            <a:endCxn id="21" idx="0"/>
          </p:cNvCxnSpPr>
          <p:nvPr/>
        </p:nvCxnSpPr>
        <p:spPr>
          <a:xfrm flipH="1">
            <a:off x="1345453" y="3626383"/>
            <a:ext cx="1224553" cy="742612"/>
          </a:xfrm>
          <a:prstGeom prst="straightConnector1">
            <a:avLst/>
          </a:prstGeom>
          <a:ln w="19050">
            <a:solidFill>
              <a:schemeClr val="tx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2"/>
            <a:endCxn id="19" idx="0"/>
          </p:cNvCxnSpPr>
          <p:nvPr/>
        </p:nvCxnSpPr>
        <p:spPr>
          <a:xfrm>
            <a:off x="2570004" y="3626385"/>
            <a:ext cx="345812" cy="200259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1" idx="2"/>
            <a:endCxn id="20" idx="1"/>
          </p:cNvCxnSpPr>
          <p:nvPr/>
        </p:nvCxnSpPr>
        <p:spPr>
          <a:xfrm>
            <a:off x="2570004" y="3626383"/>
            <a:ext cx="921876" cy="84486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>
            <a:hlinkClick r:id="rId8"/>
          </p:cNvPr>
          <p:cNvSpPr/>
          <p:nvPr/>
        </p:nvSpPr>
        <p:spPr>
          <a:xfrm>
            <a:off x="5004050" y="5556968"/>
            <a:ext cx="2044679" cy="824360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err="1">
                <a:solidFill>
                  <a:schemeClr val="bg1"/>
                </a:solidFill>
              </a:rPr>
              <a:t>MMath</a:t>
            </a:r>
            <a:r>
              <a:rPr lang="en-GB" sz="2800" dirty="0">
                <a:solidFill>
                  <a:schemeClr val="bg1"/>
                </a:solidFill>
              </a:rPr>
              <a:t> </a:t>
            </a:r>
            <a:r>
              <a:rPr lang="en-GB" sz="2800" dirty="0" err="1">
                <a:solidFill>
                  <a:schemeClr val="bg1"/>
                </a:solidFill>
              </a:rPr>
              <a:t>Hons</a:t>
            </a:r>
            <a:endParaRPr lang="en-GB" sz="2800" dirty="0">
              <a:solidFill>
                <a:schemeClr val="bg1"/>
              </a:solidFill>
            </a:endParaRPr>
          </a:p>
        </p:txBody>
      </p:sp>
      <p:cxnSp>
        <p:nvCxnSpPr>
          <p:cNvPr id="27" name="Straight Arrow Connector 26"/>
          <p:cNvCxnSpPr>
            <a:endCxn id="17" idx="0"/>
          </p:cNvCxnSpPr>
          <p:nvPr/>
        </p:nvCxnSpPr>
        <p:spPr>
          <a:xfrm>
            <a:off x="5580112" y="2076591"/>
            <a:ext cx="1166356" cy="77634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2269935" y="1412778"/>
            <a:ext cx="4397902" cy="1095861"/>
            <a:chOff x="2386035" y="1268760"/>
            <a:chExt cx="4397902" cy="1095861"/>
          </a:xfrm>
          <a:solidFill>
            <a:srgbClr val="E52F48"/>
          </a:solidFill>
        </p:grpSpPr>
        <p:sp>
          <p:nvSpPr>
            <p:cNvPr id="29" name="Rounded Rectangle 28"/>
            <p:cNvSpPr/>
            <p:nvPr/>
          </p:nvSpPr>
          <p:spPr>
            <a:xfrm>
              <a:off x="2386035" y="1268760"/>
              <a:ext cx="4397902" cy="1095861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10837" y="1570444"/>
              <a:ext cx="4230541" cy="5909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3600" dirty="0">
                  <a:solidFill>
                    <a:schemeClr val="bg1"/>
                  </a:solidFill>
                </a:rPr>
                <a:t>Single Honours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0240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2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Other Types of Degree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2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1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10" name="Rounded Rectangle 9"/>
          <p:cNvSpPr/>
          <p:nvPr/>
        </p:nvSpPr>
        <p:spPr>
          <a:xfrm>
            <a:off x="222889" y="1420503"/>
            <a:ext cx="2736304" cy="701439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400" dirty="0">
                <a:solidFill>
                  <a:schemeClr val="bg1"/>
                </a:solidFill>
              </a:rPr>
              <a:t>Major/Minor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1672" y="5944830"/>
            <a:ext cx="2736304" cy="737444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400" dirty="0">
                <a:solidFill>
                  <a:schemeClr val="bg1"/>
                </a:solidFill>
              </a:rPr>
              <a:t>Joint Honours</a:t>
            </a:r>
          </a:p>
        </p:txBody>
      </p:sp>
      <p:sp>
        <p:nvSpPr>
          <p:cNvPr id="16" name="Rounded Rectangle 15">
            <a:hlinkClick r:id="rId4"/>
          </p:cNvPr>
          <p:cNvSpPr/>
          <p:nvPr/>
        </p:nvSpPr>
        <p:spPr>
          <a:xfrm>
            <a:off x="755575" y="3242796"/>
            <a:ext cx="2304256" cy="824360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100" dirty="0">
                <a:solidFill>
                  <a:schemeClr val="bg1"/>
                </a:solidFill>
              </a:rPr>
              <a:t>Maths with Management</a:t>
            </a:r>
          </a:p>
        </p:txBody>
      </p:sp>
      <p:sp>
        <p:nvSpPr>
          <p:cNvPr id="17" name="Rounded Rectangle 16">
            <a:hlinkClick r:id="rId5"/>
          </p:cNvPr>
          <p:cNvSpPr/>
          <p:nvPr/>
        </p:nvSpPr>
        <p:spPr>
          <a:xfrm>
            <a:off x="3887416" y="1957568"/>
            <a:ext cx="2304256" cy="824360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100" dirty="0">
                <a:solidFill>
                  <a:schemeClr val="bg1"/>
                </a:solidFill>
              </a:rPr>
              <a:t>Maths with Finance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547352" y="5855200"/>
            <a:ext cx="2304256" cy="824360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100" dirty="0">
                <a:solidFill>
                  <a:schemeClr val="bg1"/>
                </a:solidFill>
              </a:rPr>
              <a:t>Accounting and Maths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11960" y="4719066"/>
            <a:ext cx="2304256" cy="824360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100" dirty="0">
                <a:solidFill>
                  <a:schemeClr val="bg1"/>
                </a:solidFill>
              </a:rPr>
              <a:t>Economics and Maths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23720" y="3429000"/>
            <a:ext cx="2304256" cy="824360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100" dirty="0">
                <a:solidFill>
                  <a:schemeClr val="bg1"/>
                </a:solidFill>
              </a:rPr>
              <a:t>Maths and Psychology</a:t>
            </a:r>
          </a:p>
        </p:txBody>
      </p:sp>
      <p:sp>
        <p:nvSpPr>
          <p:cNvPr id="21" name="Line 4"/>
          <p:cNvSpPr>
            <a:spLocks noChangeShapeType="1"/>
          </p:cNvSpPr>
          <p:nvPr/>
        </p:nvSpPr>
        <p:spPr bwMode="auto">
          <a:xfrm flipV="1">
            <a:off x="0" y="1957568"/>
            <a:ext cx="9108504" cy="4207736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4963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University Credits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789226" y="2290290"/>
            <a:ext cx="0" cy="7344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3059832" y="1547664"/>
            <a:ext cx="3435896" cy="701439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400" dirty="0">
                <a:solidFill>
                  <a:schemeClr val="bg1"/>
                </a:solidFill>
              </a:rPr>
              <a:t>120 Credits in Each Year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59092" y="4433656"/>
            <a:ext cx="2304256" cy="824360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100" dirty="0">
                <a:solidFill>
                  <a:schemeClr val="bg1"/>
                </a:solidFill>
              </a:rPr>
              <a:t>Lectures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80128" y="4438840"/>
            <a:ext cx="2304256" cy="820904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100" dirty="0">
                <a:solidFill>
                  <a:schemeClr val="bg1"/>
                </a:solidFill>
              </a:rPr>
              <a:t>Revision and Exam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69610" y="5258016"/>
            <a:ext cx="2304256" cy="820904"/>
          </a:xfrm>
          <a:prstGeom prst="roundRect">
            <a:avLst/>
          </a:prstGeom>
          <a:solidFill>
            <a:srgbClr val="477C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100" dirty="0">
                <a:solidFill>
                  <a:schemeClr val="bg1"/>
                </a:solidFill>
              </a:rPr>
              <a:t>Term-time Assessments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4789226" y="3798168"/>
            <a:ext cx="0" cy="145984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3059832" y="3798168"/>
            <a:ext cx="793243" cy="6354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817976" y="3798168"/>
            <a:ext cx="677752" cy="63548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3265612" y="3024721"/>
            <a:ext cx="3024336" cy="77344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400" dirty="0">
                <a:solidFill>
                  <a:schemeClr val="bg1"/>
                </a:solidFill>
              </a:rPr>
              <a:t>100 Hours per 10 Credits </a:t>
            </a:r>
          </a:p>
        </p:txBody>
      </p:sp>
    </p:spTree>
    <p:extLst>
      <p:ext uri="{BB962C8B-B14F-4D97-AF65-F5344CB8AC3E}">
        <p14:creationId xmlns:p14="http://schemas.microsoft.com/office/powerpoint/2010/main" xmlns="" val="413247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Single Honours Structure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10" name="Freeform 9"/>
          <p:cNvSpPr/>
          <p:nvPr/>
        </p:nvSpPr>
        <p:spPr>
          <a:xfrm>
            <a:off x="2525058" y="1405056"/>
            <a:ext cx="1830918" cy="68164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2</a:t>
            </a:r>
            <a:r>
              <a:rPr lang="en-GB" baseline="30000" dirty="0">
                <a:solidFill>
                  <a:schemeClr val="bg1"/>
                </a:solidFill>
              </a:rPr>
              <a:t>nd</a:t>
            </a:r>
            <a:r>
              <a:rPr lang="en-GB" dirty="0">
                <a:solidFill>
                  <a:schemeClr val="bg1"/>
                </a:solidFill>
              </a:rPr>
              <a:t>  Year</a:t>
            </a:r>
          </a:p>
        </p:txBody>
      </p:sp>
      <p:sp>
        <p:nvSpPr>
          <p:cNvPr id="11" name="Freeform 10"/>
          <p:cNvSpPr/>
          <p:nvPr/>
        </p:nvSpPr>
        <p:spPr>
          <a:xfrm>
            <a:off x="4827363" y="1408614"/>
            <a:ext cx="1828797" cy="68164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3</a:t>
            </a:r>
            <a:r>
              <a:rPr lang="en-GB" baseline="30000" dirty="0">
                <a:solidFill>
                  <a:schemeClr val="bg1"/>
                </a:solidFill>
              </a:rPr>
              <a:t>rd</a:t>
            </a:r>
            <a:r>
              <a:rPr lang="en-GB" dirty="0">
                <a:solidFill>
                  <a:schemeClr val="bg1"/>
                </a:solidFill>
              </a:rPr>
              <a:t>  Year</a:t>
            </a:r>
          </a:p>
        </p:txBody>
      </p:sp>
      <p:sp>
        <p:nvSpPr>
          <p:cNvPr id="16" name="Freeform 15"/>
          <p:cNvSpPr/>
          <p:nvPr/>
        </p:nvSpPr>
        <p:spPr>
          <a:xfrm>
            <a:off x="7135691" y="1415472"/>
            <a:ext cx="1828797" cy="68164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4</a:t>
            </a:r>
            <a:r>
              <a:rPr lang="en-GB" baseline="30000" dirty="0">
                <a:solidFill>
                  <a:schemeClr val="bg1"/>
                </a:solidFill>
              </a:rPr>
              <a:t>th</a:t>
            </a:r>
            <a:r>
              <a:rPr lang="en-GB" dirty="0">
                <a:solidFill>
                  <a:schemeClr val="bg1"/>
                </a:solidFill>
              </a:rPr>
              <a:t> Year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35691" y="2233406"/>
            <a:ext cx="609599" cy="3723971"/>
          </a:xfrm>
          <a:prstGeom prst="roundRect">
            <a:avLst/>
          </a:prstGeom>
          <a:gradFill>
            <a:gsLst>
              <a:gs pos="0">
                <a:srgbClr val="000C2A"/>
              </a:gs>
              <a:gs pos="100000">
                <a:srgbClr val="6FC5F5"/>
              </a:gs>
            </a:gsLst>
          </a:gradFill>
          <a:ln w="25400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 8091 </a:t>
            </a:r>
          </a:p>
        </p:txBody>
      </p:sp>
      <p:sp>
        <p:nvSpPr>
          <p:cNvPr id="18" name="Freeform 17"/>
          <p:cNvSpPr/>
          <p:nvPr/>
        </p:nvSpPr>
        <p:spPr>
          <a:xfrm>
            <a:off x="251521" y="1412776"/>
            <a:ext cx="1830918" cy="68164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1</a:t>
            </a:r>
            <a:r>
              <a:rPr lang="en-GB" baseline="30000" dirty="0">
                <a:solidFill>
                  <a:schemeClr val="bg1"/>
                </a:solidFill>
              </a:rPr>
              <a:t>st</a:t>
            </a:r>
            <a:r>
              <a:rPr lang="en-GB" dirty="0">
                <a:solidFill>
                  <a:schemeClr val="bg1"/>
                </a:solidFill>
              </a:rPr>
              <a:t>  Year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1521" y="2276360"/>
            <a:ext cx="893975" cy="864096"/>
          </a:xfrm>
          <a:prstGeom prst="roundRect">
            <a:avLst/>
          </a:prstGeom>
          <a:solidFill>
            <a:srgbClr val="00467E"/>
          </a:solidFill>
          <a:ln w="25400">
            <a:solidFill>
              <a:srgbClr val="00467E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1601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1521" y="3230833"/>
            <a:ext cx="609599" cy="864096"/>
          </a:xfrm>
          <a:prstGeom prst="roundRect">
            <a:avLst/>
          </a:prstGeom>
          <a:solidFill>
            <a:srgbClr val="6083CB"/>
          </a:solidFill>
          <a:ln w="25400">
            <a:solidFill>
              <a:srgbClr val="6083CB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1701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470719" y="3234109"/>
            <a:ext cx="609599" cy="864096"/>
          </a:xfrm>
          <a:prstGeom prst="roundRect">
            <a:avLst/>
          </a:prstGeom>
          <a:solidFill>
            <a:srgbClr val="00B0F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1901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53642" y="5193532"/>
            <a:ext cx="609599" cy="864096"/>
          </a:xfrm>
          <a:prstGeom prst="roundRect">
            <a:avLst/>
          </a:prstGeom>
          <a:solidFill>
            <a:srgbClr val="6083CB"/>
          </a:solidFill>
          <a:ln w="25400">
            <a:solidFill>
              <a:srgbClr val="6083CB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1702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470719" y="5193532"/>
            <a:ext cx="609599" cy="864096"/>
          </a:xfrm>
          <a:prstGeom prst="roundRect">
            <a:avLst/>
          </a:prstGeom>
          <a:solidFill>
            <a:srgbClr val="00B0F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1902 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61120" y="3230833"/>
            <a:ext cx="609599" cy="864096"/>
          </a:xfrm>
          <a:prstGeom prst="roundRect">
            <a:avLst/>
          </a:prstGeom>
          <a:solidFill>
            <a:srgbClr val="6083CB"/>
          </a:solidFill>
          <a:ln w="25400">
            <a:solidFill>
              <a:srgbClr val="6083CB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1801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63241" y="5193532"/>
            <a:ext cx="609599" cy="864096"/>
          </a:xfrm>
          <a:prstGeom prst="roundRect">
            <a:avLst/>
          </a:prstGeom>
          <a:solidFill>
            <a:srgbClr val="6083CB"/>
          </a:solidFill>
          <a:ln w="25400">
            <a:solidFill>
              <a:srgbClr val="6083CB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1802 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157745" y="2276872"/>
            <a:ext cx="893975" cy="864096"/>
          </a:xfrm>
          <a:prstGeom prst="roundRect">
            <a:avLst/>
          </a:prstGeom>
          <a:solidFill>
            <a:srgbClr val="00467E"/>
          </a:solidFill>
          <a:ln w="25400">
            <a:solidFill>
              <a:srgbClr val="00467E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1602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51520" y="4220576"/>
            <a:ext cx="893975" cy="864096"/>
          </a:xfrm>
          <a:prstGeom prst="roundRect">
            <a:avLst/>
          </a:prstGeom>
          <a:solidFill>
            <a:srgbClr val="00467E"/>
          </a:solidFill>
          <a:ln w="25400">
            <a:solidFill>
              <a:srgbClr val="00467E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1603 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57744" y="4221088"/>
            <a:ext cx="893975" cy="864096"/>
          </a:xfrm>
          <a:prstGeom prst="roundRect">
            <a:avLst/>
          </a:prstGeom>
          <a:solidFill>
            <a:srgbClr val="00467E"/>
          </a:solidFill>
          <a:ln w="25400">
            <a:solidFill>
              <a:srgbClr val="00467E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1604 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250925" y="6296097"/>
            <a:ext cx="4465091" cy="435652"/>
            <a:chOff x="250925" y="6296097"/>
            <a:chExt cx="4465091" cy="435652"/>
          </a:xfrm>
        </p:grpSpPr>
        <p:sp>
          <p:nvSpPr>
            <p:cNvPr id="32" name="Rounded Rectangle 31"/>
            <p:cNvSpPr/>
            <p:nvPr/>
          </p:nvSpPr>
          <p:spPr>
            <a:xfrm>
              <a:off x="3812773" y="6296097"/>
              <a:ext cx="903243" cy="435652"/>
            </a:xfrm>
            <a:prstGeom prst="roundRect">
              <a:avLst/>
            </a:prstGeom>
            <a:solidFill>
              <a:srgbClr val="00B0F0"/>
            </a:solidFill>
            <a:ln w="25400">
              <a:noFill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1400" dirty="0">
                  <a:solidFill>
                    <a:schemeClr val="bg1"/>
                  </a:solidFill>
                </a:rPr>
                <a:t>Optional</a:t>
              </a: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1148477" y="6296097"/>
              <a:ext cx="903243" cy="435652"/>
            </a:xfrm>
            <a:prstGeom prst="roundRect">
              <a:avLst/>
            </a:prstGeom>
            <a:solidFill>
              <a:srgbClr val="00467E"/>
            </a:solidFill>
            <a:ln w="25400">
              <a:noFill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1400" dirty="0">
                  <a:solidFill>
                    <a:schemeClr val="bg1"/>
                  </a:solidFill>
                </a:rPr>
                <a:t>Inner</a:t>
              </a:r>
            </a:p>
          </p:txBody>
        </p:sp>
        <p:sp>
          <p:nvSpPr>
            <p:cNvPr id="34" name="Rounded Rectangle 33"/>
            <p:cNvSpPr/>
            <p:nvPr/>
          </p:nvSpPr>
          <p:spPr>
            <a:xfrm>
              <a:off x="2503422" y="6296097"/>
              <a:ext cx="903243" cy="435652"/>
            </a:xfrm>
            <a:prstGeom prst="roundRect">
              <a:avLst/>
            </a:prstGeom>
            <a:solidFill>
              <a:srgbClr val="6083CB"/>
            </a:solidFill>
            <a:ln w="25400">
              <a:noFill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1400" dirty="0">
                  <a:solidFill>
                    <a:schemeClr val="bg1"/>
                  </a:solidFill>
                </a:rPr>
                <a:t>Outer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50925" y="6333112"/>
              <a:ext cx="7186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/>
                <a:t>Key:</a:t>
              </a:r>
            </a:p>
          </p:txBody>
        </p:sp>
      </p:grpSp>
      <p:sp>
        <p:nvSpPr>
          <p:cNvPr id="36" name="Rounded Rectangle 35"/>
          <p:cNvSpPr/>
          <p:nvPr/>
        </p:nvSpPr>
        <p:spPr>
          <a:xfrm>
            <a:off x="3733043" y="3233597"/>
            <a:ext cx="609599" cy="864096"/>
          </a:xfrm>
          <a:prstGeom prst="roundRect">
            <a:avLst/>
          </a:prstGeom>
          <a:solidFill>
            <a:srgbClr val="477CFF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2803 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515966" y="5193020"/>
            <a:ext cx="609599" cy="864096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2601 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125565" y="5193020"/>
            <a:ext cx="609599" cy="864096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2603 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733043" y="2271370"/>
            <a:ext cx="609599" cy="864096"/>
          </a:xfrm>
          <a:prstGeom prst="roundRect">
            <a:avLst/>
          </a:prstGeom>
          <a:solidFill>
            <a:srgbClr val="0025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2703 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733042" y="4230793"/>
            <a:ext cx="609599" cy="864096"/>
          </a:xfrm>
          <a:prstGeom prst="roundRect">
            <a:avLst/>
          </a:prstGeom>
          <a:solidFill>
            <a:srgbClr val="000C2A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2903 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339150" y="6333112"/>
            <a:ext cx="6691186" cy="444407"/>
            <a:chOff x="1985270" y="4784793"/>
            <a:chExt cx="6691186" cy="444407"/>
          </a:xfrm>
        </p:grpSpPr>
        <p:grpSp>
          <p:nvGrpSpPr>
            <p:cNvPr id="42" name="Group 41"/>
            <p:cNvGrpSpPr/>
            <p:nvPr/>
          </p:nvGrpSpPr>
          <p:grpSpPr>
            <a:xfrm>
              <a:off x="1985270" y="4784793"/>
              <a:ext cx="5440986" cy="435652"/>
              <a:chOff x="468965" y="6312955"/>
              <a:chExt cx="5440986" cy="435652"/>
            </a:xfrm>
          </p:grpSpPr>
          <p:grpSp>
            <p:nvGrpSpPr>
              <p:cNvPr id="44" name="Group 43"/>
              <p:cNvGrpSpPr/>
              <p:nvPr/>
            </p:nvGrpSpPr>
            <p:grpSpPr>
              <a:xfrm>
                <a:off x="1187624" y="6312955"/>
                <a:ext cx="4722327" cy="435652"/>
                <a:chOff x="1103911" y="6093296"/>
                <a:chExt cx="4722327" cy="435652"/>
              </a:xfrm>
            </p:grpSpPr>
            <p:sp>
              <p:nvSpPr>
                <p:cNvPr id="46" name="Rounded Rectangle 45"/>
                <p:cNvSpPr/>
                <p:nvPr/>
              </p:nvSpPr>
              <p:spPr>
                <a:xfrm>
                  <a:off x="1103911" y="6093296"/>
                  <a:ext cx="1035873" cy="435652"/>
                </a:xfrm>
                <a:prstGeom prst="roundRect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33400">
                    <a:lnSpc>
                      <a:spcPct val="90000"/>
                    </a:lnSpc>
                    <a:spcBef>
                      <a:spcPct val="0"/>
                    </a:spcBef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Computing</a:t>
                  </a:r>
                </a:p>
              </p:txBody>
            </p:sp>
            <p:sp>
              <p:nvSpPr>
                <p:cNvPr id="47" name="Rounded Rectangle 46"/>
                <p:cNvSpPr/>
                <p:nvPr/>
              </p:nvSpPr>
              <p:spPr>
                <a:xfrm>
                  <a:off x="2435415" y="6093296"/>
                  <a:ext cx="903243" cy="435652"/>
                </a:xfrm>
                <a:prstGeom prst="roundRect">
                  <a:avLst/>
                </a:prstGeom>
                <a:solidFill>
                  <a:srgbClr val="00257E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33400">
                    <a:lnSpc>
                      <a:spcPct val="90000"/>
                    </a:lnSpc>
                    <a:spcBef>
                      <a:spcPct val="0"/>
                    </a:spcBef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Pure</a:t>
                  </a:r>
                </a:p>
              </p:txBody>
            </p:sp>
            <p:sp>
              <p:nvSpPr>
                <p:cNvPr id="48" name="Rounded Rectangle 47"/>
                <p:cNvSpPr/>
                <p:nvPr/>
              </p:nvSpPr>
              <p:spPr>
                <a:xfrm>
                  <a:off x="4922995" y="6093296"/>
                  <a:ext cx="903243" cy="435652"/>
                </a:xfrm>
                <a:prstGeom prst="roundRect">
                  <a:avLst/>
                </a:prstGeom>
                <a:solidFill>
                  <a:srgbClr val="000C2A"/>
                </a:solidFill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33400">
                    <a:lnSpc>
                      <a:spcPct val="90000"/>
                    </a:lnSpc>
                    <a:spcBef>
                      <a:spcPct val="0"/>
                    </a:spcBef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Statistics</a:t>
                  </a:r>
                </a:p>
              </p:txBody>
            </p:sp>
            <p:sp>
              <p:nvSpPr>
                <p:cNvPr id="49" name="Rounded Rectangle 48"/>
                <p:cNvSpPr/>
                <p:nvPr/>
              </p:nvSpPr>
              <p:spPr>
                <a:xfrm>
                  <a:off x="3679205" y="6093296"/>
                  <a:ext cx="903243" cy="435652"/>
                </a:xfrm>
                <a:prstGeom prst="roundRect">
                  <a:avLst/>
                </a:prstGeom>
                <a:solidFill>
                  <a:srgbClr val="477CFF"/>
                </a:solidFill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533400">
                    <a:lnSpc>
                      <a:spcPct val="90000"/>
                    </a:lnSpc>
                    <a:spcBef>
                      <a:spcPct val="0"/>
                    </a:spcBef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Applied</a:t>
                  </a:r>
                </a:p>
              </p:txBody>
            </p:sp>
          </p:grpSp>
          <p:sp>
            <p:nvSpPr>
              <p:cNvPr id="45" name="TextBox 44"/>
              <p:cNvSpPr txBox="1"/>
              <p:nvPr/>
            </p:nvSpPr>
            <p:spPr>
              <a:xfrm>
                <a:off x="468965" y="6349970"/>
                <a:ext cx="71865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Key:</a:t>
                </a:r>
              </a:p>
            </p:txBody>
          </p:sp>
        </p:grpSp>
        <p:sp>
          <p:nvSpPr>
            <p:cNvPr id="43" name="Rounded Rectangle 42"/>
            <p:cNvSpPr/>
            <p:nvPr/>
          </p:nvSpPr>
          <p:spPr>
            <a:xfrm>
              <a:off x="7773213" y="4793548"/>
              <a:ext cx="903243" cy="435652"/>
            </a:xfrm>
            <a:prstGeom prst="roundRect">
              <a:avLst/>
            </a:prstGeom>
            <a:solidFill>
              <a:srgbClr val="0F89CF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1400" dirty="0">
                  <a:solidFill>
                    <a:schemeClr val="bg1"/>
                  </a:solidFill>
                </a:rPr>
                <a:t>Optional</a:t>
              </a:r>
            </a:p>
          </p:txBody>
        </p:sp>
      </p:grpSp>
      <p:sp>
        <p:nvSpPr>
          <p:cNvPr id="50" name="Rounded Rectangle 49"/>
          <p:cNvSpPr/>
          <p:nvPr/>
        </p:nvSpPr>
        <p:spPr>
          <a:xfrm>
            <a:off x="3733043" y="5193020"/>
            <a:ext cx="609599" cy="8640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2602 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123443" y="2271370"/>
            <a:ext cx="609599" cy="864096"/>
          </a:xfrm>
          <a:prstGeom prst="roundRect">
            <a:avLst/>
          </a:prstGeom>
          <a:solidFill>
            <a:srgbClr val="0025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2702 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2525058" y="2271370"/>
            <a:ext cx="609599" cy="864096"/>
          </a:xfrm>
          <a:prstGeom prst="roundRect">
            <a:avLst/>
          </a:prstGeom>
          <a:solidFill>
            <a:srgbClr val="0025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2701 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3142733" y="3230833"/>
            <a:ext cx="609599" cy="864096"/>
          </a:xfrm>
          <a:prstGeom prst="roundRect">
            <a:avLst/>
          </a:prstGeom>
          <a:solidFill>
            <a:srgbClr val="477CFF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2802 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2530720" y="3238971"/>
            <a:ext cx="609599" cy="864096"/>
          </a:xfrm>
          <a:prstGeom prst="roundRect">
            <a:avLst/>
          </a:prstGeom>
          <a:solidFill>
            <a:srgbClr val="477CFF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2801 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134404" y="4220064"/>
            <a:ext cx="609599" cy="864096"/>
          </a:xfrm>
          <a:prstGeom prst="roundRect">
            <a:avLst/>
          </a:prstGeom>
          <a:solidFill>
            <a:srgbClr val="000C2A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2902 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2533134" y="4229815"/>
            <a:ext cx="609599" cy="864096"/>
          </a:xfrm>
          <a:prstGeom prst="roundRect">
            <a:avLst/>
          </a:prstGeom>
          <a:solidFill>
            <a:srgbClr val="000C2A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MAS</a:t>
            </a:r>
          </a:p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2901 </a:t>
            </a:r>
          </a:p>
        </p:txBody>
      </p:sp>
    </p:spTree>
    <p:extLst>
      <p:ext uri="{BB962C8B-B14F-4D97-AF65-F5344CB8AC3E}">
        <p14:creationId xmlns:p14="http://schemas.microsoft.com/office/powerpoint/2010/main" xmlns="" val="425309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1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5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0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1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3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6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7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2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3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6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9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3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4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9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0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3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5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6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1</a:t>
            </a:r>
            <a:r>
              <a:rPr lang="en-GB" baseline="30000" dirty="0">
                <a:solidFill>
                  <a:schemeClr val="bg1"/>
                </a:solidFill>
              </a:rPr>
              <a:t>st</a:t>
            </a:r>
            <a:r>
              <a:rPr lang="en-GB" dirty="0">
                <a:solidFill>
                  <a:schemeClr val="bg1"/>
                </a:solidFill>
              </a:rPr>
              <a:t> Year Structure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65737" y="1676564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grpSp>
        <p:nvGrpSpPr>
          <p:cNvPr id="10" name="Group 9"/>
          <p:cNvGrpSpPr/>
          <p:nvPr/>
        </p:nvGrpSpPr>
        <p:grpSpPr>
          <a:xfrm>
            <a:off x="1027155" y="2751965"/>
            <a:ext cx="7056784" cy="864096"/>
            <a:chOff x="1023943" y="2988170"/>
            <a:chExt cx="7056784" cy="864096"/>
          </a:xfrm>
          <a:noFill/>
        </p:grpSpPr>
        <p:sp>
          <p:nvSpPr>
            <p:cNvPr id="11" name="Rectangle 10"/>
            <p:cNvSpPr/>
            <p:nvPr/>
          </p:nvSpPr>
          <p:spPr>
            <a:xfrm>
              <a:off x="1023943" y="2988170"/>
              <a:ext cx="7056784" cy="864096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548855" y="2988170"/>
              <a:ext cx="0" cy="864096"/>
            </a:xfrm>
            <a:prstGeom prst="line">
              <a:avLst/>
            </a:prstGeom>
            <a:grpFill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Rounded Rectangle 16">
            <a:hlinkClick r:id="rId4"/>
          </p:cNvPr>
          <p:cNvSpPr/>
          <p:nvPr/>
        </p:nvSpPr>
        <p:spPr>
          <a:xfrm>
            <a:off x="4624271" y="2725490"/>
            <a:ext cx="3436453" cy="910190"/>
          </a:xfrm>
          <a:prstGeom prst="roundRect">
            <a:avLst/>
          </a:prstGeom>
          <a:solidFill>
            <a:srgbClr val="0046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Linear Algebra: Vectors and Matrices</a:t>
            </a:r>
          </a:p>
        </p:txBody>
      </p:sp>
      <p:sp>
        <p:nvSpPr>
          <p:cNvPr id="18" name="Rounded Rectangle 17">
            <a:hlinkClick r:id="rId5"/>
          </p:cNvPr>
          <p:cNvSpPr/>
          <p:nvPr/>
        </p:nvSpPr>
        <p:spPr>
          <a:xfrm>
            <a:off x="4637620" y="2725490"/>
            <a:ext cx="3436451" cy="910190"/>
          </a:xfrm>
          <a:prstGeom prst="roundRect">
            <a:avLst/>
          </a:prstGeom>
          <a:solidFill>
            <a:srgbClr val="0046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Probability and Statistics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023943" y="3818330"/>
            <a:ext cx="7056784" cy="864096"/>
            <a:chOff x="1023943" y="2996952"/>
            <a:chExt cx="7056784" cy="864096"/>
          </a:xfrm>
        </p:grpSpPr>
        <p:sp>
          <p:nvSpPr>
            <p:cNvPr id="20" name="Rectangle 19"/>
            <p:cNvSpPr/>
            <p:nvPr/>
          </p:nvSpPr>
          <p:spPr>
            <a:xfrm>
              <a:off x="1023943" y="2996952"/>
              <a:ext cx="7056784" cy="864096"/>
            </a:xfrm>
            <a:prstGeom prst="rect">
              <a:avLst/>
            </a:prstGeom>
            <a:solidFill>
              <a:schemeClr val="bg1">
                <a:lumMod val="85000"/>
                <a:alpha val="33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5724128" y="2996952"/>
              <a:ext cx="0" cy="86409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347864" y="2996952"/>
              <a:ext cx="0" cy="86409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Freeform 24"/>
          <p:cNvSpPr/>
          <p:nvPr/>
        </p:nvSpPr>
        <p:spPr>
          <a:xfrm>
            <a:off x="250925" y="1669041"/>
            <a:ext cx="1993972" cy="3918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Semester 1</a:t>
            </a:r>
          </a:p>
        </p:txBody>
      </p:sp>
      <p:sp>
        <p:nvSpPr>
          <p:cNvPr id="26" name="Rounded Rectangle 25">
            <a:hlinkClick r:id="rId6"/>
          </p:cNvPr>
          <p:cNvSpPr/>
          <p:nvPr/>
        </p:nvSpPr>
        <p:spPr>
          <a:xfrm>
            <a:off x="1018356" y="3832657"/>
            <a:ext cx="2313026" cy="849769"/>
          </a:xfrm>
          <a:prstGeom prst="roundRect">
            <a:avLst/>
          </a:prstGeom>
          <a:solidFill>
            <a:srgbClr val="6083CB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 smtClean="0">
                <a:solidFill>
                  <a:schemeClr val="bg1"/>
                </a:solidFill>
              </a:rPr>
              <a:t>Logic, Sets </a:t>
            </a:r>
            <a:r>
              <a:rPr lang="en-GB" sz="2000" dirty="0">
                <a:solidFill>
                  <a:schemeClr val="bg1"/>
                </a:solidFill>
              </a:rPr>
              <a:t>and Counting </a:t>
            </a:r>
          </a:p>
        </p:txBody>
      </p:sp>
      <p:sp>
        <p:nvSpPr>
          <p:cNvPr id="27" name="Rounded Rectangle 26">
            <a:hlinkClick r:id="rId7"/>
          </p:cNvPr>
          <p:cNvSpPr/>
          <p:nvPr/>
        </p:nvSpPr>
        <p:spPr>
          <a:xfrm>
            <a:off x="1008802" y="2721990"/>
            <a:ext cx="3490798" cy="910190"/>
          </a:xfrm>
          <a:prstGeom prst="roundRect">
            <a:avLst/>
          </a:prstGeom>
          <a:solidFill>
            <a:srgbClr val="0046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Introduction to Calculus</a:t>
            </a:r>
          </a:p>
        </p:txBody>
      </p:sp>
      <p:sp>
        <p:nvSpPr>
          <p:cNvPr id="28" name="Rounded Rectangle 27">
            <a:hlinkClick r:id="rId8"/>
          </p:cNvPr>
          <p:cNvSpPr/>
          <p:nvPr/>
        </p:nvSpPr>
        <p:spPr>
          <a:xfrm>
            <a:off x="3375820" y="3816949"/>
            <a:ext cx="2313026" cy="849769"/>
          </a:xfrm>
          <a:prstGeom prst="roundRect">
            <a:avLst/>
          </a:prstGeom>
          <a:solidFill>
            <a:srgbClr val="6083CB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Problem Solving and Computing I</a:t>
            </a:r>
          </a:p>
        </p:txBody>
      </p:sp>
      <p:sp>
        <p:nvSpPr>
          <p:cNvPr id="29" name="Rounded Rectangle 28">
            <a:hlinkClick r:id="rId9"/>
          </p:cNvPr>
          <p:cNvSpPr/>
          <p:nvPr/>
        </p:nvSpPr>
        <p:spPr>
          <a:xfrm>
            <a:off x="5753026" y="3832657"/>
            <a:ext cx="2313026" cy="849769"/>
          </a:xfrm>
          <a:prstGeom prst="roundRect">
            <a:avLst/>
          </a:prstGeom>
          <a:solidFill>
            <a:srgbClr val="0F89CF"/>
          </a:solidFill>
          <a:ln w="2540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Optimisation with Constraints</a:t>
            </a:r>
          </a:p>
        </p:txBody>
      </p:sp>
      <p:sp>
        <p:nvSpPr>
          <p:cNvPr id="30" name="Freeform 29"/>
          <p:cNvSpPr/>
          <p:nvPr/>
        </p:nvSpPr>
        <p:spPr>
          <a:xfrm>
            <a:off x="250925" y="1669040"/>
            <a:ext cx="1993972" cy="3918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Semester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812773" y="6296097"/>
            <a:ext cx="903243" cy="435652"/>
          </a:xfrm>
          <a:prstGeom prst="roundRect">
            <a:avLst/>
          </a:prstGeom>
          <a:solidFill>
            <a:srgbClr val="0F89CF"/>
          </a:solidFill>
          <a:ln w="2540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Optional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148477" y="6296097"/>
            <a:ext cx="903243" cy="435652"/>
          </a:xfrm>
          <a:prstGeom prst="roundRect">
            <a:avLst/>
          </a:prstGeom>
          <a:solidFill>
            <a:srgbClr val="0046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Inner</a:t>
            </a:r>
          </a:p>
        </p:txBody>
      </p:sp>
      <p:sp>
        <p:nvSpPr>
          <p:cNvPr id="33" name="Rounded Rectangle 32">
            <a:hlinkClick r:id="rId10"/>
          </p:cNvPr>
          <p:cNvSpPr/>
          <p:nvPr/>
        </p:nvSpPr>
        <p:spPr>
          <a:xfrm>
            <a:off x="1013808" y="2721068"/>
            <a:ext cx="3475923" cy="910190"/>
          </a:xfrm>
          <a:prstGeom prst="roundRect">
            <a:avLst/>
          </a:prstGeom>
          <a:solidFill>
            <a:srgbClr val="0046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Multivariable Calculus and Differential Equations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503422" y="6296097"/>
            <a:ext cx="903243" cy="435652"/>
          </a:xfrm>
          <a:prstGeom prst="roundRect">
            <a:avLst/>
          </a:prstGeom>
          <a:solidFill>
            <a:srgbClr val="6083CB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1400" dirty="0">
                <a:solidFill>
                  <a:schemeClr val="bg1"/>
                </a:solidFill>
              </a:rPr>
              <a:t>Outer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0925" y="6333112"/>
            <a:ext cx="718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Key:</a:t>
            </a:r>
          </a:p>
        </p:txBody>
      </p:sp>
      <p:sp>
        <p:nvSpPr>
          <p:cNvPr id="36" name="Rounded Rectangle 35">
            <a:hlinkClick r:id="rId11"/>
          </p:cNvPr>
          <p:cNvSpPr/>
          <p:nvPr/>
        </p:nvSpPr>
        <p:spPr>
          <a:xfrm>
            <a:off x="1006963" y="3866593"/>
            <a:ext cx="2313026" cy="849769"/>
          </a:xfrm>
          <a:prstGeom prst="roundRect">
            <a:avLst/>
          </a:prstGeom>
          <a:solidFill>
            <a:srgbClr val="6083CB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Number Systems</a:t>
            </a:r>
          </a:p>
        </p:txBody>
      </p:sp>
      <p:sp>
        <p:nvSpPr>
          <p:cNvPr id="37" name="Rounded Rectangle 36">
            <a:hlinkClick r:id="rId12"/>
          </p:cNvPr>
          <p:cNvSpPr/>
          <p:nvPr/>
        </p:nvSpPr>
        <p:spPr>
          <a:xfrm>
            <a:off x="3373020" y="3840180"/>
            <a:ext cx="2313026" cy="849769"/>
          </a:xfrm>
          <a:prstGeom prst="roundRect">
            <a:avLst/>
          </a:prstGeom>
          <a:solidFill>
            <a:srgbClr val="6083CB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Problem Solving and Computing II</a:t>
            </a:r>
          </a:p>
        </p:txBody>
      </p:sp>
      <p:sp>
        <p:nvSpPr>
          <p:cNvPr id="38" name="Rounded Rectangle 37">
            <a:hlinkClick r:id="rId13"/>
          </p:cNvPr>
          <p:cNvSpPr/>
          <p:nvPr/>
        </p:nvSpPr>
        <p:spPr>
          <a:xfrm>
            <a:off x="5769101" y="3822353"/>
            <a:ext cx="2313026" cy="849769"/>
          </a:xfrm>
          <a:prstGeom prst="roundRect">
            <a:avLst/>
          </a:prstGeom>
          <a:solidFill>
            <a:srgbClr val="0F89CF"/>
          </a:solidFill>
          <a:ln w="2540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Dynamics</a:t>
            </a:r>
          </a:p>
        </p:txBody>
      </p:sp>
    </p:spTree>
    <p:extLst>
      <p:ext uri="{BB962C8B-B14F-4D97-AF65-F5344CB8AC3E}">
        <p14:creationId xmlns:p14="http://schemas.microsoft.com/office/powerpoint/2010/main" xmlns="" val="277062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3" grpId="0" animBg="1"/>
      <p:bldP spid="36" grpId="0" animBg="1"/>
      <p:bldP spid="37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2</a:t>
            </a:r>
            <a:r>
              <a:rPr lang="en-GB" baseline="30000" dirty="0">
                <a:solidFill>
                  <a:schemeClr val="bg1"/>
                </a:solidFill>
              </a:rPr>
              <a:t>nd</a:t>
            </a:r>
            <a:r>
              <a:rPr lang="en-GB" dirty="0">
                <a:solidFill>
                  <a:schemeClr val="bg1"/>
                </a:solidFill>
              </a:rPr>
              <a:t> Year Structure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771845" y="2042112"/>
            <a:ext cx="2313026" cy="910189"/>
          </a:xfrm>
          <a:prstGeom prst="roundRect">
            <a:avLst/>
          </a:prstGeom>
          <a:solidFill>
            <a:srgbClr val="0025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Algebra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83568" y="4153521"/>
            <a:ext cx="2313026" cy="849769"/>
          </a:xfrm>
          <a:prstGeom prst="roundRect">
            <a:avLst/>
          </a:prstGeom>
          <a:solidFill>
            <a:srgbClr val="000C2A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An Introduction to Bayesian Methods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83568" y="3081483"/>
            <a:ext cx="2313026" cy="910188"/>
          </a:xfrm>
          <a:prstGeom prst="roundRect">
            <a:avLst/>
          </a:prstGeom>
          <a:solidFill>
            <a:srgbClr val="477CFF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Transforms, Waves and Fluid Dynamics</a:t>
            </a:r>
          </a:p>
        </p:txBody>
      </p:sp>
      <p:sp>
        <p:nvSpPr>
          <p:cNvPr id="16" name="Freeform 15"/>
          <p:cNvSpPr/>
          <p:nvPr/>
        </p:nvSpPr>
        <p:spPr>
          <a:xfrm>
            <a:off x="250925" y="1340768"/>
            <a:ext cx="1993972" cy="3918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Semester 1</a:t>
            </a:r>
          </a:p>
        </p:txBody>
      </p:sp>
      <p:sp>
        <p:nvSpPr>
          <p:cNvPr id="17" name="Freeform 16"/>
          <p:cNvSpPr/>
          <p:nvPr/>
        </p:nvSpPr>
        <p:spPr>
          <a:xfrm>
            <a:off x="6909539" y="6339942"/>
            <a:ext cx="1993972" cy="3918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Semester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00946" y="2036812"/>
            <a:ext cx="2313026" cy="910189"/>
          </a:xfrm>
          <a:prstGeom prst="roundRect">
            <a:avLst/>
          </a:prstGeom>
          <a:solidFill>
            <a:srgbClr val="0025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Complex Variable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18356" y="2031505"/>
            <a:ext cx="2313026" cy="910189"/>
          </a:xfrm>
          <a:prstGeom prst="roundRect">
            <a:avLst/>
          </a:prstGeom>
          <a:solidFill>
            <a:srgbClr val="0025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Linear Algebra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21512" y="3091926"/>
            <a:ext cx="2313026" cy="910188"/>
          </a:xfrm>
          <a:prstGeom prst="roundRect">
            <a:avLst/>
          </a:prstGeom>
          <a:solidFill>
            <a:srgbClr val="477CFF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Differential Equations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18356" y="3091926"/>
            <a:ext cx="2313026" cy="910188"/>
          </a:xfrm>
          <a:prstGeom prst="roundRect">
            <a:avLst/>
          </a:prstGeom>
          <a:solidFill>
            <a:srgbClr val="477CFF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Vector Calculus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25366" y="4172955"/>
            <a:ext cx="2313026" cy="849769"/>
          </a:xfrm>
          <a:prstGeom prst="roundRect">
            <a:avLst/>
          </a:prstGeom>
          <a:solidFill>
            <a:srgbClr val="000C2A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Stochastic Modelling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18356" y="4164797"/>
            <a:ext cx="2313026" cy="849769"/>
          </a:xfrm>
          <a:prstGeom prst="roundRect">
            <a:avLst/>
          </a:prstGeom>
          <a:solidFill>
            <a:srgbClr val="000C2A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Introduction to Statistical Inference</a:t>
            </a:r>
          </a:p>
        </p:txBody>
      </p:sp>
    </p:spTree>
    <p:extLst>
      <p:ext uri="{BB962C8B-B14F-4D97-AF65-F5344CB8AC3E}">
        <p14:creationId xmlns:p14="http://schemas.microsoft.com/office/powerpoint/2010/main" xmlns="" val="199658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2</a:t>
            </a:r>
            <a:r>
              <a:rPr lang="en-GB" baseline="30000" dirty="0">
                <a:solidFill>
                  <a:schemeClr val="bg1"/>
                </a:solidFill>
              </a:rPr>
              <a:t>nd</a:t>
            </a:r>
            <a:r>
              <a:rPr lang="en-GB" dirty="0">
                <a:solidFill>
                  <a:schemeClr val="bg1"/>
                </a:solidFill>
              </a:rPr>
              <a:t> Year Structure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771845" y="2042112"/>
            <a:ext cx="2313026" cy="910189"/>
          </a:xfrm>
          <a:prstGeom prst="roundRect">
            <a:avLst/>
          </a:prstGeom>
          <a:solidFill>
            <a:srgbClr val="0025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Algebra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83568" y="4172954"/>
            <a:ext cx="2313026" cy="849769"/>
          </a:xfrm>
          <a:prstGeom prst="roundRect">
            <a:avLst/>
          </a:prstGeom>
          <a:solidFill>
            <a:srgbClr val="000C2A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An Introduction to Bayesian Methods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783568" y="3081483"/>
            <a:ext cx="2313026" cy="910188"/>
          </a:xfrm>
          <a:prstGeom prst="roundRect">
            <a:avLst/>
          </a:prstGeom>
          <a:solidFill>
            <a:srgbClr val="477CFF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Transforms, Waves and Fluid Dynamics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18356" y="5143078"/>
            <a:ext cx="2313026" cy="910189"/>
          </a:xfrm>
          <a:prstGeom prst="roundRect">
            <a:avLst/>
          </a:prstGeom>
          <a:solidFill>
            <a:srgbClr val="0F89CF"/>
          </a:solidFill>
          <a:ln w="2540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Group Project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783568" y="5161334"/>
            <a:ext cx="2313026" cy="885152"/>
          </a:xfrm>
          <a:prstGeom prst="roundRect">
            <a:avLst/>
          </a:prstGeom>
          <a:solidFill>
            <a:srgbClr val="6FC5F5"/>
          </a:solidFill>
          <a:ln w="25400"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Computing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94868" y="5143078"/>
            <a:ext cx="2313026" cy="903673"/>
          </a:xfrm>
          <a:prstGeom prst="roundRect">
            <a:avLst/>
          </a:prstGeom>
          <a:solidFill>
            <a:srgbClr val="0F89CF"/>
          </a:solidFill>
          <a:ln w="2540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Careers Management and Mathematical Skills </a:t>
            </a:r>
          </a:p>
        </p:txBody>
      </p:sp>
      <p:sp>
        <p:nvSpPr>
          <p:cNvPr id="19" name="Freeform 18"/>
          <p:cNvSpPr/>
          <p:nvPr/>
        </p:nvSpPr>
        <p:spPr>
          <a:xfrm>
            <a:off x="250925" y="1340768"/>
            <a:ext cx="1993972" cy="3918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Semester 1</a:t>
            </a:r>
          </a:p>
        </p:txBody>
      </p:sp>
      <p:sp>
        <p:nvSpPr>
          <p:cNvPr id="20" name="Line 4"/>
          <p:cNvSpPr>
            <a:spLocks noChangeShapeType="1"/>
          </p:cNvSpPr>
          <p:nvPr/>
        </p:nvSpPr>
        <p:spPr bwMode="auto">
          <a:xfrm flipV="1">
            <a:off x="35496" y="4072007"/>
            <a:ext cx="9085058" cy="5065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6909539" y="6339942"/>
            <a:ext cx="1993972" cy="3918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Semester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00946" y="2036812"/>
            <a:ext cx="2313026" cy="910189"/>
          </a:xfrm>
          <a:prstGeom prst="roundRect">
            <a:avLst/>
          </a:prstGeom>
          <a:solidFill>
            <a:srgbClr val="0025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Complex Variable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18356" y="2031505"/>
            <a:ext cx="2313026" cy="910189"/>
          </a:xfrm>
          <a:prstGeom prst="roundRect">
            <a:avLst/>
          </a:prstGeom>
          <a:solidFill>
            <a:srgbClr val="0025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Linear Algebra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421512" y="3091926"/>
            <a:ext cx="2313026" cy="910188"/>
          </a:xfrm>
          <a:prstGeom prst="roundRect">
            <a:avLst/>
          </a:prstGeom>
          <a:solidFill>
            <a:srgbClr val="477CFF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Differential Equations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18356" y="3091926"/>
            <a:ext cx="2313026" cy="910188"/>
          </a:xfrm>
          <a:prstGeom prst="roundRect">
            <a:avLst/>
          </a:prstGeom>
          <a:solidFill>
            <a:srgbClr val="477CFF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Vector Calculus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425366" y="4172955"/>
            <a:ext cx="2313026" cy="849769"/>
          </a:xfrm>
          <a:prstGeom prst="roundRect">
            <a:avLst/>
          </a:prstGeom>
          <a:solidFill>
            <a:srgbClr val="000C2A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Stochastic Modelling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18356" y="4164797"/>
            <a:ext cx="2313026" cy="849769"/>
          </a:xfrm>
          <a:prstGeom prst="roundRect">
            <a:avLst/>
          </a:prstGeom>
          <a:solidFill>
            <a:srgbClr val="000C2A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Introduction to Statistical Inference</a:t>
            </a:r>
          </a:p>
        </p:txBody>
      </p:sp>
    </p:spTree>
    <p:extLst>
      <p:ext uri="{BB962C8B-B14F-4D97-AF65-F5344CB8AC3E}">
        <p14:creationId xmlns:p14="http://schemas.microsoft.com/office/powerpoint/2010/main" xmlns="" val="407821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7.40741E-7 L 0.00277 -0.2986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5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-4.16667E-6 -0.301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81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7037E-7 L 0.25834 0.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69" y="1488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7.40741E-7 L -0.26111 0.3002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951" y="1497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0.00047 L 0.25885 0.00047 C 0.37482 0.00047 0.51771 -0.08287 0.51771 -0.15 L 0.51771 -0.30046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68" y="-1504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37 L -0.26094 -0.0037 C -0.37708 -0.0037 -0.51962 0.08148 -0.51962 0.15093 L -0.51962 0.30556 " pathEditMode="relative" rAng="0" ptsTypes="AA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85" y="1546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 animBg="1"/>
      <p:bldP spid="18" grpId="0" animBg="1"/>
      <p:bldP spid="20" grpId="0" animBg="1"/>
      <p:bldP spid="24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3</a:t>
            </a:r>
            <a:r>
              <a:rPr lang="en-GB" baseline="30000" dirty="0">
                <a:solidFill>
                  <a:schemeClr val="bg1"/>
                </a:solidFill>
              </a:rPr>
              <a:t>rd</a:t>
            </a:r>
            <a:r>
              <a:rPr lang="en-GB" dirty="0">
                <a:solidFill>
                  <a:schemeClr val="bg1"/>
                </a:solidFill>
              </a:rPr>
              <a:t> Year Modules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9" name="Rounded Rectangle 8">
            <a:hlinkClick r:id="rId4"/>
          </p:cNvPr>
          <p:cNvSpPr/>
          <p:nvPr/>
        </p:nvSpPr>
        <p:spPr>
          <a:xfrm>
            <a:off x="122224" y="5925454"/>
            <a:ext cx="1693831" cy="824146"/>
          </a:xfrm>
          <a:prstGeom prst="roundRect">
            <a:avLst/>
          </a:prstGeom>
          <a:solidFill>
            <a:srgbClr val="477C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Introduction to Numerical &amp; Computational Modelling</a:t>
            </a:r>
          </a:p>
        </p:txBody>
      </p:sp>
      <p:sp>
        <p:nvSpPr>
          <p:cNvPr id="10" name="Rounded Rectangle 9">
            <a:hlinkClick r:id="rId5"/>
          </p:cNvPr>
          <p:cNvSpPr/>
          <p:nvPr/>
        </p:nvSpPr>
        <p:spPr>
          <a:xfrm>
            <a:off x="3722019" y="2292277"/>
            <a:ext cx="3493782" cy="82414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Number Theory &amp; Cryptography</a:t>
            </a:r>
          </a:p>
        </p:txBody>
      </p:sp>
      <p:sp>
        <p:nvSpPr>
          <p:cNvPr id="11" name="Rounded Rectangle 10">
            <a:hlinkClick r:id="rId6"/>
          </p:cNvPr>
          <p:cNvSpPr/>
          <p:nvPr/>
        </p:nvSpPr>
        <p:spPr>
          <a:xfrm>
            <a:off x="1914893" y="2282401"/>
            <a:ext cx="1693831" cy="82414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Groups, Graphs &amp; Symmetry</a:t>
            </a:r>
          </a:p>
        </p:txBody>
      </p:sp>
      <p:sp>
        <p:nvSpPr>
          <p:cNvPr id="16" name="Rounded Rectangle 15">
            <a:hlinkClick r:id="rId7"/>
          </p:cNvPr>
          <p:cNvSpPr/>
          <p:nvPr/>
        </p:nvSpPr>
        <p:spPr>
          <a:xfrm>
            <a:off x="5521971" y="1375744"/>
            <a:ext cx="1693831" cy="82414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Linear Analysis</a:t>
            </a:r>
          </a:p>
        </p:txBody>
      </p:sp>
      <p:sp>
        <p:nvSpPr>
          <p:cNvPr id="17" name="Rounded Rectangle 16">
            <a:hlinkClick r:id="rId8"/>
          </p:cNvPr>
          <p:cNvSpPr/>
          <p:nvPr/>
        </p:nvSpPr>
        <p:spPr>
          <a:xfrm>
            <a:off x="7322172" y="1382730"/>
            <a:ext cx="1693831" cy="82414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Topology</a:t>
            </a:r>
          </a:p>
        </p:txBody>
      </p:sp>
      <p:sp>
        <p:nvSpPr>
          <p:cNvPr id="18" name="Rounded Rectangle 17">
            <a:hlinkClick r:id="rId9"/>
          </p:cNvPr>
          <p:cNvSpPr/>
          <p:nvPr/>
        </p:nvSpPr>
        <p:spPr>
          <a:xfrm>
            <a:off x="119632" y="2276822"/>
            <a:ext cx="1693831" cy="82414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Geometries &amp; Designs </a:t>
            </a:r>
          </a:p>
        </p:txBody>
      </p:sp>
      <p:sp>
        <p:nvSpPr>
          <p:cNvPr id="19" name="Rounded Rectangle 18">
            <a:hlinkClick r:id="rId10"/>
          </p:cNvPr>
          <p:cNvSpPr/>
          <p:nvPr/>
        </p:nvSpPr>
        <p:spPr>
          <a:xfrm>
            <a:off x="1904010" y="1358366"/>
            <a:ext cx="1693831" cy="82414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Foundations of Group Theory</a:t>
            </a:r>
          </a:p>
        </p:txBody>
      </p:sp>
      <p:sp>
        <p:nvSpPr>
          <p:cNvPr id="20" name="Rounded Rectangle 19">
            <a:hlinkClick r:id="rId11"/>
          </p:cNvPr>
          <p:cNvSpPr/>
          <p:nvPr/>
        </p:nvSpPr>
        <p:spPr>
          <a:xfrm>
            <a:off x="3725613" y="1358366"/>
            <a:ext cx="1693831" cy="82414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Coding Theory</a:t>
            </a:r>
          </a:p>
        </p:txBody>
      </p:sp>
      <p:sp>
        <p:nvSpPr>
          <p:cNvPr id="21" name="Rounded Rectangle 20">
            <a:hlinkClick r:id="rId12"/>
          </p:cNvPr>
          <p:cNvSpPr/>
          <p:nvPr/>
        </p:nvSpPr>
        <p:spPr>
          <a:xfrm>
            <a:off x="117737" y="1357199"/>
            <a:ext cx="1693831" cy="82414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Stochastic Calculus &amp; Applications</a:t>
            </a:r>
          </a:p>
        </p:txBody>
      </p:sp>
      <p:sp>
        <p:nvSpPr>
          <p:cNvPr id="22" name="Rounded Rectangle 21">
            <a:hlinkClick r:id="rId13"/>
          </p:cNvPr>
          <p:cNvSpPr/>
          <p:nvPr/>
        </p:nvSpPr>
        <p:spPr>
          <a:xfrm>
            <a:off x="7321922" y="2303887"/>
            <a:ext cx="1693831" cy="824146"/>
          </a:xfrm>
          <a:prstGeom prst="roundRect">
            <a:avLst/>
          </a:pr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Survival Analysis</a:t>
            </a:r>
          </a:p>
        </p:txBody>
      </p:sp>
      <p:sp>
        <p:nvSpPr>
          <p:cNvPr id="23" name="Rounded Rectangle 22">
            <a:hlinkClick r:id="rId14"/>
          </p:cNvPr>
          <p:cNvSpPr/>
          <p:nvPr/>
        </p:nvSpPr>
        <p:spPr>
          <a:xfrm>
            <a:off x="96609" y="3209000"/>
            <a:ext cx="3510680" cy="824146"/>
          </a:xfrm>
          <a:prstGeom prst="roundRect">
            <a:avLst/>
          </a:pr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Statistical Modelling</a:t>
            </a:r>
          </a:p>
        </p:txBody>
      </p:sp>
      <p:sp>
        <p:nvSpPr>
          <p:cNvPr id="24" name="Rounded Rectangle 23">
            <a:hlinkClick r:id="rId15"/>
          </p:cNvPr>
          <p:cNvSpPr/>
          <p:nvPr/>
        </p:nvSpPr>
        <p:spPr>
          <a:xfrm>
            <a:off x="3735583" y="3213646"/>
            <a:ext cx="1693831" cy="824146"/>
          </a:xfrm>
          <a:prstGeom prst="roundRect">
            <a:avLst/>
          </a:pr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Markov Processes</a:t>
            </a:r>
          </a:p>
        </p:txBody>
      </p:sp>
      <p:sp>
        <p:nvSpPr>
          <p:cNvPr id="25" name="Rounded Rectangle 24">
            <a:hlinkClick r:id="rId16"/>
          </p:cNvPr>
          <p:cNvSpPr/>
          <p:nvPr/>
        </p:nvSpPr>
        <p:spPr>
          <a:xfrm>
            <a:off x="5519184" y="4094735"/>
            <a:ext cx="1693831" cy="824146"/>
          </a:xfrm>
          <a:prstGeom prst="roundRect">
            <a:avLst/>
          </a:pr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Stochastic Financial Modelling </a:t>
            </a:r>
          </a:p>
        </p:txBody>
      </p:sp>
      <p:sp>
        <p:nvSpPr>
          <p:cNvPr id="26" name="Rounded Rectangle 25">
            <a:hlinkClick r:id="rId17"/>
          </p:cNvPr>
          <p:cNvSpPr/>
          <p:nvPr/>
        </p:nvSpPr>
        <p:spPr>
          <a:xfrm>
            <a:off x="7321921" y="4097640"/>
            <a:ext cx="1693831" cy="824146"/>
          </a:xfrm>
          <a:prstGeom prst="roundRect">
            <a:avLst/>
          </a:pr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Time Series &amp; Forecasting</a:t>
            </a:r>
          </a:p>
        </p:txBody>
      </p:sp>
      <p:sp>
        <p:nvSpPr>
          <p:cNvPr id="27" name="Rounded Rectangle 26">
            <a:hlinkClick r:id="rId18"/>
          </p:cNvPr>
          <p:cNvSpPr/>
          <p:nvPr/>
        </p:nvSpPr>
        <p:spPr>
          <a:xfrm>
            <a:off x="1913458" y="4081961"/>
            <a:ext cx="1693831" cy="824146"/>
          </a:xfrm>
          <a:prstGeom prst="roundRect">
            <a:avLst/>
          </a:pr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Applied Probability</a:t>
            </a:r>
          </a:p>
        </p:txBody>
      </p:sp>
      <p:sp>
        <p:nvSpPr>
          <p:cNvPr id="28" name="Rounded Rectangle 27">
            <a:hlinkClick r:id="rId19"/>
          </p:cNvPr>
          <p:cNvSpPr/>
          <p:nvPr/>
        </p:nvSpPr>
        <p:spPr>
          <a:xfrm>
            <a:off x="5540190" y="3203558"/>
            <a:ext cx="1693831" cy="824146"/>
          </a:xfrm>
          <a:prstGeom prst="roundRect">
            <a:avLst/>
          </a:pr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Bayesian Inference</a:t>
            </a:r>
          </a:p>
        </p:txBody>
      </p:sp>
      <p:sp>
        <p:nvSpPr>
          <p:cNvPr id="29" name="Rounded Rectangle 28">
            <a:hlinkClick r:id="rId20"/>
          </p:cNvPr>
          <p:cNvSpPr/>
          <p:nvPr/>
        </p:nvSpPr>
        <p:spPr>
          <a:xfrm>
            <a:off x="122794" y="4094735"/>
            <a:ext cx="1693831" cy="824146"/>
          </a:xfrm>
          <a:prstGeom prst="roundRect">
            <a:avLst/>
          </a:pr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Discrete Stochastic Modelling </a:t>
            </a:r>
          </a:p>
        </p:txBody>
      </p:sp>
      <p:sp>
        <p:nvSpPr>
          <p:cNvPr id="30" name="Rounded Rectangle 29">
            <a:hlinkClick r:id="rId21"/>
          </p:cNvPr>
          <p:cNvSpPr/>
          <p:nvPr/>
        </p:nvSpPr>
        <p:spPr>
          <a:xfrm>
            <a:off x="7321922" y="3213646"/>
            <a:ext cx="1693831" cy="824146"/>
          </a:xfrm>
          <a:prstGeom prst="roundRect">
            <a:avLst/>
          </a:pr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Randomised Clinical Trials</a:t>
            </a:r>
          </a:p>
        </p:txBody>
      </p:sp>
      <p:sp>
        <p:nvSpPr>
          <p:cNvPr id="31" name="Rounded Rectangle 30">
            <a:hlinkClick r:id="rId22"/>
          </p:cNvPr>
          <p:cNvSpPr/>
          <p:nvPr/>
        </p:nvSpPr>
        <p:spPr>
          <a:xfrm>
            <a:off x="3724318" y="4081961"/>
            <a:ext cx="1693831" cy="824146"/>
          </a:xfrm>
          <a:prstGeom prst="roundRect">
            <a:avLst/>
          </a:pr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Multivariate Data Analysis</a:t>
            </a:r>
          </a:p>
        </p:txBody>
      </p:sp>
      <p:sp>
        <p:nvSpPr>
          <p:cNvPr id="32" name="Rounded Rectangle 31">
            <a:hlinkClick r:id="rId23"/>
          </p:cNvPr>
          <p:cNvSpPr/>
          <p:nvPr/>
        </p:nvSpPr>
        <p:spPr>
          <a:xfrm>
            <a:off x="122224" y="5005831"/>
            <a:ext cx="1693831" cy="824146"/>
          </a:xfrm>
          <a:prstGeom prst="roundRect">
            <a:avLst/>
          </a:prstGeom>
          <a:solidFill>
            <a:srgbClr val="477C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Partial Differential Equations with Applications</a:t>
            </a:r>
          </a:p>
        </p:txBody>
      </p:sp>
      <p:sp>
        <p:nvSpPr>
          <p:cNvPr id="33" name="Rounded Rectangle 32">
            <a:hlinkClick r:id="rId24"/>
          </p:cNvPr>
          <p:cNvSpPr/>
          <p:nvPr/>
        </p:nvSpPr>
        <p:spPr>
          <a:xfrm>
            <a:off x="3735286" y="5925454"/>
            <a:ext cx="3498498" cy="824146"/>
          </a:xfrm>
          <a:prstGeom prst="roundRect">
            <a:avLst/>
          </a:prstGeom>
          <a:solidFill>
            <a:srgbClr val="477C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Introduction to Fluids</a:t>
            </a:r>
          </a:p>
        </p:txBody>
      </p:sp>
      <p:sp>
        <p:nvSpPr>
          <p:cNvPr id="34" name="Rounded Rectangle 33">
            <a:hlinkClick r:id="rId25"/>
          </p:cNvPr>
          <p:cNvSpPr/>
          <p:nvPr/>
        </p:nvSpPr>
        <p:spPr>
          <a:xfrm>
            <a:off x="7326411" y="5926988"/>
            <a:ext cx="1693831" cy="824146"/>
          </a:xfrm>
          <a:prstGeom prst="roundRect">
            <a:avLst/>
          </a:prstGeom>
          <a:solidFill>
            <a:srgbClr val="477C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Differential Equations, Transform Methods &amp; Fields</a:t>
            </a:r>
          </a:p>
        </p:txBody>
      </p:sp>
      <p:sp>
        <p:nvSpPr>
          <p:cNvPr id="35" name="Rounded Rectangle 34">
            <a:hlinkClick r:id="rId26"/>
          </p:cNvPr>
          <p:cNvSpPr/>
          <p:nvPr/>
        </p:nvSpPr>
        <p:spPr>
          <a:xfrm>
            <a:off x="5526458" y="5039388"/>
            <a:ext cx="1693831" cy="824146"/>
          </a:xfrm>
          <a:prstGeom prst="roundRect">
            <a:avLst/>
          </a:prstGeom>
          <a:solidFill>
            <a:srgbClr val="477C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Electromagnetism</a:t>
            </a:r>
          </a:p>
        </p:txBody>
      </p:sp>
      <p:sp>
        <p:nvSpPr>
          <p:cNvPr id="36" name="Rounded Rectangle 35">
            <a:hlinkClick r:id="rId27"/>
          </p:cNvPr>
          <p:cNvSpPr/>
          <p:nvPr/>
        </p:nvSpPr>
        <p:spPr>
          <a:xfrm>
            <a:off x="1939841" y="5036202"/>
            <a:ext cx="3491771" cy="824146"/>
          </a:xfrm>
          <a:prstGeom prst="roundRect">
            <a:avLst/>
          </a:prstGeom>
          <a:solidFill>
            <a:srgbClr val="477C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Instabilities, Turbulence &amp; Scaling </a:t>
            </a:r>
          </a:p>
        </p:txBody>
      </p:sp>
      <p:sp>
        <p:nvSpPr>
          <p:cNvPr id="37" name="Rounded Rectangle 36">
            <a:hlinkClick r:id="rId28"/>
          </p:cNvPr>
          <p:cNvSpPr/>
          <p:nvPr/>
        </p:nvSpPr>
        <p:spPr>
          <a:xfrm>
            <a:off x="1928755" y="5941123"/>
            <a:ext cx="1693831" cy="824146"/>
          </a:xfrm>
          <a:prstGeom prst="roundRect">
            <a:avLst/>
          </a:prstGeom>
          <a:solidFill>
            <a:srgbClr val="477C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Quantum Mechanics </a:t>
            </a:r>
          </a:p>
        </p:txBody>
      </p:sp>
      <p:sp>
        <p:nvSpPr>
          <p:cNvPr id="38" name="Rounded Rectangle 37">
            <a:hlinkClick r:id="rId29"/>
          </p:cNvPr>
          <p:cNvSpPr/>
          <p:nvPr/>
        </p:nvSpPr>
        <p:spPr>
          <a:xfrm>
            <a:off x="7326411" y="5005831"/>
            <a:ext cx="1693831" cy="824146"/>
          </a:xfrm>
          <a:prstGeom prst="roundRect">
            <a:avLst/>
          </a:prstGeom>
          <a:solidFill>
            <a:srgbClr val="477C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err="1">
                <a:solidFill>
                  <a:schemeClr val="bg1"/>
                </a:solidFill>
              </a:rPr>
              <a:t>Variational</a:t>
            </a:r>
            <a:r>
              <a:rPr lang="en-GB" sz="1400" dirty="0">
                <a:solidFill>
                  <a:schemeClr val="bg1"/>
                </a:solidFill>
              </a:rPr>
              <a:t> Methods </a:t>
            </a:r>
          </a:p>
        </p:txBody>
      </p:sp>
    </p:spTree>
    <p:extLst>
      <p:ext uri="{BB962C8B-B14F-4D97-AF65-F5344CB8AC3E}">
        <p14:creationId xmlns:p14="http://schemas.microsoft.com/office/powerpoint/2010/main" xmlns="" val="182746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4</a:t>
            </a:r>
            <a:r>
              <a:rPr lang="en-GB" baseline="30000" dirty="0">
                <a:solidFill>
                  <a:schemeClr val="bg1"/>
                </a:solidFill>
              </a:rPr>
              <a:t>th</a:t>
            </a:r>
            <a:r>
              <a:rPr lang="en-GB" dirty="0">
                <a:solidFill>
                  <a:schemeClr val="bg1"/>
                </a:solidFill>
              </a:rPr>
              <a:t> Year Project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cxnSp>
        <p:nvCxnSpPr>
          <p:cNvPr id="39" name="Straight Arrow Connector 38"/>
          <p:cNvCxnSpPr/>
          <p:nvPr/>
        </p:nvCxnSpPr>
        <p:spPr>
          <a:xfrm>
            <a:off x="2419070" y="6331467"/>
            <a:ext cx="589134" cy="0"/>
          </a:xfrm>
          <a:prstGeom prst="straightConnector1">
            <a:avLst/>
          </a:prstGeom>
          <a:ln>
            <a:solidFill>
              <a:schemeClr val="tx1">
                <a:alpha val="99000"/>
              </a:schemeClr>
            </a:solidFill>
            <a:headEnd type="non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478793" y="4949875"/>
            <a:ext cx="529410" cy="6186"/>
          </a:xfrm>
          <a:prstGeom prst="straightConnector1">
            <a:avLst/>
          </a:prstGeom>
          <a:ln>
            <a:solidFill>
              <a:schemeClr val="tx1">
                <a:alpha val="99000"/>
              </a:schemeClr>
            </a:solidFill>
            <a:headEnd type="non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122886" y="4949875"/>
            <a:ext cx="611753" cy="1"/>
          </a:xfrm>
          <a:prstGeom prst="straightConnector1">
            <a:avLst/>
          </a:prstGeom>
          <a:ln>
            <a:solidFill>
              <a:schemeClr val="tx1">
                <a:alpha val="99000"/>
              </a:schemeClr>
            </a:solidFill>
            <a:headEnd type="non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404646" y="6331467"/>
            <a:ext cx="2890427" cy="1"/>
          </a:xfrm>
          <a:prstGeom prst="straightConnector1">
            <a:avLst/>
          </a:prstGeom>
          <a:ln>
            <a:solidFill>
              <a:schemeClr val="tx1">
                <a:alpha val="99000"/>
              </a:schemeClr>
            </a:solidFill>
            <a:headEnd type="non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Freeform 42"/>
          <p:cNvSpPr/>
          <p:nvPr/>
        </p:nvSpPr>
        <p:spPr>
          <a:xfrm>
            <a:off x="4972898" y="1900658"/>
            <a:ext cx="2155149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Meetings with potential supervisors</a:t>
            </a:r>
          </a:p>
        </p:txBody>
      </p:sp>
      <p:sp>
        <p:nvSpPr>
          <p:cNvPr id="44" name="Freeform 43"/>
          <p:cNvSpPr/>
          <p:nvPr/>
        </p:nvSpPr>
        <p:spPr>
          <a:xfrm>
            <a:off x="2922756" y="1900659"/>
            <a:ext cx="1552806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Given topic choices</a:t>
            </a:r>
          </a:p>
        </p:txBody>
      </p:sp>
      <p:sp>
        <p:nvSpPr>
          <p:cNvPr id="45" name="Freeform 44"/>
          <p:cNvSpPr/>
          <p:nvPr/>
        </p:nvSpPr>
        <p:spPr>
          <a:xfrm>
            <a:off x="7462100" y="1900659"/>
            <a:ext cx="1636485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Give list of choices</a:t>
            </a:r>
          </a:p>
        </p:txBody>
      </p:sp>
      <p:sp>
        <p:nvSpPr>
          <p:cNvPr id="46" name="Freeform 45"/>
          <p:cNvSpPr/>
          <p:nvPr/>
        </p:nvSpPr>
        <p:spPr>
          <a:xfrm>
            <a:off x="836327" y="1900659"/>
            <a:ext cx="1647149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Introductory presentation</a:t>
            </a:r>
          </a:p>
        </p:txBody>
      </p:sp>
      <p:sp>
        <p:nvSpPr>
          <p:cNvPr id="47" name="Freeform 46"/>
          <p:cNvSpPr/>
          <p:nvPr/>
        </p:nvSpPr>
        <p:spPr>
          <a:xfrm>
            <a:off x="831645" y="3268808"/>
            <a:ext cx="1647149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46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Given topic of study</a:t>
            </a:r>
          </a:p>
        </p:txBody>
      </p:sp>
      <p:sp>
        <p:nvSpPr>
          <p:cNvPr id="48" name="Freeform 47"/>
          <p:cNvSpPr/>
          <p:nvPr/>
        </p:nvSpPr>
        <p:spPr>
          <a:xfrm>
            <a:off x="3024210" y="3268809"/>
            <a:ext cx="2120789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46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Meeting with confirmed supervisor </a:t>
            </a:r>
          </a:p>
        </p:txBody>
      </p:sp>
      <p:sp>
        <p:nvSpPr>
          <p:cNvPr id="49" name="Freeform 48"/>
          <p:cNvSpPr/>
          <p:nvPr/>
        </p:nvSpPr>
        <p:spPr>
          <a:xfrm>
            <a:off x="5734640" y="3268811"/>
            <a:ext cx="2100721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46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Begin research/collect data</a:t>
            </a:r>
          </a:p>
        </p:txBody>
      </p:sp>
      <p:sp>
        <p:nvSpPr>
          <p:cNvPr id="50" name="Freeform 49"/>
          <p:cNvSpPr/>
          <p:nvPr/>
        </p:nvSpPr>
        <p:spPr>
          <a:xfrm>
            <a:off x="5734639" y="4635431"/>
            <a:ext cx="1810546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477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Give presentation on topic</a:t>
            </a:r>
          </a:p>
        </p:txBody>
      </p:sp>
      <p:sp>
        <p:nvSpPr>
          <p:cNvPr id="51" name="Freeform 50"/>
          <p:cNvSpPr/>
          <p:nvPr/>
        </p:nvSpPr>
        <p:spPr>
          <a:xfrm>
            <a:off x="3008203" y="4635431"/>
            <a:ext cx="2114683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477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Project gets going</a:t>
            </a:r>
          </a:p>
        </p:txBody>
      </p:sp>
      <p:sp>
        <p:nvSpPr>
          <p:cNvPr id="52" name="Freeform 51"/>
          <p:cNvSpPr/>
          <p:nvPr/>
        </p:nvSpPr>
        <p:spPr>
          <a:xfrm>
            <a:off x="810671" y="6014020"/>
            <a:ext cx="1652118" cy="59426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Report starting to take shape</a:t>
            </a:r>
          </a:p>
        </p:txBody>
      </p:sp>
      <p:sp>
        <p:nvSpPr>
          <p:cNvPr id="53" name="Freeform 52"/>
          <p:cNvSpPr/>
          <p:nvPr/>
        </p:nvSpPr>
        <p:spPr>
          <a:xfrm>
            <a:off x="810670" y="4635431"/>
            <a:ext cx="1668124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477CF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Regular meetings with supervisor</a:t>
            </a:r>
          </a:p>
        </p:txBody>
      </p:sp>
      <p:sp>
        <p:nvSpPr>
          <p:cNvPr id="54" name="Freeform 53"/>
          <p:cNvSpPr/>
          <p:nvPr/>
        </p:nvSpPr>
        <p:spPr>
          <a:xfrm>
            <a:off x="3024210" y="6002051"/>
            <a:ext cx="1810546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Produce a poster summarising work</a:t>
            </a:r>
          </a:p>
        </p:txBody>
      </p:sp>
      <p:sp>
        <p:nvSpPr>
          <p:cNvPr id="55" name="Freeform 54"/>
          <p:cNvSpPr/>
          <p:nvPr/>
        </p:nvSpPr>
        <p:spPr>
          <a:xfrm>
            <a:off x="7288039" y="5539380"/>
            <a:ext cx="1810546" cy="106890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ctr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Finalise report and hand in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2483476" y="2200323"/>
            <a:ext cx="439280" cy="0"/>
          </a:xfrm>
          <a:prstGeom prst="straightConnector1">
            <a:avLst/>
          </a:prstGeom>
          <a:ln>
            <a:solidFill>
              <a:schemeClr val="tx1">
                <a:alpha val="99000"/>
              </a:schemeClr>
            </a:solidFill>
            <a:headEnd type="non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4475562" y="2200321"/>
            <a:ext cx="497336" cy="0"/>
          </a:xfrm>
          <a:prstGeom prst="straightConnector1">
            <a:avLst/>
          </a:prstGeom>
          <a:ln>
            <a:solidFill>
              <a:schemeClr val="tx1">
                <a:alpha val="99000"/>
              </a:schemeClr>
            </a:solidFill>
            <a:headEnd type="non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7128047" y="2200323"/>
            <a:ext cx="334053" cy="0"/>
          </a:xfrm>
          <a:prstGeom prst="straightConnector1">
            <a:avLst/>
          </a:prstGeom>
          <a:ln>
            <a:solidFill>
              <a:schemeClr val="tx1">
                <a:alpha val="99000"/>
              </a:schemeClr>
            </a:solidFill>
            <a:headEnd type="non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478794" y="3568472"/>
            <a:ext cx="545416" cy="4"/>
          </a:xfrm>
          <a:prstGeom prst="straightConnector1">
            <a:avLst/>
          </a:prstGeom>
          <a:ln>
            <a:solidFill>
              <a:schemeClr val="tx1">
                <a:alpha val="99000"/>
              </a:schemeClr>
            </a:solidFill>
            <a:headEnd type="non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5144999" y="3568472"/>
            <a:ext cx="589641" cy="0"/>
          </a:xfrm>
          <a:prstGeom prst="straightConnector1">
            <a:avLst/>
          </a:prstGeom>
          <a:ln>
            <a:solidFill>
              <a:schemeClr val="tx1">
                <a:alpha val="99000"/>
              </a:schemeClr>
            </a:solidFill>
            <a:headEnd type="none" w="med" len="me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Freeform 60"/>
          <p:cNvSpPr/>
          <p:nvPr/>
        </p:nvSpPr>
        <p:spPr>
          <a:xfrm>
            <a:off x="113195" y="1333160"/>
            <a:ext cx="1627155" cy="42253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Before 4</a:t>
            </a:r>
            <a:r>
              <a:rPr lang="en-GB" baseline="30000" dirty="0">
                <a:solidFill>
                  <a:schemeClr val="bg1"/>
                </a:solidFill>
              </a:rPr>
              <a:t>th</a:t>
            </a:r>
            <a:r>
              <a:rPr lang="en-GB" dirty="0">
                <a:solidFill>
                  <a:schemeClr val="bg1"/>
                </a:solidFill>
              </a:rPr>
              <a:t> year</a:t>
            </a:r>
          </a:p>
        </p:txBody>
      </p:sp>
      <p:sp>
        <p:nvSpPr>
          <p:cNvPr id="62" name="Freeform 61"/>
          <p:cNvSpPr/>
          <p:nvPr/>
        </p:nvSpPr>
        <p:spPr>
          <a:xfrm>
            <a:off x="113194" y="5467371"/>
            <a:ext cx="1627155" cy="42248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2</a:t>
            </a:r>
            <a:r>
              <a:rPr lang="en-GB" baseline="30000" dirty="0">
                <a:solidFill>
                  <a:schemeClr val="bg1"/>
                </a:solidFill>
              </a:rPr>
              <a:t>nd</a:t>
            </a:r>
            <a:r>
              <a:rPr lang="en-GB" dirty="0">
                <a:solidFill>
                  <a:schemeClr val="bg1"/>
                </a:solidFill>
              </a:rPr>
              <a:t> Semester</a:t>
            </a:r>
          </a:p>
        </p:txBody>
      </p:sp>
      <p:sp>
        <p:nvSpPr>
          <p:cNvPr id="63" name="Freeform 62"/>
          <p:cNvSpPr/>
          <p:nvPr/>
        </p:nvSpPr>
        <p:spPr>
          <a:xfrm>
            <a:off x="113194" y="4099728"/>
            <a:ext cx="1627155" cy="391581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1</a:t>
            </a:r>
            <a:r>
              <a:rPr lang="en-GB" baseline="30000" dirty="0">
                <a:solidFill>
                  <a:schemeClr val="bg1"/>
                </a:solidFill>
              </a:rPr>
              <a:t>st</a:t>
            </a:r>
            <a:r>
              <a:rPr lang="en-GB" dirty="0">
                <a:solidFill>
                  <a:schemeClr val="bg1"/>
                </a:solidFill>
              </a:rPr>
              <a:t>  Semester</a:t>
            </a:r>
          </a:p>
        </p:txBody>
      </p:sp>
      <p:sp>
        <p:nvSpPr>
          <p:cNvPr id="64" name="Freeform 63"/>
          <p:cNvSpPr/>
          <p:nvPr/>
        </p:nvSpPr>
        <p:spPr>
          <a:xfrm>
            <a:off x="113195" y="2727311"/>
            <a:ext cx="1627155" cy="360045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dirty="0">
                <a:solidFill>
                  <a:schemeClr val="bg1"/>
                </a:solidFill>
              </a:rPr>
              <a:t>Summer</a:t>
            </a:r>
          </a:p>
        </p:txBody>
      </p:sp>
    </p:spTree>
    <p:extLst>
      <p:ext uri="{BB962C8B-B14F-4D97-AF65-F5344CB8AC3E}">
        <p14:creationId xmlns:p14="http://schemas.microsoft.com/office/powerpoint/2010/main" xmlns="" val="38704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3" dur="indefinite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6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5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0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1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6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7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9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0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6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7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0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2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3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6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9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2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3" grpId="0" animBg="1"/>
      <p:bldP spid="53" grpId="1" animBg="1"/>
      <p:bldP spid="54" grpId="0" animBg="1"/>
      <p:bldP spid="55" grpId="0" animBg="1"/>
      <p:bldP spid="61" grpId="0" animBg="1"/>
      <p:bldP spid="61" grpId="1" animBg="1"/>
      <p:bldP spid="62" grpId="0" animBg="1"/>
      <p:bldP spid="63" grpId="0" animBg="1"/>
      <p:bldP spid="63" grpId="1" animBg="1"/>
      <p:bldP spid="64" grpId="0" animBg="1"/>
      <p:bldP spid="6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4</a:t>
            </a:r>
            <a:r>
              <a:rPr lang="en-GB" baseline="30000" dirty="0">
                <a:solidFill>
                  <a:schemeClr val="bg1"/>
                </a:solidFill>
              </a:rPr>
              <a:t>th</a:t>
            </a:r>
            <a:r>
              <a:rPr lang="en-GB" dirty="0">
                <a:solidFill>
                  <a:schemeClr val="bg1"/>
                </a:solidFill>
              </a:rPr>
              <a:t> Year Project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9" name="Freeform 8"/>
          <p:cNvSpPr/>
          <p:nvPr/>
        </p:nvSpPr>
        <p:spPr>
          <a:xfrm>
            <a:off x="611130" y="2969369"/>
            <a:ext cx="1647149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Analysis of Sport Data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40113">
            <a:off x="2464141" y="1862117"/>
            <a:ext cx="2768236" cy="1824070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012770">
            <a:off x="6334177" y="2189196"/>
            <a:ext cx="2472650" cy="1854486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6" name="Freeform 15"/>
          <p:cNvSpPr/>
          <p:nvPr/>
        </p:nvSpPr>
        <p:spPr>
          <a:xfrm>
            <a:off x="510383" y="1583237"/>
            <a:ext cx="1930546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477C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Quantum Ferrofluid Hedgehogs</a:t>
            </a:r>
          </a:p>
        </p:txBody>
      </p:sp>
      <p:sp>
        <p:nvSpPr>
          <p:cNvPr id="17" name="Freeform 16"/>
          <p:cNvSpPr/>
          <p:nvPr/>
        </p:nvSpPr>
        <p:spPr>
          <a:xfrm>
            <a:off x="6444208" y="1393200"/>
            <a:ext cx="1647149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Quantum Computing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362048">
            <a:off x="484260" y="4657271"/>
            <a:ext cx="2514504" cy="16953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Freeform 18"/>
          <p:cNvSpPr/>
          <p:nvPr/>
        </p:nvSpPr>
        <p:spPr>
          <a:xfrm rot="259022">
            <a:off x="2007969" y="3993126"/>
            <a:ext cx="1930546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477C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Galactic Winds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11334">
            <a:off x="6088973" y="4548711"/>
            <a:ext cx="2518007" cy="19124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Freeform 20"/>
          <p:cNvSpPr/>
          <p:nvPr/>
        </p:nvSpPr>
        <p:spPr>
          <a:xfrm rot="589879">
            <a:off x="3602990" y="5348940"/>
            <a:ext cx="2279828" cy="654084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0C2A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Comparative Gene Location Analysis</a:t>
            </a:r>
          </a:p>
        </p:txBody>
      </p:sp>
      <p:sp>
        <p:nvSpPr>
          <p:cNvPr id="22" name="Freeform 21"/>
          <p:cNvSpPr/>
          <p:nvPr/>
        </p:nvSpPr>
        <p:spPr>
          <a:xfrm rot="21123956">
            <a:off x="4513919" y="3966252"/>
            <a:ext cx="1647149" cy="59932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1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1600" dirty="0">
                <a:solidFill>
                  <a:schemeClr val="bg1"/>
                </a:solidFill>
              </a:rPr>
              <a:t>Ext </a:t>
            </a:r>
            <a:r>
              <a:rPr lang="en-GB" sz="1600" dirty="0" err="1">
                <a:solidFill>
                  <a:schemeClr val="bg1"/>
                </a:solidFill>
              </a:rPr>
              <a:t>Functors</a:t>
            </a:r>
            <a:endParaRPr lang="en-GB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0098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7" grpId="0" animBg="1"/>
      <p:bldP spid="19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6390" y="-3877451"/>
            <a:ext cx="1171222" cy="9143999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1766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Learning and Assessment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097" y="428186"/>
            <a:ext cx="1728192" cy="567983"/>
          </a:xfrm>
          <a:prstGeom prst="rect">
            <a:avLst/>
          </a:prstGeom>
        </p:spPr>
      </p:pic>
      <p:sp>
        <p:nvSpPr>
          <p:cNvPr id="9" name="Content Placeholder 21"/>
          <p:cNvSpPr>
            <a:spLocks noGrp="1"/>
          </p:cNvSpPr>
          <p:nvPr>
            <p:ph idx="1"/>
          </p:nvPr>
        </p:nvSpPr>
        <p:spPr>
          <a:xfrm>
            <a:off x="1259632" y="1972684"/>
            <a:ext cx="2664296" cy="676672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Learning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551" y="3969640"/>
            <a:ext cx="1775081" cy="1127988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b="1" dirty="0">
                <a:solidFill>
                  <a:schemeClr val="bg1"/>
                </a:solidFill>
              </a:rPr>
              <a:t>Seminars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502055" y="2646119"/>
            <a:ext cx="1775081" cy="1127988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schemeClr val="bg1"/>
                </a:solidFill>
              </a:rPr>
              <a:t>Problems Classes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39552" y="2649356"/>
            <a:ext cx="1775081" cy="1127988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dirty="0">
                <a:solidFill>
                  <a:schemeClr val="bg1"/>
                </a:solidFill>
              </a:rPr>
              <a:t>Lectures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502055" y="5313652"/>
            <a:ext cx="1775081" cy="1127988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schemeClr val="bg1"/>
                </a:solidFill>
              </a:rPr>
              <a:t>Drop Ins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02055" y="3969640"/>
            <a:ext cx="1775081" cy="1127988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b="1" dirty="0">
                <a:solidFill>
                  <a:schemeClr val="bg1"/>
                </a:solidFill>
              </a:rPr>
              <a:t>Computing Practicals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757356" y="3969640"/>
            <a:ext cx="1775081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b="1" dirty="0">
                <a:solidFill>
                  <a:schemeClr val="bg1"/>
                </a:solidFill>
              </a:rPr>
              <a:t>Presentations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05277" y="3969640"/>
            <a:ext cx="1775081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b="1" dirty="0">
                <a:solidFill>
                  <a:schemeClr val="bg1"/>
                </a:solidFill>
              </a:rPr>
              <a:t>Projects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57357" y="2649356"/>
            <a:ext cx="1775081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dirty="0">
                <a:solidFill>
                  <a:schemeClr val="bg1"/>
                </a:solidFill>
              </a:rPr>
              <a:t>CBAs</a:t>
            </a:r>
            <a:br>
              <a:rPr lang="pt-BR" sz="2000" dirty="0">
                <a:solidFill>
                  <a:schemeClr val="bg1"/>
                </a:solidFill>
              </a:rPr>
            </a:br>
            <a:r>
              <a:rPr lang="pt-BR" sz="2000" dirty="0">
                <a:solidFill>
                  <a:schemeClr val="bg1"/>
                </a:solidFill>
              </a:rPr>
              <a:t>(Numbas)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757353" y="5313652"/>
            <a:ext cx="1775083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schemeClr val="bg1"/>
                </a:solidFill>
              </a:rPr>
              <a:t>Exams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815730" y="2641538"/>
            <a:ext cx="1753159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schemeClr val="bg1"/>
                </a:solidFill>
              </a:rPr>
              <a:t>Assignments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V="1">
            <a:off x="4572000" y="2641538"/>
            <a:ext cx="0" cy="3967786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Content Placeholder 21"/>
          <p:cNvSpPr txBox="1">
            <a:spLocks/>
          </p:cNvSpPr>
          <p:nvPr/>
        </p:nvSpPr>
        <p:spPr>
          <a:xfrm>
            <a:off x="4709118" y="1957191"/>
            <a:ext cx="3168352" cy="676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GB" b="1" dirty="0">
                <a:solidFill>
                  <a:prstClr val="black"/>
                </a:solidFill>
              </a:rPr>
              <a:t>Assessment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9978" y="5313652"/>
            <a:ext cx="1775081" cy="1127988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dirty="0">
                <a:solidFill>
                  <a:schemeClr val="bg1"/>
                </a:solidFill>
              </a:rPr>
              <a:t>Office Hours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113838" y="1423881"/>
            <a:ext cx="2916324" cy="505395"/>
          </a:xfrm>
          <a:prstGeom prst="roundRect">
            <a:avLst/>
          </a:prstGeom>
          <a:solidFill>
            <a:srgbClr val="00467E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Inner Core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805275" y="5313652"/>
            <a:ext cx="1775083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schemeClr val="bg1"/>
                </a:solidFill>
              </a:rPr>
              <a:t>Mid Semester Tests</a:t>
            </a:r>
          </a:p>
        </p:txBody>
      </p:sp>
    </p:spTree>
    <p:extLst>
      <p:ext uri="{BB962C8B-B14F-4D97-AF65-F5344CB8AC3E}">
        <p14:creationId xmlns:p14="http://schemas.microsoft.com/office/powerpoint/2010/main" xmlns="" val="264491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Learning and Assessment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9" name="Content Placeholder 21"/>
          <p:cNvSpPr>
            <a:spLocks noGrp="1"/>
          </p:cNvSpPr>
          <p:nvPr>
            <p:ph idx="1"/>
          </p:nvPr>
        </p:nvSpPr>
        <p:spPr>
          <a:xfrm>
            <a:off x="1272511" y="2006183"/>
            <a:ext cx="2664296" cy="676672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/>
              <a:t>Learning</a:t>
            </a:r>
          </a:p>
        </p:txBody>
      </p:sp>
      <p:sp>
        <p:nvSpPr>
          <p:cNvPr id="10" name="Content Placeholder 21"/>
          <p:cNvSpPr txBox="1">
            <a:spLocks/>
          </p:cNvSpPr>
          <p:nvPr/>
        </p:nvSpPr>
        <p:spPr>
          <a:xfrm>
            <a:off x="4721997" y="1990690"/>
            <a:ext cx="3168352" cy="6766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itchFamily="34" charset="0"/>
              <a:buNone/>
            </a:pPr>
            <a:r>
              <a:rPr lang="en-GB" b="1" dirty="0">
                <a:solidFill>
                  <a:prstClr val="black"/>
                </a:solidFill>
              </a:rPr>
              <a:t>Assessment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29" y="4003139"/>
            <a:ext cx="1775081" cy="1127988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b="1" dirty="0">
                <a:solidFill>
                  <a:schemeClr val="bg1"/>
                </a:solidFill>
              </a:rPr>
              <a:t>Seminars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62215" y="2682855"/>
            <a:ext cx="1775081" cy="1127988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schemeClr val="bg1"/>
                </a:solidFill>
              </a:rPr>
              <a:t>Problems Classes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52431" y="2682855"/>
            <a:ext cx="1775081" cy="1127988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dirty="0">
                <a:solidFill>
                  <a:schemeClr val="bg1"/>
                </a:solidFill>
              </a:rPr>
              <a:t>Lectures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514934" y="5347151"/>
            <a:ext cx="1775081" cy="1127988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schemeClr val="bg1"/>
                </a:solidFill>
              </a:rPr>
              <a:t>Drop Ins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14934" y="4012807"/>
            <a:ext cx="1775081" cy="1127988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b="1" dirty="0">
                <a:solidFill>
                  <a:schemeClr val="bg1"/>
                </a:solidFill>
              </a:rPr>
              <a:t>Computing Practicals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770235" y="4003139"/>
            <a:ext cx="1775081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b="1" dirty="0">
                <a:solidFill>
                  <a:schemeClr val="bg1"/>
                </a:solidFill>
              </a:rPr>
              <a:t>Presentations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818156" y="4003139"/>
            <a:ext cx="1775081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b="1" dirty="0">
                <a:solidFill>
                  <a:schemeClr val="bg1"/>
                </a:solidFill>
              </a:rPr>
              <a:t>Projects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770236" y="2682855"/>
            <a:ext cx="1775081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dirty="0">
                <a:solidFill>
                  <a:schemeClr val="bg1"/>
                </a:solidFill>
              </a:rPr>
              <a:t>CBAs</a:t>
            </a:r>
            <a:br>
              <a:rPr lang="pt-BR" sz="2000" dirty="0">
                <a:solidFill>
                  <a:schemeClr val="bg1"/>
                </a:solidFill>
              </a:rPr>
            </a:br>
            <a:r>
              <a:rPr lang="pt-BR" sz="2000" dirty="0">
                <a:solidFill>
                  <a:schemeClr val="bg1"/>
                </a:solidFill>
              </a:rPr>
              <a:t>(Numbas)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770235" y="5347151"/>
            <a:ext cx="1775083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schemeClr val="bg1"/>
                </a:solidFill>
              </a:rPr>
              <a:t>Exams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828609" y="2675037"/>
            <a:ext cx="1753159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schemeClr val="bg1"/>
                </a:solidFill>
              </a:rPr>
              <a:t>Assignments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52430" y="5347151"/>
            <a:ext cx="1775081" cy="1127988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2000" dirty="0">
                <a:solidFill>
                  <a:schemeClr val="bg1"/>
                </a:solidFill>
              </a:rPr>
              <a:t>Office Hours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814918" y="5347151"/>
            <a:ext cx="1775083" cy="1127988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68580" tIns="68580" rIns="68580" bIns="68580" numCol="1" spcCol="1270" anchor="ctr" anchorCtr="0">
            <a:noAutofit/>
          </a:bodyPr>
          <a:lstStyle/>
          <a:p>
            <a:pPr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schemeClr val="bg1"/>
                </a:solidFill>
              </a:rPr>
              <a:t>Mid Semester Tests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139537" y="1386711"/>
            <a:ext cx="2903504" cy="579705"/>
          </a:xfrm>
          <a:prstGeom prst="roundRect">
            <a:avLst/>
          </a:prstGeom>
          <a:solidFill>
            <a:srgbClr val="477CFF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 smtClean="0">
                <a:solidFill>
                  <a:schemeClr val="bg1"/>
                </a:solidFill>
              </a:rPr>
              <a:t>Mathematical Skills and Career Management</a:t>
            </a:r>
            <a:endParaRPr lang="en-GB" sz="2000" dirty="0">
              <a:solidFill>
                <a:schemeClr val="bg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4572000" y="2641538"/>
            <a:ext cx="0" cy="3967786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61509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0" grpId="0" animBg="1"/>
      <p:bldP spid="22" grpId="0" animBg="1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Grades and Weighting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graphicFrame>
        <p:nvGraphicFramePr>
          <p:cNvPr id="9" name="Chart 8"/>
          <p:cNvGraphicFramePr/>
          <p:nvPr>
            <p:extLst/>
          </p:nvPr>
        </p:nvGraphicFramePr>
        <p:xfrm>
          <a:off x="0" y="1157515"/>
          <a:ext cx="4528457" cy="3109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1043608" y="4077072"/>
          <a:ext cx="6840760" cy="2671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/>
          <p:cNvGraphicFramePr/>
          <p:nvPr>
            <p:extLst/>
          </p:nvPr>
        </p:nvGraphicFramePr>
        <p:xfrm>
          <a:off x="4296228" y="1143000"/>
          <a:ext cx="4847771" cy="322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/>
          </p:nvPr>
        </p:nvGraphicFramePr>
        <p:xfrm>
          <a:off x="1115616" y="2921948"/>
          <a:ext cx="6120680" cy="4236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xmlns="" val="66742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Graphic spid="16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Support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cxnSp>
        <p:nvCxnSpPr>
          <p:cNvPr id="10" name="Straight Connector 9"/>
          <p:cNvCxnSpPr>
            <a:stCxn id="26" idx="3"/>
            <a:endCxn id="27" idx="1"/>
          </p:cNvCxnSpPr>
          <p:nvPr/>
        </p:nvCxnSpPr>
        <p:spPr>
          <a:xfrm>
            <a:off x="5238870" y="3104271"/>
            <a:ext cx="1230839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dist="200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238869" y="4361950"/>
            <a:ext cx="1230839" cy="1264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dist="200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227732" y="5710579"/>
            <a:ext cx="1224641" cy="1466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dist="200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21" idx="3"/>
            <a:endCxn id="22" idx="1"/>
          </p:cNvCxnSpPr>
          <p:nvPr/>
        </p:nvCxnSpPr>
        <p:spPr>
          <a:xfrm>
            <a:off x="5215553" y="1976597"/>
            <a:ext cx="1254155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dist="20000" dir="5400000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544871" y="1758771"/>
            <a:ext cx="1926305" cy="435652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Buddy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0734" y="4014118"/>
            <a:ext cx="1942634" cy="698194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 smtClean="0">
                <a:solidFill>
                  <a:schemeClr val="bg1"/>
                </a:solidFill>
              </a:rPr>
              <a:t>Support Staff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60734" y="2854805"/>
            <a:ext cx="1926305" cy="498931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Personal Tutor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213276" y="1580553"/>
            <a:ext cx="2002277" cy="792088"/>
          </a:xfrm>
          <a:prstGeom prst="roundRect">
            <a:avLst/>
          </a:prstGeom>
          <a:solidFill>
            <a:srgbClr val="6083CB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Current Maths &amp; Stats Student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69708" y="1580553"/>
            <a:ext cx="2008767" cy="792088"/>
          </a:xfrm>
          <a:prstGeom prst="roundRect">
            <a:avLst/>
          </a:prstGeom>
          <a:solidFill>
            <a:srgbClr val="6083CB"/>
          </a:solidFill>
          <a:ln w="25400"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Regular contact through emails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07607" y="5335010"/>
            <a:ext cx="2023201" cy="774086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Financial Matters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228061" y="2708227"/>
            <a:ext cx="2010809" cy="792088"/>
          </a:xfrm>
          <a:prstGeom prst="roundRect">
            <a:avLst/>
          </a:prstGeom>
          <a:solidFill>
            <a:srgbClr val="00467E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Module Selection &amp; Registration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69709" y="2708227"/>
            <a:ext cx="2008767" cy="792088"/>
          </a:xfrm>
          <a:prstGeom prst="roundRect">
            <a:avLst/>
          </a:prstGeom>
          <a:solidFill>
            <a:srgbClr val="00467E"/>
          </a:solidFill>
          <a:ln w="25400"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Academic &amp; Personal issues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69708" y="5395085"/>
            <a:ext cx="2023201" cy="653935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Counselling 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28061" y="3958418"/>
            <a:ext cx="2010808" cy="809593"/>
          </a:xfrm>
          <a:prstGeom prst="roundRect">
            <a:avLst/>
          </a:prstGeom>
          <a:solidFill>
            <a:srgbClr val="0F89CF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 smtClean="0">
                <a:solidFill>
                  <a:schemeClr val="bg1"/>
                </a:solidFill>
              </a:rPr>
              <a:t>Undergraduate Secretary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484144" y="3967128"/>
            <a:ext cx="2008766" cy="792171"/>
          </a:xfrm>
          <a:prstGeom prst="roundRect">
            <a:avLst/>
          </a:prstGeom>
          <a:solidFill>
            <a:srgbClr val="0F89CF"/>
          </a:solidFill>
          <a:ln w="25400"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 smtClean="0">
                <a:solidFill>
                  <a:schemeClr val="bg1"/>
                </a:solidFill>
              </a:rPr>
              <a:t>Transition Officer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31" name="Rounded Rectangle 30">
            <a:hlinkClick r:id="rId4"/>
          </p:cNvPr>
          <p:cNvSpPr/>
          <p:nvPr/>
        </p:nvSpPr>
        <p:spPr>
          <a:xfrm>
            <a:off x="560734" y="5372956"/>
            <a:ext cx="1942634" cy="698194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schemeClr val="bg1"/>
                </a:solidFill>
              </a:rPr>
              <a:t>Student Wellbeing</a:t>
            </a:r>
          </a:p>
        </p:txBody>
      </p:sp>
    </p:spTree>
    <p:extLst>
      <p:ext uri="{BB962C8B-B14F-4D97-AF65-F5344CB8AC3E}">
        <p14:creationId xmlns:p14="http://schemas.microsoft.com/office/powerpoint/2010/main" xmlns="" val="1176412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0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5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6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1" grpId="1" animBg="1"/>
      <p:bldP spid="22" grpId="0" animBg="1"/>
      <p:bldP spid="22" grpId="1" animBg="1"/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 animBg="1"/>
      <p:bldP spid="29" grpId="1" animBg="1"/>
      <p:bldP spid="30" grpId="0" animBg="1"/>
      <p:bldP spid="30" grpId="1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Typical Week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graphicFrame>
        <p:nvGraphicFramePr>
          <p:cNvPr id="9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251520" y="1412778"/>
          <a:ext cx="8640960" cy="51845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9-10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10-11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11-12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12-1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1-2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2-3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3-4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4-5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5-6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409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Tues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Wed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Thurs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Fri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979712" y="2276872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0" y="4869160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843808" y="5733256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PC</a:t>
            </a:r>
          </a:p>
        </p:txBody>
      </p:sp>
    </p:spTree>
    <p:extLst>
      <p:ext uri="{BB962C8B-B14F-4D97-AF65-F5344CB8AC3E}">
        <p14:creationId xmlns:p14="http://schemas.microsoft.com/office/powerpoint/2010/main" xmlns="" val="226189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Typical Week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graphicFrame>
        <p:nvGraphicFramePr>
          <p:cNvPr id="10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251520" y="1412778"/>
          <a:ext cx="8640960" cy="51845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9-10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10-11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11-12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12-1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1-2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2-3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3-4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4-5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5-6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4094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Tues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Wed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Thurs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Fri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1979712" y="2276872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0" y="4869160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43808" y="5733256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DI</a:t>
            </a:r>
          </a:p>
        </p:txBody>
      </p:sp>
    </p:spTree>
    <p:extLst>
      <p:ext uri="{BB962C8B-B14F-4D97-AF65-F5344CB8AC3E}">
        <p14:creationId xmlns:p14="http://schemas.microsoft.com/office/powerpoint/2010/main" xmlns="" val="214661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Typical Week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graphicFrame>
        <p:nvGraphicFramePr>
          <p:cNvPr id="9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251520" y="1412778"/>
          <a:ext cx="8640960" cy="5184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9-10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10-11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11-12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12-1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1-2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2-3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3-4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4-5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5-6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Tues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Wed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Thurs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Fri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115616" y="2276872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79712" y="2276872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0" y="4869160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43808" y="5733256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PC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43808" y="3140968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43808" y="4005064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07904" y="5733256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0192" y="5733256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PC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15616" y="4005062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PC</a:t>
            </a:r>
          </a:p>
        </p:txBody>
      </p:sp>
    </p:spTree>
    <p:extLst>
      <p:ext uri="{BB962C8B-B14F-4D97-AF65-F5344CB8AC3E}">
        <p14:creationId xmlns:p14="http://schemas.microsoft.com/office/powerpoint/2010/main" xmlns="" val="416535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Typical Week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graphicFrame>
        <p:nvGraphicFramePr>
          <p:cNvPr id="10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251520" y="1412778"/>
          <a:ext cx="8640960" cy="5184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9-10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10-11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11-12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12-1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1-2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2-3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3-4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4-5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5-6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Tues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Wed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Thurs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Fri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1115616" y="2276872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79712" y="2276872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0" y="4869160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43808" y="5733256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DI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43808" y="3140968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3808" y="4005064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07904" y="5733256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00192" y="5733256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DI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115616" y="4005062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DI</a:t>
            </a:r>
          </a:p>
        </p:txBody>
      </p:sp>
    </p:spTree>
    <p:extLst>
      <p:ext uri="{BB962C8B-B14F-4D97-AF65-F5344CB8AC3E}">
        <p14:creationId xmlns:p14="http://schemas.microsoft.com/office/powerpoint/2010/main" xmlns="" val="85924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		Typical Week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graphicFrame>
        <p:nvGraphicFramePr>
          <p:cNvPr id="9" name="Content Placeholder 6"/>
          <p:cNvGraphicFramePr>
            <a:graphicFrameLocks noGrp="1"/>
          </p:cNvGraphicFramePr>
          <p:nvPr>
            <p:ph idx="1"/>
            <p:extLst/>
          </p:nvPr>
        </p:nvGraphicFramePr>
        <p:xfrm>
          <a:off x="251520" y="1412778"/>
          <a:ext cx="8640960" cy="51845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9-10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10-11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11-12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12-1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1-2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2-3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3-4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4-5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5-6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Mon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Tues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Wed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Thurs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en-GB" dirty="0"/>
                        <a:t>Fri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1115616" y="2276872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79712" y="2276872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0" y="4869160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43808" y="5733256"/>
            <a:ext cx="864096" cy="864096"/>
          </a:xfrm>
          <a:prstGeom prst="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PC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843808" y="3140968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43808" y="4005064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07904" y="5733256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0192" y="5733256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PC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15616" y="4005062"/>
            <a:ext cx="864096" cy="864096"/>
          </a:xfrm>
          <a:prstGeom prst="rect">
            <a:avLst/>
          </a:prstGeom>
          <a:solidFill>
            <a:srgbClr val="6083CB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PC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0" y="4005064"/>
            <a:ext cx="4320480" cy="864096"/>
          </a:xfrm>
          <a:prstGeom prst="rect">
            <a:avLst/>
          </a:prstGeom>
          <a:solidFill>
            <a:srgbClr val="6FC5F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Sports and Societies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979712" y="3140968"/>
            <a:ext cx="864096" cy="864096"/>
          </a:xfrm>
          <a:prstGeom prst="rect">
            <a:avLst/>
          </a:prstGeom>
          <a:solidFill>
            <a:srgbClr val="0046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07904" y="2276870"/>
            <a:ext cx="864096" cy="864096"/>
          </a:xfrm>
          <a:prstGeom prst="rect">
            <a:avLst/>
          </a:prstGeom>
          <a:solidFill>
            <a:srgbClr val="0046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00192" y="2276870"/>
            <a:ext cx="864096" cy="864096"/>
          </a:xfrm>
          <a:prstGeom prst="rect">
            <a:avLst/>
          </a:prstGeom>
          <a:solidFill>
            <a:srgbClr val="0046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64288" y="2276870"/>
            <a:ext cx="864096" cy="864096"/>
          </a:xfrm>
          <a:prstGeom prst="rect">
            <a:avLst/>
          </a:prstGeom>
          <a:solidFill>
            <a:srgbClr val="0046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PC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47556" y="3140968"/>
            <a:ext cx="864096" cy="864096"/>
          </a:xfrm>
          <a:prstGeom prst="rect">
            <a:avLst/>
          </a:prstGeom>
          <a:solidFill>
            <a:srgbClr val="0046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PC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16924" y="3140967"/>
            <a:ext cx="864096" cy="864096"/>
          </a:xfrm>
          <a:prstGeom prst="rect">
            <a:avLst/>
          </a:prstGeom>
          <a:solidFill>
            <a:srgbClr val="0046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979712" y="4005062"/>
            <a:ext cx="864096" cy="864096"/>
          </a:xfrm>
          <a:prstGeom prst="rect">
            <a:avLst/>
          </a:prstGeom>
          <a:solidFill>
            <a:srgbClr val="0046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979712" y="4869160"/>
            <a:ext cx="864096" cy="864096"/>
          </a:xfrm>
          <a:prstGeom prst="rect">
            <a:avLst/>
          </a:prstGeom>
          <a:solidFill>
            <a:srgbClr val="0046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47556" y="5733252"/>
            <a:ext cx="864096" cy="864096"/>
          </a:xfrm>
          <a:prstGeom prst="rect">
            <a:avLst/>
          </a:prstGeom>
          <a:solidFill>
            <a:srgbClr val="0046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xmlns="" val="312782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2" descr="\\tower3\home18\nmb891\Downloads\22058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-1" y="1"/>
            <a:ext cx="917012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6124" y="372911"/>
            <a:ext cx="9144000" cy="10081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  <a:latin typeface="Calibri" panose="020F0502020204030204" pitchFamily="34" charset="0"/>
              </a:rPr>
              <a:t>Some words on </a:t>
            </a:r>
          </a:p>
          <a:p>
            <a:r>
              <a:rPr lang="en-GB" dirty="0" smtClean="0">
                <a:solidFill>
                  <a:schemeClr val="bg1"/>
                </a:solidFill>
                <a:latin typeface="Calibri" panose="020F0502020204030204" pitchFamily="34" charset="0"/>
              </a:rPr>
              <a:t>Student Finance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1359" y="224351"/>
            <a:ext cx="1512168" cy="567983"/>
          </a:xfrm>
          <a:prstGeom prst="rect">
            <a:avLst/>
          </a:prstGeom>
        </p:spPr>
      </p:pic>
      <p:sp>
        <p:nvSpPr>
          <p:cNvPr id="15" name="Text Box 57"/>
          <p:cNvSpPr txBox="1">
            <a:spLocks noChangeArrowheads="1"/>
          </p:cNvSpPr>
          <p:nvPr/>
        </p:nvSpPr>
        <p:spPr bwMode="auto">
          <a:xfrm>
            <a:off x="685800" y="4635853"/>
            <a:ext cx="8179691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ct val="70000"/>
              </a:lnSpc>
              <a:spcAft>
                <a:spcPct val="20000"/>
              </a:spcAft>
            </a:pPr>
            <a:endParaRPr lang="en-US" sz="1600" baseline="0" dirty="0">
              <a:latin typeface="Arial Bold" charset="0"/>
            </a:endParaRPr>
          </a:p>
          <a:p>
            <a:pPr algn="r">
              <a:lnSpc>
                <a:spcPct val="70000"/>
              </a:lnSpc>
              <a:spcAft>
                <a:spcPct val="20000"/>
              </a:spcAft>
            </a:pPr>
            <a:endParaRPr lang="en-US" sz="1600" baseline="0" dirty="0">
              <a:latin typeface="+mn-lt"/>
            </a:endParaRPr>
          </a:p>
          <a:p>
            <a:pPr algn="r">
              <a:spcAft>
                <a:spcPct val="20000"/>
              </a:spcAft>
            </a:pPr>
            <a:r>
              <a:rPr lang="en-US" sz="1600" b="1" i="1" baseline="0" dirty="0" smtClean="0">
                <a:solidFill>
                  <a:schemeClr val="bg1"/>
                </a:solidFill>
                <a:latin typeface="+mn-lt"/>
              </a:rPr>
              <a:t>)</a:t>
            </a:r>
            <a:endParaRPr lang="en-US" sz="1600" b="1" i="1" baseline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83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1" y="32402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Tuition Fee Loan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3"/>
            <a:ext cx="1728192" cy="567983"/>
          </a:xfrm>
          <a:prstGeom prst="rect">
            <a:avLst/>
          </a:prstGeom>
        </p:spPr>
      </p:pic>
      <p:sp>
        <p:nvSpPr>
          <p:cNvPr id="26" name="Freeform 25"/>
          <p:cNvSpPr/>
          <p:nvPr/>
        </p:nvSpPr>
        <p:spPr>
          <a:xfrm>
            <a:off x="779159" y="1886728"/>
            <a:ext cx="2140211" cy="7217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prstClr val="white"/>
                </a:solidFill>
              </a:rPr>
              <a:t>Financial Body </a:t>
            </a:r>
          </a:p>
        </p:txBody>
      </p:sp>
      <p:sp>
        <p:nvSpPr>
          <p:cNvPr id="28" name="Freeform 27"/>
          <p:cNvSpPr/>
          <p:nvPr/>
        </p:nvSpPr>
        <p:spPr>
          <a:xfrm>
            <a:off x="3471184" y="1886728"/>
            <a:ext cx="2119475" cy="72170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prstClr val="white"/>
                </a:solidFill>
              </a:rPr>
              <a:t>Tuition Fees </a:t>
            </a:r>
          </a:p>
        </p:txBody>
      </p:sp>
      <p:sp>
        <p:nvSpPr>
          <p:cNvPr id="29" name="Freeform 28"/>
          <p:cNvSpPr/>
          <p:nvPr/>
        </p:nvSpPr>
        <p:spPr>
          <a:xfrm>
            <a:off x="6073873" y="1886728"/>
            <a:ext cx="2149700" cy="721707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>
                <a:solidFill>
                  <a:prstClr val="white"/>
                </a:solidFill>
              </a:rPr>
              <a:t>Repayment</a:t>
            </a:r>
          </a:p>
        </p:txBody>
      </p:sp>
      <p:sp>
        <p:nvSpPr>
          <p:cNvPr id="30" name="Freeform 29"/>
          <p:cNvSpPr/>
          <p:nvPr/>
        </p:nvSpPr>
        <p:spPr>
          <a:xfrm>
            <a:off x="779158" y="2887342"/>
            <a:ext cx="2140211" cy="1631581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Funded by the country you apply to study in              (e.g. England or     Wales)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485251" y="2870182"/>
            <a:ext cx="2119475" cy="914875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 £</a:t>
            </a:r>
            <a:r>
              <a:rPr lang="en-GB" sz="2000" dirty="0" smtClean="0">
                <a:solidFill>
                  <a:prstClr val="white"/>
                </a:solidFill>
              </a:rPr>
              <a:t>9,250</a:t>
            </a:r>
          </a:p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(same for most)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46" name="Freeform 45"/>
          <p:cNvSpPr/>
          <p:nvPr/>
        </p:nvSpPr>
        <p:spPr>
          <a:xfrm>
            <a:off x="3499318" y="4004446"/>
            <a:ext cx="2119475" cy="920663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Investment in future</a:t>
            </a:r>
          </a:p>
        </p:txBody>
      </p:sp>
      <p:sp>
        <p:nvSpPr>
          <p:cNvPr id="47" name="Freeform 46"/>
          <p:cNvSpPr/>
          <p:nvPr/>
        </p:nvSpPr>
        <p:spPr>
          <a:xfrm>
            <a:off x="3485250" y="5144498"/>
            <a:ext cx="2119475" cy="935944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Placement Years only pay £1,000</a:t>
            </a:r>
          </a:p>
        </p:txBody>
      </p:sp>
      <p:sp>
        <p:nvSpPr>
          <p:cNvPr id="48" name="Freeform 47"/>
          <p:cNvSpPr/>
          <p:nvPr/>
        </p:nvSpPr>
        <p:spPr>
          <a:xfrm>
            <a:off x="6073873" y="2870182"/>
            <a:ext cx="2149700" cy="914875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Not until earning  &gt; £21,000</a:t>
            </a:r>
          </a:p>
        </p:txBody>
      </p:sp>
      <p:sp>
        <p:nvSpPr>
          <p:cNvPr id="53" name="Freeform 52"/>
          <p:cNvSpPr/>
          <p:nvPr/>
        </p:nvSpPr>
        <p:spPr>
          <a:xfrm>
            <a:off x="6073873" y="4004446"/>
            <a:ext cx="2149700" cy="91487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Not until after studying</a:t>
            </a:r>
          </a:p>
        </p:txBody>
      </p:sp>
    </p:spTree>
    <p:extLst>
      <p:ext uri="{BB962C8B-B14F-4D97-AF65-F5344CB8AC3E}">
        <p14:creationId xmlns:p14="http://schemas.microsoft.com/office/powerpoint/2010/main" xmlns="" val="65435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0" grpId="0" animBg="1"/>
      <p:bldP spid="34" grpId="0" animBg="1"/>
      <p:bldP spid="46" grpId="0" animBg="1"/>
      <p:bldP spid="47" grpId="0" animBg="1"/>
      <p:bldP spid="48" grpId="0" animBg="1"/>
      <p:bldP spid="5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1" y="32402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Loan Repayments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3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21921" y="1776457"/>
            <a:ext cx="2431459" cy="846453"/>
            <a:chOff x="2427154" y="1268760"/>
            <a:chExt cx="4397902" cy="1095861"/>
          </a:xfrm>
        </p:grpSpPr>
        <p:sp>
          <p:nvSpPr>
            <p:cNvPr id="28" name="Rounded Rectangle 27">
              <a:hlinkClick r:id="rId4"/>
            </p:cNvPr>
            <p:cNvSpPr/>
            <p:nvPr/>
          </p:nvSpPr>
          <p:spPr>
            <a:xfrm>
              <a:off x="2427154" y="1268760"/>
              <a:ext cx="4397902" cy="1095861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26482" y="1562811"/>
              <a:ext cx="4230542" cy="621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373">
                <a:lnSpc>
                  <a:spcPct val="90000"/>
                </a:lnSpc>
                <a:spcBef>
                  <a:spcPct val="0"/>
                </a:spcBef>
                <a:defRPr/>
              </a:pPr>
              <a:r>
                <a:rPr lang="en-GB" sz="2800" kern="0" dirty="0">
                  <a:solidFill>
                    <a:prstClr val="white"/>
                  </a:solidFill>
                </a:rPr>
                <a:t>Repayment</a:t>
              </a:r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2725750" y="1776459"/>
            <a:ext cx="3043433" cy="846453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533373">
              <a:lnSpc>
                <a:spcPct val="90000"/>
              </a:lnSpc>
              <a:spcBef>
                <a:spcPct val="0"/>
              </a:spcBef>
            </a:pPr>
            <a:r>
              <a:rPr lang="en-GB" sz="2000" dirty="0">
                <a:solidFill>
                  <a:prstClr val="white"/>
                </a:solidFill>
              </a:rPr>
              <a:t>Not until you earn above £21,000</a:t>
            </a:r>
            <a:endParaRPr lang="en-GB" sz="2000" kern="0" dirty="0">
              <a:solidFill>
                <a:prstClr val="white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6004485" y="1776459"/>
            <a:ext cx="2975349" cy="846453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Payments stop if income falls below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26825" y="2749041"/>
            <a:ext cx="3042357" cy="824581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Not until you finish studying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0608" y="2747365"/>
            <a:ext cx="2975349" cy="824581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Based on what you earn, not what you owe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367045" y="3754304"/>
            <a:ext cx="3042357" cy="824581"/>
          </a:xfrm>
          <a:prstGeom prst="roundRect">
            <a:avLst/>
          </a:prstGeom>
          <a:solidFill>
            <a:srgbClr val="0F89C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Repay 9% of income above £21,000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367047" y="4751826"/>
            <a:ext cx="3042355" cy="838531"/>
          </a:xfrm>
          <a:prstGeom prst="roundRect">
            <a:avLst/>
          </a:prstGeom>
          <a:solidFill>
            <a:srgbClr val="39BAD5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Written off if not repaid within 30 years </a:t>
            </a:r>
          </a:p>
        </p:txBody>
      </p:sp>
    </p:spTree>
    <p:extLst>
      <p:ext uri="{BB962C8B-B14F-4D97-AF65-F5344CB8AC3E}">
        <p14:creationId xmlns:p14="http://schemas.microsoft.com/office/powerpoint/2010/main" xmlns="" val="77522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1" y="32402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Interest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3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7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7216" b="89691" l="9653" r="89575">
                        <a14:foregroundMark x1="30116" y1="16495" x2="30116" y2="16495"/>
                        <a14:foregroundMark x1="30888" y1="15464" x2="30888" y2="15464"/>
                        <a14:foregroundMark x1="35521" y1="12887" x2="35521" y2="12887"/>
                        <a14:foregroundMark x1="63707" y1="50515" x2="63707" y2="50515"/>
                        <a14:foregroundMark x1="80695" y1="50515" x2="80695" y2="50515"/>
                        <a14:foregroundMark x1="30888" y1="10825" x2="30888" y2="10825"/>
                        <a14:foregroundMark x1="26255" y1="12887" x2="26255" y2="12887"/>
                        <a14:foregroundMark x1="30888" y1="9278" x2="30888" y2="9278"/>
                        <a14:foregroundMark x1="34363" y1="9278" x2="34363" y2="9278"/>
                        <a14:foregroundMark x1="30888" y1="7216" x2="30888" y2="7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7603" y="4222083"/>
            <a:ext cx="2545687" cy="1906808"/>
          </a:xfrm>
          <a:prstGeom prst="rect">
            <a:avLst/>
          </a:prstGeom>
          <a:noFill/>
          <a:ln w="8255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3" name="Group 32"/>
          <p:cNvGrpSpPr/>
          <p:nvPr/>
        </p:nvGrpSpPr>
        <p:grpSpPr>
          <a:xfrm>
            <a:off x="714126" y="1598402"/>
            <a:ext cx="2628579" cy="997128"/>
            <a:chOff x="2427154" y="1268759"/>
            <a:chExt cx="4965373" cy="1168729"/>
          </a:xfrm>
        </p:grpSpPr>
        <p:sp>
          <p:nvSpPr>
            <p:cNvPr id="42" name="Rounded Rectangle 41">
              <a:hlinkClick r:id="rId6"/>
            </p:cNvPr>
            <p:cNvSpPr/>
            <p:nvPr/>
          </p:nvSpPr>
          <p:spPr>
            <a:xfrm>
              <a:off x="2427154" y="1268759"/>
              <a:ext cx="4965373" cy="1168729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510835" y="1286001"/>
              <a:ext cx="4739827" cy="101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373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>
                  <a:solidFill>
                    <a:prstClr val="white"/>
                  </a:solidFill>
                </a:rPr>
                <a:t>Interest During Studies</a:t>
              </a:r>
              <a:endParaRPr lang="en-GB" sz="2800" kern="0" dirty="0">
                <a:solidFill>
                  <a:prstClr val="white"/>
                </a:solidFill>
              </a:endParaRPr>
            </a:p>
          </p:txBody>
        </p:sp>
      </p:grpSp>
      <p:sp>
        <p:nvSpPr>
          <p:cNvPr id="35" name="Rounded Rectangle 34"/>
          <p:cNvSpPr/>
          <p:nvPr/>
        </p:nvSpPr>
        <p:spPr>
          <a:xfrm>
            <a:off x="3613023" y="1613460"/>
            <a:ext cx="4774973" cy="997128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Rate of Inflation (ROI) plus 3%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707331" y="2763707"/>
            <a:ext cx="2635372" cy="971007"/>
            <a:chOff x="2427154" y="1268760"/>
            <a:chExt cx="5422403" cy="1138113"/>
          </a:xfrm>
        </p:grpSpPr>
        <p:sp>
          <p:nvSpPr>
            <p:cNvPr id="40" name="Rounded Rectangle 39">
              <a:hlinkClick r:id="rId6"/>
            </p:cNvPr>
            <p:cNvSpPr/>
            <p:nvPr/>
          </p:nvSpPr>
          <p:spPr>
            <a:xfrm>
              <a:off x="2427154" y="1268760"/>
              <a:ext cx="5422403" cy="1138113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532274" y="1288171"/>
              <a:ext cx="5317283" cy="1017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373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>
                  <a:solidFill>
                    <a:prstClr val="white"/>
                  </a:solidFill>
                </a:rPr>
                <a:t>Interest After </a:t>
              </a:r>
              <a:br>
                <a:rPr lang="en-GB" sz="2800" dirty="0">
                  <a:solidFill>
                    <a:prstClr val="white"/>
                  </a:solidFill>
                </a:rPr>
              </a:br>
              <a:r>
                <a:rPr lang="en-GB" sz="2800" dirty="0">
                  <a:solidFill>
                    <a:prstClr val="white"/>
                  </a:solidFill>
                </a:rPr>
                <a:t>Studies</a:t>
              </a:r>
              <a:endParaRPr lang="en-GB" sz="2800" kern="0" dirty="0">
                <a:solidFill>
                  <a:prstClr val="white"/>
                </a:solidFill>
              </a:endParaRP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3621124" y="2795331"/>
            <a:ext cx="4774975" cy="971007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Earn less than £21,000: ROI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613148" y="3922107"/>
            <a:ext cx="4774975" cy="979008"/>
          </a:xfrm>
          <a:prstGeom prst="roundRect">
            <a:avLst/>
          </a:prstGeom>
          <a:solidFill>
            <a:srgbClr val="0F89CF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Earn between £21,000 - £41,000: </a:t>
            </a:r>
            <a:br>
              <a:rPr lang="en-GB" sz="2000" kern="0" dirty="0">
                <a:solidFill>
                  <a:prstClr val="white"/>
                </a:solidFill>
              </a:rPr>
            </a:br>
            <a:r>
              <a:rPr lang="en-GB" sz="2000" kern="0" dirty="0">
                <a:solidFill>
                  <a:prstClr val="white"/>
                </a:solidFill>
              </a:rPr>
              <a:t>ROI plus up to 3%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3613023" y="5075169"/>
            <a:ext cx="4766871" cy="995568"/>
          </a:xfrm>
          <a:prstGeom prst="roundRect">
            <a:avLst/>
          </a:prstGeom>
          <a:solidFill>
            <a:srgbClr val="0025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 defTabSz="914354">
              <a:defRPr/>
            </a:pPr>
            <a:r>
              <a:rPr lang="en-GB" sz="2000" kern="0" dirty="0">
                <a:solidFill>
                  <a:prstClr val="white"/>
                </a:solidFill>
              </a:rPr>
              <a:t> Earn above £41,000: ROI plus 3%</a:t>
            </a:r>
          </a:p>
        </p:txBody>
      </p:sp>
    </p:spTree>
    <p:extLst>
      <p:ext uri="{BB962C8B-B14F-4D97-AF65-F5344CB8AC3E}">
        <p14:creationId xmlns:p14="http://schemas.microsoft.com/office/powerpoint/2010/main" xmlns="" val="161352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823" y="44474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Maths &amp; Stats 			 		 Scholarships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3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165740" y="1676564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7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01018" y="1757037"/>
            <a:ext cx="2463308" cy="869812"/>
            <a:chOff x="2427154" y="1268759"/>
            <a:chExt cx="4841348" cy="1627651"/>
          </a:xfrm>
        </p:grpSpPr>
        <p:sp>
          <p:nvSpPr>
            <p:cNvPr id="46" name="Rounded Rectangle 45">
              <a:hlinkClick r:id="rId4"/>
            </p:cNvPr>
            <p:cNvSpPr/>
            <p:nvPr/>
          </p:nvSpPr>
          <p:spPr>
            <a:xfrm>
              <a:off x="2427154" y="1268759"/>
              <a:ext cx="4837209" cy="1627651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447749" y="1367077"/>
              <a:ext cx="4820753" cy="863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prstClr val="white"/>
                  </a:solidFill>
                </a:rPr>
                <a:t>Types:</a:t>
              </a:r>
            </a:p>
          </p:txBody>
        </p:sp>
      </p:grpSp>
      <p:sp>
        <p:nvSpPr>
          <p:cNvPr id="26" name="Rounded Rectangle 25">
            <a:hlinkClick r:id="rId5"/>
          </p:cNvPr>
          <p:cNvSpPr/>
          <p:nvPr/>
        </p:nvSpPr>
        <p:spPr>
          <a:xfrm>
            <a:off x="2636587" y="1755718"/>
            <a:ext cx="3154543" cy="1113099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b="1" dirty="0">
                <a:solidFill>
                  <a:prstClr val="white"/>
                </a:solidFill>
              </a:rPr>
              <a:t>Excellence Scholarship</a:t>
            </a:r>
          </a:p>
          <a:p>
            <a:pPr algn="ctr"/>
            <a:r>
              <a:rPr lang="en-GB" sz="2000" dirty="0">
                <a:solidFill>
                  <a:prstClr val="white"/>
                </a:solidFill>
              </a:rPr>
              <a:t>Exceed Entry Requirement</a:t>
            </a:r>
          </a:p>
        </p:txBody>
      </p:sp>
      <p:sp>
        <p:nvSpPr>
          <p:cNvPr id="27" name="Rounded Rectangle 26">
            <a:hlinkClick r:id="rId6"/>
          </p:cNvPr>
          <p:cNvSpPr/>
          <p:nvPr/>
        </p:nvSpPr>
        <p:spPr>
          <a:xfrm>
            <a:off x="5909983" y="1754727"/>
            <a:ext cx="3385832" cy="1113576"/>
          </a:xfrm>
          <a:prstGeom prst="roundRect">
            <a:avLst/>
          </a:prstGeom>
          <a:solidFill>
            <a:srgbClr val="6083CB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b="1" dirty="0">
                <a:solidFill>
                  <a:prstClr val="white"/>
                </a:solidFill>
              </a:rPr>
              <a:t>Stage 4 Bursary</a:t>
            </a:r>
          </a:p>
          <a:p>
            <a:pPr algn="ctr"/>
            <a:r>
              <a:rPr lang="en-GB" sz="2000" dirty="0">
                <a:solidFill>
                  <a:prstClr val="white"/>
                </a:solidFill>
              </a:rPr>
              <a:t>Year 2 and Year 3 Semester 1 mark above 70%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79475" y="3038856"/>
            <a:ext cx="2463308" cy="869812"/>
            <a:chOff x="2427154" y="1268759"/>
            <a:chExt cx="4841348" cy="1627651"/>
          </a:xfrm>
        </p:grpSpPr>
        <p:sp>
          <p:nvSpPr>
            <p:cNvPr id="44" name="Rounded Rectangle 43">
              <a:hlinkClick r:id="rId4"/>
            </p:cNvPr>
            <p:cNvSpPr/>
            <p:nvPr/>
          </p:nvSpPr>
          <p:spPr>
            <a:xfrm>
              <a:off x="2427154" y="1268759"/>
              <a:ext cx="4837209" cy="1627651"/>
            </a:xfrm>
            <a:prstGeom prst="roundRect">
              <a:avLst/>
            </a:prstGeom>
            <a:solidFill>
              <a:srgbClr val="E52F48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txBody>
            <a:bodyPr rtlCol="0" anchor="ctr"/>
            <a:lstStyle/>
            <a:p>
              <a:pPr algn="ctr" defTabSz="457178">
                <a:defRPr/>
              </a:pPr>
              <a:endParaRPr lang="en-GB" kern="0">
                <a:solidFill>
                  <a:prstClr val="white"/>
                </a:solidFill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447749" y="1367077"/>
              <a:ext cx="4820753" cy="863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prstClr val="white"/>
                  </a:solidFill>
                </a:rPr>
                <a:t>What you get:</a:t>
              </a:r>
            </a:p>
          </p:txBody>
        </p:sp>
      </p:grpSp>
      <p:sp>
        <p:nvSpPr>
          <p:cNvPr id="28" name="Rounded Rectangle 27"/>
          <p:cNvSpPr/>
          <p:nvPr/>
        </p:nvSpPr>
        <p:spPr>
          <a:xfrm>
            <a:off x="2636585" y="3038855"/>
            <a:ext cx="3153673" cy="1786948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£250 available for each grade above the requirement.</a:t>
            </a:r>
          </a:p>
          <a:p>
            <a:pPr algn="ctr"/>
            <a:r>
              <a:rPr lang="en-GB" sz="2000" dirty="0">
                <a:solidFill>
                  <a:prstClr val="white"/>
                </a:solidFill>
              </a:rPr>
              <a:t>A* in Maths or Further Maths awarded an extra £250  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909982" y="3038321"/>
            <a:ext cx="3153673" cy="1113653"/>
          </a:xfrm>
          <a:prstGeom prst="roundRect">
            <a:avLst/>
          </a:prstGeom>
          <a:solidFill>
            <a:srgbClr val="00467E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/>
            <a:r>
              <a:rPr lang="en-GB" sz="2000" dirty="0">
                <a:solidFill>
                  <a:prstClr val="white"/>
                </a:solidFill>
              </a:rPr>
              <a:t>Worth £1,000 per year of study</a:t>
            </a:r>
          </a:p>
        </p:txBody>
      </p:sp>
      <p:sp>
        <p:nvSpPr>
          <p:cNvPr id="37" name="Rectangle 3"/>
          <p:cNvSpPr>
            <a:spLocks noChangeArrowheads="1"/>
          </p:cNvSpPr>
          <p:nvPr/>
        </p:nvSpPr>
        <p:spPr bwMode="auto">
          <a:xfrm>
            <a:off x="53843" y="6437011"/>
            <a:ext cx="12192000" cy="54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1600" dirty="0">
                <a:solidFill>
                  <a:srgbClr val="163462"/>
                </a:solidFill>
                <a:latin typeface="Arial Bold" charset="0"/>
              </a:rPr>
              <a:t>Note</a:t>
            </a:r>
            <a:r>
              <a:rPr lang="en-US" sz="1600" dirty="0">
                <a:solidFill>
                  <a:srgbClr val="666666"/>
                </a:solidFill>
              </a:rPr>
              <a:t> </a:t>
            </a:r>
            <a:r>
              <a:rPr lang="en-US" sz="1600" dirty="0">
                <a:solidFill>
                  <a:prstClr val="black"/>
                </a:solidFill>
              </a:rPr>
              <a:t>– You must have achieved your minimum grades, e.g. A*BB will not receive £250</a:t>
            </a:r>
          </a:p>
        </p:txBody>
      </p:sp>
      <p:cxnSp>
        <p:nvCxnSpPr>
          <p:cNvPr id="6" name="Straight Arrow Connector 5"/>
          <p:cNvCxnSpPr>
            <a:stCxn id="26" idx="2"/>
            <a:endCxn id="28" idx="0"/>
          </p:cNvCxnSpPr>
          <p:nvPr/>
        </p:nvCxnSpPr>
        <p:spPr>
          <a:xfrm flipH="1">
            <a:off x="4213421" y="2868815"/>
            <a:ext cx="437" cy="1700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30" idx="0"/>
          </p:cNvCxnSpPr>
          <p:nvPr/>
        </p:nvCxnSpPr>
        <p:spPr>
          <a:xfrm>
            <a:off x="7486818" y="2868303"/>
            <a:ext cx="1" cy="1700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7525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3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1" y="32402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Living Costs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3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63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7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Aft>
                <a:spcPct val="50000"/>
              </a:spcAft>
              <a:buClr>
                <a:srgbClr val="163462"/>
              </a:buClr>
            </a:pPr>
            <a:endParaRPr lang="en-US" sz="2200" dirty="0">
              <a:solidFill>
                <a:prstClr val="black"/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 flipV="1">
            <a:off x="2407599" y="3295642"/>
            <a:ext cx="916359" cy="303289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43" idx="1"/>
          </p:cNvCxnSpPr>
          <p:nvPr/>
        </p:nvCxnSpPr>
        <p:spPr>
          <a:xfrm flipH="1" flipV="1">
            <a:off x="2024558" y="4048423"/>
            <a:ext cx="1138580" cy="1207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2407599" y="4467510"/>
            <a:ext cx="939455" cy="332635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847687" y="4098596"/>
            <a:ext cx="1262884" cy="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775681" y="4467507"/>
            <a:ext cx="876965" cy="34690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5847689" y="3290003"/>
            <a:ext cx="830837" cy="249676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3163138" y="3483068"/>
            <a:ext cx="2808852" cy="1133119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prstClr val="white"/>
                </a:solidFill>
              </a:rPr>
              <a:t>Living Costs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636763" y="1676566"/>
            <a:ext cx="1848943" cy="1021556"/>
          </a:xfrm>
          <a:prstGeom prst="roundRect">
            <a:avLst/>
          </a:prstGeom>
          <a:solidFill>
            <a:srgbClr val="39BAD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Accommodation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10573" y="3539677"/>
            <a:ext cx="1857819" cy="1021556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Food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52645" y="4749208"/>
            <a:ext cx="1857819" cy="1021556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Study; recommended books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36763" y="5404849"/>
            <a:ext cx="1848941" cy="102155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Social Life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627887" y="5404852"/>
            <a:ext cx="1841928" cy="1021556"/>
          </a:xfrm>
          <a:prstGeom prst="roundRect">
            <a:avLst/>
          </a:prstGeom>
          <a:solidFill>
            <a:srgbClr val="39BAD5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Travel; 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To </a:t>
            </a:r>
            <a:r>
              <a:rPr lang="en-GB" dirty="0" err="1">
                <a:solidFill>
                  <a:prstClr val="white"/>
                </a:solidFill>
              </a:rPr>
              <a:t>Uni</a:t>
            </a:r>
            <a:r>
              <a:rPr lang="en-GB" dirty="0">
                <a:solidFill>
                  <a:prstClr val="white"/>
                </a:solidFill>
              </a:rPr>
              <a:t> / home / visit friends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4992" y="4749210"/>
            <a:ext cx="1848941" cy="1021556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Insurance; belongings /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 keys!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75619" y="3539677"/>
            <a:ext cx="1848943" cy="1021556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Clothes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04993" y="2330145"/>
            <a:ext cx="1848941" cy="1021556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Toiletries</a:t>
            </a:r>
          </a:p>
          <a:p>
            <a:pPr algn="ctr"/>
            <a:r>
              <a:rPr lang="en-GB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620877" y="1676564"/>
            <a:ext cx="1848941" cy="1021556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GB" dirty="0">
              <a:solidFill>
                <a:prstClr val="black"/>
              </a:solidFill>
            </a:endParaRPr>
          </a:p>
          <a:p>
            <a:pPr algn="ctr"/>
            <a:r>
              <a:rPr lang="en-GB" dirty="0">
                <a:solidFill>
                  <a:prstClr val="white"/>
                </a:solidFill>
              </a:rPr>
              <a:t>Phone bill</a:t>
            </a:r>
          </a:p>
          <a:p>
            <a:pPr algn="ctr"/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2645" y="2330148"/>
            <a:ext cx="1857819" cy="1021556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TV</a:t>
            </a:r>
            <a:r>
              <a:rPr lang="en-GB" dirty="0">
                <a:solidFill>
                  <a:prstClr val="white"/>
                </a:solidFill>
              </a:rPr>
              <a:t>;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most halls don’t have TV licences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5576215" y="2698120"/>
            <a:ext cx="0" cy="784944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3559991" y="2698120"/>
            <a:ext cx="0" cy="784944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576215" y="4616183"/>
            <a:ext cx="0" cy="788668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3557097" y="4616183"/>
            <a:ext cx="0" cy="788668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1785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3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1" y="32402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Money Management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3"/>
            <a:ext cx="1728192" cy="567983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88287" y="3741369"/>
            <a:ext cx="1531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975057" y="4253825"/>
            <a:ext cx="2032515" cy="1328023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Walk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or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get a student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travel pass 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6479991" y="3637546"/>
            <a:ext cx="536484" cy="220761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6315794" y="4124992"/>
            <a:ext cx="701137" cy="194759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 flipV="1">
            <a:off x="2166742" y="3637544"/>
            <a:ext cx="420647" cy="209543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endCxn id="66" idx="2"/>
          </p:cNvCxnSpPr>
          <p:nvPr/>
        </p:nvCxnSpPr>
        <p:spPr>
          <a:xfrm flipV="1">
            <a:off x="5759495" y="2932171"/>
            <a:ext cx="5098" cy="815755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5764593" y="4142563"/>
            <a:ext cx="0" cy="953161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2169181" y="4171756"/>
            <a:ext cx="436003" cy="147995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3355150" y="4253821"/>
            <a:ext cx="1" cy="841900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2503181" y="3661021"/>
            <a:ext cx="4168259" cy="674797"/>
          </a:xfrm>
          <a:prstGeom prst="roundRect">
            <a:avLst/>
          </a:prstGeom>
          <a:solidFill>
            <a:srgbClr val="E52F48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prstClr val="white"/>
                </a:solidFill>
              </a:rPr>
              <a:t>Make it go further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762295" y="1604148"/>
            <a:ext cx="2004596" cy="1328023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Use campus facilities; Library, Sports centre, Union etc.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762295" y="5095724"/>
            <a:ext cx="1994400" cy="1328023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Buy books 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second-hand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or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Use the library</a:t>
            </a:r>
            <a:r>
              <a:rPr lang="en-GB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65961" y="5095724"/>
            <a:ext cx="2006507" cy="1328023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Student Discount: Restaurants,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Bars, Cinema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etc.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90192" y="4253823"/>
            <a:ext cx="2036283" cy="1328023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Interest free overdraft! Don’t be drawn in by freebies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99669" y="2438881"/>
            <a:ext cx="2036283" cy="1328023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Budget!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If you can’t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afford it,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don’t do it!</a:t>
            </a:r>
          </a:p>
        </p:txBody>
      </p:sp>
      <p:cxnSp>
        <p:nvCxnSpPr>
          <p:cNvPr id="71" name="Straight Arrow Connector 70"/>
          <p:cNvCxnSpPr>
            <a:endCxn id="72" idx="2"/>
          </p:cNvCxnSpPr>
          <p:nvPr/>
        </p:nvCxnSpPr>
        <p:spPr>
          <a:xfrm flipV="1">
            <a:off x="3357366" y="2926427"/>
            <a:ext cx="11849" cy="737723"/>
          </a:xfrm>
          <a:prstGeom prst="straightConnector1">
            <a:avLst/>
          </a:prstGeom>
          <a:ln w="254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365961" y="1598404"/>
            <a:ext cx="2006507" cy="1328023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Part time Job; 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Recommended</a:t>
            </a:r>
            <a:br>
              <a:rPr lang="en-GB" dirty="0">
                <a:solidFill>
                  <a:prstClr val="white"/>
                </a:solidFill>
              </a:rPr>
            </a:br>
            <a:r>
              <a:rPr lang="en-GB" dirty="0">
                <a:solidFill>
                  <a:prstClr val="white"/>
                </a:solidFill>
              </a:rPr>
              <a:t>15 hours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or less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971290" y="2434449"/>
            <a:ext cx="1994785" cy="1328023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Shop around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for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the best </a:t>
            </a:r>
          </a:p>
          <a:p>
            <a:pPr algn="ctr"/>
            <a:r>
              <a:rPr lang="en-GB" dirty="0">
                <a:solidFill>
                  <a:prstClr val="white"/>
                </a:solidFill>
              </a:rPr>
              <a:t>deals</a:t>
            </a:r>
          </a:p>
        </p:txBody>
      </p:sp>
    </p:spTree>
    <p:extLst>
      <p:ext uri="{BB962C8B-B14F-4D97-AF65-F5344CB8AC3E}">
        <p14:creationId xmlns:p14="http://schemas.microsoft.com/office/powerpoint/2010/main" xmlns="" val="359177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2" grpId="0" animBg="1"/>
      <p:bldP spid="7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2" descr="\\tower3\home18\nmb891\Downloads\22058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-1" y="1"/>
            <a:ext cx="917012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6124" y="372911"/>
            <a:ext cx="9144000" cy="10081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  <a:latin typeface="Calibri" panose="020F0502020204030204" pitchFamily="34" charset="0"/>
              </a:rPr>
              <a:t>Accommodation </a:t>
            </a:r>
          </a:p>
          <a:p>
            <a:r>
              <a:rPr lang="en-GB" dirty="0" smtClean="0">
                <a:solidFill>
                  <a:schemeClr val="bg1"/>
                </a:solidFill>
                <a:latin typeface="Calibri" panose="020F0502020204030204" pitchFamily="34" charset="0"/>
              </a:rPr>
              <a:t>at Newcastle 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1359" y="224351"/>
            <a:ext cx="1512168" cy="567983"/>
          </a:xfrm>
          <a:prstGeom prst="rect">
            <a:avLst/>
          </a:prstGeom>
        </p:spPr>
      </p:pic>
      <p:sp>
        <p:nvSpPr>
          <p:cNvPr id="15" name="Text Box 57"/>
          <p:cNvSpPr txBox="1">
            <a:spLocks noChangeArrowheads="1"/>
          </p:cNvSpPr>
          <p:nvPr/>
        </p:nvSpPr>
        <p:spPr bwMode="auto">
          <a:xfrm>
            <a:off x="685800" y="4635853"/>
            <a:ext cx="8179691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ct val="70000"/>
              </a:lnSpc>
              <a:spcAft>
                <a:spcPct val="20000"/>
              </a:spcAft>
            </a:pPr>
            <a:endParaRPr lang="en-US" sz="1600" baseline="0" dirty="0">
              <a:latin typeface="Arial Bold" charset="0"/>
            </a:endParaRPr>
          </a:p>
          <a:p>
            <a:pPr algn="r">
              <a:lnSpc>
                <a:spcPct val="70000"/>
              </a:lnSpc>
              <a:spcAft>
                <a:spcPct val="20000"/>
              </a:spcAft>
            </a:pPr>
            <a:endParaRPr lang="en-US" sz="1600" baseline="0" dirty="0">
              <a:latin typeface="+mn-lt"/>
            </a:endParaRPr>
          </a:p>
          <a:p>
            <a:pPr algn="r">
              <a:spcAft>
                <a:spcPct val="20000"/>
              </a:spcAft>
            </a:pPr>
            <a:r>
              <a:rPr lang="en-US" sz="1600" b="1" i="1" baseline="0" dirty="0" smtClean="0">
                <a:solidFill>
                  <a:schemeClr val="bg1"/>
                </a:solidFill>
                <a:latin typeface="+mn-lt"/>
              </a:rPr>
              <a:t>)</a:t>
            </a:r>
            <a:endParaRPr lang="en-US" sz="1600" b="1" i="1" baseline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131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3432608" y="2984202"/>
            <a:ext cx="2344508" cy="936399"/>
            <a:chOff x="3430041" y="2830998"/>
            <a:chExt cx="2339339" cy="936399"/>
          </a:xfrm>
        </p:grpSpPr>
        <p:sp>
          <p:nvSpPr>
            <p:cNvPr id="43" name="TextBox 42"/>
            <p:cNvSpPr txBox="1"/>
            <p:nvPr/>
          </p:nvSpPr>
          <p:spPr>
            <a:xfrm>
              <a:off x="3857480" y="3000490"/>
              <a:ext cx="1484459" cy="4769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GB" sz="2400" b="1" dirty="0" smtClean="0">
                  <a:solidFill>
                    <a:prstClr val="black"/>
                  </a:solidFill>
                </a:rPr>
                <a:t>The Halls </a:t>
              </a:r>
              <a:endParaRPr lang="en-GB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430041" y="2830998"/>
              <a:ext cx="2339339" cy="93639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V="1">
            <a:off x="3419871" y="2180459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2195735" y="2294356"/>
            <a:ext cx="1485572" cy="990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652118" y="2180460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417148" y="2375398"/>
            <a:ext cx="1531185" cy="9691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652118" y="3920601"/>
            <a:ext cx="0" cy="6590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419871" y="3920601"/>
            <a:ext cx="0" cy="82937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262822" y="3492075"/>
            <a:ext cx="1675202" cy="1032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205014" y="3493235"/>
            <a:ext cx="1668922" cy="10303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092036" y="2737806"/>
            <a:ext cx="3011250" cy="138694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prstClr val="black"/>
                </a:solidFill>
              </a:rPr>
              <a:t>The Halls</a:t>
            </a:r>
            <a:endParaRPr lang="en-GB" sz="3600" dirty="0">
              <a:solidFill>
                <a:prstClr val="black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093679" y="2737806"/>
            <a:ext cx="3019906" cy="1386948"/>
            <a:chOff x="3092036" y="2737806"/>
            <a:chExt cx="3011250" cy="1386948"/>
          </a:xfrm>
          <a:solidFill>
            <a:srgbClr val="E52F48"/>
          </a:solidFill>
        </p:grpSpPr>
        <p:sp>
          <p:nvSpPr>
            <p:cNvPr id="50" name="Rounded Rectangle 49">
              <a:hlinkClick r:id="rId3"/>
            </p:cNvPr>
            <p:cNvSpPr/>
            <p:nvPr/>
          </p:nvSpPr>
          <p:spPr>
            <a:xfrm>
              <a:off x="3092036" y="2737806"/>
              <a:ext cx="3011250" cy="138694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99651" y="3091732"/>
              <a:ext cx="2993365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>
                  <a:solidFill>
                    <a:schemeClr val="bg1"/>
                  </a:solidFill>
                </a:rPr>
                <a:t>The Halls</a:t>
              </a: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411760" y="161299"/>
            <a:ext cx="2025503" cy="2019159"/>
            <a:chOff x="4055178" y="2665066"/>
            <a:chExt cx="2025503" cy="2019159"/>
          </a:xfrm>
          <a:solidFill>
            <a:srgbClr val="6083CB"/>
          </a:solidFill>
        </p:grpSpPr>
        <p:sp>
          <p:nvSpPr>
            <p:cNvPr id="56" name="Rounded Rectangle 55"/>
            <p:cNvSpPr/>
            <p:nvPr/>
          </p:nvSpPr>
          <p:spPr>
            <a:xfrm>
              <a:off x="4055178" y="2665066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pic>
          <p:nvPicPr>
            <p:cNvPr id="57" name="Picture 5" descr="C:\Users\Matt\Desktop\Accomm\leazes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140846" y="2756349"/>
              <a:ext cx="1871314" cy="1426828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55" name="TextBox 54">
            <a:hlinkClick r:id="rId4"/>
          </p:cNvPr>
          <p:cNvSpPr txBox="1"/>
          <p:nvPr/>
        </p:nvSpPr>
        <p:spPr>
          <a:xfrm>
            <a:off x="2534566" y="1708275"/>
            <a:ext cx="1799890" cy="430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200" dirty="0">
                <a:solidFill>
                  <a:schemeClr val="bg1"/>
                </a:solidFill>
              </a:rPr>
              <a:t>Castle Leazes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6938677" y="3570081"/>
            <a:ext cx="2025503" cy="2019159"/>
            <a:chOff x="6150303" y="2196707"/>
            <a:chExt cx="2025503" cy="2019159"/>
          </a:xfrm>
          <a:solidFill>
            <a:srgbClr val="00257E"/>
          </a:solidFill>
        </p:grpSpPr>
        <p:sp>
          <p:nvSpPr>
            <p:cNvPr id="66" name="Rounded Rectangle 65"/>
            <p:cNvSpPr/>
            <p:nvPr/>
          </p:nvSpPr>
          <p:spPr>
            <a:xfrm>
              <a:off x="6150303" y="2196707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7" name="TextBox 66">
              <a:hlinkClick r:id="rId6"/>
            </p:cNvPr>
            <p:cNvSpPr txBox="1"/>
            <p:nvPr/>
          </p:nvSpPr>
          <p:spPr>
            <a:xfrm>
              <a:off x="6363053" y="3748373"/>
              <a:ext cx="1613485" cy="43088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200" dirty="0">
                  <a:solidFill>
                    <a:schemeClr val="bg1"/>
                  </a:solidFill>
                </a:rPr>
                <a:t>St </a:t>
              </a:r>
              <a:r>
                <a:rPr lang="en-GB" sz="2200" dirty="0" smtClean="0">
                  <a:solidFill>
                    <a:schemeClr val="bg1"/>
                  </a:solidFill>
                </a:rPr>
                <a:t>Mary’s</a:t>
              </a:r>
              <a:endParaRPr lang="en-GB" sz="2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348681" y="4749978"/>
            <a:ext cx="2151311" cy="1991818"/>
            <a:chOff x="3818338" y="1954400"/>
            <a:chExt cx="2151311" cy="1991818"/>
          </a:xfrm>
        </p:grpSpPr>
        <p:sp>
          <p:nvSpPr>
            <p:cNvPr id="76" name="Rounded Rectangle 75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7" name="TextBox 76">
              <a:hlinkClick r:id="rId7"/>
            </p:cNvPr>
            <p:cNvSpPr txBox="1"/>
            <p:nvPr/>
          </p:nvSpPr>
          <p:spPr>
            <a:xfrm>
              <a:off x="3818338" y="3456282"/>
              <a:ext cx="215131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200" dirty="0">
                  <a:solidFill>
                    <a:schemeClr val="bg1"/>
                  </a:solidFill>
                </a:rPr>
                <a:t>Windsor Terrace</a:t>
              </a:r>
            </a:p>
          </p:txBody>
        </p:sp>
      </p:grpSp>
      <p:pic>
        <p:nvPicPr>
          <p:cNvPr id="75" name="Picture 36" descr="Windor Terrcae Exterior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1654" b="18106"/>
          <a:stretch>
            <a:fillRect/>
          </a:stretch>
        </p:blipFill>
        <p:spPr bwMode="auto">
          <a:xfrm>
            <a:off x="2503857" y="4836696"/>
            <a:ext cx="1840961" cy="1393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70233" y="3503943"/>
            <a:ext cx="2025503" cy="1991818"/>
            <a:chOff x="170233" y="3503943"/>
            <a:chExt cx="2025503" cy="1991818"/>
          </a:xfrm>
        </p:grpSpPr>
        <p:sp>
          <p:nvSpPr>
            <p:cNvPr id="79" name="Rounded Rectangle 78"/>
            <p:cNvSpPr/>
            <p:nvPr/>
          </p:nvSpPr>
          <p:spPr>
            <a:xfrm>
              <a:off x="170233" y="3503943"/>
              <a:ext cx="2025503" cy="1991818"/>
            </a:xfrm>
            <a:prstGeom prst="roundRect">
              <a:avLst/>
            </a:prstGeom>
            <a:solidFill>
              <a:srgbClr val="0F89CF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81220" y="5028725"/>
              <a:ext cx="1849972" cy="43595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200" dirty="0">
                  <a:solidFill>
                    <a:schemeClr val="bg1"/>
                  </a:solidFill>
                </a:rPr>
                <a:t>Park Terrace</a:t>
              </a:r>
              <a:endParaRPr lang="en-GB" sz="1200" dirty="0">
                <a:solidFill>
                  <a:schemeClr val="bg1"/>
                </a:solidFill>
              </a:endParaRPr>
            </a:p>
          </p:txBody>
        </p:sp>
        <p:pic>
          <p:nvPicPr>
            <p:cNvPr id="81" name="Picture 2" descr="http://www.graham.co.uk/DatabaseImages/img_2071401_newc2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359" y="3614379"/>
              <a:ext cx="1821685" cy="140200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/>
          <p:cNvGrpSpPr/>
          <p:nvPr/>
        </p:nvGrpSpPr>
        <p:grpSpPr>
          <a:xfrm>
            <a:off x="4624578" y="4579660"/>
            <a:ext cx="2104863" cy="2110341"/>
            <a:chOff x="4659094" y="4747658"/>
            <a:chExt cx="2104863" cy="2110341"/>
          </a:xfrm>
        </p:grpSpPr>
        <p:grpSp>
          <p:nvGrpSpPr>
            <p:cNvPr id="69" name="Group 68"/>
            <p:cNvGrpSpPr/>
            <p:nvPr/>
          </p:nvGrpSpPr>
          <p:grpSpPr>
            <a:xfrm>
              <a:off x="4659094" y="4747658"/>
              <a:ext cx="2104863" cy="2110341"/>
              <a:chOff x="4624413" y="2582331"/>
              <a:chExt cx="2025503" cy="1991818"/>
            </a:xfrm>
            <a:solidFill>
              <a:srgbClr val="6083CB"/>
            </a:solidFill>
          </p:grpSpPr>
          <p:sp>
            <p:nvSpPr>
              <p:cNvPr id="71" name="Rounded Rectangle 70"/>
              <p:cNvSpPr/>
              <p:nvPr/>
            </p:nvSpPr>
            <p:spPr>
              <a:xfrm>
                <a:off x="4624413" y="2582331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TextBox 71">
                <a:hlinkClick r:id="rId10"/>
              </p:cNvPr>
              <p:cNvSpPr txBox="1"/>
              <p:nvPr/>
            </p:nvSpPr>
            <p:spPr bwMode="auto">
              <a:xfrm>
                <a:off x="4790654" y="4130222"/>
                <a:ext cx="1693020" cy="406687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2200" dirty="0" err="1">
                    <a:solidFill>
                      <a:schemeClr val="bg1"/>
                    </a:solidFill>
                  </a:rPr>
                  <a:t>Marris</a:t>
                </a:r>
                <a:r>
                  <a:rPr lang="en-GB" sz="2200" dirty="0">
                    <a:solidFill>
                      <a:schemeClr val="bg1"/>
                    </a:solidFill>
                  </a:rPr>
                  <a:t> House</a:t>
                </a:r>
              </a:p>
            </p:txBody>
          </p:sp>
        </p:grpSp>
        <p:pic>
          <p:nvPicPr>
            <p:cNvPr id="70" name="Picture 38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/>
            <a:srcRect b="16403"/>
            <a:stretch>
              <a:fillRect/>
            </a:stretch>
          </p:blipFill>
          <p:spPr bwMode="auto">
            <a:xfrm>
              <a:off x="4731997" y="4860186"/>
              <a:ext cx="1906399" cy="149184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59" name="Group 58"/>
          <p:cNvGrpSpPr/>
          <p:nvPr/>
        </p:nvGrpSpPr>
        <p:grpSpPr>
          <a:xfrm>
            <a:off x="6938024" y="1340260"/>
            <a:ext cx="2025503" cy="1991818"/>
            <a:chOff x="3881244" y="1954400"/>
            <a:chExt cx="2025503" cy="1991818"/>
          </a:xfrm>
          <a:solidFill>
            <a:srgbClr val="0F89CF"/>
          </a:solidFill>
        </p:grpSpPr>
        <p:sp>
          <p:nvSpPr>
            <p:cNvPr id="61" name="Rounded Rectangle 60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grpFill/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hlinkClick r:id="rId12"/>
            </p:cNvPr>
            <p:cNvSpPr txBox="1"/>
            <p:nvPr/>
          </p:nvSpPr>
          <p:spPr>
            <a:xfrm>
              <a:off x="3933682" y="3477898"/>
              <a:ext cx="1920625" cy="4308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200" dirty="0">
                  <a:solidFill>
                    <a:schemeClr val="bg1"/>
                  </a:solidFill>
                </a:rPr>
                <a:t>Bowsden Court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594593" y="188642"/>
            <a:ext cx="2280490" cy="1991818"/>
            <a:chOff x="4594593" y="188642"/>
            <a:chExt cx="2280490" cy="1991818"/>
          </a:xfrm>
        </p:grpSpPr>
        <p:grpSp>
          <p:nvGrpSpPr>
            <p:cNvPr id="83" name="Group 82"/>
            <p:cNvGrpSpPr/>
            <p:nvPr/>
          </p:nvGrpSpPr>
          <p:grpSpPr>
            <a:xfrm>
              <a:off x="4594593" y="188642"/>
              <a:ext cx="2280490" cy="1991818"/>
              <a:chOff x="4554050" y="2582331"/>
              <a:chExt cx="2146723" cy="1991818"/>
            </a:xfrm>
          </p:grpSpPr>
          <p:sp>
            <p:nvSpPr>
              <p:cNvPr id="85" name="Rounded Rectangle 84"/>
              <p:cNvSpPr/>
              <p:nvPr/>
            </p:nvSpPr>
            <p:spPr>
              <a:xfrm>
                <a:off x="4624413" y="2582331"/>
                <a:ext cx="2025503" cy="1991818"/>
              </a:xfrm>
              <a:prstGeom prst="roundRect">
                <a:avLst/>
              </a:prstGeom>
              <a:solidFill>
                <a:srgbClr val="00467E"/>
              </a:solidFill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TextBox 85">
                <a:hlinkClick r:id="rId13"/>
              </p:cNvPr>
              <p:cNvSpPr txBox="1"/>
              <p:nvPr/>
            </p:nvSpPr>
            <p:spPr bwMode="auto">
              <a:xfrm>
                <a:off x="4554050" y="4094497"/>
                <a:ext cx="214672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2000" dirty="0" smtClean="0">
                    <a:solidFill>
                      <a:schemeClr val="bg1"/>
                    </a:solidFill>
                  </a:rPr>
                  <a:t>Kensington Terrace</a:t>
                </a:r>
                <a:endParaRPr lang="en-GB" sz="20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2950" r="41628" b="16812"/>
            <a:stretch/>
          </p:blipFill>
          <p:spPr>
            <a:xfrm>
              <a:off x="4759383" y="258133"/>
              <a:ext cx="1962052" cy="140441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96" r="44681" b="18929"/>
          <a:stretch/>
        </p:blipFill>
        <p:spPr>
          <a:xfrm>
            <a:off x="7013471" y="3685667"/>
            <a:ext cx="1857397" cy="14207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740" t="3895" r="38312" b="14362"/>
          <a:stretch/>
        </p:blipFill>
        <p:spPr>
          <a:xfrm>
            <a:off x="6990307" y="1422461"/>
            <a:ext cx="1917694" cy="14605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2"/>
          <p:cNvGrpSpPr/>
          <p:nvPr/>
        </p:nvGrpSpPr>
        <p:grpSpPr>
          <a:xfrm>
            <a:off x="179512" y="1268760"/>
            <a:ext cx="2025503" cy="2019159"/>
            <a:chOff x="179512" y="1268760"/>
            <a:chExt cx="2025503" cy="2019159"/>
          </a:xfrm>
        </p:grpSpPr>
        <p:sp>
          <p:nvSpPr>
            <p:cNvPr id="22" name="Rounded Rectangle 21"/>
            <p:cNvSpPr/>
            <p:nvPr/>
          </p:nvSpPr>
          <p:spPr>
            <a:xfrm>
              <a:off x="179512" y="1268760"/>
              <a:ext cx="2025503" cy="2019159"/>
            </a:xfrm>
            <a:prstGeom prst="roundRect">
              <a:avLst/>
            </a:prstGeom>
            <a:solidFill>
              <a:srgbClr val="00257E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24" name="TextBox 23">
              <a:hlinkClick r:id="rId17"/>
            </p:cNvPr>
            <p:cNvSpPr txBox="1"/>
            <p:nvPr/>
          </p:nvSpPr>
          <p:spPr>
            <a:xfrm>
              <a:off x="281220" y="2809466"/>
              <a:ext cx="1799890" cy="4308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200" dirty="0" err="1" smtClean="0">
                  <a:solidFill>
                    <a:schemeClr val="bg1"/>
                  </a:solidFill>
                </a:rPr>
                <a:t>Leazes</a:t>
              </a:r>
              <a:r>
                <a:rPr lang="en-GB" sz="2200" dirty="0" smtClean="0">
                  <a:solidFill>
                    <a:schemeClr val="bg1"/>
                  </a:solidFill>
                </a:rPr>
                <a:t> Parade</a:t>
              </a:r>
              <a:endParaRPr lang="en-GB" sz="2200" dirty="0">
                <a:solidFill>
                  <a:schemeClr val="bg1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740" r="28831"/>
            <a:stretch/>
          </p:blipFill>
          <p:spPr>
            <a:xfrm>
              <a:off x="253052" y="1371404"/>
              <a:ext cx="1850992" cy="143806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xmlns="" val="107424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3432608" y="2984202"/>
            <a:ext cx="2344508" cy="936399"/>
            <a:chOff x="3430041" y="2830998"/>
            <a:chExt cx="2339339" cy="936399"/>
          </a:xfrm>
        </p:grpSpPr>
        <p:sp>
          <p:nvSpPr>
            <p:cNvPr id="43" name="TextBox 42"/>
            <p:cNvSpPr txBox="1"/>
            <p:nvPr/>
          </p:nvSpPr>
          <p:spPr>
            <a:xfrm>
              <a:off x="3857480" y="3000490"/>
              <a:ext cx="1484459" cy="47695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r>
                <a:rPr lang="en-GB" sz="2400" b="1" dirty="0" smtClean="0">
                  <a:solidFill>
                    <a:prstClr val="black"/>
                  </a:solidFill>
                </a:rPr>
                <a:t>The Halls </a:t>
              </a:r>
              <a:endParaRPr lang="en-GB" sz="2400" b="1" dirty="0">
                <a:solidFill>
                  <a:prstClr val="black"/>
                </a:solidFill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430041" y="2830998"/>
              <a:ext cx="2339339" cy="936399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cxnSp>
        <p:nvCxnSpPr>
          <p:cNvPr id="35" name="Straight Arrow Connector 34"/>
          <p:cNvCxnSpPr/>
          <p:nvPr/>
        </p:nvCxnSpPr>
        <p:spPr>
          <a:xfrm flipV="1">
            <a:off x="3419871" y="2180459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 flipV="1">
            <a:off x="2195735" y="2294356"/>
            <a:ext cx="1485572" cy="990628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652118" y="2180460"/>
            <a:ext cx="0" cy="80374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417148" y="2375398"/>
            <a:ext cx="1531185" cy="96914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652118" y="3920601"/>
            <a:ext cx="0" cy="6590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3419871" y="3920601"/>
            <a:ext cx="0" cy="6590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5262822" y="3492075"/>
            <a:ext cx="1675202" cy="103265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205014" y="3493235"/>
            <a:ext cx="1668922" cy="103033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3092036" y="2737806"/>
            <a:ext cx="3011250" cy="1386948"/>
          </a:xfrm>
          <a:prstGeom prst="round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 smtClean="0">
                <a:solidFill>
                  <a:prstClr val="black"/>
                </a:solidFill>
              </a:rPr>
              <a:t>The Halls</a:t>
            </a:r>
            <a:endParaRPr lang="en-GB" sz="3600" dirty="0">
              <a:solidFill>
                <a:prstClr val="black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093679" y="2735482"/>
            <a:ext cx="3019906" cy="1389272"/>
            <a:chOff x="3092036" y="2735482"/>
            <a:chExt cx="3011250" cy="1389272"/>
          </a:xfrm>
          <a:solidFill>
            <a:srgbClr val="E52F48"/>
          </a:solidFill>
        </p:grpSpPr>
        <p:sp>
          <p:nvSpPr>
            <p:cNvPr id="50" name="Rounded Rectangle 49">
              <a:hlinkClick r:id="rId3"/>
            </p:cNvPr>
            <p:cNvSpPr/>
            <p:nvPr/>
          </p:nvSpPr>
          <p:spPr>
            <a:xfrm>
              <a:off x="3092036" y="2737806"/>
              <a:ext cx="3011250" cy="138694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099652" y="2735482"/>
              <a:ext cx="299336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Managed Partnership Accommodation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Rounded Rectangle 55"/>
          <p:cNvSpPr/>
          <p:nvPr/>
        </p:nvSpPr>
        <p:spPr>
          <a:xfrm>
            <a:off x="2411760" y="161299"/>
            <a:ext cx="2025503" cy="2019159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prstClr val="white"/>
              </a:solidFill>
            </a:endParaRPr>
          </a:p>
        </p:txBody>
      </p:sp>
      <p:sp>
        <p:nvSpPr>
          <p:cNvPr id="55" name="TextBox 54">
            <a:hlinkClick r:id="rId4"/>
          </p:cNvPr>
          <p:cNvSpPr txBox="1"/>
          <p:nvPr/>
        </p:nvSpPr>
        <p:spPr>
          <a:xfrm>
            <a:off x="2534566" y="1708275"/>
            <a:ext cx="1799890" cy="430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Barker House</a:t>
            </a:r>
            <a:endParaRPr lang="en-GB" sz="2200" dirty="0">
              <a:solidFill>
                <a:schemeClr val="bg1"/>
              </a:solidFill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6938677" y="3570081"/>
            <a:ext cx="2025503" cy="2019159"/>
            <a:chOff x="6150303" y="2196707"/>
            <a:chExt cx="2025503" cy="2019159"/>
          </a:xfrm>
          <a:solidFill>
            <a:srgbClr val="00257E"/>
          </a:solidFill>
        </p:grpSpPr>
        <p:sp>
          <p:nvSpPr>
            <p:cNvPr id="66" name="Rounded Rectangle 65"/>
            <p:cNvSpPr/>
            <p:nvPr/>
          </p:nvSpPr>
          <p:spPr>
            <a:xfrm>
              <a:off x="6150303" y="2196707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7" name="TextBox 66">
              <a:hlinkClick r:id="rId5"/>
            </p:cNvPr>
            <p:cNvSpPr txBox="1"/>
            <p:nvPr/>
          </p:nvSpPr>
          <p:spPr>
            <a:xfrm>
              <a:off x="6366532" y="3763761"/>
              <a:ext cx="1613485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000" dirty="0" smtClean="0">
                  <a:solidFill>
                    <a:schemeClr val="bg1"/>
                  </a:solidFill>
                </a:rPr>
                <a:t>Liberty Quay</a:t>
              </a:r>
              <a:endParaRPr lang="en-GB" sz="2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348681" y="4571853"/>
            <a:ext cx="2151311" cy="2118148"/>
            <a:chOff x="3818338" y="1954400"/>
            <a:chExt cx="2151311" cy="1991818"/>
          </a:xfrm>
        </p:grpSpPr>
        <p:sp>
          <p:nvSpPr>
            <p:cNvPr id="76" name="Rounded Rectangle 75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7" name="TextBox 76">
              <a:hlinkClick r:id="rId6"/>
            </p:cNvPr>
            <p:cNvSpPr txBox="1"/>
            <p:nvPr/>
          </p:nvSpPr>
          <p:spPr>
            <a:xfrm>
              <a:off x="3818338" y="3456282"/>
              <a:ext cx="2151311" cy="405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200" dirty="0" smtClean="0">
                  <a:solidFill>
                    <a:schemeClr val="bg1"/>
                  </a:solidFill>
                </a:rPr>
                <a:t>The View</a:t>
              </a:r>
              <a:endParaRPr lang="en-GB" sz="2200" dirty="0">
                <a:solidFill>
                  <a:schemeClr val="bg1"/>
                </a:solidFill>
              </a:endParaRPr>
            </a:p>
          </p:txBody>
        </p:sp>
      </p:grpSp>
      <p:sp>
        <p:nvSpPr>
          <p:cNvPr id="79" name="Rounded Rectangle 78"/>
          <p:cNvSpPr/>
          <p:nvPr/>
        </p:nvSpPr>
        <p:spPr>
          <a:xfrm>
            <a:off x="170233" y="3503943"/>
            <a:ext cx="2025503" cy="1991818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81220" y="5028725"/>
            <a:ext cx="1849972" cy="43595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Union State</a:t>
            </a:r>
            <a:endParaRPr lang="en-GB" sz="1200" dirty="0">
              <a:solidFill>
                <a:schemeClr val="bg1"/>
              </a:solidFill>
            </a:endParaRPr>
          </a:p>
        </p:txBody>
      </p:sp>
      <p:grpSp>
        <p:nvGrpSpPr>
          <p:cNvPr id="83" name="Group 82"/>
          <p:cNvGrpSpPr/>
          <p:nvPr/>
        </p:nvGrpSpPr>
        <p:grpSpPr>
          <a:xfrm>
            <a:off x="4630218" y="188642"/>
            <a:ext cx="2280490" cy="2021331"/>
            <a:chOff x="4587584" y="2582331"/>
            <a:chExt cx="2146723" cy="2021331"/>
          </a:xfrm>
        </p:grpSpPr>
        <p:sp>
          <p:nvSpPr>
            <p:cNvPr id="85" name="Rounded Rectangle 84"/>
            <p:cNvSpPr/>
            <p:nvPr/>
          </p:nvSpPr>
          <p:spPr>
            <a:xfrm>
              <a:off x="4624413" y="2582331"/>
              <a:ext cx="2025503" cy="1991818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86" name="TextBox 85">
              <a:hlinkClick r:id="rId7"/>
            </p:cNvPr>
            <p:cNvSpPr txBox="1"/>
            <p:nvPr/>
          </p:nvSpPr>
          <p:spPr bwMode="auto">
            <a:xfrm>
              <a:off x="4587584" y="4141997"/>
              <a:ext cx="21467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400" dirty="0" smtClean="0">
                  <a:solidFill>
                    <a:schemeClr val="bg1"/>
                  </a:solidFill>
                </a:rPr>
                <a:t>Verde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4594594" y="4579660"/>
            <a:ext cx="2239038" cy="2110341"/>
            <a:chOff x="4624413" y="2582331"/>
            <a:chExt cx="2025503" cy="1991818"/>
          </a:xfrm>
          <a:solidFill>
            <a:srgbClr val="6083CB"/>
          </a:solidFill>
        </p:grpSpPr>
        <p:sp>
          <p:nvSpPr>
            <p:cNvPr id="71" name="Rounded Rectangle 70"/>
            <p:cNvSpPr/>
            <p:nvPr/>
          </p:nvSpPr>
          <p:spPr>
            <a:xfrm>
              <a:off x="4624413" y="2582331"/>
              <a:ext cx="2025503" cy="199181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2" name="TextBox 71">
              <a:hlinkClick r:id="rId8"/>
            </p:cNvPr>
            <p:cNvSpPr txBox="1"/>
            <p:nvPr/>
          </p:nvSpPr>
          <p:spPr bwMode="auto">
            <a:xfrm>
              <a:off x="4790654" y="4130222"/>
              <a:ext cx="1693020" cy="40668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2200" dirty="0" smtClean="0">
                  <a:solidFill>
                    <a:schemeClr val="bg1"/>
                  </a:solidFill>
                </a:rPr>
                <a:t>Manor Bank</a:t>
              </a:r>
              <a:endParaRPr lang="en-GB" sz="2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6938024" y="1340260"/>
            <a:ext cx="2025503" cy="1991818"/>
            <a:chOff x="3881244" y="1954400"/>
            <a:chExt cx="2025503" cy="1991818"/>
          </a:xfrm>
          <a:solidFill>
            <a:srgbClr val="0F89CF"/>
          </a:solidFill>
        </p:grpSpPr>
        <p:sp>
          <p:nvSpPr>
            <p:cNvPr id="61" name="Rounded Rectangle 60"/>
            <p:cNvSpPr/>
            <p:nvPr/>
          </p:nvSpPr>
          <p:spPr>
            <a:xfrm>
              <a:off x="3881244" y="1954400"/>
              <a:ext cx="2025503" cy="1991818"/>
            </a:xfrm>
            <a:prstGeom prst="roundRect">
              <a:avLst/>
            </a:prstGeom>
            <a:grpFill/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62" name="TextBox 61">
              <a:hlinkClick r:id="rId9"/>
            </p:cNvPr>
            <p:cNvSpPr txBox="1"/>
            <p:nvPr/>
          </p:nvSpPr>
          <p:spPr>
            <a:xfrm>
              <a:off x="3933682" y="3442273"/>
              <a:ext cx="1920625" cy="430887"/>
            </a:xfrm>
            <a:prstGeom prst="rect">
              <a:avLst/>
            </a:prstGeom>
            <a:grp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GB" sz="2200" dirty="0" smtClean="0">
                  <a:solidFill>
                    <a:schemeClr val="bg1"/>
                  </a:solidFill>
                </a:rPr>
                <a:t>Turner </a:t>
              </a:r>
              <a:r>
                <a:rPr lang="en-GB" sz="2200" dirty="0">
                  <a:solidFill>
                    <a:schemeClr val="bg1"/>
                  </a:solidFill>
                </a:rPr>
                <a:t>Court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383" t="-646" r="39570" b="20524"/>
          <a:stretch/>
        </p:blipFill>
        <p:spPr>
          <a:xfrm>
            <a:off x="2534567" y="238430"/>
            <a:ext cx="1788052" cy="14716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52" name="Group 51"/>
          <p:cNvGrpSpPr/>
          <p:nvPr/>
        </p:nvGrpSpPr>
        <p:grpSpPr>
          <a:xfrm>
            <a:off x="190107" y="1306627"/>
            <a:ext cx="2023010" cy="1975457"/>
            <a:chOff x="212002" y="2672033"/>
            <a:chExt cx="2192878" cy="2168457"/>
          </a:xfrm>
        </p:grpSpPr>
        <p:grpSp>
          <p:nvGrpSpPr>
            <p:cNvPr id="53" name="Group 52"/>
            <p:cNvGrpSpPr/>
            <p:nvPr/>
          </p:nvGrpSpPr>
          <p:grpSpPr>
            <a:xfrm>
              <a:off x="212002" y="2672033"/>
              <a:ext cx="2192878" cy="2168457"/>
              <a:chOff x="4211960" y="2634842"/>
              <a:chExt cx="2025503" cy="2019159"/>
            </a:xfrm>
            <a:solidFill>
              <a:srgbClr val="00257E"/>
            </a:solidFill>
          </p:grpSpPr>
          <p:sp>
            <p:nvSpPr>
              <p:cNvPr id="60" name="Rounded Rectangle 59"/>
              <p:cNvSpPr/>
              <p:nvPr/>
            </p:nvSpPr>
            <p:spPr>
              <a:xfrm>
                <a:off x="4211960" y="2634842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TextBox 53">
                <a:hlinkClick r:id="rId11"/>
              </p:cNvPr>
              <p:cNvSpPr txBox="1">
                <a:spLocks noChangeArrowheads="1"/>
              </p:cNvSpPr>
              <p:nvPr/>
            </p:nvSpPr>
            <p:spPr bwMode="auto">
              <a:xfrm>
                <a:off x="4412686" y="4197373"/>
                <a:ext cx="1689521" cy="40122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GB" sz="2200" dirty="0">
                    <a:solidFill>
                      <a:schemeClr val="bg1"/>
                    </a:solidFill>
                    <a:latin typeface="Calibri"/>
                  </a:rPr>
                  <a:t>Liberty Plaza</a:t>
                </a:r>
              </a:p>
            </p:txBody>
          </p:sp>
        </p:grpSp>
        <p:pic>
          <p:nvPicPr>
            <p:cNvPr id="58" name="Picture 16">
              <a:hlinkClick r:id="rId11"/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011" y="2748596"/>
              <a:ext cx="2009254" cy="1601503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01"/>
          <a:stretch/>
        </p:blipFill>
        <p:spPr>
          <a:xfrm>
            <a:off x="7039224" y="3663084"/>
            <a:ext cx="1819910" cy="14740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012" r="17274"/>
          <a:stretch/>
        </p:blipFill>
        <p:spPr>
          <a:xfrm>
            <a:off x="4715843" y="4698594"/>
            <a:ext cx="2005592" cy="15210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8" name="Picture 67" descr="http://i1193.photobucket.com/albums/aa358/KenOHeed/Ken%20Album%2013%20from%2016%20March%202015/IMG_9465_zpsvtovpmfx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52" t="16236" r="4708" b="27872"/>
          <a:stretch/>
        </p:blipFill>
        <p:spPr bwMode="auto">
          <a:xfrm>
            <a:off x="2493817" y="4655246"/>
            <a:ext cx="1840677" cy="15199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2" descr="http://digstudent.co.uk/photoer/800x600-c79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4110" y="1427264"/>
            <a:ext cx="1886977" cy="1408075"/>
          </a:xfrm>
          <a:prstGeom prst="roundRect">
            <a:avLst>
              <a:gd name="adj" fmla="val 16667"/>
            </a:avLst>
          </a:prstGeom>
          <a:solidFill>
            <a:srgbClr val="6083CB"/>
          </a:solidFill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3637" b="21092"/>
          <a:stretch/>
        </p:blipFill>
        <p:spPr>
          <a:xfrm>
            <a:off x="252837" y="3587217"/>
            <a:ext cx="1862243" cy="14415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53" t="-782" r="23685" b="782"/>
          <a:stretch/>
        </p:blipFill>
        <p:spPr>
          <a:xfrm>
            <a:off x="4778361" y="261395"/>
            <a:ext cx="1943074" cy="15190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18386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5" grpId="0"/>
      <p:bldP spid="7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Typical Rooms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1" name="Rectangle 20"/>
          <p:cNvSpPr/>
          <p:nvPr/>
        </p:nvSpPr>
        <p:spPr>
          <a:xfrm>
            <a:off x="4505469" y="3451036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544786">
            <a:off x="1051332" y="1834700"/>
            <a:ext cx="3525361" cy="2357586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857871">
            <a:off x="4852190" y="1804285"/>
            <a:ext cx="3099602" cy="2736268"/>
          </a:xfrm>
          <a:prstGeom prst="round2DiagRect">
            <a:avLst>
              <a:gd name="adj1" fmla="val 0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5" name="Group 24"/>
          <p:cNvGrpSpPr/>
          <p:nvPr/>
        </p:nvGrpSpPr>
        <p:grpSpPr>
          <a:xfrm>
            <a:off x="591804" y="4892830"/>
            <a:ext cx="7920880" cy="1767208"/>
            <a:chOff x="1187624" y="2281527"/>
            <a:chExt cx="6091877" cy="2952328"/>
          </a:xfrm>
          <a:solidFill>
            <a:srgbClr val="00257E"/>
          </a:solidFill>
        </p:grpSpPr>
        <p:sp>
          <p:nvSpPr>
            <p:cNvPr id="26" name="Rounded Rectangle 25">
              <a:hlinkClick r:id="rId6"/>
            </p:cNvPr>
            <p:cNvSpPr/>
            <p:nvPr/>
          </p:nvSpPr>
          <p:spPr>
            <a:xfrm>
              <a:off x="1187624" y="2281527"/>
              <a:ext cx="6091877" cy="295232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3" name="TextBox 32">
              <a:hlinkClick r:id="rId6"/>
            </p:cNvPr>
            <p:cNvSpPr txBox="1"/>
            <p:nvPr/>
          </p:nvSpPr>
          <p:spPr>
            <a:xfrm>
              <a:off x="1244030" y="2663843"/>
              <a:ext cx="5979064" cy="2097841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To find out more detailed information and view our virtual tours for each of our halls of residence visit:</a:t>
              </a:r>
            </a:p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www.ncl.ac.uk/accommodation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8939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Included In All Halls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1" name="Rounded Rectangle 20"/>
          <p:cNvSpPr/>
          <p:nvPr/>
        </p:nvSpPr>
        <p:spPr>
          <a:xfrm>
            <a:off x="382473" y="1414907"/>
            <a:ext cx="2808313" cy="125995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Free </a:t>
            </a:r>
            <a:r>
              <a:rPr lang="en-GB" sz="2800" dirty="0" smtClean="0">
                <a:solidFill>
                  <a:schemeClr val="bg1"/>
                </a:solidFill>
              </a:rPr>
              <a:t>internet </a:t>
            </a:r>
            <a:r>
              <a:rPr lang="en-GB" sz="2800" dirty="0">
                <a:solidFill>
                  <a:schemeClr val="bg1"/>
                </a:solidFill>
              </a:rPr>
              <a:t>c</a:t>
            </a:r>
            <a:r>
              <a:rPr lang="en-GB" sz="2800" dirty="0" smtClean="0">
                <a:solidFill>
                  <a:schemeClr val="bg1"/>
                </a:solidFill>
              </a:rPr>
              <a:t>onnection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699278" y="1416545"/>
            <a:ext cx="2453243" cy="628340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Launderette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33391" y="5398026"/>
            <a:ext cx="2803122" cy="685525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24 h</a:t>
            </a:r>
            <a:r>
              <a:rPr lang="en-GB" sz="2800" dirty="0" smtClean="0">
                <a:solidFill>
                  <a:schemeClr val="bg1"/>
                </a:solidFill>
              </a:rPr>
              <a:t>our security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362011" y="4579814"/>
            <a:ext cx="2242598" cy="915323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Bicycle Storage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873064" y="6004956"/>
            <a:ext cx="1379021" cy="628340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Bills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29" name="Picture 2" descr="http://www.calderdale.gov.uk/socialcare/learning-disability/for-learning-disabilities/images/bill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506858">
            <a:off x="3782196" y="3831277"/>
            <a:ext cx="1800975" cy="1945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://astuceclub.net/wp-content/uploads/2015/08/wifi-password-cracking-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905" y="3075819"/>
            <a:ext cx="2977524" cy="166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trade-bangladesh.com/wp-content/uploads/2013/04/11412095-clothes-with-detergent-and-washing-powder-in-orange-plastic-basket-isolated-on-white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1872" y="1942133"/>
            <a:ext cx="2682876" cy="1993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http://www.bikemania.biz/media/catalog/product/g/r/green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105436">
            <a:off x="6384314" y="5578970"/>
            <a:ext cx="1858116" cy="1120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ounded Rectangle 33"/>
          <p:cNvSpPr/>
          <p:nvPr/>
        </p:nvSpPr>
        <p:spPr>
          <a:xfrm>
            <a:off x="3190786" y="2822510"/>
            <a:ext cx="2803122" cy="685525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schemeClr val="bg1"/>
                </a:solidFill>
              </a:rPr>
              <a:t>Holidays included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1207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6" grpId="0" animBg="1"/>
      <p:bldP spid="27" grpId="0" animBg="1"/>
      <p:bldP spid="28" grpId="0" animBg="1"/>
      <p:bldP spid="3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Things To Consider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290600" y="1783527"/>
            <a:ext cx="2672039" cy="1508998"/>
            <a:chOff x="578876" y="1637282"/>
            <a:chExt cx="2376264" cy="1314253"/>
          </a:xfrm>
          <a:solidFill>
            <a:srgbClr val="00467E"/>
          </a:solidFill>
        </p:grpSpPr>
        <p:sp>
          <p:nvSpPr>
            <p:cNvPr id="33" name="Rounded Rectangle 32"/>
            <p:cNvSpPr/>
            <p:nvPr/>
          </p:nvSpPr>
          <p:spPr>
            <a:xfrm>
              <a:off x="578876" y="1637282"/>
              <a:ext cx="2376264" cy="113937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24133" y="2002210"/>
              <a:ext cx="2282700" cy="94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Affordability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214338" y="1816168"/>
            <a:ext cx="2553883" cy="1476357"/>
            <a:chOff x="629327" y="1750156"/>
            <a:chExt cx="2376264" cy="1318729"/>
          </a:xfrm>
          <a:solidFill>
            <a:srgbClr val="00467E"/>
          </a:solidFill>
        </p:grpSpPr>
        <p:sp>
          <p:nvSpPr>
            <p:cNvPr id="37" name="Rounded Rectangle 36"/>
            <p:cNvSpPr/>
            <p:nvPr/>
          </p:nvSpPr>
          <p:spPr>
            <a:xfrm>
              <a:off x="629327" y="1750156"/>
              <a:ext cx="2376264" cy="113937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52999" y="2119560"/>
              <a:ext cx="2179747" cy="949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Location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019920" y="1816167"/>
            <a:ext cx="2661962" cy="1275559"/>
            <a:chOff x="-23924" y="-3736050"/>
            <a:chExt cx="2397888" cy="2008307"/>
          </a:xfrm>
          <a:solidFill>
            <a:srgbClr val="477CFF"/>
          </a:solidFill>
        </p:grpSpPr>
        <p:sp>
          <p:nvSpPr>
            <p:cNvPr id="40" name="Rounded Rectangle 39"/>
            <p:cNvSpPr/>
            <p:nvPr/>
          </p:nvSpPr>
          <p:spPr>
            <a:xfrm>
              <a:off x="-17210" y="-3736050"/>
              <a:ext cx="2376264" cy="2008307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23924" y="-3443833"/>
              <a:ext cx="2397888" cy="171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Self Catered/Catered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90601" y="4705877"/>
            <a:ext cx="2668610" cy="1480241"/>
            <a:chOff x="578876" y="1637280"/>
            <a:chExt cx="2376264" cy="2150454"/>
          </a:xfrm>
          <a:solidFill>
            <a:srgbClr val="0F89CF"/>
          </a:solidFill>
        </p:grpSpPr>
        <p:sp>
          <p:nvSpPr>
            <p:cNvPr id="43" name="Rounded Rectangle 42"/>
            <p:cNvSpPr/>
            <p:nvPr/>
          </p:nvSpPr>
          <p:spPr>
            <a:xfrm>
              <a:off x="578876" y="1637280"/>
              <a:ext cx="2376264" cy="190246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691962" y="2071644"/>
              <a:ext cx="2179747" cy="17160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Smaller/Larger Community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90600" y="3296863"/>
            <a:ext cx="2668610" cy="1235333"/>
            <a:chOff x="578876" y="1637280"/>
            <a:chExt cx="2376264" cy="1918571"/>
          </a:xfrm>
          <a:solidFill>
            <a:srgbClr val="0F89CF"/>
          </a:solidFill>
        </p:grpSpPr>
        <p:sp>
          <p:nvSpPr>
            <p:cNvPr id="51" name="Rounded Rectangle 50"/>
            <p:cNvSpPr/>
            <p:nvPr/>
          </p:nvSpPr>
          <p:spPr>
            <a:xfrm>
              <a:off x="578876" y="1637280"/>
              <a:ext cx="2376264" cy="190246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91963" y="2037279"/>
              <a:ext cx="2179747" cy="1518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Mixed/Single Gender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6044844" y="4673601"/>
            <a:ext cx="2637956" cy="1361785"/>
            <a:chOff x="576219" y="1195322"/>
            <a:chExt cx="2376264" cy="4453404"/>
          </a:xfrm>
          <a:solidFill>
            <a:srgbClr val="6083CB"/>
          </a:solidFill>
        </p:grpSpPr>
        <p:sp>
          <p:nvSpPr>
            <p:cNvPr id="54" name="Rounded Rectangle 53"/>
            <p:cNvSpPr/>
            <p:nvPr/>
          </p:nvSpPr>
          <p:spPr>
            <a:xfrm>
              <a:off x="576219" y="1195322"/>
              <a:ext cx="2376264" cy="438811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85667" y="1529635"/>
              <a:ext cx="2179747" cy="4119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Standard Washbasin Room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3214338" y="3292868"/>
            <a:ext cx="2541362" cy="1413220"/>
            <a:chOff x="578876" y="2053871"/>
            <a:chExt cx="2376264" cy="2218564"/>
          </a:xfrm>
          <a:solidFill>
            <a:srgbClr val="6083CB"/>
          </a:solidFill>
        </p:grpSpPr>
        <p:sp>
          <p:nvSpPr>
            <p:cNvPr id="57" name="Rounded Rectangle 56"/>
            <p:cNvSpPr/>
            <p:nvPr/>
          </p:nvSpPr>
          <p:spPr>
            <a:xfrm>
              <a:off x="578876" y="2053871"/>
              <a:ext cx="2376264" cy="1902468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93038" y="2697489"/>
              <a:ext cx="2179747" cy="15749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Deluxe Room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3214338" y="4705877"/>
            <a:ext cx="2464295" cy="1647568"/>
            <a:chOff x="578876" y="1637280"/>
            <a:chExt cx="2376264" cy="3703832"/>
          </a:xfrm>
          <a:solidFill>
            <a:srgbClr val="6083CB"/>
          </a:solidFill>
        </p:grpSpPr>
        <p:sp>
          <p:nvSpPr>
            <p:cNvPr id="60" name="Rounded Rectangle 59"/>
            <p:cNvSpPr/>
            <p:nvPr/>
          </p:nvSpPr>
          <p:spPr>
            <a:xfrm>
              <a:off x="578876" y="1637280"/>
              <a:ext cx="2376264" cy="2943931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85992" y="2579332"/>
              <a:ext cx="2179748" cy="27617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err="1" smtClean="0">
                  <a:solidFill>
                    <a:schemeClr val="bg1"/>
                  </a:solidFill>
                </a:rPr>
                <a:t>Ensuite</a:t>
              </a:r>
              <a:r>
                <a:rPr lang="en-GB" sz="2800" dirty="0" smtClean="0">
                  <a:solidFill>
                    <a:schemeClr val="bg1"/>
                  </a:solidFill>
                </a:rPr>
                <a:t> Room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6027085" y="3292525"/>
            <a:ext cx="2637956" cy="1361110"/>
            <a:chOff x="555135" y="1611270"/>
            <a:chExt cx="2376264" cy="2071478"/>
          </a:xfrm>
          <a:solidFill>
            <a:srgbClr val="477CFF"/>
          </a:solidFill>
        </p:grpSpPr>
        <p:sp>
          <p:nvSpPr>
            <p:cNvPr id="63" name="Rounded Rectangle 62"/>
            <p:cNvSpPr/>
            <p:nvPr/>
          </p:nvSpPr>
          <p:spPr>
            <a:xfrm>
              <a:off x="555135" y="1611270"/>
              <a:ext cx="2376264" cy="1844870"/>
            </a:xfrm>
            <a:prstGeom prst="roundRect">
              <a:avLst/>
            </a:prstGeom>
            <a:grpFill/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680580" y="1966657"/>
              <a:ext cx="2179747" cy="17160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Flat/Corridor Layout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68730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Comparing Price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grpSp>
        <p:nvGrpSpPr>
          <p:cNvPr id="17" name="Group 53"/>
          <p:cNvGrpSpPr>
            <a:grpSpLocks/>
          </p:cNvGrpSpPr>
          <p:nvPr/>
        </p:nvGrpSpPr>
        <p:grpSpPr bwMode="auto">
          <a:xfrm>
            <a:off x="661000" y="1357134"/>
            <a:ext cx="8064500" cy="720724"/>
            <a:chOff x="635070" y="1340669"/>
            <a:chExt cx="8065120" cy="721091"/>
          </a:xfrm>
          <a:gradFill flip="none" rotWithShape="1">
            <a:gsLst>
              <a:gs pos="0">
                <a:srgbClr val="F4AAB5"/>
              </a:gs>
              <a:gs pos="50000">
                <a:srgbClr val="ED6D7F"/>
              </a:gs>
              <a:gs pos="100000">
                <a:srgbClr val="E52F48"/>
              </a:gs>
            </a:gsLst>
            <a:lin ang="0" scaled="1"/>
            <a:tileRect/>
          </a:gradFill>
        </p:grpSpPr>
        <p:sp>
          <p:nvSpPr>
            <p:cNvPr id="19" name="Right Arrow 18"/>
            <p:cNvSpPr/>
            <p:nvPr/>
          </p:nvSpPr>
          <p:spPr>
            <a:xfrm>
              <a:off x="635070" y="1340669"/>
              <a:ext cx="8065120" cy="719503"/>
            </a:xfrm>
            <a:prstGeom prst="rightArrow">
              <a:avLst>
                <a:gd name="adj1" fmla="val 64268"/>
                <a:gd name="adj2" fmla="val 105644"/>
              </a:avLst>
            </a:prstGeom>
            <a:grpFill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20" name="Text Placeholder 39"/>
            <p:cNvSpPr txBox="1">
              <a:spLocks/>
            </p:cNvSpPr>
            <p:nvPr/>
          </p:nvSpPr>
          <p:spPr>
            <a:xfrm>
              <a:off x="706513" y="1556679"/>
              <a:ext cx="2879946" cy="360694"/>
            </a:xfrm>
            <a:prstGeom prst="rect">
              <a:avLst/>
            </a:prstGeom>
            <a:grpFill/>
          </p:spPr>
          <p:txBody>
            <a:bodyPr>
              <a:normAutofit fontScale="70000" lnSpcReduction="20000"/>
            </a:bodyPr>
            <a:lstStyle/>
            <a:p>
              <a:pPr marL="342900" indent="-342900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Least Expensive- </a:t>
              </a:r>
              <a:r>
                <a:rPr lang="en-GB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£83 </a:t>
              </a:r>
              <a:r>
                <a:rPr lang="en-GB" sz="28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p/w</a:t>
              </a:r>
            </a:p>
          </p:txBody>
        </p:sp>
        <p:sp>
          <p:nvSpPr>
            <p:cNvPr id="21" name="Text Placeholder 45"/>
            <p:cNvSpPr txBox="1">
              <a:spLocks/>
            </p:cNvSpPr>
            <p:nvPr/>
          </p:nvSpPr>
          <p:spPr>
            <a:xfrm>
              <a:off x="4954990" y="1485204"/>
              <a:ext cx="3311780" cy="57655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marL="342900" indent="-342900" algn="r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0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Most Expensive- </a:t>
              </a:r>
              <a:r>
                <a:rPr lang="en-GB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£167p/w</a:t>
              </a:r>
              <a:endParaRPr lang="en-GB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1072717" y="5152745"/>
            <a:ext cx="1466950" cy="1371262"/>
            <a:chOff x="4345908" y="2528038"/>
            <a:chExt cx="2151311" cy="2006061"/>
          </a:xfrm>
          <a:solidFill>
            <a:srgbClr val="0070C0"/>
          </a:solidFill>
        </p:grpSpPr>
        <p:grpSp>
          <p:nvGrpSpPr>
            <p:cNvPr id="50" name="Group 49"/>
            <p:cNvGrpSpPr/>
            <p:nvPr/>
          </p:nvGrpSpPr>
          <p:grpSpPr>
            <a:xfrm>
              <a:off x="4345908" y="2528038"/>
              <a:ext cx="2151311" cy="2006061"/>
              <a:chOff x="3818338" y="1954400"/>
              <a:chExt cx="2151311" cy="2006061"/>
            </a:xfrm>
            <a:grpFill/>
          </p:grpSpPr>
          <p:sp>
            <p:nvSpPr>
              <p:cNvPr id="52" name="Rounded Rectangle 51"/>
              <p:cNvSpPr/>
              <p:nvPr/>
            </p:nvSpPr>
            <p:spPr>
              <a:xfrm>
                <a:off x="3881244" y="1954400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TextBox 52">
                <a:hlinkClick r:id="rId4"/>
              </p:cNvPr>
              <p:cNvSpPr txBox="1"/>
              <p:nvPr/>
            </p:nvSpPr>
            <p:spPr>
              <a:xfrm>
                <a:off x="3818338" y="3330103"/>
                <a:ext cx="2151311" cy="6303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Windsor</a:t>
                </a:r>
                <a:r>
                  <a:rPr lang="en-GB" sz="2200" dirty="0">
                    <a:solidFill>
                      <a:schemeClr val="bg1"/>
                    </a:solidFill>
                  </a:rPr>
                  <a:t> </a:t>
                </a:r>
                <a:r>
                  <a:rPr lang="en-GB" sz="1400" dirty="0">
                    <a:solidFill>
                      <a:schemeClr val="bg1"/>
                    </a:solidFill>
                  </a:rPr>
                  <a:t>Terrace</a:t>
                </a:r>
              </a:p>
            </p:txBody>
          </p:sp>
        </p:grpSp>
        <p:pic>
          <p:nvPicPr>
            <p:cNvPr id="51" name="Picture 36" descr="Windor Terrcae Exterior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-1654" b="18106"/>
            <a:stretch>
              <a:fillRect/>
            </a:stretch>
          </p:blipFill>
          <p:spPr bwMode="auto">
            <a:xfrm>
              <a:off x="4501084" y="2614756"/>
              <a:ext cx="1840961" cy="139339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4" name="Group 53"/>
          <p:cNvGrpSpPr/>
          <p:nvPr/>
        </p:nvGrpSpPr>
        <p:grpSpPr>
          <a:xfrm>
            <a:off x="2444754" y="3586596"/>
            <a:ext cx="1473851" cy="1373678"/>
            <a:chOff x="6826344" y="3588717"/>
            <a:chExt cx="1472150" cy="1373678"/>
          </a:xfrm>
          <a:solidFill>
            <a:srgbClr val="00257E"/>
          </a:solidFill>
        </p:grpSpPr>
        <p:grpSp>
          <p:nvGrpSpPr>
            <p:cNvPr id="55" name="Group 69"/>
            <p:cNvGrpSpPr/>
            <p:nvPr/>
          </p:nvGrpSpPr>
          <p:grpSpPr>
            <a:xfrm>
              <a:off x="6935539" y="3699476"/>
              <a:ext cx="1152160" cy="1152160"/>
              <a:chOff x="3779890" y="3356980"/>
              <a:chExt cx="1584220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61" name="Rectangle 60"/>
              <p:cNvSpPr/>
              <p:nvPr/>
            </p:nvSpPr>
            <p:spPr>
              <a:xfrm>
                <a:off x="3779890" y="3356980"/>
                <a:ext cx="1584220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3779938" y="4365042"/>
                <a:ext cx="1584122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Marris House</a:t>
                </a:r>
              </a:p>
            </p:txBody>
          </p:sp>
          <p:pic>
            <p:nvPicPr>
              <p:cNvPr id="63" name="Picture 6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b="16403"/>
              <a:stretch>
                <a:fillRect/>
              </a:stretch>
            </p:blipFill>
            <p:spPr bwMode="auto">
              <a:xfrm>
                <a:off x="3851902" y="3429001"/>
                <a:ext cx="1440200" cy="93613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6" name="Group 55"/>
            <p:cNvGrpSpPr/>
            <p:nvPr/>
          </p:nvGrpSpPr>
          <p:grpSpPr>
            <a:xfrm>
              <a:off x="6826344" y="3588717"/>
              <a:ext cx="1472150" cy="1373678"/>
              <a:chOff x="4593413" y="2609420"/>
              <a:chExt cx="2119949" cy="1991818"/>
            </a:xfrm>
            <a:grpFill/>
          </p:grpSpPr>
          <p:grpSp>
            <p:nvGrpSpPr>
              <p:cNvPr id="57" name="Group 56"/>
              <p:cNvGrpSpPr/>
              <p:nvPr/>
            </p:nvGrpSpPr>
            <p:grpSpPr>
              <a:xfrm>
                <a:off x="4593413" y="2609420"/>
                <a:ext cx="2119949" cy="1991818"/>
                <a:chOff x="3581492" y="2609421"/>
                <a:chExt cx="2119949" cy="1991818"/>
              </a:xfrm>
              <a:grpFill/>
            </p:grpSpPr>
            <p:sp>
              <p:nvSpPr>
                <p:cNvPr id="59" name="Rounded Rectangle 58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" name="TextBox 59">
                  <a:hlinkClick r:id="rId7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err="1">
                      <a:solidFill>
                        <a:schemeClr val="bg1"/>
                      </a:solidFill>
                    </a:rPr>
                    <a:t>Marris</a:t>
                  </a:r>
                  <a:r>
                    <a:rPr lang="en-GB" sz="1400" dirty="0">
                      <a:solidFill>
                        <a:schemeClr val="bg1"/>
                      </a:solidFill>
                    </a:rPr>
                    <a:t> House</a:t>
                  </a:r>
                </a:p>
              </p:txBody>
            </p:sp>
          </p:grpSp>
          <p:pic>
            <p:nvPicPr>
              <p:cNvPr id="58" name="Picture 38">
                <a:hlinkClick r:id="rId7"/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b="16403"/>
              <a:stretch>
                <a:fillRect/>
              </a:stretch>
            </p:blipFill>
            <p:spPr bwMode="auto">
              <a:xfrm>
                <a:off x="4678653" y="2715629"/>
                <a:ext cx="1834522" cy="1408060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</p:grpSp>
      <p:grpSp>
        <p:nvGrpSpPr>
          <p:cNvPr id="84" name="Group 83"/>
          <p:cNvGrpSpPr/>
          <p:nvPr/>
        </p:nvGrpSpPr>
        <p:grpSpPr>
          <a:xfrm>
            <a:off x="4239939" y="2146509"/>
            <a:ext cx="1387485" cy="1340833"/>
            <a:chOff x="3066828" y="4968440"/>
            <a:chExt cx="1385656" cy="1340833"/>
          </a:xfrm>
          <a:solidFill>
            <a:srgbClr val="477CFF"/>
          </a:solidFill>
        </p:grpSpPr>
        <p:grpSp>
          <p:nvGrpSpPr>
            <p:cNvPr id="85" name="Group 84"/>
            <p:cNvGrpSpPr/>
            <p:nvPr/>
          </p:nvGrpSpPr>
          <p:grpSpPr>
            <a:xfrm>
              <a:off x="3179164" y="5043489"/>
              <a:ext cx="1176779" cy="1168530"/>
              <a:chOff x="3140821" y="4943712"/>
              <a:chExt cx="1294654" cy="1266367"/>
            </a:xfrm>
            <a:grpFill/>
          </p:grpSpPr>
          <p:sp>
            <p:nvSpPr>
              <p:cNvPr id="90" name="Rectangle 89"/>
              <p:cNvSpPr/>
              <p:nvPr/>
            </p:nvSpPr>
            <p:spPr bwMode="auto">
              <a:xfrm>
                <a:off x="3140821" y="4943712"/>
                <a:ext cx="1066675" cy="103252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91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9693" y="5009682"/>
                <a:ext cx="1180290" cy="786500"/>
              </a:xfrm>
              <a:prstGeom prst="rect">
                <a:avLst/>
              </a:prstGeom>
              <a:grpFill/>
              <a:extLst/>
            </p:spPr>
          </p:pic>
          <p:sp>
            <p:nvSpPr>
              <p:cNvPr id="92" name="TextBox 91"/>
              <p:cNvSpPr txBox="1"/>
              <p:nvPr/>
            </p:nvSpPr>
            <p:spPr>
              <a:xfrm>
                <a:off x="3217544" y="5876533"/>
                <a:ext cx="1217931" cy="33354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Park Terrace</a:t>
                </a:r>
                <a:endParaRPr lang="en-GB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6" name="Group 85"/>
            <p:cNvGrpSpPr/>
            <p:nvPr/>
          </p:nvGrpSpPr>
          <p:grpSpPr>
            <a:xfrm>
              <a:off x="3066828" y="4968440"/>
              <a:ext cx="1385656" cy="1340833"/>
              <a:chOff x="6918254" y="2127701"/>
              <a:chExt cx="2022835" cy="1973072"/>
            </a:xfrm>
            <a:grpFill/>
          </p:grpSpPr>
          <p:sp>
            <p:nvSpPr>
              <p:cNvPr id="87" name="Rounded Rectangle 86"/>
              <p:cNvSpPr/>
              <p:nvPr/>
            </p:nvSpPr>
            <p:spPr>
              <a:xfrm>
                <a:off x="6918254" y="2127701"/>
                <a:ext cx="2022835" cy="1973072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7029239" y="3640609"/>
                <a:ext cx="1770910" cy="4529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Park Terrace</a:t>
                </a:r>
              </a:p>
            </p:txBody>
          </p:sp>
          <p:pic>
            <p:nvPicPr>
              <p:cNvPr id="89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0378" y="2238137"/>
                <a:ext cx="1821685" cy="1402009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/>
            </p:spPr>
          </p:pic>
        </p:grpSp>
      </p:grpSp>
      <p:grpSp>
        <p:nvGrpSpPr>
          <p:cNvPr id="93" name="Group 92"/>
          <p:cNvGrpSpPr/>
          <p:nvPr/>
        </p:nvGrpSpPr>
        <p:grpSpPr>
          <a:xfrm>
            <a:off x="7305407" y="2791689"/>
            <a:ext cx="1406748" cy="1377110"/>
            <a:chOff x="2417766" y="3601793"/>
            <a:chExt cx="1406748" cy="1377110"/>
          </a:xfrm>
          <a:solidFill>
            <a:srgbClr val="6083CB"/>
          </a:solidFill>
        </p:grpSpPr>
        <p:grpSp>
          <p:nvGrpSpPr>
            <p:cNvPr id="94" name="Group 68"/>
            <p:cNvGrpSpPr/>
            <p:nvPr/>
          </p:nvGrpSpPr>
          <p:grpSpPr>
            <a:xfrm>
              <a:off x="2536123" y="3652472"/>
              <a:ext cx="1152160" cy="1152160"/>
              <a:chOff x="5580052" y="1700760"/>
              <a:chExt cx="1584308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0" name="Rectangle 99"/>
              <p:cNvSpPr/>
              <p:nvPr/>
            </p:nvSpPr>
            <p:spPr>
              <a:xfrm>
                <a:off x="5580052" y="1700760"/>
                <a:ext cx="1584308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5580100" y="2708822"/>
                <a:ext cx="1584211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Castle Leazes</a:t>
                </a:r>
              </a:p>
            </p:txBody>
          </p:sp>
          <p:pic>
            <p:nvPicPr>
              <p:cNvPr id="102" name="Picture 5" descr="C:\Users\Matt\Desktop\Accomm\leazes.jp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5652149" y="1752607"/>
                <a:ext cx="1440200" cy="956293"/>
              </a:xfrm>
              <a:prstGeom prst="rect">
                <a:avLst/>
              </a:prstGeom>
              <a:grpFill/>
            </p:spPr>
          </p:pic>
        </p:grpSp>
        <p:grpSp>
          <p:nvGrpSpPr>
            <p:cNvPr id="95" name="Group 94"/>
            <p:cNvGrpSpPr/>
            <p:nvPr/>
          </p:nvGrpSpPr>
          <p:grpSpPr>
            <a:xfrm>
              <a:off x="2417766" y="3601793"/>
              <a:ext cx="1406748" cy="1377110"/>
              <a:chOff x="6456481" y="17087"/>
              <a:chExt cx="2025503" cy="2019159"/>
            </a:xfrm>
            <a:grpFill/>
          </p:grpSpPr>
          <p:grpSp>
            <p:nvGrpSpPr>
              <p:cNvPr id="96" name="Group 95"/>
              <p:cNvGrpSpPr/>
              <p:nvPr/>
            </p:nvGrpSpPr>
            <p:grpSpPr>
              <a:xfrm>
                <a:off x="6456481" y="17087"/>
                <a:ext cx="2025503" cy="2019159"/>
                <a:chOff x="4361356" y="485446"/>
                <a:chExt cx="2025503" cy="2019159"/>
              </a:xfrm>
              <a:grpFill/>
            </p:grpSpPr>
            <p:sp>
              <p:nvSpPr>
                <p:cNvPr id="98" name="Rounded Rectangle 97"/>
                <p:cNvSpPr/>
                <p:nvPr/>
              </p:nvSpPr>
              <p:spPr>
                <a:xfrm>
                  <a:off x="4361356" y="485446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99" name="Picture 5" descr="C:\Users\Matt\Desktop\Accomm\leazes.jpg">
                  <a:hlinkClick r:id="rId11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4447024" y="576729"/>
                  <a:ext cx="1871314" cy="1426828"/>
                </a:xfrm>
                <a:prstGeom prst="roundRect">
                  <a:avLst>
                    <a:gd name="adj" fmla="val 16667"/>
                  </a:avLst>
                </a:prstGeom>
                <a:grpFill/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sp>
            <p:nvSpPr>
              <p:cNvPr id="97" name="TextBox 96">
                <a:hlinkClick r:id="rId11"/>
              </p:cNvPr>
              <p:cNvSpPr txBox="1"/>
              <p:nvPr/>
            </p:nvSpPr>
            <p:spPr>
              <a:xfrm>
                <a:off x="6579287" y="1564063"/>
                <a:ext cx="1799890" cy="4552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Castle Leazes</a:t>
                </a:r>
              </a:p>
            </p:txBody>
          </p:sp>
        </p:grpSp>
      </p:grpSp>
      <p:grpSp>
        <p:nvGrpSpPr>
          <p:cNvPr id="103" name="Group 102"/>
          <p:cNvGrpSpPr/>
          <p:nvPr/>
        </p:nvGrpSpPr>
        <p:grpSpPr>
          <a:xfrm>
            <a:off x="5847082" y="5136021"/>
            <a:ext cx="1397431" cy="1364222"/>
            <a:chOff x="4211960" y="2634842"/>
            <a:chExt cx="2025503" cy="2019159"/>
          </a:xfrm>
          <a:solidFill>
            <a:srgbClr val="0F89CF"/>
          </a:solidFill>
        </p:grpSpPr>
        <p:sp>
          <p:nvSpPr>
            <p:cNvPr id="104" name="Rounded Rectangle 103"/>
            <p:cNvSpPr/>
            <p:nvPr/>
          </p:nvSpPr>
          <p:spPr>
            <a:xfrm>
              <a:off x="4211960" y="2634842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05" name="TextBox 53">
              <a:hlinkClick r:id="rId12"/>
            </p:cNvPr>
            <p:cNvSpPr txBox="1">
              <a:spLocks noChangeArrowheads="1"/>
            </p:cNvSpPr>
            <p:nvPr/>
          </p:nvSpPr>
          <p:spPr bwMode="auto">
            <a:xfrm>
              <a:off x="4412686" y="4197373"/>
              <a:ext cx="1689521" cy="456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sz="1400" dirty="0" smtClean="0">
                  <a:solidFill>
                    <a:schemeClr val="bg1"/>
                  </a:solidFill>
                  <a:latin typeface="Calibri"/>
                </a:rPr>
                <a:t>Liberty Plaza</a:t>
              </a:r>
              <a:endParaRPr lang="en-GB" sz="1400" dirty="0">
                <a:solidFill>
                  <a:schemeClr val="bg1"/>
                </a:solidFill>
                <a:latin typeface="Calibri"/>
              </a:endParaRPr>
            </a:p>
          </p:txBody>
        </p:sp>
        <p:pic>
          <p:nvPicPr>
            <p:cNvPr id="106" name="Picture 16">
              <a:hlinkClick r:id="rId12"/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815" y="2717346"/>
              <a:ext cx="1897791" cy="1444961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8" name="Group 107"/>
          <p:cNvGrpSpPr/>
          <p:nvPr/>
        </p:nvGrpSpPr>
        <p:grpSpPr>
          <a:xfrm>
            <a:off x="5780679" y="2162844"/>
            <a:ext cx="1436011" cy="1348965"/>
            <a:chOff x="4357678" y="2521449"/>
            <a:chExt cx="1436011" cy="1348965"/>
          </a:xfrm>
          <a:solidFill>
            <a:srgbClr val="00467E"/>
          </a:solidFill>
        </p:grpSpPr>
        <p:grpSp>
          <p:nvGrpSpPr>
            <p:cNvPr id="110" name="Group 79"/>
            <p:cNvGrpSpPr>
              <a:grpSpLocks/>
            </p:cNvGrpSpPr>
            <p:nvPr/>
          </p:nvGrpSpPr>
          <p:grpSpPr bwMode="auto">
            <a:xfrm>
              <a:off x="4435475" y="2617788"/>
              <a:ext cx="1152525" cy="1152525"/>
              <a:chOff x="5652150" y="3068950"/>
              <a:chExt cx="1152000" cy="1152000"/>
            </a:xfrm>
            <a:grpFill/>
          </p:grpSpPr>
          <p:grpSp>
            <p:nvGrpSpPr>
              <p:cNvPr id="114" name="Group 62"/>
              <p:cNvGrpSpPr/>
              <p:nvPr/>
            </p:nvGrpSpPr>
            <p:grpSpPr>
              <a:xfrm>
                <a:off x="5652150" y="3068950"/>
                <a:ext cx="1152000" cy="1152000"/>
                <a:chOff x="3779890" y="5013211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16" name="Rectangle 115"/>
                <p:cNvSpPr/>
                <p:nvPr/>
              </p:nvSpPr>
              <p:spPr>
                <a:xfrm>
                  <a:off x="3779890" y="5013211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3779938" y="5943505"/>
                  <a:ext cx="1584122" cy="346299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Richardson Rd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15" name="Picture 37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13354" b="7143"/>
              <a:stretch>
                <a:fillRect/>
              </a:stretch>
            </p:blipFill>
            <p:spPr bwMode="auto">
              <a:xfrm>
                <a:off x="5715000" y="3118820"/>
                <a:ext cx="1037685" cy="71711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11" name="Group 110"/>
            <p:cNvGrpSpPr/>
            <p:nvPr/>
          </p:nvGrpSpPr>
          <p:grpSpPr>
            <a:xfrm>
              <a:off x="4357678" y="2521449"/>
              <a:ext cx="1436011" cy="1348965"/>
              <a:chOff x="3051146" y="2600967"/>
              <a:chExt cx="2119949" cy="1991818"/>
            </a:xfrm>
            <a:grpFill/>
          </p:grpSpPr>
          <p:sp>
            <p:nvSpPr>
              <p:cNvPr id="112" name="Rounded Rectangle 111"/>
              <p:cNvSpPr/>
              <p:nvPr/>
            </p:nvSpPr>
            <p:spPr>
              <a:xfrm>
                <a:off x="3071398" y="2600967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13" name="TextBox 112">
                <a:hlinkClick r:id="rId15"/>
              </p:cNvPr>
              <p:cNvSpPr txBox="1"/>
              <p:nvPr/>
            </p:nvSpPr>
            <p:spPr bwMode="auto">
              <a:xfrm>
                <a:off x="3051146" y="4125661"/>
                <a:ext cx="2119949" cy="454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Verde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3" name="Group 122"/>
          <p:cNvGrpSpPr/>
          <p:nvPr/>
        </p:nvGrpSpPr>
        <p:grpSpPr>
          <a:xfrm>
            <a:off x="4113389" y="3610477"/>
            <a:ext cx="1473851" cy="1373678"/>
            <a:chOff x="4856503" y="5106529"/>
            <a:chExt cx="1473851" cy="1373678"/>
          </a:xfrm>
          <a:solidFill>
            <a:srgbClr val="00257E"/>
          </a:solidFill>
        </p:grpSpPr>
        <p:grpSp>
          <p:nvGrpSpPr>
            <p:cNvPr id="124" name="Group 123"/>
            <p:cNvGrpSpPr/>
            <p:nvPr/>
          </p:nvGrpSpPr>
          <p:grpSpPr>
            <a:xfrm>
              <a:off x="4856503" y="5106529"/>
              <a:ext cx="1473851" cy="1373678"/>
              <a:chOff x="6826344" y="3588717"/>
              <a:chExt cx="1472150" cy="1373678"/>
            </a:xfrm>
            <a:grpFill/>
          </p:grpSpPr>
          <p:grpSp>
            <p:nvGrpSpPr>
              <p:cNvPr id="126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0" name="Rectangle 129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132" name="Picture 131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27" name="Group 126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128" name="Rounded Rectangle 127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solidFill>
                  <a:srgbClr val="0070C0"/>
                </a:solidFill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29" name="TextBox 128">
                  <a:hlinkClick r:id="rId7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Turner Court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25" name="Picture 4" descr="http://digstudent.co.uk/photoer/800x600-c79.jpg"/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75"/>
            <a:stretch/>
          </p:blipFill>
          <p:spPr bwMode="auto">
            <a:xfrm>
              <a:off x="4942292" y="5173785"/>
              <a:ext cx="1263754" cy="1018887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3" name="Group 2"/>
          <p:cNvGrpSpPr/>
          <p:nvPr/>
        </p:nvGrpSpPr>
        <p:grpSpPr>
          <a:xfrm>
            <a:off x="1179375" y="2154496"/>
            <a:ext cx="1392099" cy="1336298"/>
            <a:chOff x="3168473" y="5337563"/>
            <a:chExt cx="1392099" cy="1371579"/>
          </a:xfrm>
        </p:grpSpPr>
        <p:grpSp>
          <p:nvGrpSpPr>
            <p:cNvPr id="36" name="Group 35"/>
            <p:cNvGrpSpPr/>
            <p:nvPr/>
          </p:nvGrpSpPr>
          <p:grpSpPr>
            <a:xfrm>
              <a:off x="3168473" y="5337563"/>
              <a:ext cx="1392099" cy="1371579"/>
              <a:chOff x="2947636" y="2196382"/>
              <a:chExt cx="1392099" cy="1371579"/>
            </a:xfrm>
            <a:solidFill>
              <a:srgbClr val="00467E"/>
            </a:solidFill>
          </p:grpSpPr>
          <p:grpSp>
            <p:nvGrpSpPr>
              <p:cNvPr id="40" name="Group 66"/>
              <p:cNvGrpSpPr/>
              <p:nvPr/>
            </p:nvGrpSpPr>
            <p:grpSpPr>
              <a:xfrm>
                <a:off x="3059832" y="2287640"/>
                <a:ext cx="1152160" cy="1152160"/>
                <a:chOff x="1979640" y="170076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1979640" y="170076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>
                  <a:off x="1979738" y="2618248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Bowsden Court</a:t>
                  </a:r>
                </a:p>
              </p:txBody>
            </p:sp>
            <p:pic>
              <p:nvPicPr>
                <p:cNvPr id="48" name="Picture 4" descr="Bowsden Court kitchen"/>
                <p:cNvPicPr>
                  <a:picLocks noChangeAspect="1" noChangeArrowheads="1"/>
                </p:cNvPicPr>
                <p:nvPr/>
              </p:nvPicPr>
              <p:blipFill>
                <a:blip r:embed="rId17" cstate="print"/>
                <a:srcRect b="2695"/>
                <a:stretch>
                  <a:fillRect/>
                </a:stretch>
              </p:blipFill>
              <p:spPr bwMode="auto">
                <a:xfrm>
                  <a:off x="2051650" y="1768908"/>
                  <a:ext cx="1440200" cy="891287"/>
                </a:xfrm>
                <a:prstGeom prst="rect">
                  <a:avLst/>
                </a:prstGeom>
                <a:grpFill/>
              </p:spPr>
            </p:pic>
          </p:grpSp>
          <p:grpSp>
            <p:nvGrpSpPr>
              <p:cNvPr id="42" name="Group 41"/>
              <p:cNvGrpSpPr/>
              <p:nvPr/>
            </p:nvGrpSpPr>
            <p:grpSpPr>
              <a:xfrm>
                <a:off x="2947636" y="2196382"/>
                <a:ext cx="1392099" cy="1371579"/>
                <a:chOff x="1821678" y="1996553"/>
                <a:chExt cx="2101259" cy="1991818"/>
              </a:xfrm>
              <a:grpFill/>
            </p:grpSpPr>
            <p:sp>
              <p:nvSpPr>
                <p:cNvPr id="44" name="Rounded Rectangle 43"/>
                <p:cNvSpPr/>
                <p:nvPr/>
              </p:nvSpPr>
              <p:spPr>
                <a:xfrm>
                  <a:off x="1845373" y="1996553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5" name="TextBox 44">
                  <a:hlinkClick r:id="rId18"/>
                </p:cNvPr>
                <p:cNvSpPr txBox="1"/>
                <p:nvPr/>
              </p:nvSpPr>
              <p:spPr>
                <a:xfrm>
                  <a:off x="1821678" y="3481625"/>
                  <a:ext cx="2101259" cy="4469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Bowsden Court</a:t>
                  </a:r>
                </a:p>
              </p:txBody>
            </p:sp>
          </p:grpSp>
        </p:grpSp>
        <p:pic>
          <p:nvPicPr>
            <p:cNvPr id="133" name="Picture 132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240586" y="5402351"/>
              <a:ext cx="1192244" cy="8965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134" name="Group 133"/>
          <p:cNvGrpSpPr/>
          <p:nvPr/>
        </p:nvGrpSpPr>
        <p:grpSpPr>
          <a:xfrm>
            <a:off x="7323806" y="4382056"/>
            <a:ext cx="1436011" cy="1348965"/>
            <a:chOff x="4357678" y="2512683"/>
            <a:chExt cx="1436011" cy="1348965"/>
          </a:xfrm>
          <a:solidFill>
            <a:srgbClr val="00467E"/>
          </a:solidFill>
        </p:grpSpPr>
        <p:grpSp>
          <p:nvGrpSpPr>
            <p:cNvPr id="135" name="Group 134"/>
            <p:cNvGrpSpPr/>
            <p:nvPr/>
          </p:nvGrpSpPr>
          <p:grpSpPr>
            <a:xfrm>
              <a:off x="4357678" y="2512683"/>
              <a:ext cx="1436011" cy="1348965"/>
              <a:chOff x="4357678" y="2521449"/>
              <a:chExt cx="1436011" cy="1348965"/>
            </a:xfrm>
            <a:grpFill/>
          </p:grpSpPr>
          <p:grpSp>
            <p:nvGrpSpPr>
              <p:cNvPr id="137" name="Group 79"/>
              <p:cNvGrpSpPr>
                <a:grpSpLocks/>
              </p:cNvGrpSpPr>
              <p:nvPr/>
            </p:nvGrpSpPr>
            <p:grpSpPr bwMode="auto">
              <a:xfrm>
                <a:off x="4435475" y="2617788"/>
                <a:ext cx="1152525" cy="1152525"/>
                <a:chOff x="5652150" y="3068950"/>
                <a:chExt cx="1152000" cy="1152000"/>
              </a:xfrm>
              <a:grpFill/>
            </p:grpSpPr>
            <p:grpSp>
              <p:nvGrpSpPr>
                <p:cNvPr id="141" name="Group 62"/>
                <p:cNvGrpSpPr/>
                <p:nvPr/>
              </p:nvGrpSpPr>
              <p:grpSpPr>
                <a:xfrm>
                  <a:off x="5652150" y="3068950"/>
                  <a:ext cx="1152000" cy="1152000"/>
                  <a:chOff x="3779890" y="5013211"/>
                  <a:chExt cx="1584220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143" name="Rectangle 142"/>
                  <p:cNvSpPr/>
                  <p:nvPr/>
                </p:nvSpPr>
                <p:spPr>
                  <a:xfrm>
                    <a:off x="3779890" y="501321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44" name="TextBox 143"/>
                  <p:cNvSpPr txBox="1"/>
                  <p:nvPr/>
                </p:nvSpPr>
                <p:spPr>
                  <a:xfrm>
                    <a:off x="3779938" y="5943505"/>
                    <a:ext cx="1584122" cy="346299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Richardson Rd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142" name="Picture 37"/>
                <p:cNvPicPr>
                  <a:picLocks noChangeAspect="1" noChangeArrowheads="1"/>
                </p:cNvPicPr>
                <p:nvPr/>
              </p:nvPicPr>
              <p:blipFill>
                <a:blip r:embed="rId14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13354" b="7143"/>
                <a:stretch>
                  <a:fillRect/>
                </a:stretch>
              </p:blipFill>
              <p:spPr bwMode="auto">
                <a:xfrm>
                  <a:off x="5715000" y="3118820"/>
                  <a:ext cx="1037685" cy="71711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138" name="Group 137"/>
              <p:cNvGrpSpPr/>
              <p:nvPr/>
            </p:nvGrpSpPr>
            <p:grpSpPr>
              <a:xfrm>
                <a:off x="4357678" y="2521449"/>
                <a:ext cx="1436011" cy="1348965"/>
                <a:chOff x="3051146" y="2600967"/>
                <a:chExt cx="2119949" cy="1991818"/>
              </a:xfrm>
              <a:grpFill/>
            </p:grpSpPr>
            <p:sp>
              <p:nvSpPr>
                <p:cNvPr id="139" name="Rounded Rectangle 138"/>
                <p:cNvSpPr/>
                <p:nvPr/>
              </p:nvSpPr>
              <p:spPr>
                <a:xfrm>
                  <a:off x="3071398" y="2600967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40" name="TextBox 139">
                  <a:hlinkClick r:id="rId15"/>
                </p:cNvPr>
                <p:cNvSpPr txBox="1"/>
                <p:nvPr/>
              </p:nvSpPr>
              <p:spPr bwMode="auto">
                <a:xfrm>
                  <a:off x="3051146" y="4125661"/>
                  <a:ext cx="2119949" cy="4544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The View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36" name="Picture 135" descr="http://i1193.photobucket.com/albums/aa358/KenOHeed/Ken%20Album%2013%20from%2016%20March%202015/IMG_9465_zpsvtovpmfx.jpg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6235" b="25903"/>
            <a:stretch/>
          </p:blipFill>
          <p:spPr bwMode="auto">
            <a:xfrm>
              <a:off x="4427984" y="2582764"/>
              <a:ext cx="1261617" cy="97332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pic>
        <p:nvPicPr>
          <p:cNvPr id="145" name="Picture 144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53" t="-782" r="23685" b="782"/>
          <a:stretch/>
        </p:blipFill>
        <p:spPr>
          <a:xfrm>
            <a:off x="5848445" y="2217086"/>
            <a:ext cx="1252332" cy="979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46" name="Group 145"/>
          <p:cNvGrpSpPr/>
          <p:nvPr/>
        </p:nvGrpSpPr>
        <p:grpSpPr>
          <a:xfrm>
            <a:off x="4171810" y="5136021"/>
            <a:ext cx="1534396" cy="1403547"/>
            <a:chOff x="6096259" y="5081827"/>
            <a:chExt cx="1534396" cy="1426004"/>
          </a:xfrm>
          <a:solidFill>
            <a:srgbClr val="00257E"/>
          </a:solidFill>
        </p:grpSpPr>
        <p:grpSp>
          <p:nvGrpSpPr>
            <p:cNvPr id="147" name="Group 84"/>
            <p:cNvGrpSpPr>
              <a:grpSpLocks/>
            </p:cNvGrpSpPr>
            <p:nvPr/>
          </p:nvGrpSpPr>
          <p:grpSpPr bwMode="auto">
            <a:xfrm>
              <a:off x="6171521" y="5085842"/>
              <a:ext cx="1296987" cy="1220421"/>
              <a:chOff x="7010288" y="4551482"/>
              <a:chExt cx="1296179" cy="1219864"/>
            </a:xfrm>
            <a:grpFill/>
          </p:grpSpPr>
          <p:grpSp>
            <p:nvGrpSpPr>
              <p:cNvPr id="153" name="Group 62"/>
              <p:cNvGrpSpPr/>
              <p:nvPr/>
            </p:nvGrpSpPr>
            <p:grpSpPr>
              <a:xfrm>
                <a:off x="7010288" y="4619347"/>
                <a:ext cx="1296179" cy="1151999"/>
                <a:chOff x="3667040" y="5150981"/>
                <a:chExt cx="1782494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55" name="Rectangle 154"/>
                <p:cNvSpPr/>
                <p:nvPr/>
              </p:nvSpPr>
              <p:spPr>
                <a:xfrm>
                  <a:off x="3779889" y="5150981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56" name="TextBox 155"/>
                <p:cNvSpPr txBox="1"/>
                <p:nvPr/>
              </p:nvSpPr>
              <p:spPr>
                <a:xfrm>
                  <a:off x="3667040" y="5881045"/>
                  <a:ext cx="1782494" cy="346300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St Marys College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  <p:pic>
            <p:nvPicPr>
              <p:cNvPr id="154" name="Picture 37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7422" b="23878"/>
              <a:stretch>
                <a:fillRect/>
              </a:stretch>
            </p:blipFill>
            <p:spPr bwMode="auto">
              <a:xfrm>
                <a:off x="7135202" y="4551482"/>
                <a:ext cx="1061135" cy="71290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49" name="Group 148"/>
            <p:cNvGrpSpPr/>
            <p:nvPr/>
          </p:nvGrpSpPr>
          <p:grpSpPr>
            <a:xfrm>
              <a:off x="6096259" y="5081827"/>
              <a:ext cx="1534396" cy="1426004"/>
              <a:chOff x="4122344" y="2247418"/>
              <a:chExt cx="2166046" cy="2019159"/>
            </a:xfrm>
            <a:grpFill/>
          </p:grpSpPr>
          <p:sp>
            <p:nvSpPr>
              <p:cNvPr id="151" name="Rounded Rectangle 150"/>
              <p:cNvSpPr/>
              <p:nvPr/>
            </p:nvSpPr>
            <p:spPr>
              <a:xfrm>
                <a:off x="4184763" y="2247418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52" name="TextBox 151">
                <a:hlinkClick r:id="rId23"/>
              </p:cNvPr>
              <p:cNvSpPr txBox="1"/>
              <p:nvPr/>
            </p:nvSpPr>
            <p:spPr>
              <a:xfrm>
                <a:off x="4122344" y="3792775"/>
                <a:ext cx="2166046" cy="44277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Manor Bank</a:t>
                </a:r>
                <a:endParaRPr lang="en-GB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5755803" y="3616765"/>
            <a:ext cx="1473851" cy="1373678"/>
            <a:chOff x="5755803" y="3616765"/>
            <a:chExt cx="1473851" cy="1373678"/>
          </a:xfrm>
        </p:grpSpPr>
        <p:grpSp>
          <p:nvGrpSpPr>
            <p:cNvPr id="167" name="Group 166"/>
            <p:cNvGrpSpPr/>
            <p:nvPr/>
          </p:nvGrpSpPr>
          <p:grpSpPr>
            <a:xfrm>
              <a:off x="5755803" y="3616765"/>
              <a:ext cx="1473851" cy="1373678"/>
              <a:chOff x="6826344" y="3588717"/>
              <a:chExt cx="1472150" cy="1373678"/>
            </a:xfrm>
            <a:solidFill>
              <a:srgbClr val="00257E"/>
            </a:solidFill>
          </p:grpSpPr>
          <p:grpSp>
            <p:nvGrpSpPr>
              <p:cNvPr id="169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73" name="Rectangle 172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4" name="TextBox 173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175" name="Picture 174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170" name="Group 169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171" name="Rounded Rectangle 170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2" name="TextBox 171">
                  <a:hlinkClick r:id="rId7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Union State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76" name="Picture 175"/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43637" b="21092"/>
            <a:stretch/>
          </p:blipFill>
          <p:spPr>
            <a:xfrm>
              <a:off x="5817649" y="3696163"/>
              <a:ext cx="1306333" cy="101119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177" name="Picture 176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012" r="17274"/>
          <a:stretch/>
        </p:blipFill>
        <p:spPr>
          <a:xfrm>
            <a:off x="4278063" y="5222017"/>
            <a:ext cx="1310051" cy="9935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6" name="Group 5"/>
          <p:cNvGrpSpPr/>
          <p:nvPr/>
        </p:nvGrpSpPr>
        <p:grpSpPr>
          <a:xfrm>
            <a:off x="2700412" y="2150617"/>
            <a:ext cx="1387485" cy="1348964"/>
            <a:chOff x="2700412" y="2150617"/>
            <a:chExt cx="1387485" cy="1348964"/>
          </a:xfrm>
        </p:grpSpPr>
        <p:grpSp>
          <p:nvGrpSpPr>
            <p:cNvPr id="75" name="Group 74"/>
            <p:cNvGrpSpPr/>
            <p:nvPr/>
          </p:nvGrpSpPr>
          <p:grpSpPr>
            <a:xfrm>
              <a:off x="2700412" y="2150617"/>
              <a:ext cx="1387485" cy="1348964"/>
              <a:chOff x="4752203" y="3947721"/>
              <a:chExt cx="1387485" cy="1348964"/>
            </a:xfrm>
            <a:solidFill>
              <a:srgbClr val="002060"/>
            </a:solidFill>
          </p:grpSpPr>
          <p:grpSp>
            <p:nvGrpSpPr>
              <p:cNvPr id="76" name="Group 62"/>
              <p:cNvGrpSpPr/>
              <p:nvPr/>
            </p:nvGrpSpPr>
            <p:grpSpPr>
              <a:xfrm>
                <a:off x="4851579" y="4060474"/>
                <a:ext cx="1224567" cy="1166601"/>
                <a:chOff x="3680047" y="5091559"/>
                <a:chExt cx="1684014" cy="1458464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3680047" y="5109813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2" name="TextBox 81"/>
                <p:cNvSpPr txBox="1"/>
                <p:nvPr/>
              </p:nvSpPr>
              <p:spPr>
                <a:xfrm>
                  <a:off x="3779938" y="6021359"/>
                  <a:ext cx="1584123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Victoria Halls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83" name="Picture 39" descr="Artist Impression of Victoria Hall Exterior"/>
                <p:cNvPicPr>
                  <a:picLocks noChangeAspect="1" noChangeArrowheads="1"/>
                </p:cNvPicPr>
                <p:nvPr/>
              </p:nvPicPr>
              <p:blipFill>
                <a:blip r:embed="rId26" cstate="print"/>
                <a:srcRect t="6250" b="12500"/>
                <a:stretch>
                  <a:fillRect/>
                </a:stretch>
              </p:blipFill>
              <p:spPr bwMode="auto">
                <a:xfrm>
                  <a:off x="3848432" y="5091559"/>
                  <a:ext cx="1447135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7" name="Group 76"/>
              <p:cNvGrpSpPr/>
              <p:nvPr/>
            </p:nvGrpSpPr>
            <p:grpSpPr>
              <a:xfrm>
                <a:off x="4752203" y="3947721"/>
                <a:ext cx="1387485" cy="1348964"/>
                <a:chOff x="4616249" y="788135"/>
                <a:chExt cx="2025502" cy="1991818"/>
              </a:xfrm>
              <a:grpFill/>
            </p:grpSpPr>
            <p:sp>
              <p:nvSpPr>
                <p:cNvPr id="78" name="Rounded Rectangle 77"/>
                <p:cNvSpPr/>
                <p:nvPr/>
              </p:nvSpPr>
              <p:spPr>
                <a:xfrm>
                  <a:off x="4616249" y="788135"/>
                  <a:ext cx="2025502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9" name="TextBox 78">
                  <a:hlinkClick r:id="rId27"/>
                </p:cNvPr>
                <p:cNvSpPr txBox="1"/>
                <p:nvPr/>
              </p:nvSpPr>
              <p:spPr>
                <a:xfrm>
                  <a:off x="4700220" y="2314243"/>
                  <a:ext cx="1849973" cy="45444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Liberty Quay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78" name="Picture 177"/>
            <p:cNvPicPr>
              <a:picLocks noChangeAspect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4101"/>
            <a:stretch/>
          </p:blipFill>
          <p:spPr>
            <a:xfrm>
              <a:off x="2779007" y="2225663"/>
              <a:ext cx="1254098" cy="101576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4" name="Group 3"/>
          <p:cNvGrpSpPr/>
          <p:nvPr/>
        </p:nvGrpSpPr>
        <p:grpSpPr>
          <a:xfrm>
            <a:off x="691789" y="3581835"/>
            <a:ext cx="1534396" cy="1426004"/>
            <a:chOff x="554356" y="3618587"/>
            <a:chExt cx="1534396" cy="1426004"/>
          </a:xfrm>
        </p:grpSpPr>
        <p:grpSp>
          <p:nvGrpSpPr>
            <p:cNvPr id="64" name="Group 63"/>
            <p:cNvGrpSpPr/>
            <p:nvPr/>
          </p:nvGrpSpPr>
          <p:grpSpPr>
            <a:xfrm>
              <a:off x="554356" y="3618587"/>
              <a:ext cx="1534396" cy="1426004"/>
              <a:chOff x="6096259" y="5081827"/>
              <a:chExt cx="1534396" cy="1426004"/>
            </a:xfrm>
            <a:solidFill>
              <a:srgbClr val="6083CB"/>
            </a:solidFill>
          </p:grpSpPr>
          <p:grpSp>
            <p:nvGrpSpPr>
              <p:cNvPr id="65" name="Group 84"/>
              <p:cNvGrpSpPr>
                <a:grpSpLocks/>
              </p:cNvGrpSpPr>
              <p:nvPr/>
            </p:nvGrpSpPr>
            <p:grpSpPr bwMode="auto">
              <a:xfrm>
                <a:off x="6171521" y="5085842"/>
                <a:ext cx="1296987" cy="1220421"/>
                <a:chOff x="7010288" y="4551482"/>
                <a:chExt cx="1296179" cy="1219864"/>
              </a:xfrm>
              <a:grpFill/>
            </p:grpSpPr>
            <p:grpSp>
              <p:nvGrpSpPr>
                <p:cNvPr id="71" name="Group 62"/>
                <p:cNvGrpSpPr/>
                <p:nvPr/>
              </p:nvGrpSpPr>
              <p:grpSpPr>
                <a:xfrm>
                  <a:off x="7010288" y="4619347"/>
                  <a:ext cx="1296179" cy="1151999"/>
                  <a:chOff x="3667040" y="5150981"/>
                  <a:chExt cx="1782494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73" name="Rectangle 72"/>
                  <p:cNvSpPr/>
                  <p:nvPr/>
                </p:nvSpPr>
                <p:spPr>
                  <a:xfrm>
                    <a:off x="3779889" y="515098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4" name="TextBox 73"/>
                  <p:cNvSpPr txBox="1"/>
                  <p:nvPr/>
                </p:nvSpPr>
                <p:spPr>
                  <a:xfrm>
                    <a:off x="3667040" y="5881045"/>
                    <a:ext cx="1782494" cy="346300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St Marys College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72" name="Picture 37"/>
                <p:cNvPicPr>
                  <a:picLocks noChangeAspect="1" noChangeArrowheads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t="7422" b="23878"/>
                <a:stretch>
                  <a:fillRect/>
                </a:stretch>
              </p:blipFill>
              <p:spPr bwMode="auto">
                <a:xfrm>
                  <a:off x="7135202" y="4551482"/>
                  <a:ext cx="1061135" cy="71290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67" name="Group 66"/>
              <p:cNvGrpSpPr/>
              <p:nvPr/>
            </p:nvGrpSpPr>
            <p:grpSpPr>
              <a:xfrm>
                <a:off x="6096259" y="5081827"/>
                <a:ext cx="1534396" cy="1426004"/>
                <a:chOff x="4122344" y="2247418"/>
                <a:chExt cx="2166046" cy="2019159"/>
              </a:xfrm>
              <a:grpFill/>
            </p:grpSpPr>
            <p:sp>
              <p:nvSpPr>
                <p:cNvPr id="69" name="Rounded Rectangle 68"/>
                <p:cNvSpPr/>
                <p:nvPr/>
              </p:nvSpPr>
              <p:spPr>
                <a:xfrm>
                  <a:off x="4184763" y="2247418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0" name="TextBox 69">
                  <a:hlinkClick r:id="rId23"/>
                </p:cNvPr>
                <p:cNvSpPr txBox="1"/>
                <p:nvPr/>
              </p:nvSpPr>
              <p:spPr>
                <a:xfrm>
                  <a:off x="4122344" y="3792774"/>
                  <a:ext cx="2166046" cy="4357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St Marys College</a:t>
                  </a:r>
                </a:p>
              </p:txBody>
            </p:sp>
          </p:grpSp>
        </p:grpSp>
        <p:pic>
          <p:nvPicPr>
            <p:cNvPr id="179" name="Picture 178"/>
            <p:cNvPicPr>
              <a:picLocks noChangeAspect="1"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896" r="44681" b="18929"/>
            <a:stretch/>
          </p:blipFill>
          <p:spPr>
            <a:xfrm>
              <a:off x="656475" y="3685663"/>
              <a:ext cx="1314347" cy="100534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7" name="Group 6"/>
          <p:cNvGrpSpPr/>
          <p:nvPr/>
        </p:nvGrpSpPr>
        <p:grpSpPr>
          <a:xfrm>
            <a:off x="2657747" y="5141398"/>
            <a:ext cx="1407918" cy="1364222"/>
            <a:chOff x="2657747" y="5141398"/>
            <a:chExt cx="1407918" cy="1364222"/>
          </a:xfrm>
        </p:grpSpPr>
        <p:grpSp>
          <p:nvGrpSpPr>
            <p:cNvPr id="119" name="Group 118"/>
            <p:cNvGrpSpPr/>
            <p:nvPr/>
          </p:nvGrpSpPr>
          <p:grpSpPr>
            <a:xfrm>
              <a:off x="2657747" y="5141398"/>
              <a:ext cx="1407918" cy="1364222"/>
              <a:chOff x="4211960" y="2634842"/>
              <a:chExt cx="2040703" cy="2019159"/>
            </a:xfrm>
            <a:solidFill>
              <a:srgbClr val="6083CB"/>
            </a:solidFill>
          </p:grpSpPr>
          <p:sp>
            <p:nvSpPr>
              <p:cNvPr id="121" name="Rounded Rectangle 120"/>
              <p:cNvSpPr/>
              <p:nvPr/>
            </p:nvSpPr>
            <p:spPr>
              <a:xfrm>
                <a:off x="4211960" y="2634842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53">
                <a:hlinkClick r:id="rId12"/>
              </p:cNvPr>
              <p:cNvSpPr txBox="1">
                <a:spLocks noChangeArrowheads="1"/>
              </p:cNvSpPr>
              <p:nvPr/>
            </p:nvSpPr>
            <p:spPr bwMode="auto">
              <a:xfrm>
                <a:off x="4238099" y="4197372"/>
                <a:ext cx="2014564" cy="455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GB" sz="1400" dirty="0" err="1" smtClean="0">
                    <a:solidFill>
                      <a:schemeClr val="bg1"/>
                    </a:solidFill>
                    <a:latin typeface="Calibri"/>
                  </a:rPr>
                  <a:t>Leazes</a:t>
                </a:r>
                <a:r>
                  <a:rPr lang="en-GB" sz="1400" dirty="0" smtClean="0">
                    <a:solidFill>
                      <a:schemeClr val="bg1"/>
                    </a:solidFill>
                    <a:latin typeface="Calibri"/>
                  </a:rPr>
                  <a:t> Parade</a:t>
                </a:r>
                <a:endParaRPr lang="en-GB" sz="1400" dirty="0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  <p:pic>
          <p:nvPicPr>
            <p:cNvPr id="180" name="Picture 179"/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740" r="28831"/>
            <a:stretch/>
          </p:blipFill>
          <p:spPr>
            <a:xfrm>
              <a:off x="2734824" y="5205889"/>
              <a:ext cx="1265586" cy="9904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xmlns="" val="31133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Comparing Size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grpSp>
        <p:nvGrpSpPr>
          <p:cNvPr id="36" name="Group 53"/>
          <p:cNvGrpSpPr>
            <a:grpSpLocks/>
          </p:cNvGrpSpPr>
          <p:nvPr/>
        </p:nvGrpSpPr>
        <p:grpSpPr bwMode="auto">
          <a:xfrm>
            <a:off x="661000" y="1278971"/>
            <a:ext cx="8064500" cy="720724"/>
            <a:chOff x="635070" y="1340669"/>
            <a:chExt cx="8065120" cy="721091"/>
          </a:xfrm>
          <a:gradFill>
            <a:gsLst>
              <a:gs pos="0">
                <a:srgbClr val="F4AAB5"/>
              </a:gs>
              <a:gs pos="50000">
                <a:srgbClr val="ED6D7F"/>
              </a:gs>
              <a:gs pos="100000">
                <a:srgbClr val="E52F48"/>
              </a:gs>
            </a:gsLst>
            <a:lin ang="0" scaled="1"/>
          </a:gradFill>
        </p:grpSpPr>
        <p:sp>
          <p:nvSpPr>
            <p:cNvPr id="37" name="Right Arrow 36"/>
            <p:cNvSpPr/>
            <p:nvPr/>
          </p:nvSpPr>
          <p:spPr>
            <a:xfrm>
              <a:off x="635070" y="1340669"/>
              <a:ext cx="8065120" cy="719503"/>
            </a:xfrm>
            <a:prstGeom prst="rightArrow">
              <a:avLst>
                <a:gd name="adj1" fmla="val 64268"/>
                <a:gd name="adj2" fmla="val 105644"/>
              </a:avLst>
            </a:prstGeom>
            <a:grpFill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sp>
          <p:nvSpPr>
            <p:cNvPr id="38" name="Text Placeholder 39"/>
            <p:cNvSpPr txBox="1">
              <a:spLocks/>
            </p:cNvSpPr>
            <p:nvPr/>
          </p:nvSpPr>
          <p:spPr>
            <a:xfrm>
              <a:off x="706513" y="1556679"/>
              <a:ext cx="2879946" cy="360694"/>
            </a:xfrm>
            <a:prstGeom prst="rect">
              <a:avLst/>
            </a:prstGeom>
            <a:grpFill/>
          </p:spPr>
          <p:txBody>
            <a:bodyPr>
              <a:normAutofit fontScale="77500" lnSpcReduction="20000"/>
            </a:bodyPr>
            <a:lstStyle/>
            <a:p>
              <a:pPr marL="342900" indent="-342900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8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Smallest - 50 rooms</a:t>
              </a:r>
              <a:endParaRPr lang="en-GB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sp>
          <p:nvSpPr>
            <p:cNvPr id="39" name="Text Placeholder 45"/>
            <p:cNvSpPr txBox="1">
              <a:spLocks/>
            </p:cNvSpPr>
            <p:nvPr/>
          </p:nvSpPr>
          <p:spPr>
            <a:xfrm>
              <a:off x="4954990" y="1485204"/>
              <a:ext cx="3311780" cy="576556"/>
            </a:xfrm>
            <a:prstGeom prst="rect">
              <a:avLst/>
            </a:prstGeom>
            <a:noFill/>
          </p:spPr>
          <p:txBody>
            <a:bodyPr>
              <a:normAutofit/>
            </a:bodyPr>
            <a:lstStyle/>
            <a:p>
              <a:pPr marL="342900" indent="-342900" algn="r">
                <a:spcBef>
                  <a:spcPct val="20000"/>
                </a:spcBef>
                <a:buFont typeface="Arial" pitchFamily="34" charset="0"/>
                <a:buNone/>
                <a:defRPr/>
              </a:pPr>
              <a:r>
                <a:rPr lang="en-GB" sz="20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Largest - 1100 rooms</a:t>
              </a:r>
              <a:endParaRPr lang="en-GB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892229" y="3032185"/>
            <a:ext cx="1152089" cy="2790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200" dirty="0">
                <a:solidFill>
                  <a:prstClr val="white"/>
                </a:solidFill>
              </a:rPr>
              <a:t>Bowsden Court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049869" y="5887092"/>
            <a:ext cx="12179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1400" dirty="0" smtClean="0">
                <a:solidFill>
                  <a:prstClr val="white"/>
                </a:solidFill>
              </a:rPr>
              <a:t>Park Terrace</a:t>
            </a:r>
            <a:endParaRPr lang="en-GB" sz="1200" dirty="0">
              <a:solidFill>
                <a:prstClr val="white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39317" y="5175870"/>
            <a:ext cx="1480934" cy="1395237"/>
            <a:chOff x="1246794" y="2218997"/>
            <a:chExt cx="1276277" cy="1343747"/>
          </a:xfrm>
          <a:solidFill>
            <a:srgbClr val="00467E"/>
          </a:solidFill>
        </p:grpSpPr>
        <p:grpSp>
          <p:nvGrpSpPr>
            <p:cNvPr id="43" name="Group 67"/>
            <p:cNvGrpSpPr/>
            <p:nvPr/>
          </p:nvGrpSpPr>
          <p:grpSpPr>
            <a:xfrm>
              <a:off x="1331623" y="2321746"/>
              <a:ext cx="1152160" cy="1152160"/>
              <a:chOff x="3779890" y="1700760"/>
              <a:chExt cx="1584220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2" name="Rectangle 51"/>
              <p:cNvSpPr/>
              <p:nvPr/>
            </p:nvSpPr>
            <p:spPr>
              <a:xfrm>
                <a:off x="3779890" y="1700760"/>
                <a:ext cx="1584220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53" name="Picture 2" descr="http://www.ncl.ac.uk/press.office/photo-library/assets/photos/CastleCourtOpening-3_000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859145" y="1774980"/>
                <a:ext cx="1425711" cy="933922"/>
              </a:xfrm>
              <a:prstGeom prst="rect">
                <a:avLst/>
              </a:prstGeom>
              <a:grpFill/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3779938" y="2708822"/>
                <a:ext cx="1584122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Castle Court</a:t>
                </a: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1246794" y="2218997"/>
              <a:ext cx="1276277" cy="1343747"/>
              <a:chOff x="1497753" y="200318"/>
              <a:chExt cx="2025503" cy="2019159"/>
            </a:xfrm>
            <a:grpFill/>
          </p:grpSpPr>
          <p:sp>
            <p:nvSpPr>
              <p:cNvPr id="49" name="Rounded Rectangle 48"/>
              <p:cNvSpPr/>
              <p:nvPr/>
            </p:nvSpPr>
            <p:spPr>
              <a:xfrm>
                <a:off x="1497753" y="200318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pic>
            <p:nvPicPr>
              <p:cNvPr id="50" name="Picture 2" descr="http://www.ncl.ac.uk/press.office/photo-library/assets/photos/CastleCourtOpening-3_000.jpg">
                <a:hlinkClick r:id="rId5"/>
              </p:cNvPr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610558" y="273282"/>
                <a:ext cx="1837881" cy="1445146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51" name="TextBox 50">
                <a:hlinkClick r:id="rId5"/>
              </p:cNvPr>
              <p:cNvSpPr txBox="1"/>
              <p:nvPr/>
            </p:nvSpPr>
            <p:spPr>
              <a:xfrm>
                <a:off x="1593250" y="1721224"/>
                <a:ext cx="1799889" cy="4624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Castle Court</a:t>
                </a:r>
              </a:p>
            </p:txBody>
          </p:sp>
        </p:grpSp>
      </p:grpSp>
      <p:grpSp>
        <p:nvGrpSpPr>
          <p:cNvPr id="150" name="Group 149"/>
          <p:cNvGrpSpPr/>
          <p:nvPr/>
        </p:nvGrpSpPr>
        <p:grpSpPr>
          <a:xfrm>
            <a:off x="2375282" y="3711290"/>
            <a:ext cx="1466950" cy="1371262"/>
            <a:chOff x="4345908" y="2528038"/>
            <a:chExt cx="2151311" cy="2006061"/>
          </a:xfrm>
          <a:solidFill>
            <a:srgbClr val="0070C0"/>
          </a:solidFill>
        </p:grpSpPr>
        <p:grpSp>
          <p:nvGrpSpPr>
            <p:cNvPr id="151" name="Group 150"/>
            <p:cNvGrpSpPr/>
            <p:nvPr/>
          </p:nvGrpSpPr>
          <p:grpSpPr>
            <a:xfrm>
              <a:off x="4345908" y="2528038"/>
              <a:ext cx="2151311" cy="2006061"/>
              <a:chOff x="3818338" y="1954400"/>
              <a:chExt cx="2151311" cy="2006061"/>
            </a:xfrm>
            <a:grpFill/>
          </p:grpSpPr>
          <p:sp>
            <p:nvSpPr>
              <p:cNvPr id="153" name="Rounded Rectangle 152"/>
              <p:cNvSpPr/>
              <p:nvPr/>
            </p:nvSpPr>
            <p:spPr>
              <a:xfrm>
                <a:off x="3881244" y="1954400"/>
                <a:ext cx="2025503" cy="1991818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54" name="TextBox 153">
                <a:hlinkClick r:id="rId6"/>
              </p:cNvPr>
              <p:cNvSpPr txBox="1"/>
              <p:nvPr/>
            </p:nvSpPr>
            <p:spPr>
              <a:xfrm>
                <a:off x="3818338" y="3330103"/>
                <a:ext cx="2151311" cy="6303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Windsor</a:t>
                </a:r>
                <a:r>
                  <a:rPr lang="en-GB" sz="2200" dirty="0">
                    <a:solidFill>
                      <a:schemeClr val="bg1"/>
                    </a:solidFill>
                  </a:rPr>
                  <a:t> </a:t>
                </a:r>
                <a:r>
                  <a:rPr lang="en-GB" sz="1400" dirty="0">
                    <a:solidFill>
                      <a:schemeClr val="bg1"/>
                    </a:solidFill>
                  </a:rPr>
                  <a:t>Terrace</a:t>
                </a:r>
              </a:p>
            </p:txBody>
          </p:sp>
        </p:grpSp>
        <p:pic>
          <p:nvPicPr>
            <p:cNvPr id="152" name="Picture 36" descr="Windor Terrcae Exterior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-1654" b="18106"/>
            <a:stretch>
              <a:fillRect/>
            </a:stretch>
          </p:blipFill>
          <p:spPr bwMode="auto">
            <a:xfrm>
              <a:off x="4501084" y="2614756"/>
              <a:ext cx="1840961" cy="1393392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5" name="Group 154"/>
          <p:cNvGrpSpPr/>
          <p:nvPr/>
        </p:nvGrpSpPr>
        <p:grpSpPr>
          <a:xfrm>
            <a:off x="1890655" y="5181851"/>
            <a:ext cx="1473851" cy="1373678"/>
            <a:chOff x="6826344" y="3588717"/>
            <a:chExt cx="1472150" cy="1373678"/>
          </a:xfrm>
          <a:solidFill>
            <a:srgbClr val="00257E"/>
          </a:solidFill>
        </p:grpSpPr>
        <p:grpSp>
          <p:nvGrpSpPr>
            <p:cNvPr id="156" name="Group 69"/>
            <p:cNvGrpSpPr/>
            <p:nvPr/>
          </p:nvGrpSpPr>
          <p:grpSpPr>
            <a:xfrm>
              <a:off x="6935539" y="3699476"/>
              <a:ext cx="1152160" cy="1152160"/>
              <a:chOff x="3779890" y="3356980"/>
              <a:chExt cx="1584220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2" name="Rectangle 161"/>
              <p:cNvSpPr/>
              <p:nvPr/>
            </p:nvSpPr>
            <p:spPr>
              <a:xfrm>
                <a:off x="3779890" y="3356980"/>
                <a:ext cx="1584220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3779938" y="4365042"/>
                <a:ext cx="1584122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Marris House</a:t>
                </a:r>
              </a:p>
            </p:txBody>
          </p:sp>
          <p:pic>
            <p:nvPicPr>
              <p:cNvPr id="164" name="Picture 163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b="16403"/>
              <a:stretch>
                <a:fillRect/>
              </a:stretch>
            </p:blipFill>
            <p:spPr bwMode="auto">
              <a:xfrm>
                <a:off x="3851902" y="3429001"/>
                <a:ext cx="1440200" cy="93613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57" name="Group 156"/>
            <p:cNvGrpSpPr/>
            <p:nvPr/>
          </p:nvGrpSpPr>
          <p:grpSpPr>
            <a:xfrm>
              <a:off x="6826344" y="3588717"/>
              <a:ext cx="1472150" cy="1373678"/>
              <a:chOff x="4593413" y="2609420"/>
              <a:chExt cx="2119949" cy="1991818"/>
            </a:xfrm>
            <a:grpFill/>
          </p:grpSpPr>
          <p:grpSp>
            <p:nvGrpSpPr>
              <p:cNvPr id="158" name="Group 157"/>
              <p:cNvGrpSpPr/>
              <p:nvPr/>
            </p:nvGrpSpPr>
            <p:grpSpPr>
              <a:xfrm>
                <a:off x="4593413" y="2609420"/>
                <a:ext cx="2119949" cy="1991818"/>
                <a:chOff x="3581492" y="2609421"/>
                <a:chExt cx="2119949" cy="1991818"/>
              </a:xfrm>
              <a:grpFill/>
            </p:grpSpPr>
            <p:sp>
              <p:nvSpPr>
                <p:cNvPr id="160" name="Rounded Rectangle 159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1" name="TextBox 160">
                  <a:hlinkClick r:id="rId9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err="1">
                      <a:solidFill>
                        <a:schemeClr val="bg1"/>
                      </a:solidFill>
                    </a:rPr>
                    <a:t>Marris</a:t>
                  </a:r>
                  <a:r>
                    <a:rPr lang="en-GB" sz="1400" dirty="0">
                      <a:solidFill>
                        <a:schemeClr val="bg1"/>
                      </a:solidFill>
                    </a:rPr>
                    <a:t> House</a:t>
                  </a:r>
                </a:p>
              </p:txBody>
            </p:sp>
          </p:grpSp>
          <p:pic>
            <p:nvPicPr>
              <p:cNvPr id="159" name="Picture 38">
                <a:hlinkClick r:id="rId9"/>
              </p:cNvPr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b="16403"/>
              <a:stretch>
                <a:fillRect/>
              </a:stretch>
            </p:blipFill>
            <p:spPr bwMode="auto">
              <a:xfrm>
                <a:off x="4678653" y="2715629"/>
                <a:ext cx="1834522" cy="1408060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</p:grpSp>
      </p:grpSp>
      <p:grpSp>
        <p:nvGrpSpPr>
          <p:cNvPr id="165" name="Group 164"/>
          <p:cNvGrpSpPr/>
          <p:nvPr/>
        </p:nvGrpSpPr>
        <p:grpSpPr>
          <a:xfrm>
            <a:off x="3915246" y="3720377"/>
            <a:ext cx="1387485" cy="1340833"/>
            <a:chOff x="3066828" y="4968440"/>
            <a:chExt cx="1385656" cy="1340833"/>
          </a:xfrm>
          <a:solidFill>
            <a:srgbClr val="477CFF"/>
          </a:solidFill>
        </p:grpSpPr>
        <p:grpSp>
          <p:nvGrpSpPr>
            <p:cNvPr id="166" name="Group 165"/>
            <p:cNvGrpSpPr/>
            <p:nvPr/>
          </p:nvGrpSpPr>
          <p:grpSpPr>
            <a:xfrm>
              <a:off x="3179164" y="5043489"/>
              <a:ext cx="1176779" cy="1168530"/>
              <a:chOff x="3140821" y="4943712"/>
              <a:chExt cx="1294654" cy="1266367"/>
            </a:xfrm>
            <a:grpFill/>
          </p:grpSpPr>
          <p:sp>
            <p:nvSpPr>
              <p:cNvPr id="171" name="Rectangle 170"/>
              <p:cNvSpPr/>
              <p:nvPr/>
            </p:nvSpPr>
            <p:spPr bwMode="auto">
              <a:xfrm>
                <a:off x="3140821" y="4943712"/>
                <a:ext cx="1066675" cy="103252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pic>
            <p:nvPicPr>
              <p:cNvPr id="172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89693" y="5009682"/>
                <a:ext cx="1180290" cy="786500"/>
              </a:xfrm>
              <a:prstGeom prst="rect">
                <a:avLst/>
              </a:prstGeom>
              <a:grpFill/>
              <a:extLst/>
            </p:spPr>
          </p:pic>
          <p:sp>
            <p:nvSpPr>
              <p:cNvPr id="173" name="TextBox 172"/>
              <p:cNvSpPr txBox="1"/>
              <p:nvPr/>
            </p:nvSpPr>
            <p:spPr>
              <a:xfrm>
                <a:off x="3217544" y="5876533"/>
                <a:ext cx="1217931" cy="333546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 smtClean="0">
                    <a:solidFill>
                      <a:schemeClr val="bg1"/>
                    </a:solidFill>
                  </a:rPr>
                  <a:t>Park Terrace</a:t>
                </a:r>
                <a:endParaRPr lang="en-GB" sz="12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67" name="Group 166"/>
            <p:cNvGrpSpPr/>
            <p:nvPr/>
          </p:nvGrpSpPr>
          <p:grpSpPr>
            <a:xfrm>
              <a:off x="3066828" y="4968440"/>
              <a:ext cx="1385656" cy="1340833"/>
              <a:chOff x="6918254" y="2127701"/>
              <a:chExt cx="2022835" cy="1973072"/>
            </a:xfrm>
            <a:grpFill/>
          </p:grpSpPr>
          <p:sp>
            <p:nvSpPr>
              <p:cNvPr id="168" name="Rounded Rectangle 167"/>
              <p:cNvSpPr/>
              <p:nvPr/>
            </p:nvSpPr>
            <p:spPr>
              <a:xfrm>
                <a:off x="6918254" y="2127701"/>
                <a:ext cx="2022835" cy="1973072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169" name="TextBox 168"/>
              <p:cNvSpPr txBox="1"/>
              <p:nvPr/>
            </p:nvSpPr>
            <p:spPr>
              <a:xfrm>
                <a:off x="7029239" y="3640609"/>
                <a:ext cx="1770910" cy="4529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Park Terrace</a:t>
                </a:r>
              </a:p>
            </p:txBody>
          </p:sp>
          <p:pic>
            <p:nvPicPr>
              <p:cNvPr id="170" name="Picture 2" descr="http://www.graham.co.uk/DatabaseImages/img_2071401_newc2.jp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30378" y="2238137"/>
                <a:ext cx="1821685" cy="1402009"/>
              </a:xfrm>
              <a:prstGeom prst="roundRect">
                <a:avLst>
                  <a:gd name="adj" fmla="val 16667"/>
                </a:avLst>
              </a:prstGeom>
              <a:grpFill/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  <a:extLst/>
            </p:spPr>
          </p:pic>
        </p:grpSp>
      </p:grpSp>
      <p:grpSp>
        <p:nvGrpSpPr>
          <p:cNvPr id="174" name="Group 173"/>
          <p:cNvGrpSpPr/>
          <p:nvPr/>
        </p:nvGrpSpPr>
        <p:grpSpPr>
          <a:xfrm>
            <a:off x="7378127" y="2207910"/>
            <a:ext cx="1406748" cy="1377110"/>
            <a:chOff x="2417766" y="3601793"/>
            <a:chExt cx="1406748" cy="1377110"/>
          </a:xfrm>
          <a:solidFill>
            <a:srgbClr val="6083CB"/>
          </a:solidFill>
        </p:grpSpPr>
        <p:grpSp>
          <p:nvGrpSpPr>
            <p:cNvPr id="175" name="Group 68"/>
            <p:cNvGrpSpPr/>
            <p:nvPr/>
          </p:nvGrpSpPr>
          <p:grpSpPr>
            <a:xfrm>
              <a:off x="2536123" y="3652472"/>
              <a:ext cx="1152160" cy="1152160"/>
              <a:chOff x="5580052" y="1700760"/>
              <a:chExt cx="1584308" cy="1440210"/>
            </a:xfrm>
            <a:grpFill/>
            <a:effectLst>
              <a:outerShdw blurRad="50800" dist="635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81" name="Rectangle 180"/>
              <p:cNvSpPr/>
              <p:nvPr/>
            </p:nvSpPr>
            <p:spPr>
              <a:xfrm>
                <a:off x="5580052" y="1700760"/>
                <a:ext cx="1584308" cy="1440210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5580100" y="2708822"/>
                <a:ext cx="1584211" cy="348816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200" dirty="0">
                    <a:solidFill>
                      <a:schemeClr val="bg1"/>
                    </a:solidFill>
                  </a:rPr>
                  <a:t>Castle Leazes</a:t>
                </a:r>
              </a:p>
            </p:txBody>
          </p:sp>
          <p:pic>
            <p:nvPicPr>
              <p:cNvPr id="183" name="Picture 5" descr="C:\Users\Matt\Desktop\Accomm\leazes.jp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5652149" y="1752607"/>
                <a:ext cx="1440200" cy="956293"/>
              </a:xfrm>
              <a:prstGeom prst="rect">
                <a:avLst/>
              </a:prstGeom>
              <a:grpFill/>
            </p:spPr>
          </p:pic>
        </p:grpSp>
        <p:grpSp>
          <p:nvGrpSpPr>
            <p:cNvPr id="176" name="Group 175"/>
            <p:cNvGrpSpPr/>
            <p:nvPr/>
          </p:nvGrpSpPr>
          <p:grpSpPr>
            <a:xfrm>
              <a:off x="2417766" y="3601793"/>
              <a:ext cx="1406748" cy="1377110"/>
              <a:chOff x="6456481" y="17087"/>
              <a:chExt cx="2025503" cy="2019159"/>
            </a:xfrm>
            <a:grpFill/>
          </p:grpSpPr>
          <p:grpSp>
            <p:nvGrpSpPr>
              <p:cNvPr id="177" name="Group 176"/>
              <p:cNvGrpSpPr/>
              <p:nvPr/>
            </p:nvGrpSpPr>
            <p:grpSpPr>
              <a:xfrm>
                <a:off x="6456481" y="17087"/>
                <a:ext cx="2025503" cy="2019159"/>
                <a:chOff x="4361356" y="485446"/>
                <a:chExt cx="2025503" cy="2019159"/>
              </a:xfrm>
              <a:grpFill/>
            </p:grpSpPr>
            <p:sp>
              <p:nvSpPr>
                <p:cNvPr id="179" name="Rounded Rectangle 178"/>
                <p:cNvSpPr/>
                <p:nvPr/>
              </p:nvSpPr>
              <p:spPr>
                <a:xfrm>
                  <a:off x="4361356" y="485446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180" name="Picture 5" descr="C:\Users\Matt\Desktop\Accomm\leazes.jpg">
                  <a:hlinkClick r:id="rId13"/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4447024" y="576729"/>
                  <a:ext cx="1871314" cy="1426828"/>
                </a:xfrm>
                <a:prstGeom prst="roundRect">
                  <a:avLst>
                    <a:gd name="adj" fmla="val 16667"/>
                  </a:avLst>
                </a:prstGeom>
                <a:grpFill/>
                <a:ln>
                  <a:noFill/>
                </a:ln>
                <a:effectLst>
                  <a:outerShdw blurRad="76200" dist="38100" dir="7800000" algn="tl" rotWithShape="0">
                    <a:srgbClr val="000000">
                      <a:alpha val="40000"/>
                    </a:srgbClr>
                  </a:outerShdw>
                </a:effectLst>
                <a:scene3d>
                  <a:camera prst="orthographicFront"/>
                  <a:lightRig rig="contrasting" dir="t">
                    <a:rot lat="0" lon="0" rev="4200000"/>
                  </a:lightRig>
                </a:scene3d>
                <a:sp3d prstMaterial="plastic">
                  <a:bevelT w="381000" h="114300" prst="relaxedInset"/>
                  <a:contourClr>
                    <a:srgbClr val="969696"/>
                  </a:contourClr>
                </a:sp3d>
              </p:spPr>
            </p:pic>
          </p:grpSp>
          <p:sp>
            <p:nvSpPr>
              <p:cNvPr id="178" name="TextBox 177">
                <a:hlinkClick r:id="rId13"/>
              </p:cNvPr>
              <p:cNvSpPr txBox="1"/>
              <p:nvPr/>
            </p:nvSpPr>
            <p:spPr>
              <a:xfrm>
                <a:off x="6579287" y="1564063"/>
                <a:ext cx="1799890" cy="45521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GB" sz="1400" dirty="0">
                    <a:solidFill>
                      <a:schemeClr val="bg1"/>
                    </a:solidFill>
                  </a:rPr>
                  <a:t>Castle Leazes</a:t>
                </a:r>
              </a:p>
            </p:txBody>
          </p:sp>
        </p:grpSp>
      </p:grpSp>
      <p:grpSp>
        <p:nvGrpSpPr>
          <p:cNvPr id="184" name="Group 183"/>
          <p:cNvGrpSpPr/>
          <p:nvPr/>
        </p:nvGrpSpPr>
        <p:grpSpPr>
          <a:xfrm>
            <a:off x="6889636" y="3711503"/>
            <a:ext cx="1397431" cy="1364222"/>
            <a:chOff x="4211960" y="2634842"/>
            <a:chExt cx="2025503" cy="2019159"/>
          </a:xfrm>
          <a:solidFill>
            <a:srgbClr val="0F89CF"/>
          </a:solidFill>
        </p:grpSpPr>
        <p:sp>
          <p:nvSpPr>
            <p:cNvPr id="185" name="Rounded Rectangle 184"/>
            <p:cNvSpPr/>
            <p:nvPr/>
          </p:nvSpPr>
          <p:spPr>
            <a:xfrm>
              <a:off x="4211960" y="2634842"/>
              <a:ext cx="2025503" cy="2019159"/>
            </a:xfrm>
            <a:prstGeom prst="roundRect">
              <a:avLst/>
            </a:prstGeom>
            <a:grpFill/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86" name="TextBox 53">
              <a:hlinkClick r:id="rId14"/>
            </p:cNvPr>
            <p:cNvSpPr txBox="1">
              <a:spLocks noChangeArrowheads="1"/>
            </p:cNvSpPr>
            <p:nvPr/>
          </p:nvSpPr>
          <p:spPr bwMode="auto">
            <a:xfrm>
              <a:off x="4412686" y="4197373"/>
              <a:ext cx="1689521" cy="456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sz="1400" dirty="0" smtClean="0">
                  <a:solidFill>
                    <a:schemeClr val="bg1"/>
                  </a:solidFill>
                  <a:latin typeface="Calibri"/>
                </a:rPr>
                <a:t>Liberty Plaza</a:t>
              </a:r>
              <a:endParaRPr lang="en-GB" sz="1400" dirty="0">
                <a:solidFill>
                  <a:schemeClr val="bg1"/>
                </a:solidFill>
                <a:latin typeface="Calibri"/>
              </a:endParaRPr>
            </a:p>
          </p:txBody>
        </p:sp>
        <p:pic>
          <p:nvPicPr>
            <p:cNvPr id="187" name="Picture 16">
              <a:hlinkClick r:id="rId14"/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5815" y="2717346"/>
              <a:ext cx="1897791" cy="1444961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7" name="Group 196"/>
          <p:cNvGrpSpPr/>
          <p:nvPr/>
        </p:nvGrpSpPr>
        <p:grpSpPr>
          <a:xfrm>
            <a:off x="4323962" y="2181098"/>
            <a:ext cx="1473851" cy="1426562"/>
            <a:chOff x="4856503" y="5106529"/>
            <a:chExt cx="1473851" cy="1373678"/>
          </a:xfrm>
          <a:solidFill>
            <a:srgbClr val="00257E"/>
          </a:solidFill>
        </p:grpSpPr>
        <p:grpSp>
          <p:nvGrpSpPr>
            <p:cNvPr id="198" name="Group 197"/>
            <p:cNvGrpSpPr/>
            <p:nvPr/>
          </p:nvGrpSpPr>
          <p:grpSpPr>
            <a:xfrm>
              <a:off x="4856503" y="5106529"/>
              <a:ext cx="1473851" cy="1373678"/>
              <a:chOff x="6826344" y="3588717"/>
              <a:chExt cx="1472150" cy="1373678"/>
            </a:xfrm>
            <a:grpFill/>
          </p:grpSpPr>
          <p:grpSp>
            <p:nvGrpSpPr>
              <p:cNvPr id="200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04" name="Rectangle 203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5" name="TextBox 204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206" name="Picture 205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201" name="Group 200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202" name="Rounded Rectangle 201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solidFill>
                  <a:srgbClr val="0070C0"/>
                </a:solidFill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3" name="TextBox 202">
                  <a:hlinkClick r:id="rId9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Turner Court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199" name="Picture 4" descr="http://digstudent.co.uk/photoer/800x600-c79.jpg"/>
            <p:cNvPicPr>
              <a:picLocks noChangeAspect="1" noChangeArrowheads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6975"/>
            <a:stretch/>
          </p:blipFill>
          <p:spPr bwMode="auto">
            <a:xfrm>
              <a:off x="4942292" y="5173785"/>
              <a:ext cx="1263754" cy="1018887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217" name="Group 216"/>
          <p:cNvGrpSpPr/>
          <p:nvPr/>
        </p:nvGrpSpPr>
        <p:grpSpPr>
          <a:xfrm>
            <a:off x="5395521" y="3711854"/>
            <a:ext cx="1436011" cy="1348965"/>
            <a:chOff x="4357678" y="2512683"/>
            <a:chExt cx="1436011" cy="1348965"/>
          </a:xfrm>
          <a:solidFill>
            <a:srgbClr val="00467E"/>
          </a:solidFill>
        </p:grpSpPr>
        <p:grpSp>
          <p:nvGrpSpPr>
            <p:cNvPr id="218" name="Group 217"/>
            <p:cNvGrpSpPr/>
            <p:nvPr/>
          </p:nvGrpSpPr>
          <p:grpSpPr>
            <a:xfrm>
              <a:off x="4357678" y="2512683"/>
              <a:ext cx="1436011" cy="1348965"/>
              <a:chOff x="4357678" y="2521449"/>
              <a:chExt cx="1436011" cy="1348965"/>
            </a:xfrm>
            <a:grpFill/>
          </p:grpSpPr>
          <p:grpSp>
            <p:nvGrpSpPr>
              <p:cNvPr id="220" name="Group 79"/>
              <p:cNvGrpSpPr>
                <a:grpSpLocks/>
              </p:cNvGrpSpPr>
              <p:nvPr/>
            </p:nvGrpSpPr>
            <p:grpSpPr bwMode="auto">
              <a:xfrm>
                <a:off x="4435475" y="2617788"/>
                <a:ext cx="1152525" cy="1152525"/>
                <a:chOff x="5652150" y="3068950"/>
                <a:chExt cx="1152000" cy="1152000"/>
              </a:xfrm>
              <a:grpFill/>
            </p:grpSpPr>
            <p:grpSp>
              <p:nvGrpSpPr>
                <p:cNvPr id="224" name="Group 62"/>
                <p:cNvGrpSpPr/>
                <p:nvPr/>
              </p:nvGrpSpPr>
              <p:grpSpPr>
                <a:xfrm>
                  <a:off x="5652150" y="3068950"/>
                  <a:ext cx="1152000" cy="1152000"/>
                  <a:chOff x="3779890" y="5013211"/>
                  <a:chExt cx="1584220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26" name="Rectangle 225"/>
                  <p:cNvSpPr/>
                  <p:nvPr/>
                </p:nvSpPr>
                <p:spPr>
                  <a:xfrm>
                    <a:off x="3779890" y="501321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27" name="TextBox 226"/>
                  <p:cNvSpPr txBox="1"/>
                  <p:nvPr/>
                </p:nvSpPr>
                <p:spPr>
                  <a:xfrm>
                    <a:off x="3779938" y="5943505"/>
                    <a:ext cx="1584122" cy="346299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Richardson Rd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225" name="Picture 37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13354" b="7143"/>
                <a:stretch>
                  <a:fillRect/>
                </a:stretch>
              </p:blipFill>
              <p:spPr bwMode="auto">
                <a:xfrm>
                  <a:off x="5715000" y="3118820"/>
                  <a:ext cx="1037685" cy="71711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1" name="Group 220"/>
              <p:cNvGrpSpPr/>
              <p:nvPr/>
            </p:nvGrpSpPr>
            <p:grpSpPr>
              <a:xfrm>
                <a:off x="4357678" y="2521449"/>
                <a:ext cx="1436011" cy="1348965"/>
                <a:chOff x="3051146" y="2600967"/>
                <a:chExt cx="2119949" cy="1991818"/>
              </a:xfrm>
              <a:grpFill/>
            </p:grpSpPr>
            <p:sp>
              <p:nvSpPr>
                <p:cNvPr id="222" name="Rounded Rectangle 221"/>
                <p:cNvSpPr/>
                <p:nvPr/>
              </p:nvSpPr>
              <p:spPr>
                <a:xfrm>
                  <a:off x="3071398" y="2600967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3" name="TextBox 222">
                  <a:hlinkClick r:id="rId18"/>
                </p:cNvPr>
                <p:cNvSpPr txBox="1"/>
                <p:nvPr/>
              </p:nvSpPr>
              <p:spPr bwMode="auto">
                <a:xfrm>
                  <a:off x="3051146" y="4125661"/>
                  <a:ext cx="2119949" cy="4544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The View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219" name="Picture 218" descr="http://i1193.photobucket.com/albums/aa358/KenOHeed/Ken%20Album%2013%20from%2016%20March%202015/IMG_9465_zpsvtovpmfx.jpg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16235" b="25903"/>
            <a:stretch/>
          </p:blipFill>
          <p:spPr bwMode="auto">
            <a:xfrm>
              <a:off x="4427984" y="2582764"/>
              <a:ext cx="1261617" cy="97332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/>
          </p:spPr>
        </p:pic>
      </p:grpSp>
      <p:grpSp>
        <p:nvGrpSpPr>
          <p:cNvPr id="259" name="Group 258"/>
          <p:cNvGrpSpPr/>
          <p:nvPr/>
        </p:nvGrpSpPr>
        <p:grpSpPr>
          <a:xfrm>
            <a:off x="5796142" y="2174871"/>
            <a:ext cx="1534396" cy="1426004"/>
            <a:chOff x="554356" y="3618587"/>
            <a:chExt cx="1534396" cy="1426004"/>
          </a:xfrm>
        </p:grpSpPr>
        <p:grpSp>
          <p:nvGrpSpPr>
            <p:cNvPr id="260" name="Group 259"/>
            <p:cNvGrpSpPr/>
            <p:nvPr/>
          </p:nvGrpSpPr>
          <p:grpSpPr>
            <a:xfrm>
              <a:off x="554356" y="3618587"/>
              <a:ext cx="1534396" cy="1426004"/>
              <a:chOff x="6096259" y="5081827"/>
              <a:chExt cx="1534396" cy="1426004"/>
            </a:xfrm>
            <a:solidFill>
              <a:srgbClr val="6083CB"/>
            </a:solidFill>
          </p:grpSpPr>
          <p:grpSp>
            <p:nvGrpSpPr>
              <p:cNvPr id="262" name="Group 84"/>
              <p:cNvGrpSpPr>
                <a:grpSpLocks/>
              </p:cNvGrpSpPr>
              <p:nvPr/>
            </p:nvGrpSpPr>
            <p:grpSpPr bwMode="auto">
              <a:xfrm>
                <a:off x="6171521" y="5085842"/>
                <a:ext cx="1296987" cy="1220421"/>
                <a:chOff x="7010288" y="4551482"/>
                <a:chExt cx="1296179" cy="1219864"/>
              </a:xfrm>
              <a:grpFill/>
            </p:grpSpPr>
            <p:grpSp>
              <p:nvGrpSpPr>
                <p:cNvPr id="266" name="Group 62"/>
                <p:cNvGrpSpPr/>
                <p:nvPr/>
              </p:nvGrpSpPr>
              <p:grpSpPr>
                <a:xfrm>
                  <a:off x="7010288" y="4619347"/>
                  <a:ext cx="1296179" cy="1151999"/>
                  <a:chOff x="3667040" y="5150981"/>
                  <a:chExt cx="1782494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68" name="Rectangle 267"/>
                  <p:cNvSpPr/>
                  <p:nvPr/>
                </p:nvSpPr>
                <p:spPr>
                  <a:xfrm>
                    <a:off x="3779889" y="515098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69" name="TextBox 268"/>
                  <p:cNvSpPr txBox="1"/>
                  <p:nvPr/>
                </p:nvSpPr>
                <p:spPr>
                  <a:xfrm>
                    <a:off x="3667040" y="5881045"/>
                    <a:ext cx="1782494" cy="346300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St Marys College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267" name="Picture 37"/>
                <p:cNvPicPr>
                  <a:picLocks noChangeAspect="1" noChangeArrowheads="1"/>
                </p:cNvPicPr>
                <p:nvPr/>
              </p:nvPicPr>
              <p:blipFill>
                <a:blip r:embed="rId20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t="7422" b="23878"/>
                <a:stretch>
                  <a:fillRect/>
                </a:stretch>
              </p:blipFill>
              <p:spPr bwMode="auto">
                <a:xfrm>
                  <a:off x="7135202" y="4551482"/>
                  <a:ext cx="1061135" cy="71290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63" name="Group 262"/>
              <p:cNvGrpSpPr/>
              <p:nvPr/>
            </p:nvGrpSpPr>
            <p:grpSpPr>
              <a:xfrm>
                <a:off x="6096259" y="5081827"/>
                <a:ext cx="1534396" cy="1426004"/>
                <a:chOff x="4122344" y="2247418"/>
                <a:chExt cx="2166046" cy="2019159"/>
              </a:xfrm>
              <a:grpFill/>
            </p:grpSpPr>
            <p:sp>
              <p:nvSpPr>
                <p:cNvPr id="264" name="Rounded Rectangle 263"/>
                <p:cNvSpPr/>
                <p:nvPr/>
              </p:nvSpPr>
              <p:spPr>
                <a:xfrm>
                  <a:off x="4184763" y="2247418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65" name="TextBox 264">
                  <a:hlinkClick r:id="rId21"/>
                </p:cNvPr>
                <p:cNvSpPr txBox="1"/>
                <p:nvPr/>
              </p:nvSpPr>
              <p:spPr>
                <a:xfrm>
                  <a:off x="4122344" y="3792774"/>
                  <a:ext cx="2166046" cy="43579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St Marys College</a:t>
                  </a:r>
                </a:p>
              </p:txBody>
            </p:sp>
          </p:grpSp>
        </p:grpSp>
        <p:pic>
          <p:nvPicPr>
            <p:cNvPr id="261" name="Picture 260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3896" r="44681" b="18929"/>
            <a:stretch/>
          </p:blipFill>
          <p:spPr>
            <a:xfrm>
              <a:off x="656475" y="3685663"/>
              <a:ext cx="1314347" cy="100534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70" name="Group 269"/>
          <p:cNvGrpSpPr/>
          <p:nvPr/>
        </p:nvGrpSpPr>
        <p:grpSpPr>
          <a:xfrm>
            <a:off x="2843248" y="2181214"/>
            <a:ext cx="1407918" cy="1440772"/>
            <a:chOff x="2657747" y="5141398"/>
            <a:chExt cx="1407918" cy="1364222"/>
          </a:xfrm>
        </p:grpSpPr>
        <p:grpSp>
          <p:nvGrpSpPr>
            <p:cNvPr id="271" name="Group 270"/>
            <p:cNvGrpSpPr/>
            <p:nvPr/>
          </p:nvGrpSpPr>
          <p:grpSpPr>
            <a:xfrm>
              <a:off x="2657747" y="5141398"/>
              <a:ext cx="1407918" cy="1364222"/>
              <a:chOff x="4211960" y="2634842"/>
              <a:chExt cx="2040703" cy="2019159"/>
            </a:xfrm>
            <a:solidFill>
              <a:srgbClr val="6083CB"/>
            </a:solidFill>
          </p:grpSpPr>
          <p:sp>
            <p:nvSpPr>
              <p:cNvPr id="273" name="Rounded Rectangle 272"/>
              <p:cNvSpPr/>
              <p:nvPr/>
            </p:nvSpPr>
            <p:spPr>
              <a:xfrm>
                <a:off x="4211960" y="2634842"/>
                <a:ext cx="2025503" cy="2019159"/>
              </a:xfrm>
              <a:prstGeom prst="roundRect">
                <a:avLst/>
              </a:prstGeom>
              <a:grpFill/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57200"/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274" name="TextBox 53">
                <a:hlinkClick r:id="rId14"/>
              </p:cNvPr>
              <p:cNvSpPr txBox="1">
                <a:spLocks noChangeArrowheads="1"/>
              </p:cNvSpPr>
              <p:nvPr/>
            </p:nvSpPr>
            <p:spPr bwMode="auto">
              <a:xfrm>
                <a:off x="4238099" y="4197372"/>
                <a:ext cx="2014564" cy="4555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/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n-GB" sz="1400" dirty="0" err="1" smtClean="0">
                    <a:solidFill>
                      <a:schemeClr val="bg1"/>
                    </a:solidFill>
                    <a:latin typeface="Calibri"/>
                  </a:rPr>
                  <a:t>Leazes</a:t>
                </a:r>
                <a:r>
                  <a:rPr lang="en-GB" sz="1400" dirty="0" smtClean="0">
                    <a:solidFill>
                      <a:schemeClr val="bg1"/>
                    </a:solidFill>
                    <a:latin typeface="Calibri"/>
                  </a:rPr>
                  <a:t> Parade</a:t>
                </a:r>
                <a:endParaRPr lang="en-GB" sz="1400" dirty="0">
                  <a:solidFill>
                    <a:schemeClr val="bg1"/>
                  </a:solidFill>
                  <a:latin typeface="Calibri"/>
                </a:endParaRPr>
              </a:p>
            </p:txBody>
          </p:sp>
        </p:grpSp>
        <p:pic>
          <p:nvPicPr>
            <p:cNvPr id="272" name="Picture 271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740" r="28831"/>
            <a:stretch/>
          </p:blipFill>
          <p:spPr>
            <a:xfrm>
              <a:off x="2734824" y="5205889"/>
              <a:ext cx="1265586" cy="99047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75" name="Group 274"/>
          <p:cNvGrpSpPr/>
          <p:nvPr/>
        </p:nvGrpSpPr>
        <p:grpSpPr>
          <a:xfrm>
            <a:off x="1282534" y="2188792"/>
            <a:ext cx="1481634" cy="1418732"/>
            <a:chOff x="3168473" y="5337563"/>
            <a:chExt cx="1392099" cy="1371579"/>
          </a:xfrm>
        </p:grpSpPr>
        <p:grpSp>
          <p:nvGrpSpPr>
            <p:cNvPr id="276" name="Group 275"/>
            <p:cNvGrpSpPr/>
            <p:nvPr/>
          </p:nvGrpSpPr>
          <p:grpSpPr>
            <a:xfrm>
              <a:off x="3168473" y="5337563"/>
              <a:ext cx="1392099" cy="1371579"/>
              <a:chOff x="2947636" y="2196382"/>
              <a:chExt cx="1392099" cy="1371579"/>
            </a:xfrm>
            <a:solidFill>
              <a:srgbClr val="00467E"/>
            </a:solidFill>
          </p:grpSpPr>
          <p:grpSp>
            <p:nvGrpSpPr>
              <p:cNvPr id="278" name="Group 66"/>
              <p:cNvGrpSpPr/>
              <p:nvPr/>
            </p:nvGrpSpPr>
            <p:grpSpPr>
              <a:xfrm>
                <a:off x="3059832" y="2287640"/>
                <a:ext cx="1152160" cy="1152160"/>
                <a:chOff x="1979640" y="170076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282" name="Rectangle 281"/>
                <p:cNvSpPr/>
                <p:nvPr/>
              </p:nvSpPr>
              <p:spPr>
                <a:xfrm>
                  <a:off x="1979640" y="170076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3" name="TextBox 282"/>
                <p:cNvSpPr txBox="1"/>
                <p:nvPr/>
              </p:nvSpPr>
              <p:spPr>
                <a:xfrm>
                  <a:off x="1979738" y="2618248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Bowsden Court</a:t>
                  </a:r>
                </a:p>
              </p:txBody>
            </p:sp>
            <p:pic>
              <p:nvPicPr>
                <p:cNvPr id="284" name="Picture 4" descr="Bowsden Court kitchen"/>
                <p:cNvPicPr>
                  <a:picLocks noChangeAspect="1" noChangeArrowheads="1"/>
                </p:cNvPicPr>
                <p:nvPr/>
              </p:nvPicPr>
              <p:blipFill>
                <a:blip r:embed="rId24" cstate="print"/>
                <a:srcRect b="2695"/>
                <a:stretch>
                  <a:fillRect/>
                </a:stretch>
              </p:blipFill>
              <p:spPr bwMode="auto">
                <a:xfrm>
                  <a:off x="2051650" y="1768908"/>
                  <a:ext cx="1440200" cy="891287"/>
                </a:xfrm>
                <a:prstGeom prst="rect">
                  <a:avLst/>
                </a:prstGeom>
                <a:grpFill/>
              </p:spPr>
            </p:pic>
          </p:grpSp>
          <p:grpSp>
            <p:nvGrpSpPr>
              <p:cNvPr id="279" name="Group 278"/>
              <p:cNvGrpSpPr/>
              <p:nvPr/>
            </p:nvGrpSpPr>
            <p:grpSpPr>
              <a:xfrm>
                <a:off x="2947636" y="2196382"/>
                <a:ext cx="1392099" cy="1371579"/>
                <a:chOff x="1821678" y="1996553"/>
                <a:chExt cx="2101259" cy="1991818"/>
              </a:xfrm>
              <a:grpFill/>
            </p:grpSpPr>
            <p:sp>
              <p:nvSpPr>
                <p:cNvPr id="280" name="Rounded Rectangle 279"/>
                <p:cNvSpPr/>
                <p:nvPr/>
              </p:nvSpPr>
              <p:spPr>
                <a:xfrm>
                  <a:off x="1845373" y="1996553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5"/>
                </a:lnRef>
                <a:fillRef idx="3">
                  <a:schemeClr val="accent5"/>
                </a:fillRef>
                <a:effectRef idx="3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81" name="TextBox 280">
                  <a:hlinkClick r:id="rId25"/>
                </p:cNvPr>
                <p:cNvSpPr txBox="1"/>
                <p:nvPr/>
              </p:nvSpPr>
              <p:spPr>
                <a:xfrm>
                  <a:off x="1821678" y="3481625"/>
                  <a:ext cx="2101259" cy="4469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>
                      <a:solidFill>
                        <a:schemeClr val="bg1"/>
                      </a:solidFill>
                    </a:rPr>
                    <a:t>Bowsden Court</a:t>
                  </a:r>
                </a:p>
              </p:txBody>
            </p:sp>
          </p:grpSp>
        </p:grpSp>
        <p:pic>
          <p:nvPicPr>
            <p:cNvPr id="277" name="Picture 276"/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258354" y="5425310"/>
              <a:ext cx="1196791" cy="93475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85" name="Group 284"/>
          <p:cNvGrpSpPr/>
          <p:nvPr/>
        </p:nvGrpSpPr>
        <p:grpSpPr>
          <a:xfrm>
            <a:off x="6403834" y="5186747"/>
            <a:ext cx="1436011" cy="1348965"/>
            <a:chOff x="7110341" y="2173480"/>
            <a:chExt cx="1436011" cy="1348965"/>
          </a:xfrm>
        </p:grpSpPr>
        <p:grpSp>
          <p:nvGrpSpPr>
            <p:cNvPr id="286" name="Group 285"/>
            <p:cNvGrpSpPr/>
            <p:nvPr/>
          </p:nvGrpSpPr>
          <p:grpSpPr>
            <a:xfrm>
              <a:off x="7110341" y="2173480"/>
              <a:ext cx="1436011" cy="1348965"/>
              <a:chOff x="4357678" y="2521449"/>
              <a:chExt cx="1436011" cy="1348965"/>
            </a:xfrm>
            <a:solidFill>
              <a:srgbClr val="00467E"/>
            </a:solidFill>
          </p:grpSpPr>
          <p:grpSp>
            <p:nvGrpSpPr>
              <p:cNvPr id="288" name="Group 79"/>
              <p:cNvGrpSpPr>
                <a:grpSpLocks/>
              </p:cNvGrpSpPr>
              <p:nvPr/>
            </p:nvGrpSpPr>
            <p:grpSpPr bwMode="auto">
              <a:xfrm>
                <a:off x="4435475" y="2617788"/>
                <a:ext cx="1152525" cy="1152525"/>
                <a:chOff x="5652150" y="3068950"/>
                <a:chExt cx="1152000" cy="1152000"/>
              </a:xfrm>
              <a:grpFill/>
            </p:grpSpPr>
            <p:grpSp>
              <p:nvGrpSpPr>
                <p:cNvPr id="292" name="Group 62"/>
                <p:cNvGrpSpPr/>
                <p:nvPr/>
              </p:nvGrpSpPr>
              <p:grpSpPr>
                <a:xfrm>
                  <a:off x="5652150" y="3068950"/>
                  <a:ext cx="1152000" cy="1152000"/>
                  <a:chOff x="3779890" y="5013211"/>
                  <a:chExt cx="1584220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294" name="Rectangle 293"/>
                  <p:cNvSpPr/>
                  <p:nvPr/>
                </p:nvSpPr>
                <p:spPr>
                  <a:xfrm>
                    <a:off x="3779890" y="501321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95" name="TextBox 294"/>
                  <p:cNvSpPr txBox="1"/>
                  <p:nvPr/>
                </p:nvSpPr>
                <p:spPr>
                  <a:xfrm>
                    <a:off x="3779938" y="5943505"/>
                    <a:ext cx="1584122" cy="346299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Richardson Rd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293" name="Picture 37"/>
                <p:cNvPicPr>
                  <a:picLocks noChangeAspect="1" noChangeArrowheads="1"/>
                </p:cNvPicPr>
                <p:nvPr/>
              </p:nvPicPr>
              <p:blipFill>
                <a:blip r:embed="rId17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l="13354" b="7143"/>
                <a:stretch>
                  <a:fillRect/>
                </a:stretch>
              </p:blipFill>
              <p:spPr bwMode="auto">
                <a:xfrm>
                  <a:off x="5715000" y="3118820"/>
                  <a:ext cx="1037685" cy="71711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89" name="Group 288"/>
              <p:cNvGrpSpPr/>
              <p:nvPr/>
            </p:nvGrpSpPr>
            <p:grpSpPr>
              <a:xfrm>
                <a:off x="4357678" y="2521449"/>
                <a:ext cx="1436011" cy="1348965"/>
                <a:chOff x="3051146" y="2600967"/>
                <a:chExt cx="2119949" cy="1991818"/>
              </a:xfrm>
              <a:grpFill/>
            </p:grpSpPr>
            <p:sp>
              <p:nvSpPr>
                <p:cNvPr id="290" name="Rounded Rectangle 289"/>
                <p:cNvSpPr/>
                <p:nvPr/>
              </p:nvSpPr>
              <p:spPr>
                <a:xfrm>
                  <a:off x="3071398" y="2600967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1" name="TextBox 290">
                  <a:hlinkClick r:id="rId18"/>
                </p:cNvPr>
                <p:cNvSpPr txBox="1"/>
                <p:nvPr/>
              </p:nvSpPr>
              <p:spPr bwMode="auto">
                <a:xfrm>
                  <a:off x="3051146" y="4125661"/>
                  <a:ext cx="2119949" cy="45444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Verde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287" name="Picture 286"/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6153" t="-782" r="23685" b="782"/>
            <a:stretch/>
          </p:blipFill>
          <p:spPr>
            <a:xfrm>
              <a:off x="7150805" y="2253038"/>
              <a:ext cx="1252332" cy="97907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296" name="Group 295"/>
          <p:cNvGrpSpPr/>
          <p:nvPr/>
        </p:nvGrpSpPr>
        <p:grpSpPr>
          <a:xfrm>
            <a:off x="4894340" y="5178040"/>
            <a:ext cx="1473851" cy="1373678"/>
            <a:chOff x="5755803" y="3616765"/>
            <a:chExt cx="1473851" cy="1373678"/>
          </a:xfrm>
        </p:grpSpPr>
        <p:grpSp>
          <p:nvGrpSpPr>
            <p:cNvPr id="297" name="Group 296"/>
            <p:cNvGrpSpPr/>
            <p:nvPr/>
          </p:nvGrpSpPr>
          <p:grpSpPr>
            <a:xfrm>
              <a:off x="5755803" y="3616765"/>
              <a:ext cx="1473851" cy="1373678"/>
              <a:chOff x="6826344" y="3588717"/>
              <a:chExt cx="1472150" cy="1373678"/>
            </a:xfrm>
            <a:solidFill>
              <a:srgbClr val="00257E"/>
            </a:solidFill>
          </p:grpSpPr>
          <p:grpSp>
            <p:nvGrpSpPr>
              <p:cNvPr id="299" name="Group 69"/>
              <p:cNvGrpSpPr/>
              <p:nvPr/>
            </p:nvGrpSpPr>
            <p:grpSpPr>
              <a:xfrm>
                <a:off x="6935539" y="3699476"/>
                <a:ext cx="1152160" cy="1152160"/>
                <a:chOff x="3779890" y="3356980"/>
                <a:chExt cx="1584220" cy="1440210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03" name="Rectangle 302"/>
                <p:cNvSpPr/>
                <p:nvPr/>
              </p:nvSpPr>
              <p:spPr>
                <a:xfrm>
                  <a:off x="3779890" y="3356980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4" name="TextBox 303"/>
                <p:cNvSpPr txBox="1"/>
                <p:nvPr/>
              </p:nvSpPr>
              <p:spPr>
                <a:xfrm>
                  <a:off x="3779938" y="4365042"/>
                  <a:ext cx="1584122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Marris House</a:t>
                  </a:r>
                </a:p>
              </p:txBody>
            </p:sp>
            <p:pic>
              <p:nvPicPr>
                <p:cNvPr id="305" name="Picture 304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b="16403"/>
                <a:stretch>
                  <a:fillRect/>
                </a:stretch>
              </p:blipFill>
              <p:spPr bwMode="auto">
                <a:xfrm>
                  <a:off x="3851902" y="3429001"/>
                  <a:ext cx="1440200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00" name="Group 299"/>
              <p:cNvGrpSpPr/>
              <p:nvPr/>
            </p:nvGrpSpPr>
            <p:grpSpPr>
              <a:xfrm>
                <a:off x="6826344" y="3588717"/>
                <a:ext cx="1472150" cy="1373678"/>
                <a:chOff x="3581492" y="2609421"/>
                <a:chExt cx="2119949" cy="1991818"/>
              </a:xfrm>
              <a:grpFill/>
            </p:grpSpPr>
            <p:sp>
              <p:nvSpPr>
                <p:cNvPr id="301" name="Rounded Rectangle 300"/>
                <p:cNvSpPr/>
                <p:nvPr/>
              </p:nvSpPr>
              <p:spPr>
                <a:xfrm>
                  <a:off x="3596576" y="2609421"/>
                  <a:ext cx="2025503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02" name="TextBox 301">
                  <a:hlinkClick r:id="rId9"/>
                </p:cNvPr>
                <p:cNvSpPr txBox="1"/>
                <p:nvPr/>
              </p:nvSpPr>
              <p:spPr bwMode="auto">
                <a:xfrm>
                  <a:off x="3581492" y="4154776"/>
                  <a:ext cx="2119949" cy="4462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Union State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298" name="Picture 297"/>
            <p:cNvPicPr>
              <a:picLocks noChangeAspect="1"/>
            </p:cNvPicPr>
            <p:nvPr/>
          </p:nvPicPr>
          <p:blipFill rotWithShape="1">
            <a:blip r:embed="rId2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43637" b="21092"/>
            <a:stretch/>
          </p:blipFill>
          <p:spPr>
            <a:xfrm>
              <a:off x="5817649" y="3696163"/>
              <a:ext cx="1306333" cy="101119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306" name="Group 305"/>
          <p:cNvGrpSpPr/>
          <p:nvPr/>
        </p:nvGrpSpPr>
        <p:grpSpPr>
          <a:xfrm>
            <a:off x="3347441" y="5167560"/>
            <a:ext cx="1534396" cy="1403547"/>
            <a:chOff x="4171810" y="5136021"/>
            <a:chExt cx="1534396" cy="1403547"/>
          </a:xfrm>
        </p:grpSpPr>
        <p:grpSp>
          <p:nvGrpSpPr>
            <p:cNvPr id="307" name="Group 306"/>
            <p:cNvGrpSpPr/>
            <p:nvPr/>
          </p:nvGrpSpPr>
          <p:grpSpPr>
            <a:xfrm>
              <a:off x="4171810" y="5136021"/>
              <a:ext cx="1534396" cy="1403547"/>
              <a:chOff x="6096259" y="5081827"/>
              <a:chExt cx="1534396" cy="1426004"/>
            </a:xfrm>
            <a:solidFill>
              <a:srgbClr val="00257E"/>
            </a:solidFill>
          </p:grpSpPr>
          <p:grpSp>
            <p:nvGrpSpPr>
              <p:cNvPr id="309" name="Group 84"/>
              <p:cNvGrpSpPr>
                <a:grpSpLocks/>
              </p:cNvGrpSpPr>
              <p:nvPr/>
            </p:nvGrpSpPr>
            <p:grpSpPr bwMode="auto">
              <a:xfrm>
                <a:off x="6171521" y="5085842"/>
                <a:ext cx="1296987" cy="1220421"/>
                <a:chOff x="7010288" y="4551482"/>
                <a:chExt cx="1296179" cy="1219864"/>
              </a:xfrm>
              <a:grpFill/>
            </p:grpSpPr>
            <p:grpSp>
              <p:nvGrpSpPr>
                <p:cNvPr id="313" name="Group 62"/>
                <p:cNvGrpSpPr/>
                <p:nvPr/>
              </p:nvGrpSpPr>
              <p:grpSpPr>
                <a:xfrm>
                  <a:off x="7010288" y="4619347"/>
                  <a:ext cx="1296179" cy="1151999"/>
                  <a:chOff x="3667040" y="5150981"/>
                  <a:chExt cx="1782494" cy="1440210"/>
                </a:xfrm>
                <a:grpFill/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p:grpSpPr>
              <p:sp>
                <p:nvSpPr>
                  <p:cNvPr id="315" name="Rectangle 314"/>
                  <p:cNvSpPr/>
                  <p:nvPr/>
                </p:nvSpPr>
                <p:spPr>
                  <a:xfrm>
                    <a:off x="3779889" y="5150981"/>
                    <a:ext cx="1584220" cy="1440210"/>
                  </a:xfrm>
                  <a:prstGeom prst="rect">
                    <a:avLst/>
                  </a:prstGeom>
                  <a:grpFill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en-GB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316" name="TextBox 315"/>
                  <p:cNvSpPr txBox="1"/>
                  <p:nvPr/>
                </p:nvSpPr>
                <p:spPr>
                  <a:xfrm>
                    <a:off x="3667040" y="5881045"/>
                    <a:ext cx="1782494" cy="346300"/>
                  </a:xfrm>
                  <a:prstGeom prst="rect">
                    <a:avLst/>
                  </a:prstGeom>
                  <a:grpFill/>
                </p:spPr>
                <p:txBody>
                  <a:bodyPr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sz="1200" dirty="0">
                        <a:solidFill>
                          <a:schemeClr val="bg1"/>
                        </a:solidFill>
                      </a:rPr>
                      <a:t>St Marys College</a:t>
                    </a:r>
                    <a:endParaRPr lang="en-GB" sz="1400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pic>
              <p:nvPicPr>
                <p:cNvPr id="314" name="Picture 37"/>
                <p:cNvPicPr>
                  <a:picLocks noChangeAspect="1" noChangeArrowheads="1"/>
                </p:cNvPicPr>
                <p:nvPr/>
              </p:nvPicPr>
              <p:blipFill>
                <a:blip r:embed="rId29" cstate="print">
                  <a:extLst>
                    <a:ext uri="{28A0092B-C50C-407E-A947-70E740481C1C}">
                      <a14:useLocalDpi xmlns:a14="http://schemas.microsoft.com/office/drawing/2010/main" xmlns="" val="0"/>
                    </a:ext>
                  </a:extLst>
                </a:blip>
                <a:srcRect t="7422" b="23878"/>
                <a:stretch>
                  <a:fillRect/>
                </a:stretch>
              </p:blipFill>
              <p:spPr bwMode="auto">
                <a:xfrm>
                  <a:off x="7135202" y="4551482"/>
                  <a:ext cx="1061135" cy="71290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310" name="Group 309"/>
              <p:cNvGrpSpPr/>
              <p:nvPr/>
            </p:nvGrpSpPr>
            <p:grpSpPr>
              <a:xfrm>
                <a:off x="6096259" y="5081827"/>
                <a:ext cx="1534396" cy="1426004"/>
                <a:chOff x="4122344" y="2247418"/>
                <a:chExt cx="2166046" cy="2019159"/>
              </a:xfrm>
              <a:grpFill/>
            </p:grpSpPr>
            <p:sp>
              <p:nvSpPr>
                <p:cNvPr id="311" name="Rounded Rectangle 310"/>
                <p:cNvSpPr/>
                <p:nvPr/>
              </p:nvSpPr>
              <p:spPr>
                <a:xfrm>
                  <a:off x="4184763" y="2247418"/>
                  <a:ext cx="2025503" cy="2019159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3"/>
                </a:lnRef>
                <a:fillRef idx="3">
                  <a:schemeClr val="accent3"/>
                </a:fillRef>
                <a:effectRef idx="3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12" name="TextBox 311">
                  <a:hlinkClick r:id="rId21"/>
                </p:cNvPr>
                <p:cNvSpPr txBox="1"/>
                <p:nvPr/>
              </p:nvSpPr>
              <p:spPr>
                <a:xfrm>
                  <a:off x="4122344" y="3792775"/>
                  <a:ext cx="2166046" cy="4427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Manor Bank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308" name="Picture 307"/>
            <p:cNvPicPr>
              <a:picLocks noChangeAspect="1"/>
            </p:cNvPicPr>
            <p:nvPr/>
          </p:nvPicPr>
          <p:blipFill rotWithShape="1">
            <a:blip r:embed="rId3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012" r="17274"/>
            <a:stretch/>
          </p:blipFill>
          <p:spPr>
            <a:xfrm>
              <a:off x="4280666" y="5209617"/>
              <a:ext cx="1310051" cy="99355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grpSp>
        <p:nvGrpSpPr>
          <p:cNvPr id="317" name="Group 316"/>
          <p:cNvGrpSpPr/>
          <p:nvPr/>
        </p:nvGrpSpPr>
        <p:grpSpPr>
          <a:xfrm>
            <a:off x="911933" y="3703478"/>
            <a:ext cx="1387485" cy="1364208"/>
            <a:chOff x="2700412" y="2150617"/>
            <a:chExt cx="1387485" cy="1348964"/>
          </a:xfrm>
        </p:grpSpPr>
        <p:grpSp>
          <p:nvGrpSpPr>
            <p:cNvPr id="318" name="Group 317"/>
            <p:cNvGrpSpPr/>
            <p:nvPr/>
          </p:nvGrpSpPr>
          <p:grpSpPr>
            <a:xfrm>
              <a:off x="2700412" y="2150617"/>
              <a:ext cx="1387485" cy="1348964"/>
              <a:chOff x="4752203" y="3947721"/>
              <a:chExt cx="1387485" cy="1348964"/>
            </a:xfrm>
            <a:solidFill>
              <a:srgbClr val="002060"/>
            </a:solidFill>
          </p:grpSpPr>
          <p:grpSp>
            <p:nvGrpSpPr>
              <p:cNvPr id="320" name="Group 62"/>
              <p:cNvGrpSpPr/>
              <p:nvPr/>
            </p:nvGrpSpPr>
            <p:grpSpPr>
              <a:xfrm>
                <a:off x="4851579" y="4060474"/>
                <a:ext cx="1224567" cy="1166601"/>
                <a:chOff x="3680047" y="5091559"/>
                <a:chExt cx="1684014" cy="1458464"/>
              </a:xfrm>
              <a:grpFill/>
              <a:effectLst>
                <a:outerShdw blurRad="50800" dist="63500" dir="2700000" algn="tl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324" name="Rectangle 323"/>
                <p:cNvSpPr/>
                <p:nvPr/>
              </p:nvSpPr>
              <p:spPr>
                <a:xfrm>
                  <a:off x="3680047" y="5109813"/>
                  <a:ext cx="1584220" cy="144021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5" name="TextBox 324"/>
                <p:cNvSpPr txBox="1"/>
                <p:nvPr/>
              </p:nvSpPr>
              <p:spPr>
                <a:xfrm>
                  <a:off x="3779938" y="6021359"/>
                  <a:ext cx="1584123" cy="348816"/>
                </a:xfrm>
                <a:prstGeom prst="rect">
                  <a:avLst/>
                </a:prstGeom>
                <a:grpFill/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200" dirty="0">
                      <a:solidFill>
                        <a:schemeClr val="bg1"/>
                      </a:solidFill>
                    </a:rPr>
                    <a:t>Victoria Halls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  <p:pic>
              <p:nvPicPr>
                <p:cNvPr id="326" name="Picture 39" descr="Artist Impression of Victoria Hall Exterior"/>
                <p:cNvPicPr>
                  <a:picLocks noChangeAspect="1" noChangeArrowheads="1"/>
                </p:cNvPicPr>
                <p:nvPr/>
              </p:nvPicPr>
              <p:blipFill>
                <a:blip r:embed="rId31" cstate="print"/>
                <a:srcRect t="6250" b="12500"/>
                <a:stretch>
                  <a:fillRect/>
                </a:stretch>
              </p:blipFill>
              <p:spPr bwMode="auto">
                <a:xfrm>
                  <a:off x="3848432" y="5091559"/>
                  <a:ext cx="1447135" cy="93613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321" name="Group 320"/>
              <p:cNvGrpSpPr/>
              <p:nvPr/>
            </p:nvGrpSpPr>
            <p:grpSpPr>
              <a:xfrm>
                <a:off x="4752203" y="3947721"/>
                <a:ext cx="1387485" cy="1348964"/>
                <a:chOff x="4616249" y="788135"/>
                <a:chExt cx="2025502" cy="1991818"/>
              </a:xfrm>
              <a:grpFill/>
            </p:grpSpPr>
            <p:sp>
              <p:nvSpPr>
                <p:cNvPr id="322" name="Rounded Rectangle 321"/>
                <p:cNvSpPr/>
                <p:nvPr/>
              </p:nvSpPr>
              <p:spPr>
                <a:xfrm>
                  <a:off x="4616249" y="788135"/>
                  <a:ext cx="2025502" cy="1991818"/>
                </a:xfrm>
                <a:prstGeom prst="roundRect">
                  <a:avLst/>
                </a:prstGeom>
                <a:grpFill/>
                <a:ln/>
              </p:spPr>
              <p:style>
                <a:lnRef idx="0">
                  <a:schemeClr val="accent4"/>
                </a:lnRef>
                <a:fillRef idx="3">
                  <a:schemeClr val="accent4"/>
                </a:fillRef>
                <a:effectRef idx="3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457200"/>
                  <a:endParaRPr lang="en-GB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23" name="TextBox 322">
                  <a:hlinkClick r:id="rId32"/>
                </p:cNvPr>
                <p:cNvSpPr txBox="1"/>
                <p:nvPr/>
              </p:nvSpPr>
              <p:spPr>
                <a:xfrm>
                  <a:off x="4700220" y="2314243"/>
                  <a:ext cx="1849973" cy="45444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ctr">
                    <a:defRPr/>
                  </a:pPr>
                  <a:r>
                    <a:rPr lang="en-GB" sz="1400" dirty="0" smtClean="0">
                      <a:solidFill>
                        <a:schemeClr val="bg1"/>
                      </a:solidFill>
                    </a:rPr>
                    <a:t>Liberty Quay</a:t>
                  </a:r>
                  <a:endParaRPr lang="en-GB" sz="14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pic>
          <p:nvPicPr>
            <p:cNvPr id="319" name="Picture 318"/>
            <p:cNvPicPr>
              <a:picLocks noChangeAspect="1"/>
            </p:cNvPicPr>
            <p:nvPr/>
          </p:nvPicPr>
          <p:blipFill rotWithShape="1">
            <a:blip r:embed="rId3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4101"/>
            <a:stretch/>
          </p:blipFill>
          <p:spPr>
            <a:xfrm>
              <a:off x="2779007" y="2225663"/>
              <a:ext cx="1254098" cy="100364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xmlns="" val="292727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smtClean="0"/>
              <a:t>Routes from further away.</a:t>
            </a:r>
            <a:endParaRPr lang="en-GB" dirty="0"/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884" t="18621" r="5437" b="6130"/>
          <a:stretch/>
        </p:blipFill>
        <p:spPr bwMode="auto">
          <a:xfrm>
            <a:off x="-157896" y="7938"/>
            <a:ext cx="9301896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ounded Rectangle 33"/>
          <p:cNvSpPr/>
          <p:nvPr/>
        </p:nvSpPr>
        <p:spPr>
          <a:xfrm>
            <a:off x="2702828" y="3351761"/>
            <a:ext cx="1024008" cy="583945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Marris House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35" name="Straight Arrow Connector 34"/>
          <p:cNvCxnSpPr>
            <a:stCxn id="34" idx="2"/>
          </p:cNvCxnSpPr>
          <p:nvPr/>
        </p:nvCxnSpPr>
        <p:spPr>
          <a:xfrm>
            <a:off x="3214832" y="3935706"/>
            <a:ext cx="421064" cy="7174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865344" y="4515042"/>
            <a:ext cx="1557692" cy="974144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Castle </a:t>
            </a:r>
            <a:r>
              <a:rPr lang="en-GB" sz="1600" dirty="0" err="1" smtClean="0">
                <a:solidFill>
                  <a:prstClr val="white"/>
                </a:solidFill>
              </a:rPr>
              <a:t>Leazes</a:t>
            </a:r>
            <a:r>
              <a:rPr lang="en-GB" sz="1600" dirty="0" smtClean="0">
                <a:solidFill>
                  <a:prstClr val="white"/>
                </a:solidFill>
              </a:rPr>
              <a:t>, Castle Court &amp; </a:t>
            </a:r>
            <a:r>
              <a:rPr lang="en-GB" sz="1600" dirty="0" err="1" smtClean="0">
                <a:solidFill>
                  <a:prstClr val="white"/>
                </a:solidFill>
              </a:rPr>
              <a:t>Leazes</a:t>
            </a:r>
            <a:r>
              <a:rPr lang="en-GB" sz="1600" dirty="0" smtClean="0">
                <a:solidFill>
                  <a:prstClr val="white"/>
                </a:solidFill>
              </a:rPr>
              <a:t> Parade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2446317" y="5008500"/>
            <a:ext cx="613515" cy="467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>
            <a:hlinkClick r:id="rId4"/>
          </p:cNvPr>
          <p:cNvSpPr/>
          <p:nvPr/>
        </p:nvSpPr>
        <p:spPr>
          <a:xfrm>
            <a:off x="307975" y="3140967"/>
            <a:ext cx="1239690" cy="594921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St Mary’s College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 flipH="1">
            <a:off x="239189" y="3740690"/>
            <a:ext cx="330448" cy="100811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>
            <a:hlinkClick r:id="rId5"/>
          </p:cNvPr>
          <p:cNvSpPr/>
          <p:nvPr/>
        </p:nvSpPr>
        <p:spPr>
          <a:xfrm>
            <a:off x="1843412" y="5929280"/>
            <a:ext cx="1434718" cy="739535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Liberty Plaza, Verde &amp; The View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42" name="Straight Arrow Connector 41"/>
          <p:cNvCxnSpPr>
            <a:stCxn id="41" idx="3"/>
          </p:cNvCxnSpPr>
          <p:nvPr/>
        </p:nvCxnSpPr>
        <p:spPr>
          <a:xfrm flipV="1">
            <a:off x="3278130" y="6093568"/>
            <a:ext cx="357766" cy="20548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>
            <a:hlinkClick r:id="rId6"/>
          </p:cNvPr>
          <p:cNvSpPr/>
          <p:nvPr/>
        </p:nvSpPr>
        <p:spPr>
          <a:xfrm>
            <a:off x="3963918" y="3193664"/>
            <a:ext cx="1555120" cy="794022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Park, Windsor &amp; Kensington Terrace</a:t>
            </a:r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52" name="Rounded Rectangle 51">
            <a:hlinkClick r:id="rId7"/>
          </p:cNvPr>
          <p:cNvSpPr/>
          <p:nvPr/>
        </p:nvSpPr>
        <p:spPr>
          <a:xfrm>
            <a:off x="4355976" y="908721"/>
            <a:ext cx="1170216" cy="501022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err="1" smtClean="0">
                <a:solidFill>
                  <a:prstClr val="white"/>
                </a:solidFill>
              </a:rPr>
              <a:t>Bowsden</a:t>
            </a:r>
            <a:r>
              <a:rPr lang="en-GB" sz="1600" dirty="0" smtClean="0">
                <a:solidFill>
                  <a:prstClr val="white"/>
                </a:solidFill>
              </a:rPr>
              <a:t> Court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4498856" y="4004139"/>
            <a:ext cx="194276" cy="74466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V="1">
            <a:off x="5241379" y="548681"/>
            <a:ext cx="122709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75456" y="46142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2962" y="148478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9150" y="263691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1503" y="4356713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626763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0744" y="5942305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611028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2929" y="601298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452" y="541808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57933" y="907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04448" y="4423590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6" name="Straight Arrow Connector 65"/>
          <p:cNvCxnSpPr/>
          <p:nvPr/>
        </p:nvCxnSpPr>
        <p:spPr>
          <a:xfrm flipH="1" flipV="1">
            <a:off x="5601320" y="6488741"/>
            <a:ext cx="538006" cy="1339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>
            <a:hlinkClick r:id="rId6"/>
          </p:cNvPr>
          <p:cNvSpPr/>
          <p:nvPr/>
        </p:nvSpPr>
        <p:spPr>
          <a:xfrm>
            <a:off x="5997522" y="6257894"/>
            <a:ext cx="2820933" cy="435143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Manor Bank &amp; Liberty Quay</a:t>
            </a:r>
            <a:endParaRPr lang="en-GB" sz="1600" dirty="0">
              <a:solidFill>
                <a:prstClr val="white"/>
              </a:solidFill>
            </a:endParaRPr>
          </a:p>
        </p:txBody>
      </p:sp>
      <p:sp>
        <p:nvSpPr>
          <p:cNvPr id="68" name="Rounded Rectangle 67">
            <a:hlinkClick r:id="rId10"/>
          </p:cNvPr>
          <p:cNvSpPr/>
          <p:nvPr/>
        </p:nvSpPr>
        <p:spPr>
          <a:xfrm>
            <a:off x="6981076" y="5406891"/>
            <a:ext cx="832085" cy="653016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Turner Court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69" name="Straight Arrow Connector 68"/>
          <p:cNvCxnSpPr>
            <a:stCxn id="68" idx="1"/>
          </p:cNvCxnSpPr>
          <p:nvPr/>
        </p:nvCxnSpPr>
        <p:spPr>
          <a:xfrm flipH="1">
            <a:off x="6246871" y="5733399"/>
            <a:ext cx="734205" cy="24879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hlinkClick r:id="rId11"/>
          </p:cNvPr>
          <p:cNvSpPr/>
          <p:nvPr/>
        </p:nvSpPr>
        <p:spPr>
          <a:xfrm>
            <a:off x="3744827" y="4811039"/>
            <a:ext cx="1222297" cy="617189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Newcastle University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71" name="Rounded Rectangle 70"/>
          <p:cNvSpPr/>
          <p:nvPr/>
        </p:nvSpPr>
        <p:spPr>
          <a:xfrm>
            <a:off x="5826934" y="4914906"/>
            <a:ext cx="838025" cy="633398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prstClr val="white"/>
                </a:solidFill>
              </a:rPr>
              <a:t>Union State</a:t>
            </a:r>
            <a:endParaRPr lang="en-GB" sz="1600" dirty="0">
              <a:solidFill>
                <a:prstClr val="white"/>
              </a:solidFill>
            </a:endParaRPr>
          </a:p>
        </p:txBody>
      </p:sp>
      <p:cxnSp>
        <p:nvCxnSpPr>
          <p:cNvPr id="72" name="Straight Arrow Connector 71"/>
          <p:cNvCxnSpPr>
            <a:stCxn id="71" idx="1"/>
          </p:cNvCxnSpPr>
          <p:nvPr/>
        </p:nvCxnSpPr>
        <p:spPr>
          <a:xfrm flipH="1" flipV="1">
            <a:off x="5405122" y="5220437"/>
            <a:ext cx="421812" cy="111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6166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6" grpId="0" animBg="1"/>
      <p:bldP spid="39" grpId="0" animBg="1"/>
      <p:bldP spid="41" grpId="0" animBg="1"/>
      <p:bldP spid="51" grpId="0" animBg="1"/>
      <p:bldP spid="52" grpId="0" animBg="1"/>
      <p:bldP spid="67" grpId="0" animBg="1"/>
      <p:bldP spid="68" grpId="0" animBg="1"/>
      <p:bldP spid="7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After Halls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5765248" y="2025480"/>
            <a:ext cx="3096344" cy="983438"/>
            <a:chOff x="3030220" y="1484784"/>
            <a:chExt cx="3096344" cy="983438"/>
          </a:xfrm>
        </p:grpSpPr>
        <p:sp>
          <p:nvSpPr>
            <p:cNvPr id="38" name="Rounded Rectangle 37"/>
            <p:cNvSpPr/>
            <p:nvPr/>
          </p:nvSpPr>
          <p:spPr>
            <a:xfrm>
              <a:off x="3030220" y="1484784"/>
              <a:ext cx="3096344" cy="954107"/>
            </a:xfrm>
            <a:prstGeom prst="roundRect">
              <a:avLst/>
            </a:prstGeom>
            <a:solidFill>
              <a:srgbClr val="00467E"/>
            </a:soli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400" dirty="0">
                <a:solidFill>
                  <a:schemeClr val="bg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205438" y="1514115"/>
              <a:ext cx="266429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Remember extra costs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86119">
            <a:off x="5847112" y="3403171"/>
            <a:ext cx="2448272" cy="179485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tx2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tx2">
                  <a:lumMod val="40000"/>
                  <a:lumOff val="60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82550">
            <a:noFill/>
            <a:miter lim="800000"/>
            <a:headEnd/>
            <a:tailEnd/>
          </a:ln>
          <a:extLst/>
        </p:spPr>
      </p:pic>
      <p:grpSp>
        <p:nvGrpSpPr>
          <p:cNvPr id="46" name="Group 45"/>
          <p:cNvGrpSpPr/>
          <p:nvPr/>
        </p:nvGrpSpPr>
        <p:grpSpPr>
          <a:xfrm>
            <a:off x="3143734" y="1543688"/>
            <a:ext cx="2079151" cy="1529011"/>
            <a:chOff x="6184935" y="-209148"/>
            <a:chExt cx="2664296" cy="1529011"/>
          </a:xfrm>
          <a:solidFill>
            <a:srgbClr val="6083CB"/>
          </a:solidFill>
        </p:grpSpPr>
        <p:sp>
          <p:nvSpPr>
            <p:cNvPr id="47" name="Rounded Rectangle 46"/>
            <p:cNvSpPr/>
            <p:nvPr/>
          </p:nvSpPr>
          <p:spPr>
            <a:xfrm>
              <a:off x="6184935" y="-209148"/>
              <a:ext cx="2664296" cy="1529011"/>
            </a:xfrm>
            <a:prstGeom prst="roundRect">
              <a:avLst/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400" dirty="0">
                <a:solidFill>
                  <a:schemeClr val="bg1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418837" y="-137141"/>
              <a:ext cx="2232248" cy="138499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Lots of student properties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 rot="21068972">
            <a:off x="398195" y="1630526"/>
            <a:ext cx="2243031" cy="2041787"/>
            <a:chOff x="6430341" y="3311119"/>
            <a:chExt cx="2334641" cy="2278120"/>
          </a:xfrm>
        </p:grpSpPr>
        <p:pic>
          <p:nvPicPr>
            <p:cNvPr id="60" name="Picture 4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1" y="3311119"/>
              <a:ext cx="1093988" cy="639360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1" name="Picture 5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2340" y="3311119"/>
              <a:ext cx="1116124" cy="549929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2" name="Picture 6">
              <a:hlinkClick r:id="rId9"/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2" y="3950479"/>
              <a:ext cx="1143000" cy="414625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3" name="Picture 7">
              <a:hlinkClick r:id="rId11"/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3444" y="3950479"/>
              <a:ext cx="1135020" cy="468493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4" name="Picture 8">
              <a:hlinkClick r:id="rId13"/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2" y="4479971"/>
              <a:ext cx="1143000" cy="461197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5" name="Picture 9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3444" y="4418972"/>
              <a:ext cx="1135020" cy="583193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6" name="Picture 10">
              <a:hlinkClick r:id="rId17"/>
            </p:cNvPr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0341" y="5085184"/>
              <a:ext cx="1093987" cy="504055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  <p:pic>
          <p:nvPicPr>
            <p:cNvPr id="67" name="Picture 11">
              <a:hlinkClick r:id="rId19"/>
            </p:cNvPr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2340" y="5085184"/>
              <a:ext cx="1132642" cy="504055"/>
            </a:xfrm>
            <a:prstGeom prst="rect">
              <a:avLst/>
            </a:prstGeom>
            <a:gradFill flip="none" rotWithShape="1">
              <a:gsLst>
                <a:gs pos="0">
                  <a:schemeClr val="tx2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tx2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tx2">
                    <a:lumMod val="40000"/>
                    <a:lumOff val="60000"/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82550">
              <a:solidFill>
                <a:schemeClr val="bg1"/>
              </a:solidFill>
              <a:miter lim="800000"/>
              <a:headEnd/>
              <a:tailEnd/>
            </a:ln>
            <a:extLst/>
          </p:spPr>
        </p:pic>
      </p:grpSp>
      <p:grpSp>
        <p:nvGrpSpPr>
          <p:cNvPr id="68" name="Group 67"/>
          <p:cNvGrpSpPr/>
          <p:nvPr/>
        </p:nvGrpSpPr>
        <p:grpSpPr>
          <a:xfrm>
            <a:off x="2206053" y="4018306"/>
            <a:ext cx="3096344" cy="626642"/>
            <a:chOff x="380787" y="3033674"/>
            <a:chExt cx="3096344" cy="626642"/>
          </a:xfrm>
          <a:solidFill>
            <a:srgbClr val="00257E"/>
          </a:solidFill>
        </p:grpSpPr>
        <p:sp>
          <p:nvSpPr>
            <p:cNvPr id="69" name="Rounded Rectangle 68"/>
            <p:cNvSpPr/>
            <p:nvPr/>
          </p:nvSpPr>
          <p:spPr>
            <a:xfrm>
              <a:off x="479128" y="3033674"/>
              <a:ext cx="2859314" cy="626642"/>
            </a:xfrm>
            <a:prstGeom prst="roundRect">
              <a:avLst/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400" dirty="0">
                <a:solidFill>
                  <a:schemeClr val="bg1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80787" y="3060192"/>
              <a:ext cx="30963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 smtClean="0">
                  <a:solidFill>
                    <a:schemeClr val="bg1"/>
                  </a:solidFill>
                </a:rPr>
                <a:t>Support available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4677095" y="5657143"/>
            <a:ext cx="3136627" cy="1015930"/>
            <a:chOff x="383890" y="1346017"/>
            <a:chExt cx="3136627" cy="1015930"/>
          </a:xfrm>
          <a:solidFill>
            <a:srgbClr val="477CFF"/>
          </a:solidFill>
        </p:grpSpPr>
        <p:sp>
          <p:nvSpPr>
            <p:cNvPr id="72" name="Rounded Rectangle 71"/>
            <p:cNvSpPr/>
            <p:nvPr/>
          </p:nvSpPr>
          <p:spPr>
            <a:xfrm>
              <a:off x="383890" y="1346017"/>
              <a:ext cx="3136627" cy="1015930"/>
            </a:xfrm>
            <a:prstGeom prst="roundRect">
              <a:avLst/>
            </a:prstGeom>
            <a:grpFill/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86252" y="1435354"/>
              <a:ext cx="3114124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800" dirty="0" smtClean="0">
                  <a:solidFill>
                    <a:schemeClr val="bg1"/>
                  </a:solidFill>
                </a:rPr>
                <a:t>Typically 12 month contracts</a:t>
              </a:r>
              <a:endParaRPr lang="en-GB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74" name="Picture 2" descr="http://www.civilliberty.org.uk/images/ncl_students_union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06426">
            <a:off x="622834" y="4806302"/>
            <a:ext cx="1955626" cy="163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4404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32" t="15234" r="6953" b="5371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ounded Rectangle 27">
            <a:hlinkClick r:id="rId4"/>
          </p:cNvPr>
          <p:cNvSpPr/>
          <p:nvPr/>
        </p:nvSpPr>
        <p:spPr>
          <a:xfrm>
            <a:off x="496771" y="3672068"/>
            <a:ext cx="1386775" cy="430531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prstClr val="white"/>
                </a:solidFill>
              </a:rPr>
              <a:t>Fenham</a:t>
            </a:r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29" name="Straight Arrow Connector 28"/>
          <p:cNvCxnSpPr>
            <a:stCxn id="28" idx="0"/>
          </p:cNvCxnSpPr>
          <p:nvPr/>
        </p:nvCxnSpPr>
        <p:spPr>
          <a:xfrm flipV="1">
            <a:off x="1190159" y="3155431"/>
            <a:ext cx="154380" cy="51663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2912908" y="2413655"/>
            <a:ext cx="635826" cy="311244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261590" y="1261093"/>
            <a:ext cx="508661" cy="51663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8532440" y="2257400"/>
            <a:ext cx="89807" cy="595536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6884894" y="3155431"/>
            <a:ext cx="279394" cy="94716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Rounded Rectangle 33">
            <a:hlinkClick r:id="rId5"/>
          </p:cNvPr>
          <p:cNvSpPr/>
          <p:nvPr/>
        </p:nvSpPr>
        <p:spPr>
          <a:xfrm>
            <a:off x="6562846" y="4102598"/>
            <a:ext cx="1386775" cy="430531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Sandyford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5" name="Rounded Rectangle 34">
            <a:hlinkClick r:id="rId6"/>
          </p:cNvPr>
          <p:cNvSpPr/>
          <p:nvPr/>
        </p:nvSpPr>
        <p:spPr>
          <a:xfrm>
            <a:off x="7716919" y="1826869"/>
            <a:ext cx="1386775" cy="430531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Heaton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6" name="Rounded Rectangle 35">
            <a:hlinkClick r:id="rId7"/>
          </p:cNvPr>
          <p:cNvSpPr/>
          <p:nvPr/>
        </p:nvSpPr>
        <p:spPr>
          <a:xfrm>
            <a:off x="6400797" y="830562"/>
            <a:ext cx="1386775" cy="430531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prstClr val="white"/>
                </a:solidFill>
              </a:rPr>
              <a:t>Jesmond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7" name="Rounded Rectangle 36">
            <a:hlinkClick r:id="rId8"/>
          </p:cNvPr>
          <p:cNvSpPr/>
          <p:nvPr/>
        </p:nvSpPr>
        <p:spPr>
          <a:xfrm>
            <a:off x="2277083" y="1777731"/>
            <a:ext cx="1271651" cy="633163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prstClr val="white"/>
                </a:solidFill>
              </a:rPr>
              <a:t>Spital</a:t>
            </a:r>
            <a:r>
              <a:rPr lang="en-GB" dirty="0" smtClean="0">
                <a:solidFill>
                  <a:prstClr val="white"/>
                </a:solidFill>
              </a:rPr>
              <a:t> Tongues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39" name="Rounded Rectangle 38">
            <a:hlinkClick r:id="rId9"/>
          </p:cNvPr>
          <p:cNvSpPr/>
          <p:nvPr/>
        </p:nvSpPr>
        <p:spPr>
          <a:xfrm>
            <a:off x="4637550" y="2985362"/>
            <a:ext cx="1276627" cy="633163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Newcastle University</a:t>
            </a:r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40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5864" y="367855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55528" y="501317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8628" y="424123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28627" y="272489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6660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0818" y="4317863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28424" y="387470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5191" y="104582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63625" y="623731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" descr="C:\Users\Joe\Documents\nexus-logo-metro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5190" y="2990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7426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2" descr="\\tower3\home18\nmb891\Downloads\22058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-1" y="1"/>
            <a:ext cx="9170125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6124" y="372911"/>
            <a:ext cx="9144000" cy="100811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>
                <a:solidFill>
                  <a:schemeClr val="bg1"/>
                </a:solidFill>
                <a:latin typeface="Calibri" panose="020F0502020204030204" pitchFamily="34" charset="0"/>
              </a:rPr>
              <a:t>Newcastle: City/Social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11359" y="224351"/>
            <a:ext cx="1512168" cy="567983"/>
          </a:xfrm>
          <a:prstGeom prst="rect">
            <a:avLst/>
          </a:prstGeom>
        </p:spPr>
      </p:pic>
      <p:sp>
        <p:nvSpPr>
          <p:cNvPr id="15" name="Text Box 57"/>
          <p:cNvSpPr txBox="1">
            <a:spLocks noChangeArrowheads="1"/>
          </p:cNvSpPr>
          <p:nvPr/>
        </p:nvSpPr>
        <p:spPr bwMode="auto">
          <a:xfrm>
            <a:off x="685800" y="4635853"/>
            <a:ext cx="8179691" cy="78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>
              <a:lnSpc>
                <a:spcPct val="70000"/>
              </a:lnSpc>
              <a:spcAft>
                <a:spcPct val="20000"/>
              </a:spcAft>
            </a:pPr>
            <a:endParaRPr lang="en-US" sz="1600" baseline="0" dirty="0">
              <a:latin typeface="Arial Bold" charset="0"/>
            </a:endParaRPr>
          </a:p>
          <a:p>
            <a:pPr algn="r">
              <a:lnSpc>
                <a:spcPct val="70000"/>
              </a:lnSpc>
              <a:spcAft>
                <a:spcPct val="20000"/>
              </a:spcAft>
            </a:pPr>
            <a:endParaRPr lang="en-US" sz="1600" baseline="0" dirty="0">
              <a:latin typeface="+mn-lt"/>
            </a:endParaRPr>
          </a:p>
          <a:p>
            <a:pPr algn="r">
              <a:spcAft>
                <a:spcPct val="20000"/>
              </a:spcAft>
            </a:pPr>
            <a:r>
              <a:rPr lang="en-US" sz="1600" b="1" i="1" baseline="0" dirty="0" smtClean="0">
                <a:solidFill>
                  <a:schemeClr val="bg1"/>
                </a:solidFill>
                <a:latin typeface="+mn-lt"/>
              </a:rPr>
              <a:t>)</a:t>
            </a:r>
            <a:endParaRPr lang="en-US" sz="1600" b="1" i="1" baseline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080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Clubs And Societies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9" name="Rounded Rectangle 8"/>
          <p:cNvSpPr/>
          <p:nvPr/>
        </p:nvSpPr>
        <p:spPr>
          <a:xfrm>
            <a:off x="2267744" y="3375633"/>
            <a:ext cx="1612631" cy="77344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800" dirty="0">
                <a:solidFill>
                  <a:schemeClr val="bg1"/>
                </a:solidFill>
              </a:rPr>
              <a:t>Sports</a:t>
            </a:r>
          </a:p>
        </p:txBody>
      </p:sp>
      <p:cxnSp>
        <p:nvCxnSpPr>
          <p:cNvPr id="10" name="Straight Arrow Connector 9"/>
          <p:cNvCxnSpPr>
            <a:endCxn id="9" idx="0"/>
          </p:cNvCxnSpPr>
          <p:nvPr/>
        </p:nvCxnSpPr>
        <p:spPr>
          <a:xfrm flipH="1">
            <a:off x="3074060" y="2505842"/>
            <a:ext cx="403236" cy="869791"/>
          </a:xfrm>
          <a:prstGeom prst="straightConnector1">
            <a:avLst/>
          </a:prstGeom>
          <a:ln cap="flat">
            <a:headEnd type="arrow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325814" y="2494480"/>
            <a:ext cx="916597" cy="93307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2478354" y="1544615"/>
            <a:ext cx="4397902" cy="1095861"/>
            <a:chOff x="2269935" y="1556792"/>
            <a:chExt cx="4397902" cy="1095861"/>
          </a:xfrm>
        </p:grpSpPr>
        <p:sp>
          <p:nvSpPr>
            <p:cNvPr id="17" name="Rounded Rectangle 16"/>
            <p:cNvSpPr/>
            <p:nvPr/>
          </p:nvSpPr>
          <p:spPr>
            <a:xfrm>
              <a:off x="2269935" y="1556792"/>
              <a:ext cx="4397902" cy="1095861"/>
            </a:xfrm>
            <a:prstGeom prst="roundRect">
              <a:avLst/>
            </a:prstGeom>
            <a:solidFill>
              <a:srgbClr val="E52F48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394737" y="1858476"/>
              <a:ext cx="4230541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3600" dirty="0">
                  <a:solidFill>
                    <a:schemeClr val="bg1"/>
                  </a:solidFill>
                </a:rPr>
                <a:t>Clubs &amp; Societies</a:t>
              </a:r>
            </a:p>
          </p:txBody>
        </p:sp>
      </p:grpSp>
      <p:sp>
        <p:nvSpPr>
          <p:cNvPr id="19" name="Rounded Rectangle 18"/>
          <p:cNvSpPr/>
          <p:nvPr/>
        </p:nvSpPr>
        <p:spPr>
          <a:xfrm>
            <a:off x="5796136" y="3429000"/>
            <a:ext cx="1612631" cy="77344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800" dirty="0">
                <a:solidFill>
                  <a:schemeClr val="bg1"/>
                </a:solidFill>
              </a:rPr>
              <a:t>Societies</a:t>
            </a:r>
          </a:p>
        </p:txBody>
      </p:sp>
      <p:sp>
        <p:nvSpPr>
          <p:cNvPr id="20" name="Rounded Rectangle 19">
            <a:hlinkClick r:id="rId4"/>
          </p:cNvPr>
          <p:cNvSpPr/>
          <p:nvPr/>
        </p:nvSpPr>
        <p:spPr>
          <a:xfrm>
            <a:off x="6876256" y="4836888"/>
            <a:ext cx="2088232" cy="46432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Give </a:t>
            </a:r>
            <a:r>
              <a:rPr lang="en-GB" sz="2800" dirty="0" smtClean="0">
                <a:solidFill>
                  <a:schemeClr val="bg1"/>
                </a:solidFill>
              </a:rPr>
              <a:t>It </a:t>
            </a:r>
            <a:r>
              <a:rPr lang="en-GB" sz="2800" dirty="0">
                <a:solidFill>
                  <a:schemeClr val="bg1"/>
                </a:solidFill>
              </a:rPr>
              <a:t>A</a:t>
            </a:r>
            <a:r>
              <a:rPr lang="en-GB" sz="2800" dirty="0" smtClean="0">
                <a:solidFill>
                  <a:schemeClr val="bg1"/>
                </a:solidFill>
              </a:rPr>
              <a:t> </a:t>
            </a:r>
            <a:r>
              <a:rPr lang="en-GB" sz="2800" dirty="0">
                <a:solidFill>
                  <a:schemeClr val="bg1"/>
                </a:solidFill>
              </a:rPr>
              <a:t>Go </a:t>
            </a:r>
          </a:p>
        </p:txBody>
      </p:sp>
      <p:sp>
        <p:nvSpPr>
          <p:cNvPr id="21" name="Rounded Rectangle 20">
            <a:hlinkClick r:id="rId5"/>
          </p:cNvPr>
          <p:cNvSpPr/>
          <p:nvPr/>
        </p:nvSpPr>
        <p:spPr>
          <a:xfrm>
            <a:off x="1763688" y="5772992"/>
            <a:ext cx="2088232" cy="464320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Intra-Mural</a:t>
            </a:r>
            <a:r>
              <a:rPr lang="en-GB" sz="28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2" name="Rounded Rectangle 21">
            <a:hlinkClick r:id="rId6"/>
          </p:cNvPr>
          <p:cNvSpPr/>
          <p:nvPr/>
        </p:nvSpPr>
        <p:spPr>
          <a:xfrm>
            <a:off x="3588672" y="4725144"/>
            <a:ext cx="1631400" cy="464320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Go Play</a:t>
            </a:r>
          </a:p>
        </p:txBody>
      </p:sp>
      <p:sp>
        <p:nvSpPr>
          <p:cNvPr id="23" name="Rounded Rectangle 22">
            <a:hlinkClick r:id="rId7"/>
          </p:cNvPr>
          <p:cNvSpPr/>
          <p:nvPr/>
        </p:nvSpPr>
        <p:spPr>
          <a:xfrm>
            <a:off x="367915" y="4513011"/>
            <a:ext cx="2187861" cy="860205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Athletic Union </a:t>
            </a:r>
          </a:p>
        </p:txBody>
      </p:sp>
      <p:cxnSp>
        <p:nvCxnSpPr>
          <p:cNvPr id="25" name="Straight Arrow Connector 24"/>
          <p:cNvCxnSpPr>
            <a:stCxn id="9" idx="2"/>
            <a:endCxn id="23" idx="0"/>
          </p:cNvCxnSpPr>
          <p:nvPr/>
        </p:nvCxnSpPr>
        <p:spPr>
          <a:xfrm flipH="1">
            <a:off x="1461846" y="4149080"/>
            <a:ext cx="1612214" cy="36393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2"/>
            <a:endCxn id="21" idx="0"/>
          </p:cNvCxnSpPr>
          <p:nvPr/>
        </p:nvCxnSpPr>
        <p:spPr>
          <a:xfrm flipH="1">
            <a:off x="2807804" y="4149080"/>
            <a:ext cx="266256" cy="162391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2"/>
          </p:cNvCxnSpPr>
          <p:nvPr/>
        </p:nvCxnSpPr>
        <p:spPr>
          <a:xfrm>
            <a:off x="3074060" y="4149080"/>
            <a:ext cx="1330312" cy="576064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20" idx="0"/>
          </p:cNvCxnSpPr>
          <p:nvPr/>
        </p:nvCxnSpPr>
        <p:spPr>
          <a:xfrm>
            <a:off x="6667837" y="4202447"/>
            <a:ext cx="1252535" cy="634441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hlinkClick r:id="rId8"/>
          </p:cNvPr>
          <p:cNvSpPr/>
          <p:nvPr/>
        </p:nvSpPr>
        <p:spPr>
          <a:xfrm>
            <a:off x="5220072" y="5484960"/>
            <a:ext cx="2044679" cy="82436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Joining </a:t>
            </a:r>
            <a:br>
              <a:rPr lang="en-GB" sz="2800" dirty="0">
                <a:solidFill>
                  <a:schemeClr val="bg1"/>
                </a:solidFill>
              </a:rPr>
            </a:br>
            <a:r>
              <a:rPr lang="en-GB" sz="2800" dirty="0">
                <a:solidFill>
                  <a:schemeClr val="bg1"/>
                </a:solidFill>
              </a:rPr>
              <a:t>Societies</a:t>
            </a:r>
          </a:p>
        </p:txBody>
      </p:sp>
      <p:cxnSp>
        <p:nvCxnSpPr>
          <p:cNvPr id="30" name="Straight Arrow Connector 29"/>
          <p:cNvCxnSpPr>
            <a:endCxn id="29" idx="0"/>
          </p:cNvCxnSpPr>
          <p:nvPr/>
        </p:nvCxnSpPr>
        <p:spPr>
          <a:xfrm flipH="1">
            <a:off x="6242412" y="4202447"/>
            <a:ext cx="425425" cy="128251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0378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Joining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320310" y="1698831"/>
            <a:ext cx="3319973" cy="1036246"/>
            <a:chOff x="2386035" y="1268760"/>
            <a:chExt cx="4397902" cy="1095861"/>
          </a:xfrm>
        </p:grpSpPr>
        <p:sp>
          <p:nvSpPr>
            <p:cNvPr id="16" name="Rounded Rectangle 15">
              <a:hlinkClick r:id="rId4"/>
            </p:cNvPr>
            <p:cNvSpPr/>
            <p:nvPr/>
          </p:nvSpPr>
          <p:spPr>
            <a:xfrm>
              <a:off x="2386035" y="1268760"/>
              <a:ext cx="4397902" cy="1095861"/>
            </a:xfrm>
            <a:prstGeom prst="roundRect">
              <a:avLst/>
            </a:prstGeom>
            <a:solidFill>
              <a:srgbClr val="6083CB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510837" y="1570444"/>
              <a:ext cx="4230541" cy="6346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3600" dirty="0" smtClean="0">
                  <a:solidFill>
                    <a:schemeClr val="bg1"/>
                  </a:solidFill>
                </a:rPr>
                <a:t>Freshers’ </a:t>
              </a:r>
              <a:r>
                <a:rPr lang="en-GB" sz="3600" dirty="0">
                  <a:solidFill>
                    <a:schemeClr val="bg1"/>
                  </a:solidFill>
                </a:rPr>
                <a:t>Fair</a:t>
              </a:r>
            </a:p>
          </p:txBody>
        </p:sp>
      </p:grpSp>
      <p:sp>
        <p:nvSpPr>
          <p:cNvPr id="18" name="Rounded Rectangle 17">
            <a:hlinkClick r:id="rId5"/>
          </p:cNvPr>
          <p:cNvSpPr/>
          <p:nvPr/>
        </p:nvSpPr>
        <p:spPr>
          <a:xfrm>
            <a:off x="395536" y="5517232"/>
            <a:ext cx="2710657" cy="1061479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3600" dirty="0">
                <a:solidFill>
                  <a:schemeClr val="bg1"/>
                </a:solidFill>
              </a:rPr>
              <a:t>NUSU Website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118171">
            <a:off x="216988" y="3635548"/>
            <a:ext cx="3298143" cy="1356949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grpSp>
        <p:nvGrpSpPr>
          <p:cNvPr id="5" name="Group 4"/>
          <p:cNvGrpSpPr/>
          <p:nvPr/>
        </p:nvGrpSpPr>
        <p:grpSpPr>
          <a:xfrm>
            <a:off x="3755081" y="4808397"/>
            <a:ext cx="5310942" cy="1770314"/>
            <a:chOff x="3755081" y="4808397"/>
            <a:chExt cx="5310942" cy="177031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755081" y="4808397"/>
              <a:ext cx="5310942" cy="177031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4" name="Rectangle 3"/>
            <p:cNvSpPr/>
            <p:nvPr/>
          </p:nvSpPr>
          <p:spPr>
            <a:xfrm>
              <a:off x="7411453" y="5197642"/>
              <a:ext cx="1654570" cy="1604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682841" y="5358063"/>
              <a:ext cx="1654570" cy="16042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 cstate="print"/>
          <a:srcRect l="53403" t="22882" r="17299" b="17837"/>
          <a:stretch/>
        </p:blipFill>
        <p:spPr>
          <a:xfrm>
            <a:off x="1088655" y="1517984"/>
            <a:ext cx="1846603" cy="18541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882"/>
          <a:stretch/>
        </p:blipFill>
        <p:spPr>
          <a:xfrm rot="20971396">
            <a:off x="4627935" y="2763414"/>
            <a:ext cx="4324593" cy="1469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8465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9912" y="3347634"/>
            <a:ext cx="2577084" cy="20291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054" y="3081990"/>
            <a:ext cx="2409329" cy="2253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Societies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516588" y="1598401"/>
            <a:ext cx="8208913" cy="115212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467E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3600" dirty="0">
                <a:solidFill>
                  <a:schemeClr val="bg1"/>
                </a:solidFill>
              </a:rPr>
              <a:t>Nearly 200 registered </a:t>
            </a:r>
            <a:r>
              <a:rPr lang="en-GB" sz="3600" dirty="0">
                <a:solidFill>
                  <a:schemeClr val="bg1"/>
                </a:solidFill>
                <a:hlinkClick r:id="rId6"/>
              </a:rPr>
              <a:t>clubs</a:t>
            </a:r>
            <a:r>
              <a:rPr lang="en-GB" sz="3600" dirty="0">
                <a:solidFill>
                  <a:schemeClr val="bg1"/>
                </a:solidFill>
              </a:rPr>
              <a:t> and </a:t>
            </a:r>
            <a:r>
              <a:rPr lang="en-GB" sz="3600" dirty="0">
                <a:solidFill>
                  <a:schemeClr val="bg1"/>
                </a:solidFill>
                <a:hlinkClick r:id="rId7"/>
              </a:rPr>
              <a:t>societies</a:t>
            </a:r>
            <a:r>
              <a:rPr lang="en-GB" sz="3600" dirty="0">
                <a:solidFill>
                  <a:schemeClr val="bg1"/>
                </a:solidFill>
              </a:rPr>
              <a:t> at Newcastle</a:t>
            </a:r>
          </a:p>
        </p:txBody>
      </p:sp>
      <p:pic>
        <p:nvPicPr>
          <p:cNvPr id="16" name="Picture 4" descr="http://www.mrmediatraining.com/wp-content/uploads/2011/01/Countdown-Clock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973" y="3040933"/>
            <a:ext cx="2342592" cy="2335842"/>
          </a:xfrm>
          <a:prstGeom prst="rect">
            <a:avLst/>
          </a:prstGeom>
          <a:solidFill>
            <a:srgbClr val="FFFFFF">
              <a:shade val="85000"/>
            </a:srgbClr>
          </a:solidFill>
          <a:ln w="825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7" name="Rounded Rectangle 16"/>
          <p:cNvSpPr/>
          <p:nvPr/>
        </p:nvSpPr>
        <p:spPr>
          <a:xfrm>
            <a:off x="588596" y="5774865"/>
            <a:ext cx="1944217" cy="485326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Dance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336174" y="5667179"/>
            <a:ext cx="2602533" cy="781742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Twenty Minute Society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5591" y="5661632"/>
            <a:ext cx="2505725" cy="714807"/>
          </a:xfrm>
          <a:prstGeom prst="roundRect">
            <a:avLst/>
          </a:prstGeom>
          <a:solidFill>
            <a:srgbClr val="477C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Greek/Hellenic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-838926" y="1365018"/>
            <a:ext cx="9981127" cy="568767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Freeform 20">
            <a:hlinkClick r:id="rId9"/>
          </p:cNvPr>
          <p:cNvSpPr/>
          <p:nvPr/>
        </p:nvSpPr>
        <p:spPr>
          <a:xfrm>
            <a:off x="2045846" y="2629252"/>
            <a:ext cx="5472608" cy="192967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5400" dirty="0">
                <a:solidFill>
                  <a:schemeClr val="bg1"/>
                </a:solidFill>
              </a:rPr>
              <a:t>Or you can create your own!</a:t>
            </a:r>
          </a:p>
        </p:txBody>
      </p:sp>
    </p:spTree>
    <p:extLst>
      <p:ext uri="{BB962C8B-B14F-4D97-AF65-F5344CB8AC3E}">
        <p14:creationId xmlns:p14="http://schemas.microsoft.com/office/powerpoint/2010/main" xmlns="" val="13239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MATHSOC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-28162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16" name="Rounded Rectangle 15"/>
          <p:cNvSpPr/>
          <p:nvPr/>
        </p:nvSpPr>
        <p:spPr>
          <a:xfrm>
            <a:off x="320952" y="1542298"/>
            <a:ext cx="1921487" cy="103047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Summer Ball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71030" y="5684844"/>
            <a:ext cx="1921487" cy="1030477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Bowling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07217" y="4404703"/>
            <a:ext cx="1921487" cy="1030477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Ice Skating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107217" y="5635098"/>
            <a:ext cx="1921487" cy="1030477"/>
          </a:xfrm>
          <a:prstGeom prst="roundRect">
            <a:avLst/>
          </a:prstGeom>
          <a:solidFill>
            <a:srgbClr val="477CF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Pub Quizzes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68459" y="4493933"/>
            <a:ext cx="1921487" cy="1030477"/>
          </a:xfrm>
          <a:prstGeom prst="roundRect">
            <a:avLst/>
          </a:prstGeom>
          <a:solidFill>
            <a:srgbClr val="0F89C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Holidays Abroad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7600" y="5703083"/>
            <a:ext cx="1921487" cy="103047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>
                <a:solidFill>
                  <a:schemeClr val="bg1"/>
                </a:solidFill>
              </a:rPr>
              <a:t>Bar Crawls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593838" y="1542297"/>
            <a:ext cx="1921487" cy="1030477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Public Talks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782150" y="5671505"/>
            <a:ext cx="2094106" cy="1030477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Charity Fundraising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16" t="18671" r="16140" b="10819"/>
          <a:stretch/>
        </p:blipFill>
        <p:spPr>
          <a:xfrm>
            <a:off x="511967" y="2900793"/>
            <a:ext cx="4154508" cy="24711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3650" y="1382519"/>
            <a:ext cx="3349260" cy="2167835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5568583" y="3636871"/>
            <a:ext cx="2382400" cy="681315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Sports teams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415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3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6" grpId="0" animBg="1"/>
      <p:bldP spid="2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Students’ Union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638475" y="1387864"/>
            <a:ext cx="3534280" cy="2151158"/>
            <a:chOff x="638475" y="1387864"/>
            <a:chExt cx="3534280" cy="2151158"/>
          </a:xfrm>
        </p:grpSpPr>
        <p:sp>
          <p:nvSpPr>
            <p:cNvPr id="10" name="Rounded Rectangle 9">
              <a:hlinkClick r:id="rId4"/>
            </p:cNvPr>
            <p:cNvSpPr/>
            <p:nvPr/>
          </p:nvSpPr>
          <p:spPr>
            <a:xfrm>
              <a:off x="638475" y="1387864"/>
              <a:ext cx="3534280" cy="2151158"/>
            </a:xfrm>
            <a:prstGeom prst="roundRect">
              <a:avLst/>
            </a:prstGeom>
            <a:solidFill>
              <a:srgbClr val="00257E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7631" y="1533795"/>
              <a:ext cx="3335969" cy="1919050"/>
            </a:xfrm>
            <a:prstGeom prst="rect">
              <a:avLst/>
            </a:prstGeom>
            <a:solidFill>
              <a:srgbClr val="00257E"/>
            </a:solidFill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GB" sz="3200" dirty="0">
                  <a:solidFill>
                    <a:schemeClr val="bg1"/>
                  </a:solidFill>
                </a:rPr>
                <a:t>£8 million refurbishment and was re-opened in 2011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736710" y="6250107"/>
            <a:ext cx="1305975" cy="468000"/>
            <a:chOff x="3402125" y="4691445"/>
            <a:chExt cx="2195735" cy="798687"/>
          </a:xfrm>
          <a:solidFill>
            <a:srgbClr val="0F89CF"/>
          </a:solidFill>
        </p:grpSpPr>
        <p:sp>
          <p:nvSpPr>
            <p:cNvPr id="17" name="Rounded Rectangle 16"/>
            <p:cNvSpPr/>
            <p:nvPr/>
          </p:nvSpPr>
          <p:spPr>
            <a:xfrm>
              <a:off x="3402125" y="4691445"/>
              <a:ext cx="2195735" cy="798687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400">
                <a:solidFill>
                  <a:schemeClr val="bg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43904" y="4706287"/>
              <a:ext cx="2112178" cy="72484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400" dirty="0">
                  <a:solidFill>
                    <a:schemeClr val="bg1"/>
                  </a:solidFill>
                </a:rPr>
                <a:t>Bank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114693" y="3736831"/>
            <a:ext cx="1460404" cy="478028"/>
            <a:chOff x="6074337" y="4135740"/>
            <a:chExt cx="2376264" cy="1225048"/>
          </a:xfrm>
          <a:solidFill>
            <a:srgbClr val="6083CB"/>
          </a:solidFill>
        </p:grpSpPr>
        <p:sp>
          <p:nvSpPr>
            <p:cNvPr id="20" name="Rounded Rectangle 19"/>
            <p:cNvSpPr/>
            <p:nvPr/>
          </p:nvSpPr>
          <p:spPr>
            <a:xfrm>
              <a:off x="6074337" y="4135740"/>
              <a:ext cx="2376264" cy="122461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400">
                <a:solidFill>
                  <a:schemeClr val="bg1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34620" y="4272322"/>
              <a:ext cx="2285836" cy="108846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400" dirty="0">
                  <a:solidFill>
                    <a:schemeClr val="bg1"/>
                  </a:solidFill>
                </a:rPr>
                <a:t>Courier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682645" y="4466769"/>
            <a:ext cx="1512168" cy="468000"/>
            <a:chOff x="2195736" y="5733256"/>
            <a:chExt cx="2160240" cy="936104"/>
          </a:xfrm>
          <a:solidFill>
            <a:srgbClr val="00467E"/>
          </a:solidFill>
        </p:grpSpPr>
        <p:sp>
          <p:nvSpPr>
            <p:cNvPr id="24" name="Rounded Rectangle 23"/>
            <p:cNvSpPr/>
            <p:nvPr/>
          </p:nvSpPr>
          <p:spPr>
            <a:xfrm>
              <a:off x="2195736" y="5733256"/>
              <a:ext cx="2160240" cy="936104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400">
                <a:solidFill>
                  <a:schemeClr val="bg1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56020" y="5796663"/>
              <a:ext cx="2078031" cy="84955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400" dirty="0" err="1">
                  <a:solidFill>
                    <a:schemeClr val="bg1"/>
                  </a:solidFill>
                </a:rPr>
                <a:t>Mensbar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330718" y="6230913"/>
            <a:ext cx="1224135" cy="468637"/>
            <a:chOff x="5330718" y="6230913"/>
            <a:chExt cx="1224135" cy="468637"/>
          </a:xfrm>
        </p:grpSpPr>
        <p:sp>
          <p:nvSpPr>
            <p:cNvPr id="27" name="Rounded Rectangle 26"/>
            <p:cNvSpPr/>
            <p:nvPr/>
          </p:nvSpPr>
          <p:spPr>
            <a:xfrm>
              <a:off x="5330718" y="6230913"/>
              <a:ext cx="1224135" cy="468000"/>
            </a:xfrm>
            <a:prstGeom prst="roundRect">
              <a:avLst/>
            </a:prstGeom>
            <a:solidFill>
              <a:srgbClr val="0F89CF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40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hlinkClick r:id="rId5"/>
            </p:cNvPr>
            <p:cNvSpPr txBox="1"/>
            <p:nvPr/>
          </p:nvSpPr>
          <p:spPr>
            <a:xfrm>
              <a:off x="5354009" y="6268663"/>
              <a:ext cx="1177551" cy="430887"/>
            </a:xfrm>
            <a:prstGeom prst="rect">
              <a:avLst/>
            </a:prstGeom>
            <a:solidFill>
              <a:srgbClr val="0F89CF"/>
            </a:solidFill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400" dirty="0" smtClean="0">
                  <a:solidFill>
                    <a:schemeClr val="bg1"/>
                  </a:solidFill>
                </a:rPr>
                <a:t>Venue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9" name="Picture 2" descr="http://nusu.co.uk/files/unionweb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7150" y="1406377"/>
            <a:ext cx="3991959" cy="20781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Freeform 29"/>
          <p:cNvSpPr/>
          <p:nvPr/>
        </p:nvSpPr>
        <p:spPr>
          <a:xfrm>
            <a:off x="251343" y="3638625"/>
            <a:ext cx="2415078" cy="645702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800" dirty="0" smtClean="0">
                <a:solidFill>
                  <a:schemeClr val="bg1"/>
                </a:solidFill>
              </a:rPr>
              <a:t>Services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260368" y="4443381"/>
            <a:ext cx="2406053" cy="646100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800" dirty="0">
                <a:solidFill>
                  <a:schemeClr val="bg1"/>
                </a:solidFill>
              </a:rPr>
              <a:t>Food &amp; Drink</a:t>
            </a:r>
          </a:p>
        </p:txBody>
      </p:sp>
      <p:sp>
        <p:nvSpPr>
          <p:cNvPr id="32" name="Freeform 31"/>
          <p:cNvSpPr/>
          <p:nvPr/>
        </p:nvSpPr>
        <p:spPr>
          <a:xfrm>
            <a:off x="281039" y="5582841"/>
            <a:ext cx="2385382" cy="645023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800" dirty="0" smtClean="0">
                <a:solidFill>
                  <a:schemeClr val="bg1"/>
                </a:solidFill>
              </a:rPr>
              <a:t>Facilities</a:t>
            </a:r>
            <a:endParaRPr lang="en-GB" sz="2800" dirty="0">
              <a:solidFill>
                <a:schemeClr val="bg1"/>
              </a:solidFill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900207" y="5654850"/>
            <a:ext cx="2664295" cy="468000"/>
            <a:chOff x="1187624" y="3395362"/>
            <a:chExt cx="3168352" cy="1080124"/>
          </a:xfrm>
          <a:solidFill>
            <a:srgbClr val="0F89CF"/>
          </a:solidFill>
        </p:grpSpPr>
        <p:sp>
          <p:nvSpPr>
            <p:cNvPr id="34" name="Rounded Rectangle 33"/>
            <p:cNvSpPr/>
            <p:nvPr/>
          </p:nvSpPr>
          <p:spPr>
            <a:xfrm>
              <a:off x="1187624" y="3395362"/>
              <a:ext cx="3168352" cy="1080124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400">
                <a:solidFill>
                  <a:schemeClr val="bg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247908" y="3478335"/>
              <a:ext cx="3047781" cy="9802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400" dirty="0">
                  <a:solidFill>
                    <a:schemeClr val="bg1"/>
                  </a:solidFill>
                </a:rPr>
                <a:t>Computer Cluster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690757" y="5654849"/>
            <a:ext cx="1872208" cy="468000"/>
            <a:chOff x="3402125" y="4691445"/>
            <a:chExt cx="2195735" cy="798687"/>
          </a:xfrm>
          <a:solidFill>
            <a:srgbClr val="0F89CF"/>
          </a:solidFill>
        </p:grpSpPr>
        <p:sp>
          <p:nvSpPr>
            <p:cNvPr id="37" name="Rounded Rectangle 36"/>
            <p:cNvSpPr/>
            <p:nvPr/>
          </p:nvSpPr>
          <p:spPr>
            <a:xfrm>
              <a:off x="3402125" y="4691445"/>
              <a:ext cx="2195735" cy="798687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400">
                <a:solidFill>
                  <a:schemeClr val="bg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443903" y="4706287"/>
              <a:ext cx="2112177" cy="72484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400" dirty="0">
                  <a:solidFill>
                    <a:schemeClr val="bg1"/>
                  </a:solidFill>
                </a:rPr>
                <a:t>Union Shop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2868741" y="3719441"/>
            <a:ext cx="2101936" cy="505180"/>
            <a:chOff x="6074337" y="4135740"/>
            <a:chExt cx="2376264" cy="1224618"/>
          </a:xfrm>
          <a:solidFill>
            <a:srgbClr val="6083CB"/>
          </a:solidFill>
        </p:grpSpPr>
        <p:sp>
          <p:nvSpPr>
            <p:cNvPr id="40" name="Rounded Rectangle 39"/>
            <p:cNvSpPr/>
            <p:nvPr/>
          </p:nvSpPr>
          <p:spPr>
            <a:xfrm>
              <a:off x="6074337" y="4135740"/>
              <a:ext cx="2376264" cy="1224618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400">
                <a:solidFill>
                  <a:schemeClr val="bg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134622" y="4272322"/>
              <a:ext cx="2285835" cy="102960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400" dirty="0">
                  <a:solidFill>
                    <a:schemeClr val="bg1"/>
                  </a:solidFill>
                </a:rPr>
                <a:t>Student Radio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698869" y="3758625"/>
            <a:ext cx="2195736" cy="456064"/>
            <a:chOff x="3402125" y="4691445"/>
            <a:chExt cx="2195735" cy="798687"/>
          </a:xfrm>
          <a:solidFill>
            <a:srgbClr val="6083CB"/>
          </a:solidFill>
        </p:grpSpPr>
        <p:sp>
          <p:nvSpPr>
            <p:cNvPr id="43" name="Rounded Rectangle 42"/>
            <p:cNvSpPr/>
            <p:nvPr/>
          </p:nvSpPr>
          <p:spPr>
            <a:xfrm>
              <a:off x="3402125" y="4691445"/>
              <a:ext cx="2195735" cy="798687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400">
                <a:solidFill>
                  <a:schemeClr val="bg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450187" y="4706289"/>
              <a:ext cx="2112177" cy="7545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400" dirty="0" smtClean="0">
                  <a:solidFill>
                    <a:schemeClr val="bg1"/>
                  </a:solidFill>
                </a:rPr>
                <a:t>Advice Centre</a:t>
              </a:r>
              <a:endParaRPr lang="en-GB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820489" y="5031811"/>
            <a:ext cx="1366212" cy="468000"/>
            <a:chOff x="2195736" y="5733256"/>
            <a:chExt cx="2160240" cy="936104"/>
          </a:xfrm>
          <a:solidFill>
            <a:srgbClr val="00467E"/>
          </a:solidFill>
        </p:grpSpPr>
        <p:sp>
          <p:nvSpPr>
            <p:cNvPr id="46" name="Rounded Rectangle 45"/>
            <p:cNvSpPr/>
            <p:nvPr/>
          </p:nvSpPr>
          <p:spPr>
            <a:xfrm>
              <a:off x="2195736" y="5733256"/>
              <a:ext cx="2160240" cy="936104"/>
            </a:xfrm>
            <a:prstGeom prst="roundRect">
              <a:avLst/>
            </a:prstGeom>
            <a:grpFill/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GB" sz="2400">
                <a:solidFill>
                  <a:schemeClr val="bg1"/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256020" y="5796663"/>
              <a:ext cx="2078032" cy="84955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 defTabSz="533400">
                <a:lnSpc>
                  <a:spcPct val="90000"/>
                </a:lnSpc>
                <a:spcBef>
                  <a:spcPct val="0"/>
                </a:spcBef>
              </a:pPr>
              <a:r>
                <a:rPr lang="en-GB" sz="2400" dirty="0">
                  <a:solidFill>
                    <a:schemeClr val="bg1"/>
                  </a:solidFill>
                </a:rPr>
                <a:t>Subway</a:t>
              </a:r>
            </a:p>
          </p:txBody>
        </p:sp>
      </p:grpSp>
      <p:sp>
        <p:nvSpPr>
          <p:cNvPr id="49" name="Rounded Rectangle 48"/>
          <p:cNvSpPr/>
          <p:nvPr/>
        </p:nvSpPr>
        <p:spPr>
          <a:xfrm>
            <a:off x="6338829" y="4460515"/>
            <a:ext cx="1864465" cy="468000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374304" y="4473981"/>
            <a:ext cx="1793513" cy="424732"/>
          </a:xfrm>
          <a:prstGeom prst="rect">
            <a:avLst/>
          </a:prstGeom>
          <a:solidFill>
            <a:srgbClr val="00467E"/>
          </a:solidFill>
        </p:spPr>
        <p:txBody>
          <a:bodyPr wrap="square" rtlCol="0">
            <a:sp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400" dirty="0">
                <a:solidFill>
                  <a:schemeClr val="bg1"/>
                </a:solidFill>
              </a:rPr>
              <a:t>Domino’s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331774" y="5031264"/>
            <a:ext cx="2510222" cy="468000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384036" y="5061900"/>
            <a:ext cx="2405699" cy="424732"/>
          </a:xfrm>
          <a:prstGeom prst="rect">
            <a:avLst/>
          </a:prstGeom>
          <a:solidFill>
            <a:srgbClr val="00467E"/>
          </a:solidFill>
        </p:spPr>
        <p:txBody>
          <a:bodyPr wrap="square" rtlCol="0">
            <a:sp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400" dirty="0" smtClean="0">
                <a:solidFill>
                  <a:schemeClr val="bg1"/>
                </a:solidFill>
              </a:rPr>
              <a:t>Organic Food Stall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2909877" y="4455747"/>
            <a:ext cx="1626442" cy="468000"/>
          </a:xfrm>
          <a:prstGeom prst="roundRect">
            <a:avLst/>
          </a:prstGeom>
          <a:solidFill>
            <a:srgbClr val="00467E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GB" sz="240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950900" y="4487447"/>
            <a:ext cx="1570062" cy="420973"/>
          </a:xfrm>
          <a:prstGeom prst="rect">
            <a:avLst/>
          </a:prstGeom>
          <a:solidFill>
            <a:srgbClr val="00467E"/>
          </a:solidFill>
        </p:spPr>
        <p:txBody>
          <a:bodyPr wrap="square" rtlCol="0">
            <a:spAutoFit/>
          </a:bodyPr>
          <a:lstStyle/>
          <a:p>
            <a:pPr algn="ctr" defTabSz="533400">
              <a:lnSpc>
                <a:spcPct val="90000"/>
              </a:lnSpc>
              <a:spcBef>
                <a:spcPct val="0"/>
              </a:spcBef>
            </a:pPr>
            <a:r>
              <a:rPr lang="en-GB" sz="2400" dirty="0" smtClean="0">
                <a:solidFill>
                  <a:schemeClr val="bg1"/>
                </a:solidFill>
              </a:rPr>
              <a:t>Starbucks</a:t>
            </a:r>
            <a:endParaRPr lang="en-GB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3543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49" grpId="0" animBg="1"/>
      <p:bldP spid="50" grpId="0" animBg="1"/>
      <p:bldP spid="52" grpId="0" animBg="1"/>
      <p:bldP spid="53" grpId="0" animBg="1"/>
      <p:bldP spid="55" grpId="0" animBg="1"/>
      <p:bldP spid="5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So where is Newcastle?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314984"/>
            <a:ext cx="9144000" cy="653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704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In And Around Newcastle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236759" y="1942133"/>
            <a:ext cx="867048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856746" y="1942133"/>
            <a:ext cx="76361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>
              <a:spcAft>
                <a:spcPct val="50000"/>
              </a:spcAft>
              <a:buClr>
                <a:srgbClr val="163462"/>
              </a:buClr>
            </a:pPr>
            <a:endParaRPr lang="en-US" sz="22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32" t="15234" r="6953" b="5371"/>
          <a:stretch/>
        </p:blipFill>
        <p:spPr bwMode="auto">
          <a:xfrm>
            <a:off x="0" y="1278970"/>
            <a:ext cx="9143999" cy="5579029"/>
          </a:xfrm>
          <a:prstGeom prst="rect">
            <a:avLst/>
          </a:prstGeom>
          <a:solidFill>
            <a:schemeClr val="bg1">
              <a:alpha val="16000"/>
            </a:schemeClr>
          </a:solidFill>
          <a:ln>
            <a:noFill/>
          </a:ln>
          <a:effectLst/>
          <a:extLst/>
        </p:spPr>
      </p:pic>
      <p:cxnSp>
        <p:nvCxnSpPr>
          <p:cNvPr id="16" name="Straight Arrow Connector 15"/>
          <p:cNvCxnSpPr/>
          <p:nvPr/>
        </p:nvCxnSpPr>
        <p:spPr>
          <a:xfrm flipH="1" flipV="1">
            <a:off x="6588225" y="5661248"/>
            <a:ext cx="916752" cy="755521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5016843" y="3383701"/>
            <a:ext cx="2211178" cy="1410721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21" idx="3"/>
          </p:cNvCxnSpPr>
          <p:nvPr/>
        </p:nvCxnSpPr>
        <p:spPr>
          <a:xfrm>
            <a:off x="3088898" y="6068050"/>
            <a:ext cx="1138050" cy="169802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20" idx="2"/>
          </p:cNvCxnSpPr>
          <p:nvPr/>
        </p:nvCxnSpPr>
        <p:spPr>
          <a:xfrm>
            <a:off x="4947550" y="2936813"/>
            <a:ext cx="215955" cy="913491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Rounded Rectangle 19">
            <a:hlinkClick r:id="rId5"/>
          </p:cNvPr>
          <p:cNvSpPr/>
          <p:nvPr/>
        </p:nvSpPr>
        <p:spPr>
          <a:xfrm>
            <a:off x="4226948" y="2409176"/>
            <a:ext cx="1441205" cy="527636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Newcastle University</a:t>
            </a:r>
          </a:p>
        </p:txBody>
      </p:sp>
      <p:sp>
        <p:nvSpPr>
          <p:cNvPr id="21" name="Rounded Rectangle 20">
            <a:hlinkClick r:id="rId6"/>
          </p:cNvPr>
          <p:cNvSpPr/>
          <p:nvPr/>
        </p:nvSpPr>
        <p:spPr>
          <a:xfrm>
            <a:off x="920654" y="5898247"/>
            <a:ext cx="2168244" cy="339605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Metro Radio Arena</a:t>
            </a: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1326499">
            <a:off x="96280" y="4504962"/>
            <a:ext cx="1760880" cy="13420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9151" y="129068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0581" y="1988840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2851" y="4195241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5558" y="464211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3123" y="4667483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0415" y="464211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639" y="525423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4497" y="6378069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094" y="3383701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C:\Users\Joe\Documents\nexus-logo-metro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90833" y="4346500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http://www.info-stades.fr/uploads/stades/newcastle-stadium-aerial-aerienne-3453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19676">
            <a:off x="578467" y="1938269"/>
            <a:ext cx="2096286" cy="14977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Straight Arrow Connector 36"/>
          <p:cNvCxnSpPr/>
          <p:nvPr/>
        </p:nvCxnSpPr>
        <p:spPr>
          <a:xfrm>
            <a:off x="3239669" y="3845933"/>
            <a:ext cx="1459970" cy="735195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ounded Rectangle 37">
            <a:hlinkClick r:id="rId11"/>
          </p:cNvPr>
          <p:cNvSpPr/>
          <p:nvPr/>
        </p:nvSpPr>
        <p:spPr>
          <a:xfrm>
            <a:off x="2546281" y="3300099"/>
            <a:ext cx="1386775" cy="545834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St James’  Park</a:t>
            </a:r>
          </a:p>
        </p:txBody>
      </p:sp>
      <p:sp>
        <p:nvSpPr>
          <p:cNvPr id="40" name="Rounded Rectangle 39">
            <a:hlinkClick r:id="rId12"/>
          </p:cNvPr>
          <p:cNvSpPr/>
          <p:nvPr/>
        </p:nvSpPr>
        <p:spPr>
          <a:xfrm>
            <a:off x="7054479" y="3154018"/>
            <a:ext cx="1386775" cy="358776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The Gate</a:t>
            </a:r>
          </a:p>
        </p:txBody>
      </p:sp>
      <p:sp>
        <p:nvSpPr>
          <p:cNvPr id="41" name="Rounded Rectangle 40">
            <a:hlinkClick r:id="rId13"/>
          </p:cNvPr>
          <p:cNvSpPr/>
          <p:nvPr/>
        </p:nvSpPr>
        <p:spPr>
          <a:xfrm>
            <a:off x="7521475" y="6330364"/>
            <a:ext cx="1271651" cy="527636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The Baltic</a:t>
            </a:r>
          </a:p>
        </p:txBody>
      </p:sp>
      <p:pic>
        <p:nvPicPr>
          <p:cNvPr id="42" name="Picture 2" descr="http://image.guardian.co.uk/sys-images/Arts/Arts_/Pictures/2007/11/28/baltic46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62607">
            <a:off x="7328562" y="5073242"/>
            <a:ext cx="1745638" cy="10473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71665">
            <a:off x="6087471" y="1798504"/>
            <a:ext cx="2938151" cy="11472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081286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8" grpId="0" animBg="1"/>
      <p:bldP spid="40" grpId="0" animBg="1"/>
      <p:bldP spid="4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In And Around Newcastle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32" t="15234" r="6953" b="5371"/>
          <a:stretch/>
        </p:blipFill>
        <p:spPr bwMode="auto">
          <a:xfrm>
            <a:off x="0" y="1314984"/>
            <a:ext cx="9143999" cy="554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5580112" y="5013176"/>
            <a:ext cx="792088" cy="108012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5355702" y="3091543"/>
            <a:ext cx="1259282" cy="650076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Rounded Rectangle 15">
            <a:hlinkClick r:id="rId5"/>
          </p:cNvPr>
          <p:cNvSpPr/>
          <p:nvPr/>
        </p:nvSpPr>
        <p:spPr>
          <a:xfrm>
            <a:off x="6084168" y="2564904"/>
            <a:ext cx="1473704" cy="526639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Hancock Museum</a:t>
            </a:r>
          </a:p>
        </p:txBody>
      </p:sp>
      <p:cxnSp>
        <p:nvCxnSpPr>
          <p:cNvPr id="17" name="Straight Arrow Connector 16"/>
          <p:cNvCxnSpPr>
            <a:stCxn id="18" idx="2"/>
          </p:cNvCxnSpPr>
          <p:nvPr/>
        </p:nvCxnSpPr>
        <p:spPr>
          <a:xfrm>
            <a:off x="4947550" y="2936813"/>
            <a:ext cx="215955" cy="913491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4226948" y="2409176"/>
            <a:ext cx="1441205" cy="527636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Newcastle University</a:t>
            </a:r>
          </a:p>
        </p:txBody>
      </p:sp>
      <p:sp>
        <p:nvSpPr>
          <p:cNvPr id="19" name="Rounded Rectangle 18">
            <a:hlinkClick r:id="rId6"/>
          </p:cNvPr>
          <p:cNvSpPr/>
          <p:nvPr/>
        </p:nvSpPr>
        <p:spPr>
          <a:xfrm>
            <a:off x="5652120" y="5589240"/>
            <a:ext cx="1152128" cy="594096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Theatre Royal</a:t>
            </a:r>
          </a:p>
        </p:txBody>
      </p:sp>
      <p:pic>
        <p:nvPicPr>
          <p:cNvPr id="20" name="Picture 5" descr="C:\Users\Joe\Documents\nexus-logo-metro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4989" y="131314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Joe\Documents\nexus-logo-metro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6264" y="193970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Joe\Documents\nexus-logo-metro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5685" y="348652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5" descr="C:\Users\Joe\Documents\nexus-logo-metro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5685" y="468208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5" descr="C:\Users\Joe\Documents\nexus-logo-metro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0395" y="636684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5" descr="C:\Users\Joe\Documents\nexus-logo-metro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639" y="5293965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5" descr="C:\Users\Joe\Documents\nexus-logo-metro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9224" y="4680771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C:\Users\Joe\Documents\nexus-logo-metro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2627" y="4689230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C:\Users\Joe\Documents\nexus-logo-metro.pn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50169" y="4141837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1287169">
            <a:off x="2134680" y="1906814"/>
            <a:ext cx="1450434" cy="18918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30" name="Straight Arrow Connector 29"/>
          <p:cNvCxnSpPr/>
          <p:nvPr/>
        </p:nvCxnSpPr>
        <p:spPr>
          <a:xfrm>
            <a:off x="4166071" y="4243671"/>
            <a:ext cx="781479" cy="625489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2810264" y="3884895"/>
            <a:ext cx="1386775" cy="358776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China Town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72564">
            <a:off x="6984748" y="1431819"/>
            <a:ext cx="1978278" cy="117267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33" name="Rounded Rectangle 32">
            <a:hlinkClick r:id="rId11"/>
          </p:cNvPr>
          <p:cNvSpPr/>
          <p:nvPr/>
        </p:nvSpPr>
        <p:spPr>
          <a:xfrm>
            <a:off x="7345340" y="4493302"/>
            <a:ext cx="1152128" cy="594096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Tyneside Cinema</a:t>
            </a:r>
          </a:p>
        </p:txBody>
      </p:sp>
      <p:pic>
        <p:nvPicPr>
          <p:cNvPr id="34" name="Picture 2" descr="http://www.bbc.co.uk/tyne/content/images/2008/05/14/tyneside_cinema_1_470x35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759518">
            <a:off x="7242874" y="5252750"/>
            <a:ext cx="1775132" cy="13332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http://t1.gstatic.com/images?q=tbn:ANd9GcTgPtBfG6WqJ_m7JgTshaR9FNkIKFkzR-QWnhAZVKMty0xOuvdH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211816">
            <a:off x="1424533" y="4785568"/>
            <a:ext cx="1724101" cy="11473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6" name="Rounded Rectangle 35">
            <a:hlinkClick r:id="rId14"/>
          </p:cNvPr>
          <p:cNvSpPr/>
          <p:nvPr/>
        </p:nvSpPr>
        <p:spPr>
          <a:xfrm>
            <a:off x="1779669" y="6026115"/>
            <a:ext cx="1271651" cy="527636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The Sage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065834" y="6244046"/>
            <a:ext cx="2847448" cy="43043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6050065" y="4706801"/>
            <a:ext cx="1295274" cy="234367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7296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 animBg="1"/>
      <p:bldP spid="31" grpId="0" animBg="1"/>
      <p:bldP spid="33" grpId="0" animBg="1"/>
      <p:bldP spid="3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In And Around Newcastle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76" t="12672" r="17115" b="3902"/>
          <a:stretch/>
        </p:blipFill>
        <p:spPr bwMode="auto">
          <a:xfrm>
            <a:off x="0" y="1314984"/>
            <a:ext cx="9144000" cy="555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ounded Rectangle 10">
            <a:hlinkClick r:id="rId5"/>
          </p:cNvPr>
          <p:cNvSpPr/>
          <p:nvPr/>
        </p:nvSpPr>
        <p:spPr>
          <a:xfrm>
            <a:off x="1331640" y="5230464"/>
            <a:ext cx="1459971" cy="358776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prstClr val="white"/>
                </a:solidFill>
              </a:rPr>
              <a:t>Metrocentre</a:t>
            </a:r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16" name="Straight Arrow Connector 15"/>
          <p:cNvCxnSpPr>
            <a:stCxn id="11" idx="3"/>
          </p:cNvCxnSpPr>
          <p:nvPr/>
        </p:nvCxnSpPr>
        <p:spPr>
          <a:xfrm flipV="1">
            <a:off x="2791611" y="5158456"/>
            <a:ext cx="2068421" cy="251396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9" idx="2"/>
          </p:cNvCxnSpPr>
          <p:nvPr/>
        </p:nvCxnSpPr>
        <p:spPr>
          <a:xfrm flipH="1">
            <a:off x="7482830" y="3459061"/>
            <a:ext cx="736852" cy="970907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ounded Rectangle 18">
            <a:hlinkClick r:id="rId6"/>
          </p:cNvPr>
          <p:cNvSpPr/>
          <p:nvPr/>
        </p:nvSpPr>
        <p:spPr>
          <a:xfrm>
            <a:off x="7482830" y="2797364"/>
            <a:ext cx="1473704" cy="661697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Tynemouth Beach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746" y="3478282"/>
            <a:ext cx="1368151" cy="425110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Newcastle</a:t>
            </a:r>
          </a:p>
        </p:txBody>
      </p:sp>
      <p:sp>
        <p:nvSpPr>
          <p:cNvPr id="21" name="Rounded Rectangle 20">
            <a:hlinkClick r:id="rId7"/>
          </p:cNvPr>
          <p:cNvSpPr/>
          <p:nvPr/>
        </p:nvSpPr>
        <p:spPr>
          <a:xfrm>
            <a:off x="1403648" y="2492896"/>
            <a:ext cx="1927428" cy="864096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To Northumberland National Park</a:t>
            </a:r>
          </a:p>
        </p:txBody>
      </p:sp>
      <p:cxnSp>
        <p:nvCxnSpPr>
          <p:cNvPr id="22" name="Straight Arrow Connector 21"/>
          <p:cNvCxnSpPr>
            <a:stCxn id="21" idx="1"/>
          </p:cNvCxnSpPr>
          <p:nvPr/>
        </p:nvCxnSpPr>
        <p:spPr>
          <a:xfrm flipH="1" flipV="1">
            <a:off x="179512" y="1340768"/>
            <a:ext cx="1224136" cy="1584176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3" name="Picture 7" descr="http://media-cdn.tripadvisor.com/media/photo-s/03/52/b3/1b/cheviot-hills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397058">
            <a:off x="3547868" y="1432554"/>
            <a:ext cx="2048262" cy="15306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889907">
            <a:off x="4095477" y="5533968"/>
            <a:ext cx="1459880" cy="10949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cxnSp>
        <p:nvCxnSpPr>
          <p:cNvPr id="26" name="Straight Arrow Connector 25"/>
          <p:cNvCxnSpPr/>
          <p:nvPr/>
        </p:nvCxnSpPr>
        <p:spPr>
          <a:xfrm flipH="1" flipV="1">
            <a:off x="5739847" y="5733256"/>
            <a:ext cx="668179" cy="288032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7648238" y="4653136"/>
            <a:ext cx="524162" cy="43204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ounded Rectangle 27">
            <a:hlinkClick r:id="rId10"/>
          </p:cNvPr>
          <p:cNvSpPr/>
          <p:nvPr/>
        </p:nvSpPr>
        <p:spPr>
          <a:xfrm>
            <a:off x="7524328" y="5013176"/>
            <a:ext cx="1473704" cy="661697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South Shields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9" name="Rounded Rectangle 28">
            <a:hlinkClick r:id="rId11"/>
          </p:cNvPr>
          <p:cNvSpPr/>
          <p:nvPr/>
        </p:nvSpPr>
        <p:spPr>
          <a:xfrm>
            <a:off x="5739847" y="6021288"/>
            <a:ext cx="1386775" cy="545834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Angel </a:t>
            </a:r>
            <a:r>
              <a:rPr lang="en-GB" dirty="0" smtClean="0">
                <a:solidFill>
                  <a:prstClr val="white"/>
                </a:solidFill>
              </a:rPr>
              <a:t>Of </a:t>
            </a:r>
            <a:r>
              <a:rPr lang="en-GB" dirty="0">
                <a:solidFill>
                  <a:prstClr val="white"/>
                </a:solidFill>
              </a:rPr>
              <a:t>T</a:t>
            </a:r>
            <a:r>
              <a:rPr lang="en-GB" dirty="0" smtClean="0">
                <a:solidFill>
                  <a:prstClr val="white"/>
                </a:solidFill>
              </a:rPr>
              <a:t>he </a:t>
            </a:r>
            <a:r>
              <a:rPr lang="en-GB" dirty="0">
                <a:solidFill>
                  <a:prstClr val="white"/>
                </a:solidFill>
              </a:rPr>
              <a:t>North</a:t>
            </a:r>
          </a:p>
        </p:txBody>
      </p:sp>
      <p:pic>
        <p:nvPicPr>
          <p:cNvPr id="30" name="Picture 5" descr="C:\Users\Joe\Documents\nexus-logo-metro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0293" y="443711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C:\Users\Joe\Documents\nexus-logo-metro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06258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" descr="C:\Users\Joe\Documents\nexus-logo-metro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509120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C:\Users\Joe\Documents\nexus-logo-metro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8266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" descr="C:\Users\Joe\Documents\nexus-logo-metro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2221" y="514270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C:\Users\Joe\Documents\nexus-logo-metro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02128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C:\Users\Joe\Documents\nexus-logo-metro.pn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0506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Arrow Connector 16"/>
          <p:cNvCxnSpPr/>
          <p:nvPr/>
        </p:nvCxnSpPr>
        <p:spPr>
          <a:xfrm>
            <a:off x="5256821" y="3903392"/>
            <a:ext cx="323291" cy="96576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13318" y="1435362"/>
            <a:ext cx="1894211" cy="1259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473"/>
          <a:stretch/>
        </p:blipFill>
        <p:spPr>
          <a:xfrm>
            <a:off x="278971" y="3585320"/>
            <a:ext cx="2299543" cy="14643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43637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1" grpId="0" animBg="1"/>
      <p:bldP spid="28" grpId="0" animBg="1"/>
      <p:bldP spid="2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In And Around Newcastle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76" t="12672" r="17115" b="3902"/>
          <a:stretch/>
        </p:blipFill>
        <p:spPr bwMode="auto">
          <a:xfrm>
            <a:off x="0" y="1314984"/>
            <a:ext cx="9144000" cy="5553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 flipH="1">
            <a:off x="6585019" y="3528344"/>
            <a:ext cx="561013" cy="1251922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3551196" y="1442329"/>
            <a:ext cx="660764" cy="144016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572746" y="3478282"/>
            <a:ext cx="1368151" cy="425110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Newcastle</a:t>
            </a:r>
          </a:p>
        </p:txBody>
      </p:sp>
      <p:sp>
        <p:nvSpPr>
          <p:cNvPr id="20" name="Rounded Rectangle 19">
            <a:hlinkClick r:id="rId5"/>
          </p:cNvPr>
          <p:cNvSpPr/>
          <p:nvPr/>
        </p:nvSpPr>
        <p:spPr>
          <a:xfrm>
            <a:off x="7102392" y="2847136"/>
            <a:ext cx="1743486" cy="707662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>
                <a:solidFill>
                  <a:prstClr val="white"/>
                </a:solidFill>
              </a:rPr>
              <a:t>Segedunum</a:t>
            </a:r>
            <a:r>
              <a:rPr lang="en-GB" dirty="0">
                <a:solidFill>
                  <a:prstClr val="white"/>
                </a:solidFill>
              </a:rPr>
              <a:t> Roman </a:t>
            </a:r>
            <a:r>
              <a:rPr lang="en-GB" dirty="0" smtClean="0">
                <a:solidFill>
                  <a:prstClr val="white"/>
                </a:solidFill>
              </a:rPr>
              <a:t>Baths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1" name="Rounded Rectangle 20">
            <a:hlinkClick r:id="rId6"/>
          </p:cNvPr>
          <p:cNvSpPr/>
          <p:nvPr/>
        </p:nvSpPr>
        <p:spPr>
          <a:xfrm>
            <a:off x="5395060" y="5714702"/>
            <a:ext cx="1512168" cy="594096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To Durham Cathedral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2699792" y="6453336"/>
            <a:ext cx="2448272" cy="7200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1" idx="2"/>
          </p:cNvCxnSpPr>
          <p:nvPr/>
        </p:nvCxnSpPr>
        <p:spPr>
          <a:xfrm>
            <a:off x="6151144" y="6308798"/>
            <a:ext cx="149048" cy="560002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ounded Rectangle 23">
            <a:hlinkClick r:id="rId7"/>
          </p:cNvPr>
          <p:cNvSpPr/>
          <p:nvPr/>
        </p:nvSpPr>
        <p:spPr>
          <a:xfrm>
            <a:off x="2699792" y="2636912"/>
            <a:ext cx="1702808" cy="757285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To Alnwick Castle &amp; Gardens</a:t>
            </a:r>
          </a:p>
        </p:txBody>
      </p:sp>
      <p:pic>
        <p:nvPicPr>
          <p:cNvPr id="26" name="Picture 8" descr="http://www.visitsunderland.com/venuepics/Beamish-street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679273">
            <a:off x="933838" y="4859573"/>
            <a:ext cx="2253433" cy="11065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Picture 2" descr="http://durhamcasnews.files.wordpress.com/2011/03/alnwick-castle2.jpg?w=50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437680">
            <a:off x="695925" y="1389699"/>
            <a:ext cx="1997786" cy="14562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ounded Rectangle 27">
            <a:hlinkClick r:id="rId10"/>
          </p:cNvPr>
          <p:cNvSpPr/>
          <p:nvPr/>
        </p:nvSpPr>
        <p:spPr>
          <a:xfrm>
            <a:off x="1907704" y="6093296"/>
            <a:ext cx="1386775" cy="545834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Beamish Museum</a:t>
            </a:r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29" name="Picture 5" descr="C:\Users\Joe\Documents\nexus-logo-metro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0506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5" descr="C:\Users\Joe\Documents\nexus-logo-metro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8266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5" descr="C:\Users\Joe\Documents\nexus-logo-metro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2221" y="514270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>
            <a:off x="5256821" y="3903392"/>
            <a:ext cx="323291" cy="96576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2" name="Picture 5" descr="C:\Users\Joe\Documents\nexus-logo-metro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0293" y="443711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5" descr="C:\Users\Joe\Documents\nexus-logo-metro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06258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" descr="C:\Users\Joe\Documents\nexus-logo-metro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509120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C:\Users\Joe\Documents\nexus-logo-metro.pn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02128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567" t="1999" r="7847" b="5886"/>
          <a:stretch/>
        </p:blipFill>
        <p:spPr>
          <a:xfrm>
            <a:off x="7005569" y="5025030"/>
            <a:ext cx="1722260" cy="1614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78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4" grpId="0" animBg="1"/>
      <p:bldP spid="2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In And Around Newcastle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676" t="12672" r="17115" b="3902"/>
          <a:stretch/>
        </p:blipFill>
        <p:spPr bwMode="auto">
          <a:xfrm>
            <a:off x="0" y="1279800"/>
            <a:ext cx="9144000" cy="55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ounded Rectangle 17"/>
          <p:cNvSpPr/>
          <p:nvPr/>
        </p:nvSpPr>
        <p:spPr>
          <a:xfrm>
            <a:off x="7448631" y="3478282"/>
            <a:ext cx="1473704" cy="433596"/>
          </a:xfrm>
          <a:prstGeom prst="roundRect">
            <a:avLst/>
          </a:prstGeom>
          <a:solidFill>
            <a:srgbClr val="00467E"/>
          </a:solidFill>
          <a:ln>
            <a:solidFill>
              <a:srgbClr val="0046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>
                <a:solidFill>
                  <a:prstClr val="white"/>
                </a:solidFill>
              </a:rPr>
              <a:t>Bigg</a:t>
            </a:r>
            <a:r>
              <a:rPr lang="en-GB" dirty="0" smtClean="0">
                <a:solidFill>
                  <a:prstClr val="white"/>
                </a:solidFill>
              </a:rPr>
              <a:t> Market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303310" y="3459850"/>
            <a:ext cx="1368151" cy="425110"/>
          </a:xfrm>
          <a:prstGeom prst="roundRect">
            <a:avLst/>
          </a:prstGeom>
          <a:solidFill>
            <a:srgbClr val="E52F48"/>
          </a:solidFill>
          <a:ln>
            <a:solidFill>
              <a:srgbClr val="E52F48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Newcastle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020272" y="5085184"/>
            <a:ext cx="1743486" cy="624424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Diamond Strip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292080" y="2669808"/>
            <a:ext cx="1512168" cy="297048"/>
          </a:xfrm>
          <a:prstGeom prst="roundRect">
            <a:avLst/>
          </a:prstGeom>
          <a:solidFill>
            <a:srgbClr val="6083CB"/>
          </a:solidFill>
          <a:ln>
            <a:solidFill>
              <a:srgbClr val="6083CB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SU</a:t>
            </a:r>
            <a:endParaRPr lang="en-GB" dirty="0">
              <a:solidFill>
                <a:prstClr val="white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V="1">
            <a:off x="2699792" y="5085184"/>
            <a:ext cx="2448272" cy="1368152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1" idx="2"/>
          </p:cNvCxnSpPr>
          <p:nvPr/>
        </p:nvCxnSpPr>
        <p:spPr>
          <a:xfrm flipH="1">
            <a:off x="5292080" y="2966856"/>
            <a:ext cx="756084" cy="1693523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2699792" y="2852936"/>
            <a:ext cx="1702808" cy="541261"/>
          </a:xfrm>
          <a:prstGeom prst="roundRect">
            <a:avLst/>
          </a:prstGeom>
          <a:solidFill>
            <a:srgbClr val="477CFF"/>
          </a:solidFill>
          <a:ln>
            <a:solidFill>
              <a:srgbClr val="477CF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Pink Triangle</a:t>
            </a:r>
            <a:endParaRPr lang="en-GB" dirty="0">
              <a:solidFill>
                <a:prstClr val="white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907704" y="6093296"/>
            <a:ext cx="1386775" cy="545834"/>
          </a:xfrm>
          <a:prstGeom prst="roundRect">
            <a:avLst/>
          </a:prstGeom>
          <a:solidFill>
            <a:srgbClr val="00257E"/>
          </a:solidFill>
          <a:ln>
            <a:solidFill>
              <a:srgbClr val="00257E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prstClr val="white"/>
                </a:solidFill>
              </a:rPr>
              <a:t>Digital</a:t>
            </a:r>
            <a:endParaRPr lang="en-GB" dirty="0">
              <a:solidFill>
                <a:prstClr val="white"/>
              </a:solidFill>
            </a:endParaRPr>
          </a:p>
        </p:txBody>
      </p:sp>
      <p:pic>
        <p:nvPicPr>
          <p:cNvPr id="27" name="Picture 5" descr="C:\Users\Joe\Documents\nexus-logo-metr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05064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C:\Users\Joe\Documents\nexus-logo-metr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8266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C:\Users\Joe\Documents\nexus-logo-metr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2221" y="514270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Arrow Connector 24"/>
          <p:cNvCxnSpPr/>
          <p:nvPr/>
        </p:nvCxnSpPr>
        <p:spPr>
          <a:xfrm>
            <a:off x="3551196" y="3406506"/>
            <a:ext cx="1596868" cy="159544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0" name="Picture 5" descr="C:\Users\Joe\Documents\nexus-logo-metr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50293" y="4437112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>
            <a:off x="5256821" y="3903392"/>
            <a:ext cx="323291" cy="965768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1" name="Picture 5" descr="C:\Users\Joe\Documents\nexus-logo-metr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062586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" descr="C:\Users\Joe\Documents\nexus-logo-metr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4509120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Arrow Connector 10"/>
          <p:cNvCxnSpPr>
            <a:stCxn id="20" idx="1"/>
          </p:cNvCxnSpPr>
          <p:nvPr/>
        </p:nvCxnSpPr>
        <p:spPr>
          <a:xfrm flipH="1" flipV="1">
            <a:off x="5256821" y="5061271"/>
            <a:ext cx="1763451" cy="336125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8" idx="2"/>
          </p:cNvCxnSpPr>
          <p:nvPr/>
        </p:nvCxnSpPr>
        <p:spPr>
          <a:xfrm flipH="1">
            <a:off x="5735182" y="3911878"/>
            <a:ext cx="2450301" cy="899760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3" name="Picture 5" descr="C:\Users\Joe\Documents\nexus-logo-metro.pn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021288"/>
            <a:ext cx="265923" cy="3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http://www.freefoto.com/images/1043/42/1043_42_2---The-Bigg-Market--Newcastle-Upon-Tyne_web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918"/>
          <a:stretch/>
        </p:blipFill>
        <p:spPr bwMode="auto">
          <a:xfrm rot="751420">
            <a:off x="6842328" y="1624894"/>
            <a:ext cx="2183668" cy="131139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://www.djoybeat.com/wp-content/uploads/2013/01/clubspace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09298">
            <a:off x="762000" y="4409969"/>
            <a:ext cx="2063286" cy="139298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http://3.bp.blogspot.com/-4h77aCCZ1dI/Tym1ckypufI/AAAAAAAAAFc/j-B7fTFAcAU/s1600/Newcastle+14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94424">
            <a:off x="1007606" y="1501379"/>
            <a:ext cx="1872207" cy="140415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112"/>
          <a:stretch/>
        </p:blipFill>
        <p:spPr>
          <a:xfrm rot="515141">
            <a:off x="4789162" y="5518957"/>
            <a:ext cx="2234609" cy="11730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3701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1" grpId="0" animBg="1"/>
      <p:bldP spid="24" grpId="0" animBg="1"/>
      <p:bldP spid="2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5" name="Rectangle 4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ight Triangle 5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ight Triangle 6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0"/>
            <a:ext cx="1728192" cy="567983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800" y="32400"/>
            <a:ext cx="7886700" cy="1325563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Local Transport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912" y="1360730"/>
            <a:ext cx="1047750" cy="104775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1188662" y="1402890"/>
            <a:ext cx="7744745" cy="104775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3 metro stations in Newcastle city centre, 1 directly opposite campus. Travel to the coast in 20 minutes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2865" y="2609131"/>
            <a:ext cx="1560542" cy="1170407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489319" y="2709880"/>
            <a:ext cx="6696243" cy="1040574"/>
          </a:xfrm>
          <a:prstGeom prst="roundRect">
            <a:avLst/>
          </a:prstGeom>
          <a:solidFill>
            <a:srgbClr val="6083CB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Central rail station providing local and national rail services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009694"/>
            <a:ext cx="2039697" cy="1352999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2646400" y="4117961"/>
            <a:ext cx="6079100" cy="1136463"/>
          </a:xfrm>
          <a:prstGeom prst="roundRect">
            <a:avLst/>
          </a:prstGeom>
          <a:solidFill>
            <a:srgbClr val="0F89CF"/>
          </a:solidFill>
          <a:ln>
            <a:solidFill>
              <a:srgbClr val="0F89CF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smtClean="0">
                <a:solidFill>
                  <a:prstClr val="white"/>
                </a:solidFill>
              </a:rPr>
              <a:t>Newcastle International Airport flying to worldwide destinations</a:t>
            </a:r>
            <a:endParaRPr lang="en-GB" sz="2800" dirty="0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45431" y="5592847"/>
            <a:ext cx="6064754" cy="1047750"/>
          </a:xfrm>
          <a:prstGeom prst="roundRect">
            <a:avLst/>
          </a:prstGeom>
          <a:solidFill>
            <a:srgbClr val="00257E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GB" sz="2800" dirty="0" smtClean="0">
                <a:solidFill>
                  <a:schemeClr val="bg1"/>
                </a:solidFill>
              </a:rPr>
              <a:t>Ferry terminal going to Amsterdam and continental Europe</a:t>
            </a:r>
            <a:endParaRPr lang="en-GB" sz="28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183" b="19493"/>
          <a:stretch/>
        </p:blipFill>
        <p:spPr>
          <a:xfrm>
            <a:off x="6620065" y="5727287"/>
            <a:ext cx="2105435" cy="77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7566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6390" y="-3877451"/>
            <a:ext cx="1171222" cy="9143999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1766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Facts and Figures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9097" y="428186"/>
            <a:ext cx="1728192" cy="567983"/>
          </a:xfrm>
          <a:prstGeom prst="rect">
            <a:avLst/>
          </a:prstGeom>
        </p:spPr>
      </p:pic>
      <p:pic>
        <p:nvPicPr>
          <p:cNvPr id="24" name="Picture 2" descr="http://www.bismillahlogistics.com/images/jo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2319" y="5142728"/>
            <a:ext cx="2575569" cy="2575570"/>
          </a:xfrm>
          <a:prstGeom prst="rect">
            <a:avLst/>
          </a:prstGeom>
          <a:noFill/>
          <a:ln w="82550"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ounded Rectangle 24"/>
          <p:cNvSpPr/>
          <p:nvPr/>
        </p:nvSpPr>
        <p:spPr>
          <a:xfrm>
            <a:off x="424456" y="5544839"/>
            <a:ext cx="3307901" cy="1026242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95% of NCL students go into graduate employment or future study within first six months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137917" y="5544839"/>
            <a:ext cx="3101598" cy="1026242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13</a:t>
            </a:r>
            <a:r>
              <a:rPr lang="en-GB" baseline="30000" dirty="0" smtClean="0">
                <a:solidFill>
                  <a:schemeClr val="bg1"/>
                </a:solidFill>
              </a:rPr>
              <a:t>th</a:t>
            </a:r>
            <a:r>
              <a:rPr lang="en-GB" dirty="0" smtClean="0">
                <a:solidFill>
                  <a:schemeClr val="bg1"/>
                </a:solidFill>
              </a:rPr>
              <a:t> in the world for </a:t>
            </a:r>
            <a:r>
              <a:rPr lang="en-GB" dirty="0">
                <a:solidFill>
                  <a:schemeClr val="bg1"/>
                </a:solidFill>
              </a:rPr>
              <a:t>our careers advice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out of 163 </a:t>
            </a:r>
            <a:r>
              <a:rPr lang="en-GB" dirty="0" smtClean="0">
                <a:solidFill>
                  <a:schemeClr val="bg1"/>
                </a:solidFill>
              </a:rPr>
              <a:t>institutions</a:t>
            </a:r>
          </a:p>
          <a:p>
            <a:pPr algn="ctr"/>
            <a:r>
              <a:rPr lang="en-GB" sz="1000" dirty="0" smtClean="0">
                <a:solidFill>
                  <a:schemeClr val="bg1"/>
                </a:solidFill>
              </a:rPr>
              <a:t>(</a:t>
            </a:r>
            <a:r>
              <a:rPr lang="en-GB" sz="1000" dirty="0">
                <a:solidFill>
                  <a:schemeClr val="bg1"/>
                </a:solidFill>
              </a:rPr>
              <a:t>International Student Barometer 2012)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45965" y="4130733"/>
            <a:ext cx="2279810" cy="1011995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1</a:t>
            </a:r>
            <a:r>
              <a:rPr lang="en-GB" baseline="30000" dirty="0" smtClean="0">
                <a:solidFill>
                  <a:schemeClr val="bg1"/>
                </a:solidFill>
              </a:rPr>
              <a:t>st</a:t>
            </a:r>
            <a:r>
              <a:rPr lang="en-GB" dirty="0" smtClean="0">
                <a:solidFill>
                  <a:schemeClr val="bg1"/>
                </a:solidFill>
              </a:rPr>
              <a:t> in the UK for Quality of Social Life</a:t>
            </a:r>
          </a:p>
          <a:p>
            <a:pPr algn="ctr"/>
            <a:r>
              <a:rPr lang="en-GB" sz="1000" dirty="0" smtClean="0">
                <a:solidFill>
                  <a:schemeClr val="bg1"/>
                </a:solidFill>
              </a:rPr>
              <a:t>Lloyds Bank Survey 2014 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01640" y="1561156"/>
            <a:ext cx="2682280" cy="2115852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We are one of the</a:t>
            </a:r>
          </a:p>
          <a:p>
            <a:pPr algn="ctr"/>
            <a:r>
              <a:rPr lang="en-GB" dirty="0" smtClean="0">
                <a:solidFill>
                  <a:schemeClr val="bg1"/>
                </a:solidFill>
              </a:rPr>
              <a:t>Top 20 ‘</a:t>
            </a:r>
            <a:r>
              <a:rPr lang="en-GB" dirty="0">
                <a:solidFill>
                  <a:schemeClr val="bg1"/>
                </a:solidFill>
              </a:rPr>
              <a:t>M</a:t>
            </a:r>
            <a:r>
              <a:rPr lang="en-GB" dirty="0" smtClean="0">
                <a:solidFill>
                  <a:schemeClr val="bg1"/>
                </a:solidFill>
              </a:rPr>
              <a:t>ost</a:t>
            </a:r>
            <a:endParaRPr lang="en-GB" dirty="0">
              <a:solidFill>
                <a:schemeClr val="bg1"/>
              </a:solidFill>
            </a:endParaRPr>
          </a:p>
          <a:p>
            <a:pPr algn="ctr"/>
            <a:r>
              <a:rPr lang="en-GB" dirty="0">
                <a:solidFill>
                  <a:schemeClr val="bg1"/>
                </a:solidFill>
              </a:rPr>
              <a:t>T</a:t>
            </a:r>
            <a:r>
              <a:rPr lang="en-GB" dirty="0" smtClean="0">
                <a:solidFill>
                  <a:schemeClr val="bg1"/>
                </a:solidFill>
              </a:rPr>
              <a:t>argeted</a:t>
            </a:r>
            <a:r>
              <a:rPr lang="en-GB" dirty="0">
                <a:solidFill>
                  <a:schemeClr val="bg1"/>
                </a:solidFill>
              </a:rPr>
              <a:t>’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universities by the UK’s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leading employers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</a:rPr>
              <a:t>(The Graduate Market Report 2012–13)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029211" y="4143284"/>
            <a:ext cx="2447886" cy="1011995"/>
          </a:xfrm>
          <a:prstGeom prst="roundRect">
            <a:avLst/>
          </a:prstGeom>
          <a:solidFill>
            <a:srgbClr val="6083CB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4</a:t>
            </a:r>
            <a:r>
              <a:rPr lang="en-GB" baseline="30000" dirty="0" smtClean="0">
                <a:solidFill>
                  <a:schemeClr val="bg1"/>
                </a:solidFill>
              </a:rPr>
              <a:t>th</a:t>
            </a:r>
            <a:r>
              <a:rPr lang="en-GB" dirty="0" smtClean="0">
                <a:solidFill>
                  <a:schemeClr val="bg1"/>
                </a:solidFill>
              </a:rPr>
              <a:t> in the UK for Quality of Student Life</a:t>
            </a:r>
          </a:p>
          <a:p>
            <a:pPr algn="ctr"/>
            <a:r>
              <a:rPr lang="en-GB" sz="1000" dirty="0" smtClean="0">
                <a:solidFill>
                  <a:schemeClr val="bg1"/>
                </a:solidFill>
              </a:rPr>
              <a:t>Lloyds Bank Survey 2014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6405030" y="2094468"/>
            <a:ext cx="2271426" cy="1011995"/>
          </a:xfrm>
          <a:prstGeom prst="roundRect">
            <a:avLst/>
          </a:prstGeom>
          <a:solidFill>
            <a:srgbClr val="0F89C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6</a:t>
            </a:r>
            <a:r>
              <a:rPr lang="en-GB" baseline="30000" dirty="0" smtClean="0">
                <a:solidFill>
                  <a:schemeClr val="bg1"/>
                </a:solidFill>
              </a:rPr>
              <a:t>th</a:t>
            </a:r>
            <a:r>
              <a:rPr lang="en-GB" dirty="0" smtClean="0">
                <a:solidFill>
                  <a:schemeClr val="bg1"/>
                </a:solidFill>
              </a:rPr>
              <a:t> in the UK for Student Satisfaction</a:t>
            </a:r>
          </a:p>
          <a:p>
            <a:pPr algn="ctr"/>
            <a:r>
              <a:rPr lang="en-GB" sz="1000" dirty="0" smtClean="0">
                <a:solidFill>
                  <a:schemeClr val="bg1"/>
                </a:solidFill>
              </a:rPr>
              <a:t>Lloyds Bank Survey 2014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5780533" y="4130733"/>
            <a:ext cx="2895923" cy="1011995"/>
          </a:xfrm>
          <a:prstGeom prst="roundRect">
            <a:avLst/>
          </a:prstGeom>
          <a:solidFill>
            <a:srgbClr val="00257E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Top 1% of world universities</a:t>
            </a:r>
          </a:p>
          <a:p>
            <a:pPr algn="ctr"/>
            <a:r>
              <a:rPr lang="en-GB" sz="1000" dirty="0" smtClean="0">
                <a:solidFill>
                  <a:schemeClr val="bg1"/>
                </a:solidFill>
              </a:rPr>
              <a:t>QS World University Rankings 2014/2015</a:t>
            </a:r>
            <a:endParaRPr lang="en-GB" sz="1000" dirty="0">
              <a:solidFill>
                <a:schemeClr val="bg1"/>
              </a:solidFill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3419872" y="2001078"/>
            <a:ext cx="2764883" cy="1195740"/>
          </a:xfrm>
          <a:prstGeom prst="roundRect">
            <a:avLst/>
          </a:prstGeom>
          <a:solidFill>
            <a:srgbClr val="00467E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bg1"/>
                </a:solidFill>
              </a:rPr>
              <a:t>3</a:t>
            </a:r>
            <a:r>
              <a:rPr lang="en-GB" baseline="30000" dirty="0" smtClean="0">
                <a:solidFill>
                  <a:schemeClr val="bg1"/>
                </a:solidFill>
              </a:rPr>
              <a:t>rd</a:t>
            </a:r>
            <a:r>
              <a:rPr lang="en-GB" dirty="0" smtClean="0">
                <a:solidFill>
                  <a:schemeClr val="bg1"/>
                </a:solidFill>
              </a:rPr>
              <a:t> in the UK for quality of staff and lecturers</a:t>
            </a:r>
          </a:p>
          <a:p>
            <a:pPr algn="ctr"/>
            <a:r>
              <a:rPr lang="en-GB" sz="1000" dirty="0" smtClean="0">
                <a:solidFill>
                  <a:schemeClr val="bg1"/>
                </a:solidFill>
              </a:rPr>
              <a:t>Times Higher Education Student Experience Survey</a:t>
            </a:r>
            <a:endParaRPr lang="en-GB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704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 rot="16200000">
            <a:off x="3985200" y="-3877200"/>
            <a:ext cx="1170000" cy="9144000"/>
            <a:chOff x="251760" y="-99392"/>
            <a:chExt cx="1943976" cy="6383360"/>
          </a:xfrm>
          <a:gradFill>
            <a:gsLst>
              <a:gs pos="0">
                <a:srgbClr val="00467E"/>
              </a:gs>
              <a:gs pos="100000">
                <a:srgbClr val="0F89CF"/>
              </a:gs>
            </a:gsLst>
            <a:lin ang="5400000" scaled="1"/>
          </a:gradFill>
        </p:grpSpPr>
        <p:sp>
          <p:nvSpPr>
            <p:cNvPr id="13" name="Rectangle 12"/>
            <p:cNvSpPr/>
            <p:nvPr/>
          </p:nvSpPr>
          <p:spPr>
            <a:xfrm>
              <a:off x="251760" y="-99392"/>
              <a:ext cx="1943976" cy="6043902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4" name="Right Triangle 13"/>
            <p:cNvSpPr/>
            <p:nvPr/>
          </p:nvSpPr>
          <p:spPr>
            <a:xfrm rot="10800000">
              <a:off x="1223748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sp>
          <p:nvSpPr>
            <p:cNvPr id="15" name="Right Triangle 14"/>
            <p:cNvSpPr/>
            <p:nvPr/>
          </p:nvSpPr>
          <p:spPr>
            <a:xfrm rot="10800000" flipH="1">
              <a:off x="251760" y="5944510"/>
              <a:ext cx="971988" cy="339458"/>
            </a:xfrm>
            <a:prstGeom prst="rtTriangl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801" y="32402"/>
            <a:ext cx="7886700" cy="1325563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		Offers and Admissions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7600" y="428403"/>
            <a:ext cx="1728192" cy="567983"/>
          </a:xfrm>
          <a:prstGeom prst="rect">
            <a:avLst/>
          </a:prstGeom>
        </p:spPr>
      </p:pic>
      <p:sp>
        <p:nvSpPr>
          <p:cNvPr id="26" name="Freeform 25"/>
          <p:cNvSpPr/>
          <p:nvPr/>
        </p:nvSpPr>
        <p:spPr>
          <a:xfrm>
            <a:off x="779158" y="1886729"/>
            <a:ext cx="2140211" cy="92244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Typical Offers 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3443048" y="1886728"/>
            <a:ext cx="2119475" cy="90528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“A level  Monday”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6073873" y="1886728"/>
            <a:ext cx="2149700" cy="905289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E52F48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400" dirty="0" smtClean="0">
                <a:solidFill>
                  <a:prstClr val="white"/>
                </a:solidFill>
              </a:rPr>
              <a:t>Maximise your chances</a:t>
            </a:r>
            <a:endParaRPr lang="en-GB" sz="2400" dirty="0">
              <a:solidFill>
                <a:prstClr val="white"/>
              </a:solidFill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779158" y="2971751"/>
            <a:ext cx="2140211" cy="126374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AAA-ABB, depending on degree / A level subjects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3443047" y="2971458"/>
            <a:ext cx="2119475" cy="1264334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>
                <a:solidFill>
                  <a:prstClr val="white"/>
                </a:solidFill>
              </a:rPr>
              <a:t> </a:t>
            </a:r>
            <a:r>
              <a:rPr lang="en-GB" sz="2000" dirty="0" smtClean="0">
                <a:solidFill>
                  <a:prstClr val="white"/>
                </a:solidFill>
              </a:rPr>
              <a:t>Three piles:         1.  Accept             2.  Near miss        3.  No way!</a:t>
            </a:r>
          </a:p>
        </p:txBody>
      </p:sp>
      <p:sp>
        <p:nvSpPr>
          <p:cNvPr id="46" name="Freeform 45"/>
          <p:cNvSpPr/>
          <p:nvPr/>
        </p:nvSpPr>
        <p:spPr>
          <a:xfrm>
            <a:off x="3443047" y="4403325"/>
            <a:ext cx="2119475" cy="130346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F89CF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My hardest job: Prioritise students in pile #2!!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6073873" y="2971165"/>
            <a:ext cx="2149700" cy="1033281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Make us your “firm choice”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53" name="Freeform 52"/>
          <p:cNvSpPr/>
          <p:nvPr/>
        </p:nvSpPr>
        <p:spPr>
          <a:xfrm>
            <a:off x="6071525" y="4181996"/>
            <a:ext cx="2149700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Personal statement: Passion!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6071525" y="5392242"/>
            <a:ext cx="2149700" cy="1032696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00257E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Take one of our summer projects on offer!</a:t>
            </a:r>
            <a:endParaRPr lang="en-GB" sz="2000" dirty="0">
              <a:solidFill>
                <a:prstClr val="white"/>
              </a:solidFill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779158" y="4443043"/>
            <a:ext cx="2140211" cy="1263748"/>
          </a:xfrm>
          <a:custGeom>
            <a:avLst/>
            <a:gdLst>
              <a:gd name="connsiteX0" fmla="*/ 0 w 1338445"/>
              <a:gd name="connsiteY0" fmla="*/ 59933 h 599329"/>
              <a:gd name="connsiteX1" fmla="*/ 17554 w 1338445"/>
              <a:gd name="connsiteY1" fmla="*/ 17554 h 599329"/>
              <a:gd name="connsiteX2" fmla="*/ 59933 w 1338445"/>
              <a:gd name="connsiteY2" fmla="*/ 0 h 599329"/>
              <a:gd name="connsiteX3" fmla="*/ 1278512 w 1338445"/>
              <a:gd name="connsiteY3" fmla="*/ 0 h 599329"/>
              <a:gd name="connsiteX4" fmla="*/ 1320891 w 1338445"/>
              <a:gd name="connsiteY4" fmla="*/ 17554 h 599329"/>
              <a:gd name="connsiteX5" fmla="*/ 1338445 w 1338445"/>
              <a:gd name="connsiteY5" fmla="*/ 59933 h 599329"/>
              <a:gd name="connsiteX6" fmla="*/ 1338445 w 1338445"/>
              <a:gd name="connsiteY6" fmla="*/ 539396 h 599329"/>
              <a:gd name="connsiteX7" fmla="*/ 1320891 w 1338445"/>
              <a:gd name="connsiteY7" fmla="*/ 581775 h 599329"/>
              <a:gd name="connsiteX8" fmla="*/ 1278512 w 1338445"/>
              <a:gd name="connsiteY8" fmla="*/ 599329 h 599329"/>
              <a:gd name="connsiteX9" fmla="*/ 59933 w 1338445"/>
              <a:gd name="connsiteY9" fmla="*/ 599329 h 599329"/>
              <a:gd name="connsiteX10" fmla="*/ 17554 w 1338445"/>
              <a:gd name="connsiteY10" fmla="*/ 581775 h 599329"/>
              <a:gd name="connsiteX11" fmla="*/ 0 w 1338445"/>
              <a:gd name="connsiteY11" fmla="*/ 539396 h 599329"/>
              <a:gd name="connsiteX12" fmla="*/ 0 w 1338445"/>
              <a:gd name="connsiteY12" fmla="*/ 59933 h 599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38445" h="599329">
                <a:moveTo>
                  <a:pt x="0" y="59933"/>
                </a:moveTo>
                <a:cubicBezTo>
                  <a:pt x="0" y="44038"/>
                  <a:pt x="6314" y="28794"/>
                  <a:pt x="17554" y="17554"/>
                </a:cubicBezTo>
                <a:cubicBezTo>
                  <a:pt x="28794" y="6314"/>
                  <a:pt x="44038" y="0"/>
                  <a:pt x="59933" y="0"/>
                </a:cubicBezTo>
                <a:lnTo>
                  <a:pt x="1278512" y="0"/>
                </a:lnTo>
                <a:cubicBezTo>
                  <a:pt x="1294407" y="0"/>
                  <a:pt x="1309651" y="6314"/>
                  <a:pt x="1320891" y="17554"/>
                </a:cubicBezTo>
                <a:cubicBezTo>
                  <a:pt x="1332131" y="28794"/>
                  <a:pt x="1338445" y="44038"/>
                  <a:pt x="1338445" y="59933"/>
                </a:cubicBezTo>
                <a:lnTo>
                  <a:pt x="1338445" y="539396"/>
                </a:lnTo>
                <a:cubicBezTo>
                  <a:pt x="1338445" y="555291"/>
                  <a:pt x="1332131" y="570535"/>
                  <a:pt x="1320891" y="581775"/>
                </a:cubicBezTo>
                <a:cubicBezTo>
                  <a:pt x="1309651" y="593015"/>
                  <a:pt x="1294407" y="599329"/>
                  <a:pt x="1278512" y="599329"/>
                </a:cubicBezTo>
                <a:lnTo>
                  <a:pt x="59933" y="599329"/>
                </a:lnTo>
                <a:cubicBezTo>
                  <a:pt x="44038" y="599329"/>
                  <a:pt x="28794" y="593015"/>
                  <a:pt x="17554" y="581775"/>
                </a:cubicBezTo>
                <a:cubicBezTo>
                  <a:pt x="6314" y="570535"/>
                  <a:pt x="0" y="555291"/>
                  <a:pt x="0" y="539396"/>
                </a:cubicBezTo>
                <a:lnTo>
                  <a:pt x="0" y="59933"/>
                </a:lnTo>
                <a:close/>
              </a:path>
            </a:pathLst>
          </a:custGeom>
          <a:solidFill>
            <a:srgbClr val="6083CB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spcFirstLastPara="0" vert="horz" wrap="square" lIns="113792" tIns="113792" rIns="113792" bIns="260737" numCol="1" spcCol="1270" anchor="t" anchorCtr="0">
            <a:noAutofit/>
          </a:bodyPr>
          <a:lstStyle/>
          <a:p>
            <a:pPr algn="ctr" defTabSz="7111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GB" sz="2000" dirty="0" smtClean="0">
                <a:solidFill>
                  <a:prstClr val="white"/>
                </a:solidFill>
              </a:rPr>
              <a:t>Other equivalents: e.g. 17 (overall) in </a:t>
            </a:r>
            <a:r>
              <a:rPr lang="en-GB" sz="2000" dirty="0" err="1" smtClean="0">
                <a:solidFill>
                  <a:prstClr val="white"/>
                </a:solidFill>
              </a:rPr>
              <a:t>Apolytirion</a:t>
            </a:r>
            <a:r>
              <a:rPr lang="en-GB" sz="2000" dirty="0" smtClean="0">
                <a:solidFill>
                  <a:prstClr val="white"/>
                </a:solidFill>
              </a:rPr>
              <a:t> + B</a:t>
            </a:r>
            <a:endParaRPr lang="en-GB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512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</TotalTime>
  <Words>1902</Words>
  <Application>Microsoft Office PowerPoint</Application>
  <PresentationFormat>On-screen Show (4:3)</PresentationFormat>
  <Paragraphs>778</Paragraphs>
  <Slides>55</Slides>
  <Notes>49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Slide 1</vt:lpstr>
      <vt:lpstr>  Introductions</vt:lpstr>
      <vt:lpstr>Slide 3</vt:lpstr>
      <vt:lpstr>  Single Honours Degrees</vt:lpstr>
      <vt:lpstr>  Other Types of Degree</vt:lpstr>
      <vt:lpstr>  University Credits</vt:lpstr>
      <vt:lpstr>  Single Honours Structure</vt:lpstr>
      <vt:lpstr>  1st Year Structure</vt:lpstr>
      <vt:lpstr>  2nd Year Structure</vt:lpstr>
      <vt:lpstr>  2nd Year Structure</vt:lpstr>
      <vt:lpstr>  3rd Year Modules</vt:lpstr>
      <vt:lpstr>  4th Year Project</vt:lpstr>
      <vt:lpstr>  4th Year Project</vt:lpstr>
      <vt:lpstr>  Learning and Assessment</vt:lpstr>
      <vt:lpstr>  Learning and Assessment</vt:lpstr>
      <vt:lpstr>  Grades and Weighting</vt:lpstr>
      <vt:lpstr>  Support</vt:lpstr>
      <vt:lpstr>  Typical Week</vt:lpstr>
      <vt:lpstr>  Typical Week</vt:lpstr>
      <vt:lpstr>  Typical Week</vt:lpstr>
      <vt:lpstr>  Typical Week</vt:lpstr>
      <vt:lpstr>  Typical Week</vt:lpstr>
      <vt:lpstr>Slide 23</vt:lpstr>
      <vt:lpstr>  Tuition Fee Loan</vt:lpstr>
      <vt:lpstr>  Loan Repayments</vt:lpstr>
      <vt:lpstr>  Interest</vt:lpstr>
      <vt:lpstr>  Maths &amp; Stats        Scholarships</vt:lpstr>
      <vt:lpstr>  Living Costs</vt:lpstr>
      <vt:lpstr>  Money Management</vt:lpstr>
      <vt:lpstr>Slide 30</vt:lpstr>
      <vt:lpstr>Slide 31</vt:lpstr>
      <vt:lpstr>Slide 32</vt:lpstr>
      <vt:lpstr>  Typical Rooms</vt:lpstr>
      <vt:lpstr>  Included In All Halls</vt:lpstr>
      <vt:lpstr>  Things To Consider</vt:lpstr>
      <vt:lpstr>  Comparing Price</vt:lpstr>
      <vt:lpstr>  Comparing Size</vt:lpstr>
      <vt:lpstr>Routes from further away.</vt:lpstr>
      <vt:lpstr>  After Halls</vt:lpstr>
      <vt:lpstr>Slide 40</vt:lpstr>
      <vt:lpstr>Slide 41</vt:lpstr>
      <vt:lpstr>  Clubs And Societies</vt:lpstr>
      <vt:lpstr>  Joining</vt:lpstr>
      <vt:lpstr>  Societies</vt:lpstr>
      <vt:lpstr>  MATHSOC</vt:lpstr>
      <vt:lpstr>  Students’ Union</vt:lpstr>
      <vt:lpstr>  So where is Newcastle?</vt:lpstr>
      <vt:lpstr>  In And Around Newcastle</vt:lpstr>
      <vt:lpstr>  In And Around Newcastle</vt:lpstr>
      <vt:lpstr>  In And Around Newcastle</vt:lpstr>
      <vt:lpstr>  In And Around Newcastle</vt:lpstr>
      <vt:lpstr>  In And Around Newcastle</vt:lpstr>
      <vt:lpstr>Local Transport</vt:lpstr>
      <vt:lpstr>  Facts and Figures</vt:lpstr>
      <vt:lpstr>  Offers and Admissions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Fawcett</dc:creator>
  <cp:lastModifiedBy>Lee</cp:lastModifiedBy>
  <cp:revision>33</cp:revision>
  <dcterms:created xsi:type="dcterms:W3CDTF">2017-03-27T20:34:26Z</dcterms:created>
  <dcterms:modified xsi:type="dcterms:W3CDTF">2017-03-28T11:58:31Z</dcterms:modified>
</cp:coreProperties>
</file>